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08" r:id="rId3"/>
    <p:sldId id="462" r:id="rId4"/>
    <p:sldId id="390" r:id="rId5"/>
    <p:sldId id="391" r:id="rId6"/>
    <p:sldId id="392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61" r:id="rId23"/>
    <p:sldId id="442" r:id="rId24"/>
    <p:sldId id="374" r:id="rId25"/>
    <p:sldId id="375" r:id="rId26"/>
    <p:sldId id="376" r:id="rId27"/>
    <p:sldId id="377" r:id="rId28"/>
    <p:sldId id="378" r:id="rId29"/>
    <p:sldId id="379" r:id="rId30"/>
    <p:sldId id="382" r:id="rId31"/>
    <p:sldId id="384" r:id="rId32"/>
    <p:sldId id="385" r:id="rId33"/>
    <p:sldId id="386" r:id="rId34"/>
    <p:sldId id="387" r:id="rId35"/>
    <p:sldId id="388" r:id="rId36"/>
    <p:sldId id="444" r:id="rId37"/>
    <p:sldId id="445" r:id="rId38"/>
    <p:sldId id="446" r:id="rId39"/>
    <p:sldId id="447" r:id="rId40"/>
    <p:sldId id="448" r:id="rId41"/>
    <p:sldId id="449" r:id="rId42"/>
    <p:sldId id="450" r:id="rId43"/>
    <p:sldId id="451" r:id="rId44"/>
    <p:sldId id="458" r:id="rId45"/>
    <p:sldId id="463" r:id="rId46"/>
    <p:sldId id="464" r:id="rId47"/>
    <p:sldId id="452" r:id="rId48"/>
    <p:sldId id="453" r:id="rId49"/>
    <p:sldId id="457" r:id="rId50"/>
    <p:sldId id="454" r:id="rId51"/>
    <p:sldId id="455" r:id="rId52"/>
    <p:sldId id="456" r:id="rId53"/>
    <p:sldId id="459" r:id="rId54"/>
    <p:sldId id="465" r:id="rId55"/>
    <p:sldId id="460" r:id="rId56"/>
    <p:sldId id="467" r:id="rId57"/>
    <p:sldId id="466" r:id="rId58"/>
    <p:sldId id="318" r:id="rId5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>
      <p:cViewPr>
        <p:scale>
          <a:sx n="70" d="100"/>
          <a:sy n="70" d="100"/>
        </p:scale>
        <p:origin x="159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26/09/2020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13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26/09/2020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4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26/09/2020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2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26/09/2020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73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26/09/2020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50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26/09/2020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7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26/09/2020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78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26/09/2020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19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26/09/2020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4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26/09/2020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36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9220-150B-4D63-982E-47805E419BE8}" type="datetimeFigureOut">
              <a:rPr lang="pt-BR" smtClean="0"/>
              <a:pPr/>
              <a:t>26/09/2020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78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9220-150B-4D63-982E-47805E419BE8}" type="datetimeFigureOut">
              <a:rPr lang="pt-BR" smtClean="0"/>
              <a:pPr/>
              <a:t>26/09/2020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FBD8-B711-490E-9779-0181228FA6A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88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usp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campus.fortunecity.com/yale/757/solos0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ab.p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38414" y="644377"/>
            <a:ext cx="7976936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Disciplina: </a:t>
            </a:r>
            <a:r>
              <a:rPr lang="pt-BR" altLang="en-US" sz="1950" dirty="0" err="1">
                <a:solidFill>
                  <a:schemeClr val="tx1"/>
                </a:solidFill>
                <a:cs typeface="Times New Roman" panose="02020603050405020304" pitchFamily="18" charset="0"/>
              </a:rPr>
              <a:t>Biorremediação</a:t>
            </a: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Aula: </a:t>
            </a:r>
            <a:r>
              <a:rPr lang="pt-BR" altLang="en-US" sz="19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04.2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 E DE SISTEMAS TERRESTRES </a:t>
            </a:r>
            <a:endParaRPr lang="pt-BR" altLang="en-US" sz="3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Profa. </a:t>
            </a:r>
            <a:r>
              <a:rPr lang="pt-BR" altLang="en-US" sz="1950" dirty="0" err="1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1950" dirty="0" smtClean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elidamarnunes@usp.br</a:t>
            </a: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9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195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28 de Setembro de </a:t>
            </a:r>
            <a:r>
              <a:rPr lang="pt-BR" altLang="en-US" sz="1950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8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8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sz="18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6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91" y="1676859"/>
            <a:ext cx="8267981" cy="268824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A </a:t>
            </a:r>
            <a:r>
              <a:rPr lang="pt-BR" altLang="pt-BR" sz="2400" dirty="0" smtClean="0">
                <a:solidFill>
                  <a:srgbClr val="0070C0"/>
                </a:solidFill>
              </a:rPr>
              <a:t>contaminação </a:t>
            </a:r>
            <a:r>
              <a:rPr lang="pt-BR" altLang="pt-BR" sz="2400" dirty="0" smtClean="0"/>
              <a:t>de microrganismos é </a:t>
            </a:r>
            <a:r>
              <a:rPr lang="pt-BR" altLang="pt-BR" sz="2400" dirty="0" smtClean="0"/>
              <a:t>influenciada </a:t>
            </a:r>
            <a:r>
              <a:rPr lang="pt-BR" altLang="pt-BR" sz="2400" dirty="0" smtClean="0"/>
              <a:t>por fatores:</a:t>
            </a:r>
            <a:endParaRPr lang="pt-BR" altLang="pt-BR" sz="24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A </a:t>
            </a:r>
            <a:r>
              <a:rPr lang="pt-BR" altLang="pt-BR" sz="2400" dirty="0" smtClean="0">
                <a:solidFill>
                  <a:srgbClr val="0070C0"/>
                </a:solidFill>
              </a:rPr>
              <a:t>hora</a:t>
            </a:r>
            <a:r>
              <a:rPr lang="pt-BR" altLang="pt-BR" sz="2400" dirty="0" smtClean="0"/>
              <a:t> do </a:t>
            </a:r>
            <a:r>
              <a:rPr lang="pt-BR" altLang="pt-BR" sz="2400" dirty="0" smtClean="0"/>
              <a:t>dia</a:t>
            </a:r>
            <a:endParaRPr lang="pt-BR" altLang="pt-BR" sz="24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A</a:t>
            </a:r>
            <a:r>
              <a:rPr lang="pt-BR" altLang="pt-BR" sz="2400" dirty="0" smtClean="0"/>
              <a:t> </a:t>
            </a:r>
            <a:r>
              <a:rPr lang="pt-BR" altLang="pt-BR" sz="2400" dirty="0" smtClean="0"/>
              <a:t>estação do </a:t>
            </a:r>
            <a:r>
              <a:rPr lang="pt-BR" altLang="pt-BR" sz="2400" dirty="0" smtClean="0"/>
              <a:t>ano</a:t>
            </a:r>
            <a:endParaRPr lang="pt-BR" altLang="pt-BR" sz="24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Condições </a:t>
            </a:r>
            <a:r>
              <a:rPr lang="pt-BR" altLang="pt-BR" sz="2400" dirty="0" smtClean="0">
                <a:solidFill>
                  <a:srgbClr val="0070C0"/>
                </a:solidFill>
              </a:rPr>
              <a:t>climáticas</a:t>
            </a:r>
            <a:endParaRPr lang="pt-BR" altLang="pt-BR" sz="2400" dirty="0" smtClean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968973"/>
            <a:ext cx="6192688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Microrganismos externos - atmosfera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atores que influenciam o clima - Cola da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4294674" cy="281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25625"/>
            <a:ext cx="8712968" cy="435133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Fatores ambientais que interferem na </a:t>
            </a:r>
            <a:r>
              <a:rPr lang="pt-BR" altLang="pt-BR" sz="2400" dirty="0" smtClean="0">
                <a:solidFill>
                  <a:srgbClr val="0070C0"/>
                </a:solidFill>
              </a:rPr>
              <a:t>capacidade </a:t>
            </a:r>
            <a:r>
              <a:rPr lang="pt-BR" altLang="pt-BR" sz="2400" dirty="0" smtClean="0"/>
              <a:t>do microrganismo </a:t>
            </a:r>
            <a:r>
              <a:rPr lang="pt-BR" altLang="pt-BR" sz="2400" dirty="0" smtClean="0"/>
              <a:t>causar </a:t>
            </a:r>
            <a:r>
              <a:rPr lang="pt-BR" altLang="pt-BR" sz="2400" dirty="0" smtClean="0">
                <a:solidFill>
                  <a:srgbClr val="0070C0"/>
                </a:solidFill>
              </a:rPr>
              <a:t>doenças</a:t>
            </a:r>
            <a:r>
              <a:rPr lang="pt-BR" altLang="pt-BR" sz="2400" dirty="0" smtClean="0"/>
              <a:t>:</a:t>
            </a:r>
            <a:endParaRPr lang="pt-BR" altLang="pt-BR" sz="24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</a:t>
            </a:r>
            <a:r>
              <a:rPr lang="pt-BR" altLang="pt-BR" sz="2400" dirty="0" smtClean="0">
                <a:solidFill>
                  <a:srgbClr val="0070C0"/>
                </a:solidFill>
              </a:rPr>
              <a:t>Umidade </a:t>
            </a:r>
            <a:r>
              <a:rPr lang="pt-BR" altLang="pt-BR" sz="2400" dirty="0" smtClean="0"/>
              <a:t>relativa</a:t>
            </a:r>
            <a:endParaRPr lang="pt-BR" altLang="pt-BR" sz="24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T</a:t>
            </a:r>
            <a:r>
              <a:rPr lang="pt-BR" altLang="pt-BR" sz="2400" dirty="0" smtClean="0"/>
              <a:t>emperatura</a:t>
            </a:r>
            <a:endParaRPr lang="pt-BR" altLang="pt-BR" sz="24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Radiação</a:t>
            </a:r>
            <a:endParaRPr lang="pt-BR" altLang="pt-BR" sz="24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Tensão </a:t>
            </a:r>
            <a:r>
              <a:rPr lang="pt-BR" altLang="pt-BR" sz="2400" dirty="0" smtClean="0"/>
              <a:t>de </a:t>
            </a:r>
            <a:r>
              <a:rPr lang="pt-BR" altLang="pt-BR" sz="2400" dirty="0" smtClean="0">
                <a:solidFill>
                  <a:srgbClr val="0070C0"/>
                </a:solidFill>
              </a:rPr>
              <a:t>oxigênio</a:t>
            </a:r>
            <a:endParaRPr lang="pt-BR" altLang="pt-BR" sz="2400" dirty="0" smtClean="0">
              <a:solidFill>
                <a:srgbClr val="0070C0"/>
              </a:solidFill>
            </a:endParaRP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N</a:t>
            </a:r>
            <a:r>
              <a:rPr lang="pt-BR" altLang="pt-BR" sz="2400" dirty="0" smtClean="0"/>
              <a:t>íveis </a:t>
            </a:r>
            <a:r>
              <a:rPr lang="pt-BR" altLang="pt-BR" sz="2400" dirty="0" smtClean="0"/>
              <a:t>de </a:t>
            </a:r>
            <a:r>
              <a:rPr lang="pt-BR" altLang="pt-BR" sz="2400" dirty="0" smtClean="0"/>
              <a:t>poluentes</a:t>
            </a:r>
            <a:endParaRPr lang="pt-BR" altLang="pt-BR" sz="24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19672" y="968973"/>
            <a:ext cx="6192688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Microrganismos externos - atmosfera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18024"/>
            <a:ext cx="8640960" cy="324925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Fatores </a:t>
            </a:r>
            <a:r>
              <a:rPr lang="pt-BR" altLang="pt-BR" sz="2400" dirty="0" smtClean="0"/>
              <a:t>que </a:t>
            </a:r>
            <a:r>
              <a:rPr lang="pt-BR" altLang="pt-BR" sz="2400" dirty="0" smtClean="0">
                <a:solidFill>
                  <a:srgbClr val="0070C0"/>
                </a:solidFill>
              </a:rPr>
              <a:t>determinam</a:t>
            </a:r>
            <a:r>
              <a:rPr lang="pt-BR" altLang="pt-BR" sz="2400" dirty="0" smtClean="0"/>
              <a:t> o </a:t>
            </a:r>
            <a:r>
              <a:rPr lang="pt-BR" altLang="pt-BR" sz="2400" dirty="0" smtClean="0"/>
              <a:t>grau de </a:t>
            </a:r>
            <a:r>
              <a:rPr lang="pt-BR" altLang="pt-BR" sz="2400" dirty="0" smtClean="0">
                <a:solidFill>
                  <a:srgbClr val="0070C0"/>
                </a:solidFill>
              </a:rPr>
              <a:t>contaminantes</a:t>
            </a:r>
            <a:r>
              <a:rPr lang="pt-BR" altLang="pt-BR" sz="2400" dirty="0" smtClean="0"/>
              <a:t> do </a:t>
            </a:r>
            <a:r>
              <a:rPr lang="pt-BR" altLang="pt-BR" sz="2400" dirty="0" smtClean="0"/>
              <a:t>ar: 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Taxas </a:t>
            </a:r>
            <a:r>
              <a:rPr lang="pt-BR" altLang="pt-BR" sz="2400" dirty="0" smtClean="0"/>
              <a:t>de </a:t>
            </a:r>
            <a:r>
              <a:rPr lang="pt-BR" altLang="pt-BR" sz="2400" dirty="0" smtClean="0">
                <a:solidFill>
                  <a:srgbClr val="0070C0"/>
                </a:solidFill>
              </a:rPr>
              <a:t>ventilação</a:t>
            </a:r>
            <a:endParaRPr lang="pt-BR" altLang="pt-BR" sz="2400" dirty="0" smtClean="0">
              <a:solidFill>
                <a:srgbClr val="0070C0"/>
              </a:solidFill>
            </a:endParaRP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Quantidade de </a:t>
            </a:r>
            <a:r>
              <a:rPr lang="pt-BR" altLang="pt-BR" sz="2400" dirty="0" smtClean="0">
                <a:solidFill>
                  <a:srgbClr val="0070C0"/>
                </a:solidFill>
              </a:rPr>
              <a:t>pessoas </a:t>
            </a:r>
            <a:r>
              <a:rPr lang="pt-BR" altLang="pt-BR" sz="2400" dirty="0" smtClean="0"/>
              <a:t>no </a:t>
            </a:r>
            <a:r>
              <a:rPr lang="pt-BR" altLang="pt-BR" sz="2400" dirty="0" smtClean="0"/>
              <a:t>ambiente, 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Natureza </a:t>
            </a:r>
            <a:r>
              <a:rPr lang="pt-BR" altLang="pt-BR" sz="2400" dirty="0" smtClean="0"/>
              <a:t>e grau de </a:t>
            </a:r>
            <a:endParaRPr lang="pt-BR" altLang="pt-BR" sz="24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solidFill>
                  <a:srgbClr val="0070C0"/>
                </a:solidFill>
              </a:rPr>
              <a:t>atividade exercida </a:t>
            </a:r>
            <a:r>
              <a:rPr lang="pt-BR" altLang="pt-BR" sz="2400" dirty="0" smtClean="0"/>
              <a:t>por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esses indivíduos 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(</a:t>
            </a:r>
            <a:r>
              <a:rPr lang="pt-BR" altLang="pt-BR" sz="2400" dirty="0" smtClean="0">
                <a:solidFill>
                  <a:srgbClr val="0070C0"/>
                </a:solidFill>
              </a:rPr>
              <a:t>proximidade</a:t>
            </a:r>
            <a:r>
              <a:rPr lang="pt-BR" altLang="pt-BR" sz="2400" dirty="0" smtClean="0"/>
              <a:t>).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52866" y="884896"/>
            <a:ext cx="52944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Microrganismos do ar - Internos 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scritório da Takeda - ações para evitar contaminação por coronaví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41074"/>
            <a:ext cx="5149564" cy="34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3526" y="1592782"/>
            <a:ext cx="8916006" cy="3537286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Microrganismos </a:t>
            </a:r>
            <a:r>
              <a:rPr lang="pt-BR" altLang="pt-BR" sz="2400" dirty="0" smtClean="0"/>
              <a:t>expelidos em gotículas </a:t>
            </a:r>
            <a:r>
              <a:rPr lang="pt-BR" altLang="pt-BR" sz="2400" dirty="0" smtClean="0"/>
              <a:t>pelo nariz </a:t>
            </a:r>
            <a:r>
              <a:rPr lang="pt-BR" altLang="pt-BR" sz="2400" dirty="0" smtClean="0"/>
              <a:t>e </a:t>
            </a:r>
            <a:r>
              <a:rPr lang="pt-BR" altLang="pt-BR" sz="2400" dirty="0" smtClean="0"/>
              <a:t>boca através do </a:t>
            </a:r>
            <a:r>
              <a:rPr lang="pt-BR" altLang="pt-BR" sz="2400" dirty="0" smtClean="0"/>
              <a:t>espirro, tosse, ou </a:t>
            </a:r>
            <a:r>
              <a:rPr lang="pt-BR" altLang="pt-BR" sz="2400" dirty="0" smtClean="0"/>
              <a:t>pelo </a:t>
            </a:r>
            <a:r>
              <a:rPr lang="pt-BR" altLang="pt-BR" sz="2400" dirty="0" smtClean="0"/>
              <a:t>ato de </a:t>
            </a:r>
            <a:r>
              <a:rPr lang="pt-BR" altLang="pt-BR" sz="2400" dirty="0" smtClean="0"/>
              <a:t>falar </a:t>
            </a:r>
            <a:endParaRPr lang="pt-BR" altLang="pt-BR" sz="24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Tamanho das </a:t>
            </a:r>
            <a:r>
              <a:rPr lang="pt-BR" altLang="pt-BR" sz="2400" dirty="0" smtClean="0"/>
              <a:t>gotículas: 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solidFill>
                  <a:srgbClr val="0070C0"/>
                </a:solidFill>
              </a:rPr>
              <a:t>- M</a:t>
            </a:r>
            <a:r>
              <a:rPr lang="pt-BR" altLang="pt-BR" sz="2400" dirty="0" smtClean="0">
                <a:solidFill>
                  <a:srgbClr val="0070C0"/>
                </a:solidFill>
              </a:rPr>
              <a:t>icrométrica</a:t>
            </a:r>
            <a:r>
              <a:rPr lang="pt-BR" altLang="pt-BR" sz="2400" dirty="0" smtClean="0"/>
              <a:t>: </a:t>
            </a:r>
            <a:r>
              <a:rPr lang="pt-BR" altLang="pt-BR" sz="2400" dirty="0" smtClean="0"/>
              <a:t>permanecem em </a:t>
            </a:r>
            <a:r>
              <a:rPr lang="pt-BR" altLang="pt-BR" sz="2400" dirty="0" smtClean="0">
                <a:solidFill>
                  <a:srgbClr val="0070C0"/>
                </a:solidFill>
              </a:rPr>
              <a:t>suspensão</a:t>
            </a:r>
            <a:r>
              <a:rPr lang="pt-BR" altLang="pt-BR" sz="2400" dirty="0" smtClean="0"/>
              <a:t> durante um </a:t>
            </a:r>
            <a:r>
              <a:rPr lang="pt-BR" altLang="pt-BR" sz="2400" dirty="0" smtClean="0"/>
              <a:t>tempo</a:t>
            </a:r>
            <a:endParaRPr lang="pt-BR" altLang="pt-BR" sz="24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solidFill>
                  <a:srgbClr val="0070C0"/>
                </a:solidFill>
              </a:rPr>
              <a:t>- Milimétrica</a:t>
            </a:r>
            <a:r>
              <a:rPr lang="pt-BR" altLang="pt-BR" sz="2400" dirty="0" smtClean="0"/>
              <a:t>: depositam </a:t>
            </a:r>
            <a:endParaRPr lang="pt-BR" altLang="pt-BR" sz="2400" dirty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rapidamente</a:t>
            </a:r>
            <a:r>
              <a:rPr lang="pt-BR" altLang="pt-BR" sz="2400" dirty="0" smtClean="0"/>
              <a:t>, como poeiras, </a:t>
            </a:r>
            <a:endParaRPr lang="pt-BR" altLang="pt-BR" sz="24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em </a:t>
            </a:r>
            <a:r>
              <a:rPr lang="pt-BR" altLang="pt-BR" sz="2400" dirty="0" smtClean="0"/>
              <a:t>diversas </a:t>
            </a:r>
            <a:r>
              <a:rPr lang="pt-BR" altLang="pt-BR" sz="2400" dirty="0" smtClean="0">
                <a:solidFill>
                  <a:srgbClr val="0070C0"/>
                </a:solidFill>
              </a:rPr>
              <a:t>superfícies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2866" y="884896"/>
            <a:ext cx="52944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Microrganismos do ar - Internos 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Vídeo mostra gotículas se espalhando no ar enquanto pessoas fal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7312"/>
            <a:ext cx="4932040" cy="266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77104"/>
            <a:ext cx="8784976" cy="440016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Os microrganismos em aerossóis podem se veicular através do ar, durante as atividades do recinto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A </a:t>
            </a:r>
            <a:r>
              <a:rPr lang="pt-BR" altLang="pt-BR" sz="2400" dirty="0" smtClean="0">
                <a:solidFill>
                  <a:srgbClr val="0070C0"/>
                </a:solidFill>
              </a:rPr>
              <a:t>sobrevivência</a:t>
            </a:r>
            <a:r>
              <a:rPr lang="pt-BR" altLang="pt-BR" sz="2400" dirty="0" smtClean="0"/>
              <a:t> dos </a:t>
            </a:r>
            <a:r>
              <a:rPr lang="pt-BR" altLang="pt-BR" sz="2400" dirty="0" smtClean="0"/>
              <a:t>microrganismos cria </a:t>
            </a:r>
            <a:r>
              <a:rPr lang="pt-BR" altLang="pt-BR" sz="2400" dirty="0" smtClean="0">
                <a:solidFill>
                  <a:srgbClr val="0070C0"/>
                </a:solidFill>
              </a:rPr>
              <a:t>riscos</a:t>
            </a:r>
            <a:r>
              <a:rPr lang="pt-BR" altLang="pt-BR" sz="2400" dirty="0" smtClean="0"/>
              <a:t>, particularmente em áreas </a:t>
            </a:r>
            <a:r>
              <a:rPr lang="pt-BR" altLang="pt-BR" sz="2400" dirty="0" smtClean="0"/>
              <a:t>hospitalares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Microrganismos mais 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solidFill>
                  <a:srgbClr val="0070C0"/>
                </a:solidFill>
              </a:rPr>
              <a:t>frequen</a:t>
            </a:r>
            <a:r>
              <a:rPr lang="pt-BR" altLang="pt-BR" sz="2400" dirty="0" smtClean="0">
                <a:solidFill>
                  <a:srgbClr val="0070C0"/>
                </a:solidFill>
              </a:rPr>
              <a:t>tes</a:t>
            </a:r>
            <a:r>
              <a:rPr lang="pt-BR" altLang="pt-BR" sz="2400" dirty="0" smtClean="0"/>
              <a:t>: </a:t>
            </a:r>
            <a:r>
              <a:rPr lang="pt-BR" altLang="pt-BR" sz="2400" dirty="0" smtClean="0"/>
              <a:t>bacilos </a:t>
            </a:r>
            <a:r>
              <a:rPr lang="pt-BR" altLang="pt-BR" sz="2400" dirty="0" smtClean="0"/>
              <a:t>da </a:t>
            </a:r>
            <a:endParaRPr lang="pt-BR" altLang="pt-BR" sz="2400" dirty="0" smtClean="0"/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solidFill>
                  <a:srgbClr val="0070C0"/>
                </a:solidFill>
              </a:rPr>
              <a:t>tuberculose</a:t>
            </a:r>
            <a:r>
              <a:rPr lang="pt-BR" altLang="pt-BR" sz="2400" dirty="0" smtClean="0"/>
              <a:t>, </a:t>
            </a:r>
            <a:r>
              <a:rPr lang="pt-BR" altLang="pt-BR" sz="2400" dirty="0" smtClean="0"/>
              <a:t>bacilos da 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difteria </a:t>
            </a:r>
            <a:r>
              <a:rPr lang="pt-BR" altLang="pt-BR" sz="2400" dirty="0" smtClean="0"/>
              <a:t>e </a:t>
            </a:r>
            <a:r>
              <a:rPr lang="pt-BR" altLang="pt-BR" sz="2400" dirty="0" smtClean="0">
                <a:solidFill>
                  <a:srgbClr val="0070C0"/>
                </a:solidFill>
              </a:rPr>
              <a:t>estreptococos</a:t>
            </a:r>
            <a:r>
              <a:rPr lang="pt-BR" altLang="pt-BR" sz="2400" dirty="0" smtClean="0"/>
              <a:t> </a:t>
            </a:r>
            <a:r>
              <a:rPr lang="pt-BR" altLang="pt-BR" sz="2400" dirty="0" smtClean="0"/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52866" y="884896"/>
            <a:ext cx="52944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Microrganismos do ar - Internos 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O futuro do escritório, no pós-pandemia - Outras Palav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57" y="3789040"/>
            <a:ext cx="5422053" cy="304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2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558846"/>
            <a:ext cx="8701717" cy="290892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 A Organização Mundial de Saúde (OMS) classificou como SED, uma série de </a:t>
            </a:r>
            <a:r>
              <a:rPr lang="pt-BR" altLang="pt-BR" sz="2400" dirty="0" smtClean="0">
                <a:solidFill>
                  <a:srgbClr val="0070C0"/>
                </a:solidFill>
              </a:rPr>
              <a:t>sintomas gerais</a:t>
            </a:r>
            <a:r>
              <a:rPr lang="pt-BR" altLang="pt-BR" sz="2400" dirty="0" smtClean="0"/>
              <a:t>, que </a:t>
            </a:r>
            <a:r>
              <a:rPr lang="pt-BR" altLang="pt-BR" sz="2400" dirty="0" err="1" smtClean="0"/>
              <a:t>epidemiologicamente</a:t>
            </a:r>
            <a:r>
              <a:rPr lang="pt-BR" altLang="pt-BR" sz="2400" dirty="0" smtClean="0"/>
              <a:t> afetam ocupantes de um </a:t>
            </a:r>
            <a:r>
              <a:rPr lang="pt-BR" altLang="pt-BR" sz="2400" dirty="0" smtClean="0">
                <a:solidFill>
                  <a:srgbClr val="0070C0"/>
                </a:solidFill>
              </a:rPr>
              <a:t>ambiente </a:t>
            </a:r>
            <a:r>
              <a:rPr lang="pt-BR" altLang="pt-BR" sz="2400" dirty="0" smtClean="0">
                <a:solidFill>
                  <a:srgbClr val="0070C0"/>
                </a:solidFill>
              </a:rPr>
              <a:t>fechado</a:t>
            </a:r>
            <a:r>
              <a:rPr lang="pt-BR" altLang="pt-BR" sz="2400" dirty="0" smtClean="0"/>
              <a:t>, quando esses indivíduos são </a:t>
            </a:r>
            <a:r>
              <a:rPr lang="pt-BR" altLang="pt-BR" sz="2400" dirty="0" smtClean="0">
                <a:solidFill>
                  <a:srgbClr val="0070C0"/>
                </a:solidFill>
              </a:rPr>
              <a:t>afastados</a:t>
            </a:r>
            <a:r>
              <a:rPr lang="pt-BR" altLang="pt-BR" sz="2400" dirty="0" smtClean="0"/>
              <a:t> do ambiente, apresentam </a:t>
            </a:r>
            <a:r>
              <a:rPr lang="pt-BR" altLang="pt-BR" sz="2400" dirty="0" smtClean="0">
                <a:solidFill>
                  <a:srgbClr val="0070C0"/>
                </a:solidFill>
              </a:rPr>
              <a:t>melhoras</a:t>
            </a:r>
            <a:r>
              <a:rPr lang="pt-BR" altLang="pt-BR" sz="2400" dirty="0" smtClean="0"/>
              <a:t> </a:t>
            </a:r>
            <a:r>
              <a:rPr lang="pt-BR" altLang="pt-BR" sz="2400" dirty="0" smtClean="0"/>
              <a:t>dos </a:t>
            </a:r>
            <a:r>
              <a:rPr lang="pt-BR" altLang="pt-BR" sz="2400" dirty="0" smtClean="0"/>
              <a:t>sintomas.  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en-US" altLang="pt-BR" sz="2000" dirty="0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7E6251-73D8-4AA7-A78F-D4866907D0CF}" type="slidenum">
              <a:rPr lang="pt-BR" altLang="en-US"/>
              <a:pPr eaLnBrk="1" hangingPunct="1"/>
              <a:t>15</a:t>
            </a:fld>
            <a:endParaRPr lang="pt-BR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2866" y="884896"/>
            <a:ext cx="52944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Síndrome do Edifício Doente - SED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Espaço Ecologico No Ar - Síndrome do edifício doente: quando o prédio em  que você mora ou trabalha prejudica a saú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4457061" cy="28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658628" cy="432048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As medidas </a:t>
            </a:r>
            <a:r>
              <a:rPr lang="pt-BR" altLang="pt-BR" sz="2400" dirty="0" smtClean="0"/>
              <a:t>de </a:t>
            </a:r>
            <a:r>
              <a:rPr lang="pt-BR" altLang="pt-BR" sz="2400" dirty="0" smtClean="0">
                <a:solidFill>
                  <a:srgbClr val="0070C0"/>
                </a:solidFill>
              </a:rPr>
              <a:t>controlar</a:t>
            </a:r>
            <a:r>
              <a:rPr lang="pt-BR" altLang="pt-BR" sz="2400" dirty="0" smtClean="0"/>
              <a:t> a quantidade dos microrganismos </a:t>
            </a:r>
            <a:r>
              <a:rPr lang="pt-BR" altLang="pt-BR" sz="2400" dirty="0" smtClean="0"/>
              <a:t>no ar dependem </a:t>
            </a:r>
            <a:r>
              <a:rPr lang="pt-BR" altLang="pt-BR" sz="2400" dirty="0" smtClean="0"/>
              <a:t>da </a:t>
            </a:r>
            <a:r>
              <a:rPr lang="pt-BR" altLang="pt-BR" sz="2400" dirty="0" smtClean="0"/>
              <a:t>finalidade a que se destinam</a:t>
            </a:r>
            <a:r>
              <a:rPr lang="pt-BR" altLang="pt-BR" sz="2400" dirty="0" smtClean="0"/>
              <a:t>: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lvl="1"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Ambientes </a:t>
            </a:r>
            <a:r>
              <a:rPr lang="pt-BR" altLang="pt-BR" sz="2400" dirty="0" smtClean="0"/>
              <a:t>fechados: simples </a:t>
            </a:r>
            <a:r>
              <a:rPr lang="pt-BR" altLang="pt-BR" sz="2400" dirty="0" smtClean="0">
                <a:solidFill>
                  <a:srgbClr val="0070C0"/>
                </a:solidFill>
              </a:rPr>
              <a:t>circulação</a:t>
            </a:r>
            <a:r>
              <a:rPr lang="pt-BR" altLang="pt-BR" sz="2400" dirty="0" smtClean="0"/>
              <a:t> do ar </a:t>
            </a:r>
            <a:r>
              <a:rPr lang="pt-BR" altLang="pt-BR" sz="2400" dirty="0" smtClean="0"/>
              <a:t>no ambiente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lvl="1"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Ambiente hospitalar</a:t>
            </a:r>
            <a:r>
              <a:rPr lang="pt-BR" altLang="pt-BR" sz="2400" dirty="0" smtClean="0"/>
              <a:t>: circulação do ar, </a:t>
            </a:r>
            <a:r>
              <a:rPr lang="pt-BR" altLang="pt-BR" sz="2400" dirty="0" smtClean="0">
                <a:solidFill>
                  <a:srgbClr val="0070C0"/>
                </a:solidFill>
              </a:rPr>
              <a:t>desinfecção</a:t>
            </a:r>
            <a:r>
              <a:rPr lang="pt-BR" altLang="pt-BR" sz="2400" dirty="0" smtClean="0"/>
              <a:t> e </a:t>
            </a:r>
            <a:r>
              <a:rPr lang="pt-BR" altLang="pt-BR" sz="2400" dirty="0" smtClean="0"/>
              <a:t>limpeza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Ambiente industrial: precisa de </a:t>
            </a:r>
            <a:r>
              <a:rPr lang="pt-BR" altLang="pt-BR" sz="2400" dirty="0" smtClean="0"/>
              <a:t>uma completa </a:t>
            </a:r>
            <a:r>
              <a:rPr lang="pt-BR" altLang="pt-BR" sz="2400" dirty="0" smtClean="0">
                <a:solidFill>
                  <a:srgbClr val="0070C0"/>
                </a:solidFill>
              </a:rPr>
              <a:t>remoção</a:t>
            </a:r>
            <a:r>
              <a:rPr lang="pt-BR" altLang="pt-BR" sz="2400" dirty="0" smtClean="0"/>
              <a:t> dos germes, </a:t>
            </a:r>
            <a:r>
              <a:rPr lang="pt-BR" altLang="pt-BR" sz="2400" dirty="0" smtClean="0"/>
              <a:t>incluindo </a:t>
            </a:r>
            <a:r>
              <a:rPr lang="pt-BR" altLang="pt-BR" sz="2400" dirty="0" smtClean="0">
                <a:solidFill>
                  <a:srgbClr val="0070C0"/>
                </a:solidFill>
              </a:rPr>
              <a:t>esterilização </a:t>
            </a:r>
            <a:r>
              <a:rPr lang="pt-BR" altLang="pt-BR" sz="2400" dirty="0" smtClean="0"/>
              <a:t>e </a:t>
            </a:r>
            <a:r>
              <a:rPr lang="pt-BR" altLang="pt-BR" sz="2400" dirty="0" smtClean="0"/>
              <a:t>desinfecção.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52866" y="884896"/>
            <a:ext cx="52944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Controle de microrganismos do Ar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92782"/>
            <a:ext cx="8568952" cy="2988346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Métodos </a:t>
            </a:r>
            <a:r>
              <a:rPr lang="pt-BR" altLang="pt-BR" sz="2400" dirty="0" smtClean="0"/>
              <a:t>mais comuns na </a:t>
            </a:r>
            <a:r>
              <a:rPr lang="pt-BR" altLang="pt-BR" sz="2400" dirty="0" smtClean="0">
                <a:solidFill>
                  <a:srgbClr val="0070C0"/>
                </a:solidFill>
              </a:rPr>
              <a:t>desinfecção </a:t>
            </a:r>
            <a:r>
              <a:rPr lang="pt-BR" altLang="pt-BR" sz="2400" dirty="0" smtClean="0"/>
              <a:t>de ambientes</a:t>
            </a:r>
            <a:r>
              <a:rPr lang="pt-BR" altLang="pt-BR" sz="2400" dirty="0" smtClean="0"/>
              <a:t>: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  <a:p>
            <a:pPr lvl="1"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Vaporização </a:t>
            </a:r>
            <a:r>
              <a:rPr lang="pt-BR" altLang="pt-BR" sz="2400" dirty="0" smtClean="0"/>
              <a:t>do ar </a:t>
            </a:r>
            <a:r>
              <a:rPr lang="pt-BR" altLang="pt-BR" sz="2400" dirty="0" smtClean="0"/>
              <a:t>, </a:t>
            </a:r>
            <a:r>
              <a:rPr lang="pt-BR" altLang="pt-BR" sz="2400" dirty="0" smtClean="0">
                <a:solidFill>
                  <a:srgbClr val="0070C0"/>
                </a:solidFill>
              </a:rPr>
              <a:t>nebulização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lvl="1"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Desinfecção </a:t>
            </a:r>
            <a:r>
              <a:rPr lang="pt-BR" altLang="pt-BR" sz="2400" dirty="0" smtClean="0"/>
              <a:t>por </a:t>
            </a:r>
            <a:r>
              <a:rPr lang="pt-BR" altLang="pt-BR" sz="2400" dirty="0" smtClean="0"/>
              <a:t>radiações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lvl="1"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>
                <a:solidFill>
                  <a:srgbClr val="0070C0"/>
                </a:solidFill>
              </a:rPr>
              <a:t>Filtração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Aquecimento</a:t>
            </a:r>
            <a:endParaRPr lang="pt-BR" altLang="pt-BR" sz="24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b="1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52866" y="884896"/>
            <a:ext cx="52944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Controle de microrganismos do Ar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40" y="1558846"/>
            <a:ext cx="8610931" cy="1459359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 smtClean="0"/>
              <a:t>Vaporização do </a:t>
            </a:r>
            <a:r>
              <a:rPr lang="pt-BR" altLang="pt-BR" sz="2400" b="1" dirty="0" smtClean="0"/>
              <a:t>ar, nebulização</a:t>
            </a:r>
            <a:endParaRPr lang="pt-BR" altLang="pt-BR" sz="2400" b="1" dirty="0" smtClean="0"/>
          </a:p>
          <a:p>
            <a:pPr lvl="1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Exige </a:t>
            </a:r>
            <a:r>
              <a:rPr lang="pt-BR" altLang="pt-BR" sz="2400" dirty="0"/>
              <a:t>grandes </a:t>
            </a:r>
            <a:r>
              <a:rPr lang="pt-BR" altLang="pt-BR" sz="2400" dirty="0" smtClean="0">
                <a:solidFill>
                  <a:srgbClr val="0070C0"/>
                </a:solidFill>
              </a:rPr>
              <a:t>cuidados</a:t>
            </a:r>
          </a:p>
          <a:p>
            <a:pPr marL="3429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-Feito </a:t>
            </a:r>
            <a:r>
              <a:rPr lang="pt-BR" altLang="pt-BR" sz="2400" dirty="0" smtClean="0"/>
              <a:t>com </a:t>
            </a:r>
            <a:r>
              <a:rPr lang="pt-BR" altLang="pt-BR" sz="2400" dirty="0" smtClean="0"/>
              <a:t>substâncias </a:t>
            </a:r>
            <a:r>
              <a:rPr lang="pt-BR" altLang="pt-BR" sz="2400" dirty="0" smtClean="0">
                <a:solidFill>
                  <a:srgbClr val="0070C0"/>
                </a:solidFill>
              </a:rPr>
              <a:t>germicidas</a:t>
            </a:r>
            <a:r>
              <a:rPr lang="pt-BR" altLang="pt-BR" sz="2400" dirty="0" smtClean="0"/>
              <a:t> </a:t>
            </a:r>
            <a:r>
              <a:rPr lang="pt-BR" altLang="pt-BR" sz="2400" dirty="0" smtClean="0"/>
              <a:t>sendo eficiente </a:t>
            </a:r>
            <a:r>
              <a:rPr lang="pt-BR" altLang="pt-BR" sz="2400" dirty="0" smtClean="0"/>
              <a:t>na desinfecção do ar </a:t>
            </a:r>
            <a:r>
              <a:rPr lang="pt-BR" altLang="pt-BR" sz="2400" dirty="0" smtClean="0"/>
              <a:t>atmosférico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O composto </a:t>
            </a:r>
            <a:r>
              <a:rPr lang="pt-BR" altLang="pt-BR" sz="2400" dirty="0" smtClean="0"/>
              <a:t>químico é dispersado em </a:t>
            </a:r>
            <a:r>
              <a:rPr lang="pt-BR" altLang="pt-BR" sz="2400" dirty="0" smtClean="0">
                <a:solidFill>
                  <a:srgbClr val="0070C0"/>
                </a:solidFill>
              </a:rPr>
              <a:t>aerossol </a:t>
            </a:r>
            <a:r>
              <a:rPr lang="pt-BR" altLang="pt-BR" sz="2400" dirty="0" smtClean="0"/>
              <a:t>e manifesta sua ação </a:t>
            </a:r>
            <a:r>
              <a:rPr lang="pt-BR" altLang="pt-BR" sz="2400" dirty="0" smtClean="0">
                <a:solidFill>
                  <a:srgbClr val="0070C0"/>
                </a:solidFill>
              </a:rPr>
              <a:t>antimicrobiana </a:t>
            </a:r>
            <a:r>
              <a:rPr lang="pt-BR" altLang="pt-BR" sz="2400" dirty="0" smtClean="0"/>
              <a:t>através do contato com as partículas </a:t>
            </a:r>
            <a:r>
              <a:rPr lang="pt-BR" altLang="pt-BR" sz="2400" dirty="0" smtClean="0"/>
              <a:t>contaminadas</a:t>
            </a:r>
            <a:endParaRPr lang="pt-BR" altLang="pt-BR" sz="24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2866" y="884896"/>
            <a:ext cx="52944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Controle de microrganismos do Ar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8806"/>
            <a:ext cx="8712968" cy="435133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 smtClean="0"/>
              <a:t>Desinfecção por </a:t>
            </a:r>
            <a:r>
              <a:rPr lang="pt-BR" altLang="pt-BR" sz="2400" b="1" dirty="0" smtClean="0"/>
              <a:t>radiações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b="1" dirty="0" smtClean="0"/>
          </a:p>
          <a:p>
            <a:pPr lvl="1"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err="1" smtClean="0"/>
              <a:t>È</a:t>
            </a:r>
            <a:r>
              <a:rPr lang="pt-BR" altLang="pt-BR" sz="2400" dirty="0" smtClean="0"/>
              <a:t> utilizado ondas </a:t>
            </a:r>
            <a:r>
              <a:rPr lang="pt-BR" altLang="pt-BR" sz="2400" dirty="0" smtClean="0"/>
              <a:t>sônicas, </a:t>
            </a:r>
            <a:r>
              <a:rPr lang="pt-BR" altLang="pt-BR" sz="2400" dirty="0" smtClean="0">
                <a:solidFill>
                  <a:srgbClr val="0070C0"/>
                </a:solidFill>
              </a:rPr>
              <a:t>raios</a:t>
            </a:r>
            <a:r>
              <a:rPr lang="pt-BR" altLang="pt-BR" sz="2400" dirty="0" smtClean="0"/>
              <a:t> </a:t>
            </a:r>
            <a:r>
              <a:rPr lang="pt-BR" altLang="pt-BR" sz="2400" dirty="0" smtClean="0"/>
              <a:t>de </a:t>
            </a:r>
            <a:r>
              <a:rPr lang="pt-BR" altLang="pt-BR" sz="2400" dirty="0" smtClean="0"/>
              <a:t>alta </a:t>
            </a:r>
            <a:r>
              <a:rPr lang="pt-BR" altLang="pt-BR" sz="2400" dirty="0" smtClean="0"/>
              <a:t>energia (</a:t>
            </a:r>
            <a:r>
              <a:rPr lang="pt-BR" altLang="pt-BR" sz="2400" dirty="0" smtClean="0">
                <a:solidFill>
                  <a:srgbClr val="0070C0"/>
                </a:solidFill>
              </a:rPr>
              <a:t>gama/ultravioleta</a:t>
            </a:r>
            <a:r>
              <a:rPr lang="pt-BR" altLang="pt-BR" sz="2400" dirty="0" smtClean="0"/>
              <a:t>)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lvl="1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Utilizadas </a:t>
            </a:r>
            <a:r>
              <a:rPr lang="pt-BR" altLang="pt-BR" sz="2400" dirty="0"/>
              <a:t>para </a:t>
            </a:r>
            <a:r>
              <a:rPr lang="pt-BR" altLang="pt-BR" sz="2400" dirty="0">
                <a:solidFill>
                  <a:srgbClr val="0070C0"/>
                </a:solidFill>
              </a:rPr>
              <a:t>desinfetar </a:t>
            </a:r>
            <a:r>
              <a:rPr lang="pt-BR" altLang="pt-BR" sz="2400" dirty="0"/>
              <a:t>o ar condicionado em dutos antes de chegar ao local </a:t>
            </a:r>
            <a:r>
              <a:rPr lang="pt-BR" altLang="pt-BR" sz="2400" dirty="0" smtClean="0"/>
              <a:t>desejado</a:t>
            </a:r>
          </a:p>
          <a:p>
            <a:pPr marL="3429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Precisa considerar a </a:t>
            </a:r>
            <a:r>
              <a:rPr lang="pt-BR" altLang="pt-BR" sz="2400" dirty="0" smtClean="0"/>
              <a:t>eficiência </a:t>
            </a:r>
            <a:r>
              <a:rPr lang="pt-BR" altLang="pt-BR" sz="2400" dirty="0" smtClean="0"/>
              <a:t>de destruição dos germes, </a:t>
            </a:r>
            <a:r>
              <a:rPr lang="pt-BR" altLang="pt-BR" sz="2400" dirty="0" smtClean="0">
                <a:solidFill>
                  <a:srgbClr val="0070C0"/>
                </a:solidFill>
              </a:rPr>
              <a:t>custo</a:t>
            </a:r>
            <a:r>
              <a:rPr lang="pt-BR" altLang="pt-BR" sz="2400" dirty="0" smtClean="0"/>
              <a:t> envolvido na obtenção da </a:t>
            </a:r>
            <a:r>
              <a:rPr lang="pt-BR" altLang="pt-BR" sz="2400" dirty="0" smtClean="0">
                <a:solidFill>
                  <a:srgbClr val="0070C0"/>
                </a:solidFill>
              </a:rPr>
              <a:t>radiação</a:t>
            </a:r>
            <a:r>
              <a:rPr lang="pt-BR" altLang="pt-BR" sz="2400" dirty="0" smtClean="0"/>
              <a:t> e a periculosidade;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2866" y="884896"/>
            <a:ext cx="52944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Controle de microrganismos do Ar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2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74082" y="788956"/>
            <a:ext cx="5112568" cy="60016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/>
              <a:t>Microbiologia do Ar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000" b="1" dirty="0" smtClean="0"/>
              <a:t>Composição da atmosfera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000" b="1" dirty="0" smtClean="0"/>
              <a:t>Microrganismos do Ar/</a:t>
            </a:r>
            <a:r>
              <a:rPr lang="pt-BR" sz="2000" b="1" dirty="0" err="1" smtClean="0"/>
              <a:t>bioaerossóis</a:t>
            </a:r>
            <a:endParaRPr lang="pt-BR" sz="2000" b="1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000" b="1" dirty="0" smtClean="0"/>
              <a:t>Microrganismos Externos – atmosfera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000" b="1" dirty="0" smtClean="0"/>
              <a:t>Microrganismos do Ar – Internos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000" b="1" dirty="0" smtClean="0"/>
              <a:t>Controle de Microrganismos do Ar</a:t>
            </a:r>
          </a:p>
          <a:p>
            <a:pPr>
              <a:lnSpc>
                <a:spcPct val="150000"/>
              </a:lnSpc>
            </a:pPr>
            <a:r>
              <a:rPr lang="pt-BR" sz="2800" b="1" dirty="0" smtClean="0"/>
              <a:t>Microbiologia </a:t>
            </a:r>
            <a:r>
              <a:rPr lang="pt-BR" sz="2800" b="1" dirty="0"/>
              <a:t>do </a:t>
            </a:r>
            <a:r>
              <a:rPr lang="pt-BR" sz="2800" b="1" dirty="0" smtClean="0"/>
              <a:t>Solo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000" b="1" dirty="0" smtClean="0"/>
              <a:t>Microrganismos </a:t>
            </a:r>
            <a:r>
              <a:rPr lang="pt-BR" sz="2000" b="1" dirty="0"/>
              <a:t>de Sistemas </a:t>
            </a:r>
            <a:r>
              <a:rPr lang="pt-BR" sz="2000" b="1" dirty="0" smtClean="0"/>
              <a:t>Terrestres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000" b="1" dirty="0" smtClean="0"/>
              <a:t>Composição e Fertilidade do Solo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000" b="1" dirty="0" smtClean="0"/>
              <a:t>Interações de Microrganismos com o Solo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000" b="1" dirty="0" smtClean="0"/>
              <a:t>Importância de Microrganismos no Solo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t-BR" sz="2000" b="1" dirty="0" smtClean="0"/>
              <a:t>Ciclos Biogeoquímicos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51920" y="47577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ROTEIRO </a:t>
            </a:r>
            <a:endParaRPr lang="pt-BR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8846"/>
            <a:ext cx="8515350" cy="435133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 smtClean="0"/>
              <a:t>Filtração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b="1" dirty="0" smtClean="0"/>
          </a:p>
          <a:p>
            <a:pPr lvl="1"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Uso de filtros de camada </a:t>
            </a:r>
            <a:r>
              <a:rPr lang="pt-BR" altLang="pt-BR" sz="2400" dirty="0" smtClean="0">
                <a:solidFill>
                  <a:srgbClr val="0070C0"/>
                </a:solidFill>
              </a:rPr>
              <a:t>porosa</a:t>
            </a:r>
            <a:r>
              <a:rPr lang="pt-BR" altLang="pt-BR" sz="2400" dirty="0" smtClean="0"/>
              <a:t>, que permitem a </a:t>
            </a:r>
            <a:r>
              <a:rPr lang="pt-BR" altLang="pt-BR" sz="2400" dirty="0" smtClean="0">
                <a:solidFill>
                  <a:srgbClr val="0070C0"/>
                </a:solidFill>
              </a:rPr>
              <a:t>filtração </a:t>
            </a:r>
            <a:r>
              <a:rPr lang="pt-BR" altLang="pt-BR" sz="2400" dirty="0" smtClean="0"/>
              <a:t>de grandes quantidades de </a:t>
            </a:r>
            <a:r>
              <a:rPr lang="pt-BR" altLang="pt-BR" sz="2400" dirty="0" smtClean="0"/>
              <a:t>ar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lvl="1"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Uso de sistema </a:t>
            </a:r>
            <a:r>
              <a:rPr lang="pt-BR" altLang="pt-BR" sz="2400" dirty="0" smtClean="0"/>
              <a:t>de </a:t>
            </a:r>
            <a:r>
              <a:rPr lang="pt-BR" altLang="pt-BR" sz="2400" dirty="0" smtClean="0">
                <a:solidFill>
                  <a:srgbClr val="0070C0"/>
                </a:solidFill>
              </a:rPr>
              <a:t>fluxo laminar </a:t>
            </a:r>
            <a:r>
              <a:rPr lang="pt-BR" altLang="pt-BR" sz="2400" dirty="0" smtClean="0"/>
              <a:t>(HEPA</a:t>
            </a:r>
            <a:r>
              <a:rPr lang="pt-BR" altLang="pt-BR" sz="2400" dirty="0" smtClean="0"/>
              <a:t>)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lvl="1"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Eficaz </a:t>
            </a:r>
            <a:r>
              <a:rPr lang="pt-BR" altLang="pt-BR" sz="2400" dirty="0" smtClean="0"/>
              <a:t>na </a:t>
            </a:r>
            <a:r>
              <a:rPr lang="pt-BR" altLang="pt-BR" sz="2400" dirty="0" smtClean="0">
                <a:solidFill>
                  <a:srgbClr val="0070C0"/>
                </a:solidFill>
              </a:rPr>
              <a:t>remoção </a:t>
            </a:r>
            <a:r>
              <a:rPr lang="pt-BR" altLang="pt-BR" sz="2400" dirty="0" smtClean="0"/>
              <a:t>de partículas </a:t>
            </a:r>
            <a:r>
              <a:rPr lang="pt-BR" altLang="pt-BR" sz="2400" dirty="0" smtClean="0"/>
              <a:t>pequenas - 0,3 µm</a:t>
            </a:r>
            <a:endParaRPr lang="pt-BR" altLang="pt-BR" sz="2400" dirty="0"/>
          </a:p>
          <a:p>
            <a:pPr lvl="1"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endParaRPr lang="pt-BR" altLang="pt-BR" sz="1000" dirty="0" smtClean="0"/>
          </a:p>
          <a:p>
            <a:pPr lvl="1"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Diversas aplicações </a:t>
            </a:r>
            <a:r>
              <a:rPr lang="pt-BR" altLang="pt-BR" sz="2400" dirty="0" smtClean="0"/>
              <a:t>industriais.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2866" y="884896"/>
            <a:ext cx="52944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Controle de microrganismos do Ar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2454"/>
            <a:ext cx="8640960" cy="435133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 smtClean="0"/>
              <a:t>Aquecimento</a:t>
            </a:r>
            <a:endParaRPr lang="pt-BR" altLang="pt-BR" sz="2400" b="1" dirty="0" smtClean="0"/>
          </a:p>
          <a:p>
            <a:pPr lvl="1"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  <a:p>
            <a:pPr lvl="1"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É um método </a:t>
            </a:r>
            <a:r>
              <a:rPr lang="pt-BR" altLang="pt-BR" sz="2400" dirty="0" smtClean="0"/>
              <a:t>de </a:t>
            </a:r>
            <a:r>
              <a:rPr lang="pt-BR" altLang="pt-BR" sz="2400" dirty="0" smtClean="0">
                <a:solidFill>
                  <a:srgbClr val="0070C0"/>
                </a:solidFill>
              </a:rPr>
              <a:t>esterilização</a:t>
            </a:r>
            <a:r>
              <a:rPr lang="pt-BR" altLang="pt-BR" sz="2400" dirty="0" smtClean="0"/>
              <a:t> que </a:t>
            </a:r>
            <a:r>
              <a:rPr lang="pt-BR" altLang="pt-BR" sz="2400" dirty="0" smtClean="0"/>
              <a:t>precisa considerar o </a:t>
            </a:r>
            <a:r>
              <a:rPr lang="pt-BR" altLang="pt-BR" sz="2400" dirty="0" smtClean="0"/>
              <a:t>tempo e a </a:t>
            </a:r>
            <a:r>
              <a:rPr lang="pt-BR" altLang="pt-BR" sz="2400" dirty="0" smtClean="0">
                <a:solidFill>
                  <a:srgbClr val="0070C0"/>
                </a:solidFill>
              </a:rPr>
              <a:t>temperatura </a:t>
            </a:r>
            <a:r>
              <a:rPr lang="pt-BR" altLang="pt-BR" sz="2400" dirty="0" smtClean="0"/>
              <a:t>de </a:t>
            </a:r>
            <a:r>
              <a:rPr lang="pt-BR" altLang="pt-BR" sz="2400" dirty="0" smtClean="0"/>
              <a:t>exposição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Pode ser aquecimento </a:t>
            </a:r>
            <a:r>
              <a:rPr lang="pt-BR" altLang="pt-BR" sz="2400" dirty="0" smtClean="0"/>
              <a:t>direto, aquecimento por meio de </a:t>
            </a:r>
            <a:r>
              <a:rPr lang="pt-BR" altLang="pt-BR" sz="2400" dirty="0" smtClean="0">
                <a:solidFill>
                  <a:srgbClr val="0070C0"/>
                </a:solidFill>
              </a:rPr>
              <a:t>resistências elétricas </a:t>
            </a:r>
            <a:r>
              <a:rPr lang="pt-BR" altLang="pt-BR" sz="2400" dirty="0" smtClean="0"/>
              <a:t>ou </a:t>
            </a:r>
            <a:r>
              <a:rPr lang="pt-BR" altLang="pt-BR" sz="2400" dirty="0" smtClean="0"/>
              <a:t>aquecimento por meio de compressão.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52866" y="884896"/>
            <a:ext cx="52944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Controle de microrganismos do Ar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619672" y="548680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pic>
        <p:nvPicPr>
          <p:cNvPr id="49154" name="Picture 2" descr="Os campos mais importantes dentro da microbiologia | Biologia para Bió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34" y="2276872"/>
            <a:ext cx="5776742" cy="35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903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78011"/>
            <a:ext cx="8782118" cy="34637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70C0"/>
                </a:solidFill>
              </a:rPr>
              <a:t>Varia</a:t>
            </a:r>
            <a:r>
              <a:rPr lang="pt-BR" sz="2400" dirty="0" smtClean="0"/>
              <a:t> </a:t>
            </a:r>
            <a:r>
              <a:rPr lang="pt-BR" sz="2400" dirty="0"/>
              <a:t>com características </a:t>
            </a:r>
            <a:r>
              <a:rPr lang="pt-BR" sz="2400" dirty="0">
                <a:solidFill>
                  <a:srgbClr val="0070C0"/>
                </a:solidFill>
              </a:rPr>
              <a:t>edáficas</a:t>
            </a:r>
            <a:r>
              <a:rPr lang="pt-BR" sz="2400" dirty="0"/>
              <a:t> </a:t>
            </a:r>
            <a:r>
              <a:rPr lang="pt-BR" sz="2400" dirty="0" smtClean="0"/>
              <a:t>(ecologia do solo) e </a:t>
            </a:r>
            <a:r>
              <a:rPr lang="pt-BR" sz="2400" dirty="0"/>
              <a:t>climáticas regionais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Fungos, bactérias e minhocas – compõe as maiores </a:t>
            </a:r>
            <a:r>
              <a:rPr lang="pt-BR" sz="2400" dirty="0">
                <a:solidFill>
                  <a:srgbClr val="0070C0"/>
                </a:solidFill>
              </a:rPr>
              <a:t>biomassas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Bactérias são os </a:t>
            </a:r>
            <a:r>
              <a:rPr lang="pt-BR" sz="2400" dirty="0" smtClean="0">
                <a:solidFill>
                  <a:srgbClr val="0070C0"/>
                </a:solidFill>
              </a:rPr>
              <a:t>maiores grupos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(</a:t>
            </a:r>
            <a:r>
              <a:rPr lang="pt-BR" sz="2400" dirty="0"/>
              <a:t>milhões de células por </a:t>
            </a:r>
            <a:r>
              <a:rPr lang="pt-BR" sz="2400" dirty="0" smtClean="0"/>
              <a:t>grama de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solo) – </a:t>
            </a:r>
            <a:r>
              <a:rPr lang="pt-BR" sz="2400" dirty="0" smtClean="0">
                <a:solidFill>
                  <a:srgbClr val="0070C0"/>
                </a:solidFill>
              </a:rPr>
              <a:t>diversas espécies</a:t>
            </a:r>
            <a:r>
              <a:rPr lang="pt-BR" sz="2400" dirty="0" smtClean="0"/>
              <a:t>, apresentam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maior </a:t>
            </a:r>
            <a:r>
              <a:rPr lang="pt-BR" sz="2400" dirty="0"/>
              <a:t>diversidade </a:t>
            </a:r>
            <a:r>
              <a:rPr lang="pt-BR" sz="2400" dirty="0" smtClean="0">
                <a:solidFill>
                  <a:srgbClr val="0070C0"/>
                </a:solidFill>
              </a:rPr>
              <a:t>funcional</a:t>
            </a:r>
            <a:r>
              <a:rPr lang="pt-BR" sz="2400" dirty="0" smtClean="0"/>
              <a:t>, metabólica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e fisiológica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49368" y="735201"/>
            <a:ext cx="668999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Microrganismos em sistemas terrestres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pic>
        <p:nvPicPr>
          <p:cNvPr id="10" name="Picture 2" descr="https://www.sogeografia.com.br/Conteudos/GeografiaFisica/Solo/sol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28" y="3012159"/>
            <a:ext cx="3754272" cy="38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80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23528" y="1500266"/>
            <a:ext cx="8610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 dirty="0"/>
              <a:t>• </a:t>
            </a:r>
            <a:r>
              <a:rPr lang="pt-BR" altLang="pt-BR" sz="2400" dirty="0" smtClean="0">
                <a:latin typeface="+mn-lt"/>
              </a:rPr>
              <a:t>O </a:t>
            </a:r>
            <a:r>
              <a:rPr lang="pt-BR" altLang="pt-BR" sz="2400" dirty="0">
                <a:latin typeface="+mn-lt"/>
              </a:rPr>
              <a:t>solo contém um grande número de seres </a:t>
            </a:r>
            <a:r>
              <a:rPr lang="pt-BR" altLang="pt-BR" sz="2400" dirty="0" smtClean="0">
                <a:solidFill>
                  <a:srgbClr val="0070C0"/>
                </a:solidFill>
                <a:latin typeface="+mn-lt"/>
              </a:rPr>
              <a:t>microscópicos</a:t>
            </a:r>
            <a:r>
              <a:rPr lang="pt-BR" altLang="pt-BR" sz="2400" dirty="0" smtClean="0">
                <a:latin typeface="+mn-lt"/>
              </a:rPr>
              <a:t>, incluindo bactérias</a:t>
            </a:r>
            <a:r>
              <a:rPr lang="pt-BR" altLang="pt-BR" sz="2400" dirty="0">
                <a:latin typeface="+mn-lt"/>
              </a:rPr>
              <a:t>, fungos, algas, protozoários e </a:t>
            </a:r>
            <a:r>
              <a:rPr lang="pt-BR" altLang="pt-BR" sz="2400" dirty="0" smtClean="0">
                <a:latin typeface="+mn-lt"/>
              </a:rPr>
              <a:t>vírus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 smtClean="0">
                <a:latin typeface="+mn-lt"/>
              </a:rPr>
              <a:t>• O solo c</a:t>
            </a:r>
            <a:r>
              <a:rPr lang="pt-BR" altLang="pt-BR" sz="2400" dirty="0" smtClean="0">
                <a:latin typeface="+mn-lt"/>
              </a:rPr>
              <a:t>ontém: </a:t>
            </a:r>
            <a:r>
              <a:rPr lang="pt-BR" altLang="pt-BR" sz="2400" dirty="0">
                <a:solidFill>
                  <a:srgbClr val="0070C0"/>
                </a:solidFill>
                <a:latin typeface="+mn-lt"/>
              </a:rPr>
              <a:t>ABUNDÂNCIA e </a:t>
            </a:r>
            <a:r>
              <a:rPr lang="pt-BR" altLang="pt-BR" sz="2400" dirty="0" smtClean="0">
                <a:solidFill>
                  <a:srgbClr val="0070C0"/>
                </a:solidFill>
                <a:latin typeface="+mn-lt"/>
              </a:rPr>
              <a:t>DIVERSIDADE</a:t>
            </a:r>
            <a:endParaRPr lang="pt-BR" altLang="pt-BR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 flipV="1">
            <a:off x="1600200" y="5638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pt-BR" sz="2400">
              <a:latin typeface="Times New Roman" panose="02020603050405020304" pitchFamily="18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371600" y="3962400"/>
            <a:ext cx="624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pt-BR" sz="1400">
              <a:latin typeface="Times New Roman" panose="02020603050405020304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886200" y="5257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95536" y="4648200"/>
            <a:ext cx="43204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Ambiente 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de seres vivos muito 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complexo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2555776" y="3476767"/>
            <a:ext cx="0" cy="1066800"/>
          </a:xfrm>
          <a:prstGeom prst="line">
            <a:avLst/>
          </a:prstGeom>
          <a:noFill/>
          <a:ln w="793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849368" y="735201"/>
            <a:ext cx="668999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Microrganismos em sistemas terrestres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pic>
        <p:nvPicPr>
          <p:cNvPr id="22530" name="Picture 2" descr="Agência Embrapa de Informação Tecnológica - Mesorganis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42649"/>
            <a:ext cx="43148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Espaço Reservado para Conteúdo 6"/>
          <p:cNvSpPr>
            <a:spLocks noGrp="1"/>
          </p:cNvSpPr>
          <p:nvPr>
            <p:ph idx="1"/>
          </p:nvPr>
        </p:nvSpPr>
        <p:spPr>
          <a:xfrm>
            <a:off x="250825" y="1719262"/>
            <a:ext cx="4105275" cy="487808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Constituição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solo: </a:t>
            </a:r>
          </a:p>
          <a:p>
            <a:pPr algn="just">
              <a:buFontTx/>
              <a:buChar char="-"/>
            </a:pP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matéria </a:t>
            </a: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+- 45% (areia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calcário, limo, argila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matéria </a:t>
            </a: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orgânica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400" dirty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+- 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 (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húmus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restos de plantas e animais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altLang="pt-BR" sz="2400" dirty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água +- 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</a:p>
          <a:p>
            <a:pPr marL="0" indent="0" algn="just">
              <a:buNone/>
            </a:pPr>
            <a:endParaRPr lang="pt-BR" altLang="pt-BR" sz="2400" dirty="0" smtClean="0">
              <a:solidFill>
                <a:srgbClr val="00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fração </a:t>
            </a: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sólida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solo ocupa cerca de </a:t>
            </a: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metade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seu </a:t>
            </a: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pt-BR" altLang="pt-BR" sz="2400" dirty="0" smtClean="0">
                <a:solidFill>
                  <a:srgbClr val="00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e é constituída por matéria mineral e matéria orgânica.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algn="just"/>
            <a:endParaRPr lang="en-US" altLang="pt-BR" sz="2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328988" y="2700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pic>
        <p:nvPicPr>
          <p:cNvPr id="39941" name="Picture 5" descr="solos01 (718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76872"/>
            <a:ext cx="479045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328988" y="625988"/>
            <a:ext cx="3730744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Composição do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1222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Espaço Reservado para Conteúdo 5"/>
          <p:cNvSpPr>
            <a:spLocks noGrp="1"/>
          </p:cNvSpPr>
          <p:nvPr>
            <p:ph idx="1"/>
          </p:nvPr>
        </p:nvSpPr>
        <p:spPr>
          <a:xfrm>
            <a:off x="196411" y="1559272"/>
            <a:ext cx="8784976" cy="31875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>
                <a:latin typeface="Times New Roman" panose="02020603050405020304" pitchFamily="18" charset="0"/>
              </a:rPr>
              <a:t>É relacionada 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com a presença de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nutrientes no solo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: </a:t>
            </a:r>
            <a:endParaRPr lang="pt-BR" altLang="pt-BR" sz="2400" dirty="0" smtClean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latin typeface="Times New Roman" panose="02020603050405020304" pitchFamily="18" charset="0"/>
              </a:rPr>
              <a:t> - </a:t>
            </a: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Dejetos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latin typeface="Times New Roman" panose="02020603050405020304" pitchFamily="18" charset="0"/>
              </a:rPr>
              <a:t> - Plantas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latin typeface="Times New Roman" panose="02020603050405020304" pitchFamily="18" charset="0"/>
              </a:rPr>
              <a:t> - </a:t>
            </a: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nimais mortos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Microrganismos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 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transformam essas </a:t>
            </a:r>
            <a:endParaRPr lang="pt-BR" altLang="pt-BR" sz="2400" dirty="0" smtClean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latin typeface="Times New Roman" panose="02020603050405020304" pitchFamily="18" charset="0"/>
              </a:rPr>
              <a:t>substâncias 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em substâncias inorgânicas </a:t>
            </a:r>
            <a:endParaRPr lang="pt-BR" altLang="pt-BR" sz="2400" dirty="0" smtClean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>
                <a:latin typeface="Times New Roman" panose="02020603050405020304" pitchFamily="18" charset="0"/>
              </a:rPr>
              <a:t>simples,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enriquecendo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 o solo</a:t>
            </a:r>
            <a:endParaRPr lang="pt-BR" altLang="pt-BR" sz="24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pt-BR" altLang="pt-BR" sz="24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altLang="pt-BR" sz="1800" dirty="0" smtClean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31840" y="786322"/>
            <a:ext cx="3730744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Fertilidade do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pic>
        <p:nvPicPr>
          <p:cNvPr id="23554" name="Picture 2" descr="Microrganismos do solo impactam a saúde das plantas - Dourados Agora -  Notícias de Dourados-MS e Regiã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11" y="2276872"/>
            <a:ext cx="3908976" cy="442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9512" y="1363030"/>
            <a:ext cx="8784976" cy="304353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Microrganismos</a:t>
            </a:r>
            <a:r>
              <a:rPr lang="pt-BR" sz="2400" dirty="0" smtClean="0"/>
              <a:t> </a:t>
            </a:r>
            <a:r>
              <a:rPr lang="pt-BR" sz="2400" dirty="0" smtClean="0"/>
              <a:t>funcionam como elo de ligação entre animais e plantas, </a:t>
            </a:r>
            <a:r>
              <a:rPr lang="pt-BR" sz="2400" dirty="0" smtClean="0"/>
              <a:t>desempenhando papel </a:t>
            </a:r>
            <a:r>
              <a:rPr lang="pt-BR" sz="2400" dirty="0" smtClean="0"/>
              <a:t>importante na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manutenção</a:t>
            </a:r>
            <a:r>
              <a:rPr lang="pt-BR" sz="2400" dirty="0" smtClean="0"/>
              <a:t> da vida na </a:t>
            </a:r>
            <a:r>
              <a:rPr lang="pt-BR" sz="2400" dirty="0" smtClean="0"/>
              <a:t>terra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Húmus</a:t>
            </a:r>
            <a:r>
              <a:rPr lang="pt-BR" sz="2400" dirty="0" smtClean="0"/>
              <a:t>  = matéria </a:t>
            </a: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orgânica</a:t>
            </a:r>
            <a:r>
              <a:rPr lang="pt-BR" sz="2400" dirty="0" smtClean="0"/>
              <a:t> insolúvel formada durante a decomposição microbiana de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BR" sz="2400" dirty="0" smtClean="0"/>
              <a:t>resíduos de </a:t>
            </a:r>
            <a:r>
              <a:rPr lang="pt-BR" sz="2400" dirty="0" smtClean="0"/>
              <a:t>plantas e </a:t>
            </a:r>
            <a:r>
              <a:rPr lang="pt-BR" sz="2400" dirty="0" smtClean="0"/>
              <a:t>animais,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BR" sz="2400" dirty="0" smtClean="0"/>
              <a:t>produzida principalmente </a:t>
            </a:r>
            <a:r>
              <a:rPr lang="pt-BR" sz="2400" dirty="0"/>
              <a:t>pelas 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minhocas</a:t>
            </a:r>
            <a:endParaRPr lang="pt-B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2400" dirty="0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131840" y="786322"/>
            <a:ext cx="3730744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Fertilidade do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pic>
        <p:nvPicPr>
          <p:cNvPr id="24584" name="Picture 8" descr="Embrapa ensina como produzir minhocas e húmus em pequenas propried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97" y="3573016"/>
            <a:ext cx="4453103" cy="31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Espaço Reservado para Conteúdo 4"/>
          <p:cNvSpPr>
            <a:spLocks noGrp="1"/>
          </p:cNvSpPr>
          <p:nvPr>
            <p:ph idx="1"/>
          </p:nvPr>
        </p:nvSpPr>
        <p:spPr>
          <a:xfrm>
            <a:off x="-12220" y="1270980"/>
            <a:ext cx="9048715" cy="4351338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 smtClean="0"/>
              <a:t>Dependerá da: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>
                <a:solidFill>
                  <a:srgbClr val="0070C0"/>
                </a:solidFill>
              </a:rPr>
              <a:t>Quantidade </a:t>
            </a:r>
            <a:r>
              <a:rPr lang="pt-BR" altLang="pt-BR" sz="2400" dirty="0" smtClean="0"/>
              <a:t>e tipo de </a:t>
            </a:r>
            <a:r>
              <a:rPr lang="pt-BR" altLang="pt-BR" sz="2400" dirty="0" smtClean="0">
                <a:solidFill>
                  <a:srgbClr val="0070C0"/>
                </a:solidFill>
              </a:rPr>
              <a:t>nutrientes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U</a:t>
            </a:r>
            <a:r>
              <a:rPr lang="pt-BR" altLang="pt-BR" sz="2400" dirty="0" smtClean="0"/>
              <a:t>midade disponível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G</a:t>
            </a:r>
            <a:r>
              <a:rPr lang="pt-BR" altLang="pt-BR" sz="2400" dirty="0" smtClean="0"/>
              <a:t>rau </a:t>
            </a:r>
            <a:r>
              <a:rPr lang="pt-BR" altLang="pt-BR" sz="2400" dirty="0" smtClean="0"/>
              <a:t>de </a:t>
            </a:r>
            <a:r>
              <a:rPr lang="pt-BR" altLang="pt-BR" sz="2400" dirty="0" smtClean="0">
                <a:solidFill>
                  <a:srgbClr val="0070C0"/>
                </a:solidFill>
              </a:rPr>
              <a:t>aeração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Te</a:t>
            </a:r>
            <a:r>
              <a:rPr lang="pt-BR" altLang="pt-BR" sz="2400" dirty="0" smtClean="0"/>
              <a:t>mperatura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p</a:t>
            </a:r>
            <a:r>
              <a:rPr lang="pt-BR" altLang="pt-BR" sz="2400" dirty="0" smtClean="0"/>
              <a:t>H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P</a:t>
            </a:r>
            <a:r>
              <a:rPr lang="pt-BR" altLang="pt-BR" sz="2400" dirty="0" smtClean="0"/>
              <a:t>ráticas/eventos que </a:t>
            </a:r>
            <a:r>
              <a:rPr lang="pt-BR" altLang="pt-BR" sz="2400" dirty="0" smtClean="0"/>
              <a:t>podem </a:t>
            </a:r>
            <a:r>
              <a:rPr lang="pt-BR" altLang="pt-BR" sz="2400" dirty="0" smtClean="0">
                <a:solidFill>
                  <a:srgbClr val="0070C0"/>
                </a:solidFill>
              </a:rPr>
              <a:t>introduzir</a:t>
            </a:r>
            <a:r>
              <a:rPr lang="pt-BR" altLang="pt-BR" sz="2400" dirty="0" smtClean="0"/>
              <a:t> micro-organismos no </a:t>
            </a:r>
            <a:r>
              <a:rPr lang="pt-BR" altLang="pt-BR" sz="2400" dirty="0" smtClean="0"/>
              <a:t>solo: adubo</a:t>
            </a:r>
            <a:r>
              <a:rPr lang="pt-BR" altLang="pt-BR" sz="2400" dirty="0" smtClean="0"/>
              <a:t>, enchentes, dejetos de </a:t>
            </a:r>
            <a:r>
              <a:rPr lang="pt-BR" altLang="pt-BR" sz="2400" dirty="0" smtClean="0"/>
              <a:t>esgoto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Práticas/eventos que podem </a:t>
            </a:r>
            <a:r>
              <a:rPr lang="pt-BR" altLang="pt-BR" sz="2400" dirty="0" smtClean="0">
                <a:solidFill>
                  <a:srgbClr val="0070C0"/>
                </a:solidFill>
              </a:rPr>
              <a:t>remover </a:t>
            </a:r>
            <a:r>
              <a:rPr lang="pt-BR" altLang="pt-BR" sz="2400" dirty="0" smtClean="0"/>
              <a:t>micro-organismos </a:t>
            </a:r>
            <a:r>
              <a:rPr lang="pt-BR" altLang="pt-BR" sz="2400" dirty="0" smtClean="0"/>
              <a:t>do solo: tempestades </a:t>
            </a:r>
            <a:r>
              <a:rPr lang="pt-BR" altLang="pt-BR" sz="2400" dirty="0" smtClean="0"/>
              <a:t>de </a:t>
            </a:r>
            <a:r>
              <a:rPr lang="pt-BR" altLang="pt-BR" sz="2400" dirty="0" smtClean="0"/>
              <a:t>poeira</a:t>
            </a:r>
            <a:endParaRPr lang="pt-BR" alt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altLang="pt-BR" sz="2400" dirty="0" smtClean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95736" y="735201"/>
            <a:ext cx="5616624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Microrganismos presente no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697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Espaço Reservado para Conteúdo 8"/>
          <p:cNvSpPr>
            <a:spLocks noGrp="1"/>
          </p:cNvSpPr>
          <p:nvPr>
            <p:ph idx="1"/>
          </p:nvPr>
        </p:nvSpPr>
        <p:spPr>
          <a:xfrm>
            <a:off x="323528" y="1443087"/>
            <a:ext cx="8640960" cy="18418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altLang="pt-BR" sz="2400" b="1" dirty="0" smtClean="0"/>
              <a:t>Principais tipos </a:t>
            </a:r>
            <a:r>
              <a:rPr lang="pt-BR" altLang="pt-BR" sz="2400" b="1" dirty="0" smtClean="0"/>
              <a:t>de </a:t>
            </a:r>
            <a:r>
              <a:rPr lang="pt-BR" altLang="pt-BR" sz="2400" b="1" dirty="0" smtClean="0"/>
              <a:t>microrganismos </a:t>
            </a:r>
            <a:r>
              <a:rPr lang="pt-BR" altLang="pt-BR" sz="2400" b="1" dirty="0" smtClean="0"/>
              <a:t>que habitam o solo: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Bactérias: </a:t>
            </a:r>
            <a:r>
              <a:rPr lang="pt-BR" altLang="pt-BR" sz="2400" dirty="0" smtClean="0">
                <a:solidFill>
                  <a:srgbClr val="0070C0"/>
                </a:solidFill>
              </a:rPr>
              <a:t>maior </a:t>
            </a:r>
            <a:r>
              <a:rPr lang="pt-BR" altLang="pt-BR" sz="2400" dirty="0" smtClean="0">
                <a:solidFill>
                  <a:srgbClr val="0070C0"/>
                </a:solidFill>
              </a:rPr>
              <a:t>parte </a:t>
            </a:r>
            <a:r>
              <a:rPr lang="pt-BR" altLang="pt-BR" sz="2400" dirty="0" smtClean="0"/>
              <a:t>da população microbiana do </a:t>
            </a:r>
            <a:r>
              <a:rPr lang="pt-BR" altLang="pt-BR" sz="2400" dirty="0" smtClean="0"/>
              <a:t>solo = </a:t>
            </a:r>
            <a:r>
              <a:rPr lang="pt-BR" altLang="pt-BR" sz="2400" dirty="0" smtClean="0">
                <a:solidFill>
                  <a:srgbClr val="0070C0"/>
                </a:solidFill>
              </a:rPr>
              <a:t>variedade e quantidade</a:t>
            </a:r>
            <a:endParaRPr lang="pt-BR" altLang="pt-BR" sz="2400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endParaRPr lang="pt-BR" alt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altLang="pt-BR" sz="1800" dirty="0" smtClean="0"/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323528" y="3573016"/>
            <a:ext cx="85146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</a:pPr>
            <a:r>
              <a:rPr lang="pt-BR" altLang="pt-BR" sz="2400" dirty="0" smtClean="0"/>
              <a:t>Fungos: mais </a:t>
            </a:r>
            <a:r>
              <a:rPr lang="pt-BR" altLang="pt-BR" sz="2400" dirty="0" smtClean="0">
                <a:solidFill>
                  <a:srgbClr val="0070C0"/>
                </a:solidFill>
              </a:rPr>
              <a:t>comuns </a:t>
            </a:r>
            <a:r>
              <a:rPr lang="pt-BR" altLang="pt-BR" sz="2400" dirty="0" smtClean="0"/>
              <a:t>no </a:t>
            </a:r>
            <a:r>
              <a:rPr lang="pt-BR" altLang="pt-BR" sz="2400" dirty="0"/>
              <a:t>solo são: </a:t>
            </a:r>
            <a:r>
              <a:rPr lang="pt-BR" altLang="pt-BR" sz="2400" i="1" dirty="0" err="1"/>
              <a:t>Penicillium</a:t>
            </a:r>
            <a:r>
              <a:rPr lang="pt-BR" altLang="pt-BR" sz="2400" i="1" dirty="0"/>
              <a:t>, </a:t>
            </a:r>
            <a:r>
              <a:rPr lang="pt-BR" altLang="pt-BR" sz="2400" i="1" dirty="0" err="1"/>
              <a:t>Mucor</a:t>
            </a:r>
            <a:r>
              <a:rPr lang="pt-BR" altLang="pt-BR" sz="2400" i="1" dirty="0"/>
              <a:t>, </a:t>
            </a:r>
            <a:r>
              <a:rPr lang="pt-BR" altLang="pt-BR" sz="2400" i="1" dirty="0" err="1"/>
              <a:t>Fusarium</a:t>
            </a:r>
            <a:r>
              <a:rPr lang="pt-BR" altLang="pt-BR" sz="2400" i="1" dirty="0"/>
              <a:t>, </a:t>
            </a:r>
            <a:r>
              <a:rPr lang="pt-BR" altLang="pt-BR" sz="2400" i="1" dirty="0" err="1"/>
              <a:t>Clodosporium</a:t>
            </a:r>
            <a:r>
              <a:rPr lang="pt-BR" altLang="pt-BR" sz="2400" i="1" dirty="0"/>
              <a:t>, </a:t>
            </a:r>
            <a:r>
              <a:rPr lang="pt-BR" altLang="pt-BR" sz="2400" i="1" dirty="0" err="1"/>
              <a:t>Aspergillus</a:t>
            </a:r>
            <a:r>
              <a:rPr lang="pt-BR" altLang="pt-BR" sz="2400" i="1" dirty="0"/>
              <a:t> e </a:t>
            </a:r>
            <a:r>
              <a:rPr lang="pt-BR" altLang="pt-BR" sz="2400" i="1" dirty="0" err="1" smtClean="0"/>
              <a:t>Tricoderma</a:t>
            </a:r>
            <a:endParaRPr lang="pt-BR" altLang="pt-BR" sz="2400" i="1" dirty="0" smtClean="0"/>
          </a:p>
          <a:p>
            <a:pPr algn="just">
              <a:lnSpc>
                <a:spcPct val="150000"/>
              </a:lnSpc>
            </a:pPr>
            <a:endParaRPr lang="pt-BR" altLang="pt-BR" sz="2400" i="1" dirty="0" smtClean="0"/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pt-BR" altLang="pt-BR" sz="2400" dirty="0" smtClean="0"/>
              <a:t>Leveduras: solos </a:t>
            </a:r>
            <a:r>
              <a:rPr lang="pt-BR" altLang="pt-BR" sz="2400" dirty="0"/>
              <a:t>de </a:t>
            </a:r>
            <a:r>
              <a:rPr lang="pt-BR" altLang="pt-BR" sz="2400" dirty="0">
                <a:solidFill>
                  <a:srgbClr val="0070C0"/>
                </a:solidFill>
              </a:rPr>
              <a:t>vinhedo</a:t>
            </a:r>
            <a:r>
              <a:rPr lang="pt-BR" altLang="pt-BR" sz="2400" dirty="0"/>
              <a:t>, pomares, solos com abundância em folhas, troncos, frutas que </a:t>
            </a:r>
            <a:r>
              <a:rPr lang="pt-BR" altLang="pt-BR" sz="2400" dirty="0">
                <a:solidFill>
                  <a:srgbClr val="0070C0"/>
                </a:solidFill>
              </a:rPr>
              <a:t>caem no solo</a:t>
            </a:r>
            <a:endParaRPr lang="pt-BR" altLang="pt-BR" sz="2400" i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altLang="pt-BR" sz="2400" dirty="0"/>
              <a:t>                                       </a:t>
            </a:r>
            <a:endParaRPr lang="pt-BR" altLang="pt-BR" sz="24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95736" y="735201"/>
            <a:ext cx="5616624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Microrganismos presente no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57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 descr="DGS alerta para particulas e poeiras no ar vindas de África - MoveNotí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95684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42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736725" y="2327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 sz="2400">
              <a:latin typeface="Times New Roman" panose="02020603050405020304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79525" y="2174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 sz="2400">
              <a:latin typeface="Times New Roman" panose="02020603050405020304" pitchFamily="18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0" y="1329026"/>
            <a:ext cx="873169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- Simbiose </a:t>
            </a:r>
            <a:r>
              <a:rPr lang="pt-BR" altLang="pt-BR" sz="2400" dirty="0">
                <a:latin typeface="Times New Roman" panose="02020603050405020304" pitchFamily="18" charset="0"/>
              </a:rPr>
              <a:t>– condição em que os indivíduos de uma espécie vivem em </a:t>
            </a:r>
            <a:r>
              <a:rPr lang="pt-BR" altLang="pt-BR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associação íntima </a:t>
            </a:r>
            <a:r>
              <a:rPr lang="pt-BR" altLang="pt-BR" sz="2400" dirty="0">
                <a:latin typeface="Times New Roman" panose="02020603050405020304" pitchFamily="18" charset="0"/>
              </a:rPr>
              <a:t>com indivíduos de outra espécie.</a:t>
            </a:r>
          </a:p>
          <a:p>
            <a:pPr algn="just" eaLnBrk="1" hangingPunct="1"/>
            <a:endParaRPr lang="pt-BR" altLang="pt-BR" sz="2400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pt-BR" altLang="pt-BR" sz="2400" dirty="0" smtClean="0">
                <a:latin typeface="Times New Roman" panose="02020603050405020304" pitchFamily="18" charset="0"/>
              </a:rPr>
              <a:t>-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Mutualismo </a:t>
            </a:r>
            <a:r>
              <a:rPr lang="pt-BR" altLang="pt-BR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pt-BR" altLang="pt-BR" sz="2400" dirty="0">
                <a:latin typeface="Times New Roman" panose="02020603050405020304" pitchFamily="18" charset="0"/>
              </a:rPr>
              <a:t>Simbiose na qual </a:t>
            </a:r>
            <a:r>
              <a:rPr lang="pt-BR" altLang="pt-BR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cada organismo</a:t>
            </a:r>
            <a:r>
              <a:rPr lang="pt-BR" altLang="pt-BR" sz="2400" dirty="0">
                <a:latin typeface="Times New Roman" panose="02020603050405020304" pitchFamily="18" charset="0"/>
              </a:rPr>
              <a:t> recebe  benefícios da associação.</a:t>
            </a:r>
          </a:p>
          <a:p>
            <a:pPr marL="342900" indent="-342900" algn="just" eaLnBrk="1" hangingPunct="1">
              <a:spcBef>
                <a:spcPct val="50000"/>
              </a:spcBef>
              <a:buFontTx/>
              <a:buChar char="-"/>
            </a:pP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Líquens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 </a:t>
            </a:r>
            <a:r>
              <a:rPr lang="pt-BR" altLang="pt-BR" sz="2400" dirty="0">
                <a:latin typeface="Times New Roman" panose="02020603050405020304" pitchFamily="18" charset="0"/>
              </a:rPr>
              <a:t>- compostos de 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microrganismos,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400" dirty="0" smtClean="0">
                <a:latin typeface="Times New Roman" panose="02020603050405020304" pitchFamily="18" charset="0"/>
              </a:rPr>
              <a:t>algas </a:t>
            </a:r>
            <a:r>
              <a:rPr lang="pt-BR" altLang="pt-BR" sz="2400" dirty="0">
                <a:latin typeface="Times New Roman" panose="02020603050405020304" pitchFamily="18" charset="0"/>
              </a:rPr>
              <a:t>ou cianobactéria com um fungo, </a:t>
            </a:r>
            <a:endParaRPr lang="pt-BR" altLang="pt-BR" sz="2400" dirty="0" smtClean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400" dirty="0" smtClean="0">
                <a:latin typeface="Times New Roman" panose="02020603050405020304" pitchFamily="18" charset="0"/>
              </a:rPr>
              <a:t>normalmente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presentes</a:t>
            </a:r>
            <a:r>
              <a:rPr lang="pt-BR" altLang="pt-BR" sz="2400" dirty="0">
                <a:latin typeface="Times New Roman" panose="02020603050405020304" pitchFamily="18" charset="0"/>
              </a:rPr>
              <a:t> em rochedos e em </a:t>
            </a:r>
            <a:endParaRPr lang="pt-BR" altLang="pt-BR" sz="2400" dirty="0" smtClean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400" dirty="0" smtClean="0">
                <a:latin typeface="Times New Roman" panose="02020603050405020304" pitchFamily="18" charset="0"/>
              </a:rPr>
              <a:t>casca </a:t>
            </a:r>
            <a:r>
              <a:rPr lang="pt-BR" altLang="pt-BR" sz="2400" dirty="0">
                <a:latin typeface="Times New Roman" panose="02020603050405020304" pitchFamily="18" charset="0"/>
              </a:rPr>
              <a:t>de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árvores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. Existem de diversas cores</a:t>
            </a:r>
            <a:r>
              <a:rPr lang="pt-BR" altLang="pt-BR" sz="2400" dirty="0">
                <a:latin typeface="Times New Roman" panose="02020603050405020304" pitchFamily="18" charset="0"/>
              </a:rPr>
              <a:t>: </a:t>
            </a:r>
            <a:endParaRPr lang="pt-BR" altLang="pt-BR" sz="2400" dirty="0" smtClean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400" dirty="0" smtClean="0">
                <a:latin typeface="Times New Roman" panose="02020603050405020304" pitchFamily="18" charset="0"/>
              </a:rPr>
              <a:t>branco</a:t>
            </a:r>
            <a:r>
              <a:rPr lang="pt-BR" altLang="pt-BR" sz="2400" dirty="0">
                <a:latin typeface="Times New Roman" panose="02020603050405020304" pitchFamily="18" charset="0"/>
              </a:rPr>
              <a:t>, preto, vermelho, laranja, amarelo e </a:t>
            </a:r>
            <a:endParaRPr lang="pt-BR" altLang="pt-BR" sz="2400" dirty="0" smtClean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400" dirty="0" smtClean="0">
                <a:latin typeface="Times New Roman" panose="02020603050405020304" pitchFamily="18" charset="0"/>
              </a:rPr>
              <a:t>verde</a:t>
            </a:r>
            <a:r>
              <a:rPr lang="pt-BR" altLang="pt-BR" sz="24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63675" y="735201"/>
            <a:ext cx="6569347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Interações dos Microrganismos com 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pic>
        <p:nvPicPr>
          <p:cNvPr id="27650" name="Picture 2" descr="Liquens. Características dos liquens - Mundo Educ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95080"/>
            <a:ext cx="3457085" cy="34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79512" y="1319845"/>
            <a:ext cx="871296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Comensalismo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: associação onde um dos </a:t>
            </a:r>
            <a:r>
              <a:rPr lang="pt-BR" altLang="pt-BR" sz="2400" dirty="0">
                <a:latin typeface="Times New Roman" panose="02020603050405020304" pitchFamily="18" charset="0"/>
              </a:rPr>
              <a:t>organismos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recebe benefícios</a:t>
            </a:r>
            <a:r>
              <a:rPr lang="pt-BR" altLang="pt-BR" sz="2400" dirty="0">
                <a:latin typeface="Times New Roman" panose="02020603050405020304" pitchFamily="18" charset="0"/>
              </a:rPr>
              <a:t> e o outro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não é </a:t>
            </a: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afetado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 err="1" smtClean="0">
                <a:latin typeface="Times New Roman" panose="02020603050405020304" pitchFamily="18" charset="0"/>
              </a:rPr>
              <a:t>Ex</a:t>
            </a:r>
            <a:r>
              <a:rPr lang="pt-BR" altLang="pt-BR" sz="2400" dirty="0">
                <a:latin typeface="Times New Roman" panose="02020603050405020304" pitchFamily="18" charset="0"/>
              </a:rPr>
              <a:t>: muitos fungos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degradam</a:t>
            </a:r>
            <a:r>
              <a:rPr lang="pt-BR" altLang="pt-BR" sz="2400" dirty="0">
                <a:latin typeface="Times New Roman" panose="02020603050405020304" pitchFamily="18" charset="0"/>
              </a:rPr>
              <a:t> a celulose em glicose e as bactérias </a:t>
            </a: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utilizam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 dessa glicose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sz="2400" dirty="0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Antibiose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: inibição </a:t>
            </a:r>
            <a:r>
              <a:rPr lang="pt-BR" altLang="pt-BR" sz="2400" dirty="0">
                <a:latin typeface="Times New Roman" panose="02020603050405020304" pitchFamily="18" charset="0"/>
              </a:rPr>
              <a:t>de uma espécie de 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microrganismo </a:t>
            </a:r>
            <a:r>
              <a:rPr lang="pt-BR" altLang="pt-BR" sz="2400" dirty="0">
                <a:latin typeface="Times New Roman" panose="02020603050405020304" pitchFamily="18" charset="0"/>
              </a:rPr>
              <a:t>por outra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 err="1" smtClean="0">
                <a:latin typeface="Times New Roman" panose="02020603050405020304" pitchFamily="18" charset="0"/>
              </a:rPr>
              <a:t>Ex</a:t>
            </a:r>
            <a:r>
              <a:rPr lang="pt-BR" altLang="pt-BR" sz="2400" dirty="0">
                <a:latin typeface="Times New Roman" panose="02020603050405020304" pitchFamily="18" charset="0"/>
              </a:rPr>
              <a:t>: alguns fungos produzem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cianeto </a:t>
            </a:r>
            <a:r>
              <a:rPr lang="pt-BR" altLang="pt-BR" sz="2400" dirty="0">
                <a:latin typeface="Times New Roman" panose="02020603050405020304" pitchFamily="18" charset="0"/>
              </a:rPr>
              <a:t>em concentrações que são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tóxicas</a:t>
            </a:r>
            <a:r>
              <a:rPr lang="pt-BR" altLang="pt-BR" sz="2400" dirty="0">
                <a:latin typeface="Times New Roman" panose="02020603050405020304" pitchFamily="18" charset="0"/>
              </a:rPr>
              <a:t> para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outros</a:t>
            </a:r>
            <a:r>
              <a:rPr lang="pt-BR" altLang="pt-BR" sz="2400" dirty="0">
                <a:latin typeface="Times New Roman" panose="02020603050405020304" pitchFamily="18" charset="0"/>
              </a:rPr>
              <a:t> 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microrganismos</a:t>
            </a:r>
            <a:r>
              <a:rPr lang="pt-BR" altLang="pt-BR" sz="2400" dirty="0">
                <a:latin typeface="Times New Roman" panose="02020603050405020304" pitchFamily="18" charset="0"/>
              </a:rPr>
              <a:t>;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antibióticos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63675" y="611959"/>
            <a:ext cx="6569347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Interações dos Microrganismos com 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155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60781" y="1669306"/>
            <a:ext cx="856895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Parasitismo: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 </a:t>
            </a:r>
            <a:r>
              <a:rPr lang="pt-BR" altLang="pt-BR" sz="2400" dirty="0">
                <a:latin typeface="Times New Roman" panose="02020603050405020304" pitchFamily="18" charset="0"/>
              </a:rPr>
              <a:t>um micro-organismo vive sobre ou dentro de um outro organismo. O parasita vive em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associação metabólica </a:t>
            </a:r>
            <a:r>
              <a:rPr lang="pt-BR" altLang="pt-BR" sz="2400" dirty="0">
                <a:latin typeface="Times New Roman" panose="02020603050405020304" pitchFamily="18" charset="0"/>
              </a:rPr>
              <a:t>com o hospedeiro.</a:t>
            </a:r>
          </a:p>
          <a:p>
            <a:pPr algn="just" eaLnBrk="1" hangingPunct="1">
              <a:buFontTx/>
              <a:buChar char="•"/>
            </a:pPr>
            <a:endParaRPr lang="pt-BR" altLang="pt-BR" sz="2400" b="1" u="sng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Predação: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 </a:t>
            </a:r>
            <a:r>
              <a:rPr lang="pt-BR" altLang="pt-BR" sz="2400" dirty="0">
                <a:latin typeface="Times New Roman" panose="02020603050405020304" pitchFamily="18" charset="0"/>
              </a:rPr>
              <a:t>um 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organismo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alimenta-se </a:t>
            </a:r>
            <a:r>
              <a:rPr lang="pt-BR" altLang="pt-BR" sz="2400" dirty="0">
                <a:latin typeface="Times New Roman" panose="02020603050405020304" pitchFamily="18" charset="0"/>
              </a:rPr>
              <a:t>e digere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outro </a:t>
            </a: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organismo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pt-BR" altLang="pt-BR" sz="2400" dirty="0" err="1" smtClean="0">
                <a:latin typeface="Times New Roman" panose="02020603050405020304" pitchFamily="18" charset="0"/>
              </a:rPr>
              <a:t>Ex</a:t>
            </a:r>
            <a:r>
              <a:rPr lang="pt-BR" altLang="pt-BR" sz="2400" dirty="0">
                <a:latin typeface="Times New Roman" panose="02020603050405020304" pitchFamily="18" charset="0"/>
              </a:rPr>
              <a:t>: alguns protozoários alimentam-se de bactérias</a:t>
            </a:r>
          </a:p>
          <a:p>
            <a:pPr algn="just" eaLnBrk="1" hangingPunct="1"/>
            <a:endParaRPr lang="pt-BR" altLang="pt-BR" sz="2400" dirty="0">
              <a:latin typeface="Times New Roman" panose="02020603050405020304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Competição:</a:t>
            </a:r>
            <a:r>
              <a:rPr lang="pt-BR" altLang="pt-BR" sz="2400" dirty="0" smtClean="0">
                <a:latin typeface="Times New Roman" panose="02020603050405020304" pitchFamily="18" charset="0"/>
              </a:rPr>
              <a:t> </a:t>
            </a:r>
            <a:r>
              <a:rPr lang="pt-BR" altLang="pt-BR" sz="2400" dirty="0">
                <a:latin typeface="Times New Roman" panose="02020603050405020304" pitchFamily="18" charset="0"/>
              </a:rPr>
              <a:t>na falta de nutrientes, a espécie que se desenvolve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mais rápido </a:t>
            </a:r>
            <a:r>
              <a:rPr lang="pt-BR" altLang="pt-BR" sz="2400" dirty="0">
                <a:latin typeface="Times New Roman" panose="02020603050405020304" pitchFamily="18" charset="0"/>
              </a:rPr>
              <a:t>privam de alimentos aqueles que </a:t>
            </a:r>
            <a:r>
              <a:rPr lang="pt-BR" altLang="pt-BR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crescem</a:t>
            </a:r>
            <a:r>
              <a:rPr lang="pt-BR" altLang="pt-BR" sz="2400" dirty="0">
                <a:latin typeface="Times New Roman" panose="02020603050405020304" pitchFamily="18" charset="0"/>
              </a:rPr>
              <a:t> mais </a:t>
            </a:r>
            <a:r>
              <a:rPr lang="pt-BR" altLang="pt-BR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devagar</a:t>
            </a:r>
            <a:endParaRPr lang="pt-BR" altLang="pt-BR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endParaRPr lang="pt-BR" altLang="pt-BR" sz="2400" dirty="0">
              <a:latin typeface="Times New Roman" panose="02020603050405020304" pitchFamily="18" charset="0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63675" y="611959"/>
            <a:ext cx="6569347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Interações dos Microrganismos com 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4676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79409" y="1316517"/>
            <a:ext cx="87316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dirty="0" smtClean="0">
                <a:latin typeface="Times New Roman" pitchFamily="18" charset="0"/>
              </a:rPr>
              <a:t>O </a:t>
            </a:r>
            <a:r>
              <a:rPr lang="pt-BR" sz="2400" dirty="0">
                <a:latin typeface="Times New Roman" pitchFamily="18" charset="0"/>
              </a:rPr>
              <a:t>solo tem </a:t>
            </a:r>
            <a:r>
              <a:rPr lang="pt-BR" sz="2400" dirty="0">
                <a:solidFill>
                  <a:srgbClr val="0070C0"/>
                </a:solidFill>
                <a:latin typeface="Times New Roman" pitchFamily="18" charset="0"/>
              </a:rPr>
              <a:t>vida</a:t>
            </a:r>
            <a:r>
              <a:rPr lang="pt-BR" sz="2400" dirty="0">
                <a:latin typeface="Times New Roman" pitchFamily="18" charset="0"/>
              </a:rPr>
              <a:t>, pois os </a:t>
            </a:r>
            <a:r>
              <a:rPr lang="pt-BR" sz="2400" dirty="0" smtClean="0">
                <a:latin typeface="Times New Roman" pitchFamily="18" charset="0"/>
              </a:rPr>
              <a:t>microrganismos que ali habitam, </a:t>
            </a:r>
            <a:r>
              <a:rPr lang="pt-BR" sz="2400" dirty="0">
                <a:latin typeface="Times New Roman" pitchFamily="18" charset="0"/>
              </a:rPr>
              <a:t>realizam suas </a:t>
            </a:r>
            <a:r>
              <a:rPr lang="pt-BR" sz="2400" dirty="0">
                <a:solidFill>
                  <a:srgbClr val="0070C0"/>
                </a:solidFill>
                <a:latin typeface="Times New Roman" pitchFamily="18" charset="0"/>
              </a:rPr>
              <a:t>funções </a:t>
            </a:r>
            <a:r>
              <a:rPr lang="pt-BR" sz="2400" dirty="0" smtClean="0">
                <a:solidFill>
                  <a:srgbClr val="0070C0"/>
                </a:solidFill>
                <a:latin typeface="Times New Roman" pitchFamily="18" charset="0"/>
              </a:rPr>
              <a:t>metabólicas</a:t>
            </a:r>
            <a:endParaRPr lang="pt-BR" sz="2400" dirty="0">
              <a:solidFill>
                <a:srgbClr val="0070C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pt-BR" sz="2400" dirty="0" smtClean="0">
                <a:solidFill>
                  <a:srgbClr val="0070C0"/>
                </a:solidFill>
                <a:latin typeface="Times New Roman" pitchFamily="18" charset="0"/>
              </a:rPr>
              <a:t>Ecossistema = Relação </a:t>
            </a:r>
            <a:r>
              <a:rPr lang="pt-BR" sz="2400" dirty="0">
                <a:solidFill>
                  <a:srgbClr val="0070C0"/>
                </a:solidFill>
                <a:latin typeface="Times New Roman" pitchFamily="18" charset="0"/>
              </a:rPr>
              <a:t>dos </a:t>
            </a:r>
            <a:r>
              <a:rPr lang="pt-BR" sz="2400" dirty="0" smtClean="0">
                <a:solidFill>
                  <a:srgbClr val="0070C0"/>
                </a:solidFill>
                <a:latin typeface="Times New Roman" pitchFamily="18" charset="0"/>
              </a:rPr>
              <a:t>microrganismos </a:t>
            </a:r>
            <a:r>
              <a:rPr lang="pt-BR" sz="2400" dirty="0">
                <a:solidFill>
                  <a:srgbClr val="0070C0"/>
                </a:solidFill>
                <a:latin typeface="Times New Roman" pitchFamily="18" charset="0"/>
              </a:rPr>
              <a:t>com o meio ambiente</a:t>
            </a:r>
          </a:p>
          <a:p>
            <a:pPr>
              <a:spcBef>
                <a:spcPct val="50000"/>
              </a:spcBef>
              <a:defRPr/>
            </a:pPr>
            <a:endParaRPr lang="pt-BR" sz="2400" b="1" dirty="0">
              <a:latin typeface="Times New Roman" pitchFamily="18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914400" y="2057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066800" y="1981200"/>
            <a:ext cx="746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/>
          </a:p>
        </p:txBody>
      </p:sp>
      <p:pic>
        <p:nvPicPr>
          <p:cNvPr id="3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463675" y="611959"/>
            <a:ext cx="6569347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Interações dos Microrganismos com 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pic>
        <p:nvPicPr>
          <p:cNvPr id="30722" name="Picture 2" descr="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75" y="2780928"/>
            <a:ext cx="5283299" cy="39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79636" y="1154769"/>
            <a:ext cx="885685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• Microrganismos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apresentam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grande </a:t>
            </a:r>
            <a:r>
              <a:rPr lang="pt-BR" altLang="pt-BR" sz="24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diversidade genética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, desempenham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funções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fundamentais na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manutenção de ecossistemas,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tais como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componentes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de </a:t>
            </a:r>
            <a:r>
              <a:rPr lang="pt-BR" altLang="pt-BR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cadeias alimentares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e ciclos </a:t>
            </a:r>
            <a:r>
              <a:rPr lang="pt-BR" altLang="pt-BR" sz="24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biogeoquímicos</a:t>
            </a:r>
            <a:endParaRPr lang="pt-BR" altLang="pt-BR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•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Apesar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de sua </a:t>
            </a:r>
            <a:r>
              <a:rPr lang="pt-BR" altLang="pt-BR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grande importância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na manutenção da </a:t>
            </a:r>
            <a:r>
              <a:rPr lang="pt-BR" altLang="pt-BR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biosfera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menos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de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3%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dos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microrganismos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existentes no planeta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foram </a:t>
            </a:r>
            <a:r>
              <a:rPr lang="pt-BR" altLang="pt-BR" sz="24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caracterizados/descritos</a:t>
            </a:r>
            <a:endParaRPr lang="pt-BR" altLang="pt-BR" sz="24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• </a:t>
            </a:r>
            <a:r>
              <a:rPr lang="pt-BR" altLang="pt-BR" sz="2400" dirty="0" smtClean="0">
                <a:latin typeface="+mn-lt"/>
                <a:cs typeface="Times New Roman" panose="02020603050405020304" pitchFamily="18" charset="0"/>
              </a:rPr>
              <a:t>A maior parte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dos </a:t>
            </a:r>
            <a:r>
              <a:rPr lang="pt-BR" altLang="pt-BR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avanços 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da biotecnologia moderna e agricultura são derivados das </a:t>
            </a:r>
            <a:r>
              <a:rPr lang="pt-BR" altLang="pt-BR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descobertas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 recentes nas áreas de </a:t>
            </a:r>
            <a:r>
              <a:rPr lang="pt-BR" altLang="pt-BR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genética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, fisiologia e metabolismo de </a:t>
            </a:r>
            <a:r>
              <a:rPr lang="pt-BR" altLang="pt-BR" sz="24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microrganismos</a:t>
            </a:r>
            <a:r>
              <a:rPr lang="pt-BR" altLang="pt-BR" sz="2400" dirty="0">
                <a:latin typeface="+mn-lt"/>
                <a:cs typeface="Times New Roman" panose="02020603050405020304" pitchFamily="18" charset="0"/>
              </a:rPr>
              <a:t>. </a:t>
            </a:r>
            <a:endParaRPr lang="pt-BR" altLang="pt-BR" sz="2400" dirty="0">
              <a:latin typeface="+mn-lt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49097" y="709398"/>
            <a:ext cx="6279287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Importância dos Microrganismos no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4810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3528" y="1700808"/>
            <a:ext cx="8610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pt-BR" altLang="pt-BR" sz="2400" dirty="0">
                <a:solidFill>
                  <a:srgbClr val="000033"/>
                </a:solidFill>
                <a:latin typeface="+mn-lt"/>
                <a:cs typeface="Times New Roman" panose="02020603050405020304" pitchFamily="18" charset="0"/>
              </a:rPr>
              <a:t>A </a:t>
            </a:r>
            <a:r>
              <a:rPr lang="pt-BR" altLang="pt-BR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diversidade </a:t>
            </a:r>
            <a:r>
              <a:rPr lang="pt-BR" altLang="pt-BR" sz="24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genética/metabólica </a:t>
            </a:r>
            <a:r>
              <a:rPr lang="pt-BR" altLang="pt-BR" sz="2400" dirty="0">
                <a:solidFill>
                  <a:srgbClr val="000033"/>
                </a:solidFill>
                <a:latin typeface="+mn-lt"/>
                <a:cs typeface="Times New Roman" panose="02020603050405020304" pitchFamily="18" charset="0"/>
              </a:rPr>
              <a:t>dos </a:t>
            </a:r>
            <a:r>
              <a:rPr lang="pt-BR" altLang="pt-BR" sz="2400" dirty="0" smtClean="0">
                <a:solidFill>
                  <a:srgbClr val="000033"/>
                </a:solidFill>
                <a:latin typeface="+mn-lt"/>
                <a:cs typeface="Times New Roman" panose="02020603050405020304" pitchFamily="18" charset="0"/>
              </a:rPr>
              <a:t>microrganismos </a:t>
            </a:r>
            <a:r>
              <a:rPr lang="pt-BR" altLang="pt-BR" sz="2400" dirty="0">
                <a:solidFill>
                  <a:srgbClr val="000033"/>
                </a:solidFill>
                <a:latin typeface="+mn-lt"/>
                <a:cs typeface="Times New Roman" panose="02020603050405020304" pitchFamily="18" charset="0"/>
              </a:rPr>
              <a:t>tem sido </a:t>
            </a:r>
            <a:r>
              <a:rPr lang="pt-BR" altLang="pt-BR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explorada</a:t>
            </a:r>
            <a:r>
              <a:rPr lang="pt-BR" altLang="pt-BR" sz="2400" dirty="0">
                <a:solidFill>
                  <a:srgbClr val="000033"/>
                </a:solidFill>
                <a:latin typeface="+mn-lt"/>
                <a:cs typeface="Times New Roman" panose="02020603050405020304" pitchFamily="18" charset="0"/>
              </a:rPr>
              <a:t> há muitos anos visando a </a:t>
            </a:r>
            <a:r>
              <a:rPr lang="pt-BR" altLang="pt-BR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obtenção de produtos </a:t>
            </a:r>
            <a:r>
              <a:rPr lang="pt-BR" altLang="pt-BR" sz="2400" dirty="0">
                <a:solidFill>
                  <a:srgbClr val="000033"/>
                </a:solidFill>
                <a:latin typeface="+mn-lt"/>
                <a:cs typeface="Times New Roman" panose="02020603050405020304" pitchFamily="18" charset="0"/>
              </a:rPr>
              <a:t>biotecnológicos, </a:t>
            </a:r>
            <a:r>
              <a:rPr lang="pt-BR" altLang="pt-BR" sz="2400" dirty="0" smtClean="0">
                <a:solidFill>
                  <a:srgbClr val="000033"/>
                </a:solidFill>
                <a:latin typeface="+mn-lt"/>
                <a:cs typeface="Times New Roman" panose="02020603050405020304" pitchFamily="18" charset="0"/>
              </a:rPr>
              <a:t>tais como:</a:t>
            </a:r>
            <a:endParaRPr lang="pt-BR" altLang="pt-BR" sz="2400" dirty="0">
              <a:solidFill>
                <a:srgbClr val="000033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Tx/>
              <a:buChar char="-"/>
            </a:pPr>
            <a:r>
              <a:rPr lang="pt-BR" altLang="pt-BR" sz="2400" dirty="0" smtClean="0">
                <a:solidFill>
                  <a:srgbClr val="000033"/>
                </a:solidFill>
                <a:latin typeface="+mn-lt"/>
                <a:cs typeface="Times New Roman" panose="02020603050405020304" pitchFamily="18" charset="0"/>
              </a:rPr>
              <a:t>antibióticos </a:t>
            </a:r>
            <a:r>
              <a:rPr lang="pt-BR" altLang="pt-BR" sz="2400" dirty="0">
                <a:solidFill>
                  <a:srgbClr val="000033"/>
                </a:solidFill>
                <a:latin typeface="+mn-lt"/>
                <a:cs typeface="Times New Roman" panose="02020603050405020304" pitchFamily="18" charset="0"/>
              </a:rPr>
              <a:t>(estreptomicina, penicilina, etc.)  	</a:t>
            </a:r>
            <a:endParaRPr lang="pt-BR" altLang="pt-BR" sz="2400" dirty="0" smtClean="0">
              <a:solidFill>
                <a:srgbClr val="000033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Tx/>
              <a:buChar char="-"/>
            </a:pPr>
            <a:r>
              <a:rPr lang="pt-BR" altLang="pt-BR" sz="2400" dirty="0" smtClean="0">
                <a:solidFill>
                  <a:srgbClr val="000033"/>
                </a:solidFill>
                <a:latin typeface="+mn-lt"/>
                <a:cs typeface="Times New Roman" panose="02020603050405020304" pitchFamily="18" charset="0"/>
              </a:rPr>
              <a:t>alimentos </a:t>
            </a:r>
            <a:r>
              <a:rPr lang="pt-BR" altLang="pt-BR" sz="2400" dirty="0">
                <a:solidFill>
                  <a:srgbClr val="000033"/>
                </a:solidFill>
                <a:latin typeface="+mn-lt"/>
                <a:cs typeface="Times New Roman" panose="02020603050405020304" pitchFamily="18" charset="0"/>
              </a:rPr>
              <a:t>(cogumelos, etc.) </a:t>
            </a:r>
            <a:endParaRPr lang="pt-BR" altLang="pt-BR" sz="2400" dirty="0" smtClean="0">
              <a:solidFill>
                <a:srgbClr val="000033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49097" y="709398"/>
            <a:ext cx="6279287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Importância dos Microrganismos no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92" y="4593369"/>
            <a:ext cx="3152672" cy="20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2734" y="162715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400" dirty="0" smtClean="0">
                <a:solidFill>
                  <a:srgbClr val="000033"/>
                </a:solidFill>
                <a:cs typeface="Times New Roman" panose="02020603050405020304" pitchFamily="18" charset="0"/>
              </a:rPr>
              <a:t>- Agricultura</a:t>
            </a:r>
            <a:r>
              <a:rPr lang="pt-BR" altLang="pt-BR" sz="2400" dirty="0">
                <a:solidFill>
                  <a:srgbClr val="000033"/>
                </a:solidFill>
                <a:cs typeface="Times New Roman" panose="02020603050405020304" pitchFamily="18" charset="0"/>
              </a:rPr>
              <a:t>: </a:t>
            </a:r>
            <a:r>
              <a:rPr lang="pt-BR" altLang="pt-BR" sz="2400" dirty="0" smtClean="0">
                <a:solidFill>
                  <a:srgbClr val="000033"/>
                </a:solidFill>
                <a:cs typeface="Times New Roman" panose="02020603050405020304" pitchFamily="18" charset="0"/>
              </a:rPr>
              <a:t>fertilização </a:t>
            </a:r>
            <a:r>
              <a:rPr lang="pt-BR" altLang="pt-BR" sz="2400" dirty="0">
                <a:solidFill>
                  <a:srgbClr val="000033"/>
                </a:solidFill>
                <a:cs typeface="Times New Roman" panose="02020603050405020304" pitchFamily="18" charset="0"/>
              </a:rPr>
              <a:t>de solos (</a:t>
            </a:r>
            <a:r>
              <a:rPr lang="pt-BR" altLang="pt-BR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fixação</a:t>
            </a:r>
            <a:r>
              <a:rPr lang="pt-BR" altLang="pt-BR" sz="2400" dirty="0">
                <a:solidFill>
                  <a:srgbClr val="000033"/>
                </a:solidFill>
                <a:cs typeface="Times New Roman" panose="02020603050405020304" pitchFamily="18" charset="0"/>
              </a:rPr>
              <a:t> biológica de </a:t>
            </a:r>
            <a:r>
              <a:rPr lang="pt-BR" altLang="pt-BR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nitrogênio</a:t>
            </a:r>
            <a:r>
              <a:rPr lang="pt-BR" altLang="pt-BR" sz="2400" dirty="0">
                <a:solidFill>
                  <a:srgbClr val="000033"/>
                </a:solidFill>
                <a:cs typeface="Times New Roman" panose="02020603050405020304" pitchFamily="18" charset="0"/>
              </a:rPr>
              <a:t>) e </a:t>
            </a:r>
            <a:r>
              <a:rPr lang="pt-BR" altLang="pt-BR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controle</a:t>
            </a:r>
            <a:r>
              <a:rPr lang="pt-BR" altLang="pt-BR" sz="2400" dirty="0">
                <a:solidFill>
                  <a:srgbClr val="000033"/>
                </a:solidFill>
                <a:cs typeface="Times New Roman" panose="02020603050405020304" pitchFamily="18" charset="0"/>
              </a:rPr>
              <a:t> biológico de pragas e doenças (controle da lagarta da soja, da cigarrinha da cana de açúcar, de </a:t>
            </a:r>
            <a:r>
              <a:rPr lang="pt-BR" altLang="pt-BR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fitopatógenos</a:t>
            </a:r>
            <a:r>
              <a:rPr lang="pt-BR" altLang="pt-BR" sz="2400" dirty="0">
                <a:solidFill>
                  <a:srgbClr val="000033"/>
                </a:solidFill>
                <a:cs typeface="Times New Roman" panose="02020603050405020304" pitchFamily="18" charset="0"/>
              </a:rPr>
              <a:t> como </a:t>
            </a:r>
            <a:r>
              <a:rPr lang="pt-BR" altLang="pt-BR" sz="2400" i="1" dirty="0" err="1">
                <a:solidFill>
                  <a:srgbClr val="000033"/>
                </a:solidFill>
                <a:cs typeface="Times New Roman" panose="02020603050405020304" pitchFamily="18" charset="0"/>
              </a:rPr>
              <a:t>Rhizoctonia</a:t>
            </a:r>
            <a:r>
              <a:rPr lang="pt-BR" altLang="pt-BR" sz="2400" dirty="0">
                <a:solidFill>
                  <a:srgbClr val="000033"/>
                </a:solidFill>
                <a:cs typeface="Times New Roman" panose="02020603050405020304" pitchFamily="18" charset="0"/>
              </a:rPr>
              <a:t> e outros). </a:t>
            </a:r>
            <a:endParaRPr lang="pt-BR" altLang="pt-BR" sz="2400" dirty="0">
              <a:solidFill>
                <a:srgbClr val="000033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49097" y="709398"/>
            <a:ext cx="6279287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Importância dos Microrganismos no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pic>
        <p:nvPicPr>
          <p:cNvPr id="34818" name="Picture 2" descr="Solos e fertilização Cursos Virtuais Casa e Jardim - avancarcursos.net.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08863"/>
            <a:ext cx="4320480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15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941" y="1417284"/>
            <a:ext cx="8596631" cy="5148204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algn="just">
              <a:lnSpc>
                <a:spcPct val="150000"/>
              </a:lnSpc>
            </a:pPr>
            <a:r>
              <a:rPr sz="2400" b="1" spc="-5" dirty="0">
                <a:cs typeface="Arial"/>
              </a:rPr>
              <a:t>Solo</a:t>
            </a:r>
            <a:r>
              <a:rPr sz="2400" spc="-5" dirty="0">
                <a:cs typeface="Arial"/>
              </a:rPr>
              <a:t>: maior </a:t>
            </a:r>
            <a:r>
              <a:rPr sz="2400" spc="-5" dirty="0">
                <a:solidFill>
                  <a:srgbClr val="0070C0"/>
                </a:solidFill>
                <a:cs typeface="Arial"/>
              </a:rPr>
              <a:t>reservatório </a:t>
            </a:r>
            <a:r>
              <a:rPr sz="2400" spc="-5" dirty="0">
                <a:cs typeface="Arial"/>
              </a:rPr>
              <a:t>de microrganismos do </a:t>
            </a:r>
            <a:r>
              <a:rPr sz="2400" spc="-5" dirty="0" err="1" smtClean="0">
                <a:cs typeface="Arial"/>
              </a:rPr>
              <a:t>planeta</a:t>
            </a:r>
            <a:endParaRPr lang="pt-BR" sz="2400" spc="-5" dirty="0">
              <a:cs typeface="Arial"/>
            </a:endParaRPr>
          </a:p>
          <a:p>
            <a:pPr marL="12700" algn="just">
              <a:lnSpc>
                <a:spcPct val="150000"/>
              </a:lnSpc>
            </a:pPr>
            <a:endParaRPr lang="pt-BR" sz="2400" dirty="0">
              <a:cs typeface="Arial"/>
            </a:endParaRPr>
          </a:p>
          <a:p>
            <a:pPr marL="355600" indent="-342900" algn="just">
              <a:lnSpc>
                <a:spcPct val="150000"/>
              </a:lnSpc>
              <a:buFontTx/>
              <a:buChar char="-"/>
            </a:pPr>
            <a:r>
              <a:rPr lang="pt-BR" sz="2400" spc="-5" dirty="0" smtClean="0">
                <a:cs typeface="Arial"/>
              </a:rPr>
              <a:t>D</a:t>
            </a:r>
            <a:r>
              <a:rPr sz="2400" spc="-5" dirty="0" err="1" smtClean="0">
                <a:cs typeface="Arial"/>
              </a:rPr>
              <a:t>ireta</a:t>
            </a:r>
            <a:r>
              <a:rPr lang="pt-BR" sz="2400" spc="-5" dirty="0" smtClean="0">
                <a:cs typeface="Arial"/>
              </a:rPr>
              <a:t>mente ou não, </a:t>
            </a:r>
            <a:r>
              <a:rPr sz="2400" dirty="0" err="1" smtClean="0">
                <a:cs typeface="Arial"/>
              </a:rPr>
              <a:t>recebe</a:t>
            </a:r>
            <a:r>
              <a:rPr sz="2400" dirty="0" smtClean="0">
                <a:cs typeface="Arial"/>
              </a:rPr>
              <a:t> </a:t>
            </a:r>
            <a:r>
              <a:rPr sz="2400" spc="-5" dirty="0" err="1">
                <a:cs typeface="Arial"/>
              </a:rPr>
              <a:t>todos</a:t>
            </a:r>
            <a:r>
              <a:rPr sz="2400" spc="-5" dirty="0">
                <a:cs typeface="Arial"/>
              </a:rPr>
              <a:t> </a:t>
            </a:r>
            <a:r>
              <a:rPr sz="2400" spc="-5" dirty="0" err="1" smtClean="0">
                <a:solidFill>
                  <a:srgbClr val="0070C0"/>
                </a:solidFill>
                <a:cs typeface="Arial"/>
              </a:rPr>
              <a:t>dejetos</a:t>
            </a:r>
            <a:r>
              <a:rPr sz="2400" spc="-5" dirty="0" smtClean="0">
                <a:solidFill>
                  <a:srgbClr val="0070C0"/>
                </a:solidFill>
                <a:cs typeface="Arial"/>
              </a:rPr>
              <a:t> </a:t>
            </a:r>
            <a:r>
              <a:rPr sz="2400" dirty="0">
                <a:cs typeface="Arial"/>
              </a:rPr>
              <a:t>dos </a:t>
            </a:r>
            <a:r>
              <a:rPr sz="2400" dirty="0" err="1">
                <a:cs typeface="Arial"/>
              </a:rPr>
              <a:t>seres</a:t>
            </a:r>
            <a:r>
              <a:rPr sz="2400" dirty="0">
                <a:cs typeface="Arial"/>
              </a:rPr>
              <a:t>  </a:t>
            </a:r>
            <a:r>
              <a:rPr sz="2400" spc="-5" dirty="0" err="1" smtClean="0">
                <a:solidFill>
                  <a:srgbClr val="0070C0"/>
                </a:solidFill>
                <a:cs typeface="Arial"/>
              </a:rPr>
              <a:t>vivos</a:t>
            </a:r>
            <a:endParaRPr lang="pt-BR" sz="2400" spc="-5" dirty="0" smtClean="0">
              <a:solidFill>
                <a:srgbClr val="0070C0"/>
              </a:solidFill>
              <a:cs typeface="Arial"/>
            </a:endParaRPr>
          </a:p>
          <a:p>
            <a:pPr marL="12700" algn="just">
              <a:lnSpc>
                <a:spcPct val="150000"/>
              </a:lnSpc>
            </a:pPr>
            <a:endParaRPr lang="pt-BR" sz="2400" dirty="0">
              <a:solidFill>
                <a:srgbClr val="0070C0"/>
              </a:solidFill>
              <a:cs typeface="Arial"/>
            </a:endParaRPr>
          </a:p>
          <a:p>
            <a:pPr marL="3556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cs typeface="Arial"/>
              </a:rPr>
              <a:t>L</a:t>
            </a:r>
            <a:r>
              <a:rPr sz="2400" dirty="0" err="1" smtClean="0">
                <a:cs typeface="Arial"/>
              </a:rPr>
              <a:t>ocal</a:t>
            </a:r>
            <a:r>
              <a:rPr sz="2400" dirty="0" smtClean="0">
                <a:cs typeface="Arial"/>
              </a:rPr>
              <a:t> </a:t>
            </a:r>
            <a:r>
              <a:rPr sz="2400" spc="-5" dirty="0">
                <a:cs typeface="Arial"/>
              </a:rPr>
              <a:t>de </a:t>
            </a:r>
            <a:r>
              <a:rPr sz="2400" spc="-5" dirty="0">
                <a:solidFill>
                  <a:srgbClr val="0070C0"/>
                </a:solidFill>
                <a:cs typeface="Arial"/>
              </a:rPr>
              <a:t>transformação</a:t>
            </a:r>
            <a:r>
              <a:rPr sz="2400" spc="-5" dirty="0">
                <a:cs typeface="Arial"/>
              </a:rPr>
              <a:t> </a:t>
            </a:r>
            <a:r>
              <a:rPr sz="2400" dirty="0">
                <a:cs typeface="Arial"/>
              </a:rPr>
              <a:t>da </a:t>
            </a:r>
            <a:r>
              <a:rPr sz="2400" spc="-5" dirty="0">
                <a:cs typeface="Arial"/>
              </a:rPr>
              <a:t>matéria </a:t>
            </a:r>
            <a:r>
              <a:rPr sz="2400" dirty="0">
                <a:solidFill>
                  <a:srgbClr val="0070C0"/>
                </a:solidFill>
                <a:cs typeface="Arial"/>
              </a:rPr>
              <a:t>orgânica</a:t>
            </a:r>
            <a:r>
              <a:rPr sz="2400" dirty="0">
                <a:cs typeface="Arial"/>
              </a:rPr>
              <a:t> </a:t>
            </a:r>
            <a:r>
              <a:rPr sz="2400" spc="-5" dirty="0">
                <a:cs typeface="Arial"/>
              </a:rPr>
              <a:t>em </a:t>
            </a:r>
            <a:r>
              <a:rPr sz="2400" dirty="0" err="1">
                <a:cs typeface="Arial"/>
              </a:rPr>
              <a:t>substâncias</a:t>
            </a:r>
            <a:r>
              <a:rPr sz="2400" dirty="0">
                <a:cs typeface="Arial"/>
              </a:rPr>
              <a:t>  </a:t>
            </a:r>
            <a:r>
              <a:rPr sz="2400" spc="-5" dirty="0" err="1" smtClean="0">
                <a:solidFill>
                  <a:srgbClr val="0070C0"/>
                </a:solidFill>
                <a:cs typeface="Arial"/>
              </a:rPr>
              <a:t>nutritivas</a:t>
            </a:r>
            <a:endParaRPr lang="pt-BR" sz="2400" spc="-5" dirty="0" smtClean="0">
              <a:solidFill>
                <a:srgbClr val="0070C0"/>
              </a:solidFill>
              <a:cs typeface="Arial"/>
            </a:endParaRPr>
          </a:p>
          <a:p>
            <a:pPr marL="12700" algn="just">
              <a:lnSpc>
                <a:spcPct val="150000"/>
              </a:lnSpc>
            </a:pPr>
            <a:endParaRPr sz="2400" dirty="0">
              <a:cs typeface="Arial"/>
            </a:endParaRPr>
          </a:p>
          <a:p>
            <a:pPr marL="354965" marR="1446530" indent="-342900" algn="just">
              <a:lnSpc>
                <a:spcPct val="150000"/>
              </a:lnSpc>
              <a:tabLst>
                <a:tab pos="354965" algn="l"/>
              </a:tabLst>
            </a:pPr>
            <a:r>
              <a:rPr lang="pt-BR" sz="2400" baseline="3333" dirty="0" smtClean="0">
                <a:cs typeface="Arial"/>
              </a:rPr>
              <a:t>-</a:t>
            </a:r>
            <a:r>
              <a:rPr lang="pt-BR" sz="2400" dirty="0" smtClean="0">
                <a:cs typeface="Arial"/>
              </a:rPr>
              <a:t> Possui g</a:t>
            </a:r>
            <a:r>
              <a:rPr sz="2400" spc="-5" dirty="0" err="1" smtClean="0">
                <a:cs typeface="Arial"/>
              </a:rPr>
              <a:t>rande</a:t>
            </a:r>
            <a:r>
              <a:rPr sz="2400" spc="-5" dirty="0" smtClean="0">
                <a:cs typeface="Arial"/>
              </a:rPr>
              <a:t> </a:t>
            </a:r>
            <a:r>
              <a:rPr sz="2400" spc="-5" dirty="0">
                <a:solidFill>
                  <a:srgbClr val="0070C0"/>
                </a:solidFill>
                <a:cs typeface="Arial"/>
              </a:rPr>
              <a:t>abundância </a:t>
            </a:r>
            <a:r>
              <a:rPr sz="2400" dirty="0">
                <a:solidFill>
                  <a:srgbClr val="0070C0"/>
                </a:solidFill>
                <a:cs typeface="Arial"/>
              </a:rPr>
              <a:t>e </a:t>
            </a:r>
            <a:r>
              <a:rPr sz="2400" spc="-5" dirty="0" err="1">
                <a:solidFill>
                  <a:srgbClr val="0070C0"/>
                </a:solidFill>
                <a:cs typeface="Arial"/>
              </a:rPr>
              <a:t>diversidade</a:t>
            </a:r>
            <a:r>
              <a:rPr sz="2400" spc="-5" dirty="0">
                <a:solidFill>
                  <a:srgbClr val="0070C0"/>
                </a:solidFill>
                <a:cs typeface="Arial"/>
              </a:rPr>
              <a:t> </a:t>
            </a:r>
            <a:r>
              <a:rPr sz="2400" spc="-5" dirty="0" smtClean="0">
                <a:cs typeface="Arial"/>
              </a:rPr>
              <a:t>de </a:t>
            </a:r>
            <a:r>
              <a:rPr sz="2400" spc="-5" dirty="0" err="1" smtClean="0">
                <a:cs typeface="Arial"/>
              </a:rPr>
              <a:t>microrganismos</a:t>
            </a:r>
            <a:endParaRPr sz="2400" dirty="0">
              <a:cs typeface="Arial"/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49097" y="709398"/>
            <a:ext cx="6279287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Importância dos Microrganismos no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031376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47864" y="660441"/>
            <a:ext cx="3182943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Composição do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5" name="object 2"/>
          <p:cNvSpPr txBox="1"/>
          <p:nvPr/>
        </p:nvSpPr>
        <p:spPr>
          <a:xfrm>
            <a:off x="323528" y="1356927"/>
            <a:ext cx="8677910" cy="4188326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00330">
              <a:lnSpc>
                <a:spcPct val="150000"/>
              </a:lnSpc>
              <a:tabLst>
                <a:tab pos="442595" algn="l"/>
              </a:tabLst>
            </a:pPr>
            <a:r>
              <a:rPr sz="2400" baseline="2604" dirty="0">
                <a:cs typeface="Arial"/>
              </a:rPr>
              <a:t>•</a:t>
            </a:r>
            <a:r>
              <a:rPr sz="2400" baseline="2604" dirty="0">
                <a:solidFill>
                  <a:srgbClr val="0070C0"/>
                </a:solidFill>
                <a:cs typeface="Arial"/>
              </a:rPr>
              <a:t>	</a:t>
            </a:r>
            <a:r>
              <a:rPr sz="2400" dirty="0" err="1">
                <a:solidFill>
                  <a:srgbClr val="0070C0"/>
                </a:solidFill>
                <a:cs typeface="Arial"/>
              </a:rPr>
              <a:t>Minerais</a:t>
            </a:r>
            <a:r>
              <a:rPr sz="2400" dirty="0" smtClean="0">
                <a:solidFill>
                  <a:srgbClr val="0070C0"/>
                </a:solidFill>
                <a:cs typeface="Arial"/>
              </a:rPr>
              <a:t>:</a:t>
            </a:r>
            <a:r>
              <a:rPr lang="pt-BR" sz="2400" dirty="0" smtClean="0">
                <a:solidFill>
                  <a:srgbClr val="0070C0"/>
                </a:solidFill>
                <a:cs typeface="Arial"/>
              </a:rPr>
              <a:t> </a:t>
            </a:r>
            <a:r>
              <a:rPr sz="3200" spc="-15" baseline="1157" dirty="0" err="1" smtClean="0">
                <a:cs typeface="Arial"/>
              </a:rPr>
              <a:t>sílica</a:t>
            </a:r>
            <a:r>
              <a:rPr sz="3200" spc="-15" baseline="1157" dirty="0" smtClean="0">
                <a:cs typeface="Arial"/>
              </a:rPr>
              <a:t> </a:t>
            </a:r>
            <a:r>
              <a:rPr sz="3200" spc="-75" baseline="1157" dirty="0">
                <a:cs typeface="Arial"/>
              </a:rPr>
              <a:t>(SiO</a:t>
            </a:r>
            <a:r>
              <a:rPr sz="3200" spc="-75" baseline="-21825" dirty="0">
                <a:cs typeface="Arial"/>
              </a:rPr>
              <a:t>2</a:t>
            </a:r>
            <a:r>
              <a:rPr sz="3200" spc="-75" baseline="1157" dirty="0">
                <a:cs typeface="Arial"/>
              </a:rPr>
              <a:t>), </a:t>
            </a:r>
            <a:r>
              <a:rPr sz="3200" spc="-7" baseline="1157" dirty="0">
                <a:cs typeface="Arial"/>
              </a:rPr>
              <a:t>Fe, Al, Ca,Mg,</a:t>
            </a:r>
            <a:r>
              <a:rPr sz="3200" spc="-540" baseline="1157" dirty="0">
                <a:cs typeface="Arial"/>
              </a:rPr>
              <a:t> </a:t>
            </a:r>
            <a:r>
              <a:rPr sz="3200" baseline="1157" dirty="0" smtClean="0">
                <a:cs typeface="Arial"/>
              </a:rPr>
              <a:t>K</a:t>
            </a:r>
            <a:r>
              <a:rPr lang="pt-BR" sz="3200" baseline="1157" dirty="0" smtClean="0">
                <a:cs typeface="Arial"/>
              </a:rPr>
              <a:t>, </a:t>
            </a:r>
            <a:r>
              <a:rPr sz="2400" spc="-10" dirty="0" smtClean="0">
                <a:cs typeface="Arial"/>
              </a:rPr>
              <a:t>P</a:t>
            </a:r>
            <a:r>
              <a:rPr sz="2400" spc="-10" dirty="0">
                <a:cs typeface="Arial"/>
              </a:rPr>
              <a:t>, S, </a:t>
            </a:r>
            <a:r>
              <a:rPr sz="2400" spc="-5" dirty="0">
                <a:cs typeface="Arial"/>
              </a:rPr>
              <a:t>Mn, Na, </a:t>
            </a:r>
            <a:r>
              <a:rPr sz="2400" dirty="0">
                <a:cs typeface="Arial"/>
              </a:rPr>
              <a:t>N</a:t>
            </a:r>
            <a:r>
              <a:rPr sz="2400" spc="-375" dirty="0">
                <a:cs typeface="Arial"/>
              </a:rPr>
              <a:t> </a:t>
            </a:r>
            <a:r>
              <a:rPr sz="2400" dirty="0">
                <a:cs typeface="Arial"/>
              </a:rPr>
              <a:t>...</a:t>
            </a:r>
          </a:p>
          <a:p>
            <a:pPr marL="25400">
              <a:lnSpc>
                <a:spcPct val="150000"/>
              </a:lnSpc>
              <a:tabLst>
                <a:tab pos="367665" algn="l"/>
              </a:tabLst>
            </a:pPr>
            <a:endParaRPr lang="pt-BR" sz="2400" baseline="2604" dirty="0" smtClean="0">
              <a:cs typeface="Arial"/>
            </a:endParaRPr>
          </a:p>
          <a:p>
            <a:pPr marL="25400">
              <a:lnSpc>
                <a:spcPct val="150000"/>
              </a:lnSpc>
              <a:tabLst>
                <a:tab pos="367665" algn="l"/>
              </a:tabLst>
            </a:pPr>
            <a:r>
              <a:rPr sz="2400" baseline="2604" dirty="0" smtClean="0">
                <a:cs typeface="Arial"/>
              </a:rPr>
              <a:t>•</a:t>
            </a:r>
            <a:r>
              <a:rPr sz="2400" baseline="2604" dirty="0">
                <a:cs typeface="Arial"/>
              </a:rPr>
              <a:t>	</a:t>
            </a:r>
            <a:r>
              <a:rPr sz="2400" spc="-5" dirty="0">
                <a:solidFill>
                  <a:srgbClr val="0070C0"/>
                </a:solidFill>
                <a:cs typeface="Arial"/>
              </a:rPr>
              <a:t>Matéria </a:t>
            </a:r>
            <a:r>
              <a:rPr sz="2400" spc="5" dirty="0">
                <a:solidFill>
                  <a:srgbClr val="0070C0"/>
                </a:solidFill>
                <a:cs typeface="Arial"/>
              </a:rPr>
              <a:t>orgânica: </a:t>
            </a:r>
            <a:r>
              <a:rPr sz="2400" spc="-5" dirty="0">
                <a:cs typeface="Arial"/>
              </a:rPr>
              <a:t>origem vegetal, animal </a:t>
            </a:r>
            <a:r>
              <a:rPr sz="2400" dirty="0">
                <a:cs typeface="Arial"/>
              </a:rPr>
              <a:t>e</a:t>
            </a:r>
            <a:r>
              <a:rPr sz="2400" spc="15" dirty="0">
                <a:cs typeface="Arial"/>
              </a:rPr>
              <a:t> </a:t>
            </a:r>
            <a:r>
              <a:rPr sz="2400" spc="-5" dirty="0" err="1" smtClean="0">
                <a:cs typeface="Arial"/>
              </a:rPr>
              <a:t>microbiana</a:t>
            </a:r>
            <a:endParaRPr lang="pt-BR" sz="2400" dirty="0">
              <a:cs typeface="Arial"/>
            </a:endParaRPr>
          </a:p>
          <a:p>
            <a:pPr marL="25400">
              <a:lnSpc>
                <a:spcPct val="150000"/>
              </a:lnSpc>
              <a:tabLst>
                <a:tab pos="367665" algn="l"/>
              </a:tabLst>
            </a:pPr>
            <a:endParaRPr lang="pt-BR" sz="2400" baseline="2604" dirty="0">
              <a:cs typeface="Arial"/>
            </a:endParaRPr>
          </a:p>
          <a:p>
            <a:pPr marL="25400">
              <a:lnSpc>
                <a:spcPct val="150000"/>
              </a:lnSpc>
              <a:tabLst>
                <a:tab pos="367665" algn="l"/>
              </a:tabLst>
            </a:pPr>
            <a:r>
              <a:rPr lang="pt-BR" sz="2400" baseline="2604" dirty="0" smtClean="0">
                <a:cs typeface="Arial"/>
              </a:rPr>
              <a:t>•</a:t>
            </a:r>
            <a:r>
              <a:rPr lang="pt-BR" sz="2400" baseline="2604" dirty="0">
                <a:cs typeface="Arial"/>
              </a:rPr>
              <a:t>	</a:t>
            </a:r>
            <a:r>
              <a:rPr lang="pt-BR" sz="3600" baseline="2604" dirty="0" smtClean="0">
                <a:solidFill>
                  <a:srgbClr val="0070C0"/>
                </a:solidFill>
                <a:cs typeface="Arial"/>
              </a:rPr>
              <a:t>Características</a:t>
            </a:r>
            <a:r>
              <a:rPr lang="pt-BR" sz="2400" baseline="2604" dirty="0" smtClean="0">
                <a:cs typeface="Arial"/>
              </a:rPr>
              <a:t>: </a:t>
            </a:r>
          </a:p>
          <a:p>
            <a:pPr marL="25400">
              <a:lnSpc>
                <a:spcPct val="150000"/>
              </a:lnSpc>
              <a:tabLst>
                <a:tab pos="367665" algn="l"/>
              </a:tabLst>
            </a:pPr>
            <a:r>
              <a:rPr lang="pt-BR" sz="2400" spc="-10" baseline="2604" dirty="0">
                <a:cs typeface="Arial"/>
              </a:rPr>
              <a:t> </a:t>
            </a:r>
            <a:r>
              <a:rPr lang="pt-BR" sz="2400" spc="-10" baseline="2604" dirty="0" smtClean="0">
                <a:cs typeface="Arial"/>
              </a:rPr>
              <a:t>- </a:t>
            </a:r>
            <a:r>
              <a:rPr sz="2400" spc="-10" dirty="0" err="1" smtClean="0">
                <a:cs typeface="Arial"/>
              </a:rPr>
              <a:t>insolúvel</a:t>
            </a:r>
            <a:r>
              <a:rPr sz="2400" spc="-10" dirty="0" smtClean="0">
                <a:cs typeface="Arial"/>
              </a:rPr>
              <a:t> </a:t>
            </a:r>
            <a:r>
              <a:rPr sz="2400" dirty="0">
                <a:cs typeface="Arial"/>
              </a:rPr>
              <a:t>(húmus): </a:t>
            </a:r>
            <a:r>
              <a:rPr sz="2400" spc="-5" dirty="0">
                <a:cs typeface="Arial"/>
              </a:rPr>
              <a:t>melhora </a:t>
            </a:r>
            <a:r>
              <a:rPr sz="2400" dirty="0">
                <a:cs typeface="Arial"/>
              </a:rPr>
              <a:t>a </a:t>
            </a:r>
            <a:r>
              <a:rPr sz="2400" spc="-5" dirty="0">
                <a:cs typeface="Arial"/>
              </a:rPr>
              <a:t>estrutura, </a:t>
            </a:r>
            <a:r>
              <a:rPr sz="2400" spc="-5" dirty="0" err="1">
                <a:cs typeface="Arial"/>
              </a:rPr>
              <a:t>libera</a:t>
            </a:r>
            <a:r>
              <a:rPr sz="2400" spc="-395" dirty="0">
                <a:cs typeface="Arial"/>
              </a:rPr>
              <a:t> </a:t>
            </a:r>
            <a:r>
              <a:rPr sz="2400" spc="-5" dirty="0" err="1" smtClean="0">
                <a:cs typeface="Arial"/>
              </a:rPr>
              <a:t>nutrientes</a:t>
            </a:r>
            <a:endParaRPr lang="pt-BR" sz="2400" dirty="0">
              <a:cs typeface="Arial"/>
            </a:endParaRPr>
          </a:p>
          <a:p>
            <a:pPr marL="368300" indent="-342900">
              <a:lnSpc>
                <a:spcPct val="150000"/>
              </a:lnSpc>
              <a:buFontTx/>
              <a:buChar char="-"/>
              <a:tabLst>
                <a:tab pos="367665" algn="l"/>
              </a:tabLst>
            </a:pPr>
            <a:r>
              <a:rPr sz="2400" spc="-5" dirty="0" err="1" smtClean="0">
                <a:cs typeface="Arial"/>
              </a:rPr>
              <a:t>efeito</a:t>
            </a:r>
            <a:r>
              <a:rPr sz="2400" spc="-5" dirty="0" smtClean="0">
                <a:cs typeface="Arial"/>
              </a:rPr>
              <a:t> </a:t>
            </a:r>
            <a:r>
              <a:rPr sz="2400" spc="-5" dirty="0">
                <a:cs typeface="Arial"/>
              </a:rPr>
              <a:t>tampão, retenção de</a:t>
            </a:r>
            <a:r>
              <a:rPr sz="2400" spc="-375" dirty="0">
                <a:cs typeface="Arial"/>
              </a:rPr>
              <a:t> </a:t>
            </a:r>
            <a:r>
              <a:rPr sz="2400" spc="-10" dirty="0" err="1" smtClean="0">
                <a:cs typeface="Arial"/>
              </a:rPr>
              <a:t>água</a:t>
            </a:r>
            <a:endParaRPr lang="pt-BR" sz="2400" dirty="0">
              <a:cs typeface="Arial"/>
            </a:endParaRPr>
          </a:p>
          <a:p>
            <a:pPr marL="368300" indent="-342900">
              <a:lnSpc>
                <a:spcPct val="150000"/>
              </a:lnSpc>
              <a:buFontTx/>
              <a:buChar char="-"/>
              <a:tabLst>
                <a:tab pos="367665" algn="l"/>
              </a:tabLst>
            </a:pPr>
            <a:r>
              <a:rPr sz="2400" spc="-10" dirty="0" err="1" smtClean="0">
                <a:cs typeface="Arial"/>
              </a:rPr>
              <a:t>solúvel</a:t>
            </a:r>
            <a:r>
              <a:rPr sz="2400" spc="-10" dirty="0">
                <a:cs typeface="Arial"/>
              </a:rPr>
              <a:t>: </a:t>
            </a:r>
            <a:r>
              <a:rPr sz="2400" spc="-5" dirty="0">
                <a:cs typeface="Arial"/>
              </a:rPr>
              <a:t>produtos da </a:t>
            </a:r>
            <a:r>
              <a:rPr sz="2400" spc="-10" dirty="0">
                <a:cs typeface="Arial"/>
              </a:rPr>
              <a:t>degradação </a:t>
            </a:r>
            <a:r>
              <a:rPr sz="2400" spc="-5" dirty="0">
                <a:cs typeface="Arial"/>
              </a:rPr>
              <a:t>de </a:t>
            </a:r>
            <a:r>
              <a:rPr sz="2400" spc="-5" dirty="0" err="1">
                <a:cs typeface="Arial"/>
              </a:rPr>
              <a:t>polímeros</a:t>
            </a:r>
            <a:r>
              <a:rPr sz="2400" spc="-375" dirty="0">
                <a:cs typeface="Arial"/>
              </a:rPr>
              <a:t> </a:t>
            </a:r>
            <a:r>
              <a:rPr sz="2400" spc="-5" dirty="0" err="1" smtClean="0">
                <a:cs typeface="Arial"/>
              </a:rPr>
              <a:t>complexos</a:t>
            </a:r>
            <a:endParaRPr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028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528" y="1556792"/>
            <a:ext cx="8470840" cy="3936142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0" algn="just">
              <a:lnSpc>
                <a:spcPct val="150000"/>
              </a:lnSpc>
              <a:tabLst>
                <a:tab pos="469265" algn="l"/>
              </a:tabLst>
            </a:pPr>
            <a:r>
              <a:rPr sz="2400" baseline="2604" dirty="0">
                <a:cs typeface="Arial"/>
              </a:rPr>
              <a:t>•	</a:t>
            </a:r>
            <a:r>
              <a:rPr sz="2400" dirty="0">
                <a:cs typeface="Arial"/>
              </a:rPr>
              <a:t>Água</a:t>
            </a:r>
          </a:p>
          <a:p>
            <a:pPr marL="584200" algn="just">
              <a:lnSpc>
                <a:spcPct val="150000"/>
              </a:lnSpc>
            </a:pPr>
            <a:r>
              <a:rPr sz="2400" baseline="3472" dirty="0">
                <a:cs typeface="Arial"/>
              </a:rPr>
              <a:t>– </a:t>
            </a:r>
            <a:r>
              <a:rPr sz="2400" spc="-10" dirty="0">
                <a:cs typeface="Arial"/>
              </a:rPr>
              <a:t>livre: </a:t>
            </a:r>
            <a:r>
              <a:rPr sz="2400" spc="-5" dirty="0">
                <a:cs typeface="Arial"/>
              </a:rPr>
              <a:t>poros </a:t>
            </a:r>
            <a:r>
              <a:rPr sz="2400" dirty="0">
                <a:cs typeface="Arial"/>
              </a:rPr>
              <a:t>do</a:t>
            </a:r>
            <a:r>
              <a:rPr sz="2400" spc="-420" dirty="0">
                <a:cs typeface="Arial"/>
              </a:rPr>
              <a:t> </a:t>
            </a:r>
            <a:r>
              <a:rPr sz="2400" spc="-5" dirty="0">
                <a:cs typeface="Arial"/>
              </a:rPr>
              <a:t>solo</a:t>
            </a:r>
            <a:endParaRPr sz="2400" dirty="0">
              <a:cs typeface="Arial"/>
            </a:endParaRPr>
          </a:p>
          <a:p>
            <a:pPr marL="584200" algn="just">
              <a:lnSpc>
                <a:spcPct val="150000"/>
              </a:lnSpc>
            </a:pPr>
            <a:r>
              <a:rPr sz="2400" baseline="3472" dirty="0">
                <a:cs typeface="Arial"/>
              </a:rPr>
              <a:t>– </a:t>
            </a:r>
            <a:r>
              <a:rPr sz="2400" spc="-10" dirty="0">
                <a:cs typeface="Arial"/>
              </a:rPr>
              <a:t>adsorvida: ligada aos </a:t>
            </a:r>
            <a:r>
              <a:rPr sz="2400" spc="-5" dirty="0">
                <a:cs typeface="Arial"/>
              </a:rPr>
              <a:t>colóides</a:t>
            </a:r>
            <a:r>
              <a:rPr sz="2400" spc="-395" dirty="0">
                <a:cs typeface="Arial"/>
              </a:rPr>
              <a:t> </a:t>
            </a:r>
            <a:r>
              <a:rPr sz="2400" spc="-5" dirty="0">
                <a:cs typeface="Arial"/>
              </a:rPr>
              <a:t>(argilas)</a:t>
            </a:r>
            <a:endParaRPr sz="2400" dirty="0">
              <a:cs typeface="Arial"/>
            </a:endParaRPr>
          </a:p>
          <a:p>
            <a:pPr algn="just">
              <a:lnSpc>
                <a:spcPct val="150000"/>
              </a:lnSpc>
            </a:pPr>
            <a:endParaRPr sz="2400" dirty="0">
              <a:cs typeface="Arial"/>
            </a:endParaRPr>
          </a:p>
          <a:p>
            <a:pPr marL="63500" algn="just">
              <a:lnSpc>
                <a:spcPct val="150000"/>
              </a:lnSpc>
              <a:tabLst>
                <a:tab pos="405765" algn="l"/>
              </a:tabLst>
            </a:pPr>
            <a:r>
              <a:rPr sz="2400" baseline="2604" dirty="0">
                <a:cs typeface="Arial"/>
              </a:rPr>
              <a:t>•	</a:t>
            </a:r>
            <a:r>
              <a:rPr sz="2400" dirty="0">
                <a:cs typeface="Arial"/>
              </a:rPr>
              <a:t>Gases:</a:t>
            </a:r>
          </a:p>
          <a:p>
            <a:pPr marL="977900" algn="just">
              <a:lnSpc>
                <a:spcPct val="150000"/>
              </a:lnSpc>
            </a:pPr>
            <a:r>
              <a:rPr sz="2400" spc="-90" dirty="0">
                <a:cs typeface="Arial"/>
              </a:rPr>
              <a:t>CO</a:t>
            </a:r>
            <a:r>
              <a:rPr sz="2400" spc="-135" baseline="-23809" dirty="0">
                <a:cs typeface="Arial"/>
              </a:rPr>
              <a:t>2</a:t>
            </a:r>
            <a:r>
              <a:rPr sz="2400" spc="-90" dirty="0">
                <a:cs typeface="Arial"/>
              </a:rPr>
              <a:t>, </a:t>
            </a:r>
            <a:r>
              <a:rPr sz="2400" spc="-110" dirty="0">
                <a:cs typeface="Arial"/>
              </a:rPr>
              <a:t>O</a:t>
            </a:r>
            <a:r>
              <a:rPr sz="2400" spc="-165" baseline="-23809" dirty="0">
                <a:cs typeface="Arial"/>
              </a:rPr>
              <a:t>2</a:t>
            </a:r>
            <a:r>
              <a:rPr sz="2400" spc="-110" dirty="0">
                <a:cs typeface="Arial"/>
              </a:rPr>
              <a:t>, </a:t>
            </a:r>
            <a:r>
              <a:rPr sz="2400" spc="-165" dirty="0">
                <a:cs typeface="Arial"/>
              </a:rPr>
              <a:t>N</a:t>
            </a:r>
            <a:r>
              <a:rPr sz="2400" spc="-247" baseline="-23809" dirty="0">
                <a:cs typeface="Arial"/>
              </a:rPr>
              <a:t>2</a:t>
            </a:r>
            <a:r>
              <a:rPr sz="2400" spc="44" baseline="-23809" dirty="0">
                <a:cs typeface="Arial"/>
              </a:rPr>
              <a:t> </a:t>
            </a:r>
            <a:r>
              <a:rPr sz="2400" dirty="0" smtClean="0">
                <a:cs typeface="Arial"/>
              </a:rPr>
              <a:t>...</a:t>
            </a:r>
            <a:endParaRPr lang="pt-BR" sz="2400" dirty="0">
              <a:cs typeface="Arial"/>
            </a:endParaRPr>
          </a:p>
          <a:p>
            <a:pPr marL="977900" algn="just">
              <a:lnSpc>
                <a:spcPct val="150000"/>
              </a:lnSpc>
            </a:pPr>
            <a:r>
              <a:rPr sz="2400" baseline="3472" dirty="0" smtClean="0">
                <a:cs typeface="Arial"/>
              </a:rPr>
              <a:t>– </a:t>
            </a:r>
            <a:r>
              <a:rPr sz="2400" spc="-5" dirty="0">
                <a:cs typeface="Arial"/>
              </a:rPr>
              <a:t>composição </a:t>
            </a:r>
            <a:r>
              <a:rPr sz="2400" spc="-10" dirty="0">
                <a:cs typeface="Arial"/>
              </a:rPr>
              <a:t>variável </a:t>
            </a:r>
            <a:r>
              <a:rPr sz="2400" spc="-5" dirty="0">
                <a:cs typeface="Arial"/>
              </a:rPr>
              <a:t>em função </a:t>
            </a:r>
            <a:r>
              <a:rPr sz="2400" spc="-10" dirty="0">
                <a:cs typeface="Arial"/>
              </a:rPr>
              <a:t>dos </a:t>
            </a:r>
            <a:r>
              <a:rPr sz="2400" spc="-5" dirty="0">
                <a:cs typeface="Arial"/>
              </a:rPr>
              <a:t>processos  </a:t>
            </a:r>
            <a:r>
              <a:rPr sz="2400" spc="-10" dirty="0">
                <a:cs typeface="Arial"/>
              </a:rPr>
              <a:t>biológicos</a:t>
            </a:r>
            <a:endParaRPr sz="2400" dirty="0">
              <a:cs typeface="Arial"/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47864" y="660441"/>
            <a:ext cx="3182943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Composição do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3849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005463"/>
            <a:ext cx="4378634" cy="54281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Composição da </a:t>
            </a:r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atmosfera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37353"/>
            <a:ext cx="4752528" cy="225144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79% de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nitrogênio</a:t>
            </a:r>
            <a:r>
              <a:rPr lang="pt-BR" altLang="pt-BR" sz="2400" dirty="0" smtClean="0"/>
              <a:t>, 21</a:t>
            </a:r>
            <a:r>
              <a:rPr lang="pt-BR" altLang="pt-BR" sz="2400" dirty="0" smtClean="0"/>
              <a:t>% de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oxigênio</a:t>
            </a:r>
            <a:r>
              <a:rPr lang="pt-BR" altLang="pt-BR" sz="2400" dirty="0" smtClean="0"/>
              <a:t>, 0,032</a:t>
            </a:r>
            <a:r>
              <a:rPr lang="pt-BR" altLang="pt-BR" sz="2400" dirty="0" smtClean="0"/>
              <a:t>% de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dióxido de carbono </a:t>
            </a:r>
            <a:r>
              <a:rPr lang="pt-BR" altLang="pt-BR" sz="2400" dirty="0" smtClean="0"/>
              <a:t>e </a:t>
            </a:r>
            <a:r>
              <a:rPr lang="pt-BR" altLang="pt-BR" sz="2400" dirty="0" smtClean="0"/>
              <a:t>outros </a:t>
            </a:r>
            <a:r>
              <a:rPr lang="pt-BR" altLang="pt-BR" sz="2400" dirty="0" smtClean="0"/>
              <a:t>gases </a:t>
            </a:r>
            <a:r>
              <a:rPr lang="pt-BR" altLang="pt-BR" sz="2400" dirty="0" smtClean="0"/>
              <a:t>como neônio</a:t>
            </a:r>
            <a:r>
              <a:rPr lang="pt-BR" altLang="pt-BR" sz="2400" dirty="0" smtClean="0"/>
              <a:t>, argônio e </a:t>
            </a:r>
            <a:r>
              <a:rPr lang="pt-BR" altLang="pt-BR" sz="2400" dirty="0" smtClean="0"/>
              <a:t>hélio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Partículas </a:t>
            </a:r>
            <a:r>
              <a:rPr lang="pt-BR" altLang="pt-BR" sz="2400" dirty="0" smtClean="0"/>
              <a:t>de pó e água </a:t>
            </a:r>
            <a:r>
              <a:rPr lang="pt-BR" altLang="pt-BR" sz="2400" dirty="0" smtClean="0"/>
              <a:t>(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vapor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líquido </a:t>
            </a:r>
            <a:r>
              <a:rPr lang="pt-BR" altLang="pt-BR" sz="2400" dirty="0" smtClean="0"/>
              <a:t>ou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cristais</a:t>
            </a:r>
            <a:r>
              <a:rPr lang="pt-BR" altLang="pt-BR" sz="2400" dirty="0" smtClean="0"/>
              <a:t> de gelo)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12" y="1663736"/>
            <a:ext cx="3831332" cy="514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2128" y="5797713"/>
            <a:ext cx="4787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A </a:t>
            </a:r>
            <a:r>
              <a:rPr lang="pt-BR" sz="2000" dirty="0"/>
              <a:t>atmosfera terrestre pode ser dividida em diferentes regiões segundo o comportamento da temperatura. </a:t>
            </a:r>
            <a:endParaRPr lang="pt-BR" sz="20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19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55066" y="669915"/>
            <a:ext cx="6180381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Composição de Microrganismos no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5" name="object 2"/>
          <p:cNvSpPr txBox="1"/>
          <p:nvPr/>
        </p:nvSpPr>
        <p:spPr>
          <a:xfrm>
            <a:off x="323528" y="1386691"/>
            <a:ext cx="8428548" cy="3175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baseline="2604" dirty="0">
                <a:cs typeface="Arial"/>
              </a:rPr>
              <a:t>•	</a:t>
            </a:r>
            <a:r>
              <a:rPr sz="2400" dirty="0">
                <a:cs typeface="Arial"/>
              </a:rPr>
              <a:t>Sistemas</a:t>
            </a:r>
            <a:r>
              <a:rPr sz="2400" spc="-5" dirty="0">
                <a:cs typeface="Arial"/>
              </a:rPr>
              <a:t> </a:t>
            </a:r>
            <a:r>
              <a:rPr sz="2400" dirty="0">
                <a:cs typeface="Arial"/>
              </a:rPr>
              <a:t>biológicos:</a:t>
            </a:r>
          </a:p>
          <a:p>
            <a:pPr marL="469900" algn="just">
              <a:lnSpc>
                <a:spcPct val="100000"/>
              </a:lnSpc>
              <a:spcBef>
                <a:spcPts val="2050"/>
              </a:spcBef>
            </a:pPr>
            <a:r>
              <a:rPr sz="2400" baseline="3472" dirty="0">
                <a:cs typeface="Arial"/>
              </a:rPr>
              <a:t>–</a:t>
            </a:r>
            <a:r>
              <a:rPr sz="2400" spc="359" baseline="3472" dirty="0">
                <a:cs typeface="Arial"/>
              </a:rPr>
              <a:t> </a:t>
            </a:r>
            <a:r>
              <a:rPr sz="2400" spc="-5" dirty="0">
                <a:cs typeface="Arial"/>
              </a:rPr>
              <a:t>plantas</a:t>
            </a:r>
            <a:endParaRPr sz="2400" dirty="0">
              <a:cs typeface="Arial"/>
            </a:endParaRPr>
          </a:p>
          <a:p>
            <a:pPr marL="469900" algn="just">
              <a:lnSpc>
                <a:spcPct val="100000"/>
              </a:lnSpc>
              <a:spcBef>
                <a:spcPts val="590"/>
              </a:spcBef>
            </a:pPr>
            <a:r>
              <a:rPr sz="2400" baseline="3472" dirty="0">
                <a:cs typeface="Arial"/>
              </a:rPr>
              <a:t>–</a:t>
            </a:r>
            <a:r>
              <a:rPr sz="2400" spc="359" baseline="3472" dirty="0">
                <a:cs typeface="Arial"/>
              </a:rPr>
              <a:t> </a:t>
            </a:r>
            <a:r>
              <a:rPr sz="2400" spc="-5" dirty="0">
                <a:cs typeface="Arial"/>
              </a:rPr>
              <a:t>animais</a:t>
            </a:r>
            <a:endParaRPr sz="2400" dirty="0">
              <a:cs typeface="Arial"/>
            </a:endParaRPr>
          </a:p>
          <a:p>
            <a:pPr marL="469900" algn="just">
              <a:lnSpc>
                <a:spcPct val="100000"/>
              </a:lnSpc>
              <a:spcBef>
                <a:spcPts val="600"/>
              </a:spcBef>
            </a:pPr>
            <a:r>
              <a:rPr sz="2400" baseline="3472" dirty="0">
                <a:cs typeface="Arial"/>
              </a:rPr>
              <a:t>– </a:t>
            </a:r>
            <a:r>
              <a:rPr sz="2400" spc="-5" dirty="0">
                <a:cs typeface="Arial"/>
              </a:rPr>
              <a:t>Microrganismos: grande </a:t>
            </a:r>
            <a:r>
              <a:rPr sz="2400" spc="-10" dirty="0">
                <a:cs typeface="Arial"/>
              </a:rPr>
              <a:t>diversidade </a:t>
            </a:r>
            <a:r>
              <a:rPr sz="2400" dirty="0">
                <a:cs typeface="Arial"/>
              </a:rPr>
              <a:t>e</a:t>
            </a:r>
            <a:r>
              <a:rPr sz="2400" spc="-365" dirty="0">
                <a:cs typeface="Arial"/>
              </a:rPr>
              <a:t> </a:t>
            </a:r>
            <a:r>
              <a:rPr sz="2400" spc="-10" dirty="0" err="1" smtClean="0">
                <a:cs typeface="Arial"/>
              </a:rPr>
              <a:t>abundância</a:t>
            </a:r>
            <a:endParaRPr lang="pt-BR" sz="2400" spc="-10" dirty="0" smtClean="0">
              <a:cs typeface="Arial"/>
            </a:endParaRPr>
          </a:p>
          <a:p>
            <a:pPr marL="469900" algn="just">
              <a:lnSpc>
                <a:spcPct val="100000"/>
              </a:lnSpc>
              <a:spcBef>
                <a:spcPts val="600"/>
              </a:spcBef>
            </a:pPr>
            <a:endParaRPr lang="pt-BR" sz="2400" dirty="0">
              <a:cs typeface="Arial"/>
            </a:endParaRPr>
          </a:p>
          <a:p>
            <a:pPr marL="469900" algn="just">
              <a:lnSpc>
                <a:spcPct val="100000"/>
              </a:lnSpc>
              <a:spcBef>
                <a:spcPts val="600"/>
              </a:spcBef>
            </a:pPr>
            <a:r>
              <a:rPr lang="pt-BR" sz="2400" baseline="2604" dirty="0">
                <a:cs typeface="Arial"/>
              </a:rPr>
              <a:t>•	</a:t>
            </a:r>
            <a:r>
              <a:rPr sz="2400" spc="-10" dirty="0" err="1" smtClean="0">
                <a:cs typeface="Arial"/>
              </a:rPr>
              <a:t>Dependendo</a:t>
            </a:r>
            <a:r>
              <a:rPr sz="2400" spc="-10" dirty="0" smtClean="0">
                <a:cs typeface="Arial"/>
              </a:rPr>
              <a:t> de </a:t>
            </a:r>
            <a:r>
              <a:rPr sz="2400" spc="-10" dirty="0" err="1" smtClean="0">
                <a:cs typeface="Arial"/>
              </a:rPr>
              <a:t>nutrientes</a:t>
            </a:r>
            <a:r>
              <a:rPr lang="pt-BR" sz="2400" spc="-10" dirty="0" smtClean="0">
                <a:cs typeface="Arial"/>
              </a:rPr>
              <a:t>,</a:t>
            </a:r>
            <a:r>
              <a:rPr sz="2400" spc="-10" dirty="0" smtClean="0">
                <a:cs typeface="Arial"/>
              </a:rPr>
              <a:t>  </a:t>
            </a:r>
            <a:r>
              <a:rPr sz="2400" spc="-10" dirty="0" err="1" smtClean="0">
                <a:cs typeface="Arial"/>
              </a:rPr>
              <a:t>umidade</a:t>
            </a:r>
            <a:r>
              <a:rPr lang="pt-BR" sz="2400" spc="-10" dirty="0" smtClean="0">
                <a:cs typeface="Arial"/>
              </a:rPr>
              <a:t>,</a:t>
            </a:r>
            <a:r>
              <a:rPr sz="2400" spc="-10" dirty="0" smtClean="0">
                <a:cs typeface="Arial"/>
              </a:rPr>
              <a:t>  </a:t>
            </a:r>
            <a:r>
              <a:rPr sz="2400" spc="-10" dirty="0" err="1" smtClean="0">
                <a:cs typeface="Arial"/>
              </a:rPr>
              <a:t>aeração</a:t>
            </a:r>
            <a:r>
              <a:rPr lang="pt-BR" sz="2400" spc="-10" dirty="0" smtClean="0">
                <a:cs typeface="Arial"/>
              </a:rPr>
              <a:t>,</a:t>
            </a:r>
            <a:r>
              <a:rPr sz="2400" spc="-10" dirty="0" smtClean="0">
                <a:cs typeface="Arial"/>
              </a:rPr>
              <a:t>  </a:t>
            </a:r>
            <a:r>
              <a:rPr sz="2400" spc="-5" dirty="0" err="1">
                <a:cs typeface="Arial"/>
              </a:rPr>
              <a:t>tem</a:t>
            </a:r>
            <a:r>
              <a:rPr sz="2400" spc="-15" dirty="0" err="1">
                <a:cs typeface="Arial"/>
              </a:rPr>
              <a:t>p</a:t>
            </a:r>
            <a:r>
              <a:rPr sz="2400" spc="-5" dirty="0" err="1">
                <a:cs typeface="Arial"/>
              </a:rPr>
              <a:t>er</a:t>
            </a:r>
            <a:r>
              <a:rPr sz="2400" spc="-15" dirty="0" err="1">
                <a:cs typeface="Arial"/>
              </a:rPr>
              <a:t>a</a:t>
            </a:r>
            <a:r>
              <a:rPr sz="2400" spc="5" dirty="0" err="1">
                <a:cs typeface="Arial"/>
              </a:rPr>
              <a:t>t</a:t>
            </a:r>
            <a:r>
              <a:rPr sz="2400" spc="-15" dirty="0" err="1">
                <a:cs typeface="Arial"/>
              </a:rPr>
              <a:t>u</a:t>
            </a:r>
            <a:r>
              <a:rPr sz="2400" dirty="0" err="1">
                <a:cs typeface="Arial"/>
              </a:rPr>
              <a:t>ra</a:t>
            </a:r>
            <a:r>
              <a:rPr sz="2400" dirty="0">
                <a:cs typeface="Arial"/>
              </a:rPr>
              <a:t> </a:t>
            </a:r>
            <a:r>
              <a:rPr lang="pt-BR" sz="2400" dirty="0" smtClean="0">
                <a:cs typeface="Arial"/>
              </a:rPr>
              <a:t>,</a:t>
            </a:r>
            <a:r>
              <a:rPr sz="2400" dirty="0" smtClean="0">
                <a:cs typeface="Arial"/>
              </a:rPr>
              <a:t> </a:t>
            </a:r>
            <a:r>
              <a:rPr sz="2400" spc="-10" dirty="0" smtClean="0">
                <a:cs typeface="Arial"/>
              </a:rPr>
              <a:t>pH</a:t>
            </a:r>
            <a:r>
              <a:rPr lang="pt-BR" sz="2400" spc="-10" dirty="0" smtClean="0">
                <a:cs typeface="Arial"/>
              </a:rPr>
              <a:t>,</a:t>
            </a:r>
            <a:r>
              <a:rPr sz="2400" spc="-10" dirty="0" smtClean="0">
                <a:cs typeface="Arial"/>
              </a:rPr>
              <a:t>  </a:t>
            </a:r>
            <a:r>
              <a:rPr sz="2400" spc="-5" dirty="0" err="1" smtClean="0">
                <a:cs typeface="Arial"/>
              </a:rPr>
              <a:t>interações</a:t>
            </a:r>
            <a:r>
              <a:rPr lang="pt-BR" sz="2400" spc="-5" dirty="0" smtClean="0">
                <a:cs typeface="Arial"/>
              </a:rPr>
              <a:t> relatas</a:t>
            </a:r>
            <a:endParaRPr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996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213985" y="1203251"/>
            <a:ext cx="8659688" cy="441659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" algn="just">
              <a:lnSpc>
                <a:spcPct val="150000"/>
              </a:lnSpc>
              <a:spcBef>
                <a:spcPts val="900"/>
              </a:spcBef>
              <a:tabLst>
                <a:tab pos="379095" algn="l"/>
              </a:tabLst>
            </a:pPr>
            <a:r>
              <a:rPr sz="2400" baseline="2604" dirty="0">
                <a:cs typeface="Arial"/>
              </a:rPr>
              <a:t>•	</a:t>
            </a:r>
            <a:r>
              <a:rPr sz="2400" dirty="0" err="1" smtClean="0">
                <a:solidFill>
                  <a:srgbClr val="0070C0"/>
                </a:solidFill>
                <a:cs typeface="Arial"/>
              </a:rPr>
              <a:t>Bactérias</a:t>
            </a:r>
            <a:r>
              <a:rPr lang="pt-BR" sz="2400" dirty="0" smtClean="0">
                <a:cs typeface="Arial"/>
              </a:rPr>
              <a:t> são os </a:t>
            </a:r>
            <a:r>
              <a:rPr sz="2400" spc="-5" dirty="0" err="1" smtClean="0">
                <a:cs typeface="Arial"/>
              </a:rPr>
              <a:t>grupo</a:t>
            </a:r>
            <a:r>
              <a:rPr lang="pt-BR" sz="2400" spc="-5" dirty="0" smtClean="0">
                <a:cs typeface="Arial"/>
              </a:rPr>
              <a:t>s</a:t>
            </a:r>
            <a:r>
              <a:rPr sz="2400" spc="-5" dirty="0" smtClean="0">
                <a:cs typeface="Arial"/>
              </a:rPr>
              <a:t> </a:t>
            </a:r>
            <a:r>
              <a:rPr sz="2400" spc="-5" dirty="0" err="1">
                <a:cs typeface="Arial"/>
              </a:rPr>
              <a:t>mais</a:t>
            </a:r>
            <a:r>
              <a:rPr sz="2400" spc="-5" dirty="0">
                <a:cs typeface="Arial"/>
              </a:rPr>
              <a:t> </a:t>
            </a:r>
            <a:r>
              <a:rPr sz="2400" spc="-5" dirty="0" err="1" smtClean="0">
                <a:solidFill>
                  <a:srgbClr val="0070C0"/>
                </a:solidFill>
                <a:cs typeface="Arial"/>
              </a:rPr>
              <a:t>numeroso</a:t>
            </a:r>
            <a:r>
              <a:rPr lang="pt-BR" sz="2400" spc="-5" dirty="0" smtClean="0">
                <a:solidFill>
                  <a:srgbClr val="0070C0"/>
                </a:solidFill>
                <a:cs typeface="Arial"/>
              </a:rPr>
              <a:t>s/</a:t>
            </a:r>
            <a:r>
              <a:rPr sz="2400" spc="-5" dirty="0" err="1" smtClean="0">
                <a:solidFill>
                  <a:srgbClr val="0070C0"/>
                </a:solidFill>
                <a:cs typeface="Arial"/>
              </a:rPr>
              <a:t>diversificado</a:t>
            </a:r>
            <a:r>
              <a:rPr lang="pt-BR" sz="2400" spc="-5" dirty="0" smtClean="0">
                <a:solidFill>
                  <a:srgbClr val="0070C0"/>
                </a:solidFill>
                <a:cs typeface="Arial"/>
              </a:rPr>
              <a:t>s </a:t>
            </a:r>
            <a:r>
              <a:rPr lang="pt-BR" sz="2400" spc="-5" dirty="0" smtClean="0">
                <a:cs typeface="Arial"/>
              </a:rPr>
              <a:t>(</a:t>
            </a:r>
            <a:r>
              <a:rPr sz="2400" dirty="0" smtClean="0">
                <a:cs typeface="Arial"/>
              </a:rPr>
              <a:t>3 </a:t>
            </a:r>
            <a:r>
              <a:rPr sz="2400" dirty="0">
                <a:cs typeface="Arial"/>
              </a:rPr>
              <a:t>x </a:t>
            </a:r>
            <a:r>
              <a:rPr sz="2400" spc="-114" dirty="0">
                <a:cs typeface="Arial"/>
              </a:rPr>
              <a:t>10</a:t>
            </a:r>
            <a:r>
              <a:rPr sz="2400" spc="-172" baseline="27777" dirty="0">
                <a:cs typeface="Arial"/>
              </a:rPr>
              <a:t>6 </a:t>
            </a:r>
            <a:r>
              <a:rPr sz="2400" dirty="0">
                <a:cs typeface="Arial"/>
              </a:rPr>
              <a:t>a 5 x </a:t>
            </a:r>
            <a:r>
              <a:rPr sz="2400" spc="-114" dirty="0">
                <a:cs typeface="Arial"/>
              </a:rPr>
              <a:t>10</a:t>
            </a:r>
            <a:r>
              <a:rPr sz="2400" spc="-172" baseline="27777" dirty="0">
                <a:cs typeface="Arial"/>
              </a:rPr>
              <a:t>8 </a:t>
            </a:r>
            <a:r>
              <a:rPr sz="2400" spc="-10" dirty="0">
                <a:cs typeface="Arial"/>
              </a:rPr>
              <a:t>por </a:t>
            </a:r>
            <a:r>
              <a:rPr sz="2400" dirty="0">
                <a:cs typeface="Arial"/>
              </a:rPr>
              <a:t>g </a:t>
            </a:r>
            <a:r>
              <a:rPr sz="2400" spc="-5" dirty="0">
                <a:cs typeface="Arial"/>
              </a:rPr>
              <a:t>de solo</a:t>
            </a:r>
            <a:r>
              <a:rPr sz="2400" spc="-355" dirty="0">
                <a:cs typeface="Arial"/>
              </a:rPr>
              <a:t> </a:t>
            </a:r>
            <a:r>
              <a:rPr sz="2400" spc="-5" dirty="0" err="1" smtClean="0">
                <a:cs typeface="Arial"/>
              </a:rPr>
              <a:t>seco</a:t>
            </a:r>
            <a:r>
              <a:rPr lang="pt-BR" sz="2400" spc="-5" dirty="0" smtClean="0">
                <a:cs typeface="Arial"/>
              </a:rPr>
              <a:t>)</a:t>
            </a:r>
            <a:endParaRPr sz="2400" dirty="0">
              <a:cs typeface="Arial"/>
            </a:endParaRPr>
          </a:p>
          <a:p>
            <a:pPr marL="952500" algn="just">
              <a:lnSpc>
                <a:spcPct val="150000"/>
              </a:lnSpc>
              <a:spcBef>
                <a:spcPts val="2080"/>
              </a:spcBef>
              <a:tabLst>
                <a:tab pos="1180465" algn="l"/>
              </a:tabLst>
            </a:pPr>
            <a:r>
              <a:rPr sz="2400" baseline="2525" dirty="0">
                <a:cs typeface="Arial"/>
              </a:rPr>
              <a:t>•	</a:t>
            </a:r>
            <a:r>
              <a:rPr sz="2400" spc="-5" dirty="0">
                <a:cs typeface="Arial"/>
              </a:rPr>
              <a:t>limitações impostas pelas discrepâncias entre</a:t>
            </a:r>
            <a:r>
              <a:rPr sz="2400" spc="40" dirty="0">
                <a:cs typeface="Arial"/>
              </a:rPr>
              <a:t> </a:t>
            </a:r>
            <a:r>
              <a:rPr sz="2400" spc="-5" dirty="0">
                <a:cs typeface="Arial"/>
              </a:rPr>
              <a:t>técnicas</a:t>
            </a:r>
            <a:endParaRPr sz="2400" dirty="0">
              <a:cs typeface="Arial"/>
            </a:endParaRPr>
          </a:p>
          <a:p>
            <a:pPr marL="952500" algn="just">
              <a:lnSpc>
                <a:spcPct val="150000"/>
              </a:lnSpc>
              <a:spcBef>
                <a:spcPts val="550"/>
              </a:spcBef>
              <a:tabLst>
                <a:tab pos="1180465" algn="l"/>
              </a:tabLst>
            </a:pPr>
            <a:r>
              <a:rPr sz="2400" baseline="2525" dirty="0">
                <a:cs typeface="Arial"/>
              </a:rPr>
              <a:t>•	</a:t>
            </a:r>
            <a:r>
              <a:rPr sz="2400" spc="-5" dirty="0">
                <a:cs typeface="Arial"/>
              </a:rPr>
              <a:t>heterotróficos </a:t>
            </a:r>
            <a:r>
              <a:rPr sz="2400" dirty="0">
                <a:cs typeface="Arial"/>
              </a:rPr>
              <a:t>são </a:t>
            </a:r>
            <a:r>
              <a:rPr sz="2400" spc="-5" dirty="0">
                <a:cs typeface="Arial"/>
              </a:rPr>
              <a:t>mais </a:t>
            </a:r>
            <a:r>
              <a:rPr sz="2400" spc="-5" dirty="0" err="1">
                <a:cs typeface="Arial"/>
              </a:rPr>
              <a:t>facilmente</a:t>
            </a:r>
            <a:r>
              <a:rPr sz="2400" spc="-5" dirty="0">
                <a:cs typeface="Arial"/>
              </a:rPr>
              <a:t> </a:t>
            </a:r>
            <a:r>
              <a:rPr sz="2400" spc="-5" dirty="0" err="1" smtClean="0">
                <a:solidFill>
                  <a:srgbClr val="0070C0"/>
                </a:solidFill>
                <a:cs typeface="Arial"/>
              </a:rPr>
              <a:t>detectados</a:t>
            </a:r>
            <a:endParaRPr lang="pt-BR" sz="2400" dirty="0">
              <a:solidFill>
                <a:srgbClr val="0070C0"/>
              </a:solidFill>
              <a:cs typeface="Arial"/>
            </a:endParaRPr>
          </a:p>
          <a:p>
            <a:pPr marL="952500" algn="just">
              <a:lnSpc>
                <a:spcPct val="150000"/>
              </a:lnSpc>
              <a:spcBef>
                <a:spcPts val="550"/>
              </a:spcBef>
              <a:tabLst>
                <a:tab pos="1180465" algn="l"/>
              </a:tabLst>
            </a:pPr>
            <a:r>
              <a:rPr lang="pt-BR" sz="2400" baseline="2604" dirty="0" smtClean="0">
                <a:cs typeface="Arial"/>
              </a:rPr>
              <a:t>• </a:t>
            </a:r>
            <a:r>
              <a:rPr sz="2400" spc="-5" dirty="0" err="1" smtClean="0">
                <a:solidFill>
                  <a:srgbClr val="0070C0"/>
                </a:solidFill>
                <a:cs typeface="Arial"/>
              </a:rPr>
              <a:t>Gêneros</a:t>
            </a:r>
            <a:r>
              <a:rPr sz="2400" spc="-5" dirty="0" smtClean="0">
                <a:cs typeface="Arial"/>
              </a:rPr>
              <a:t> </a:t>
            </a:r>
            <a:r>
              <a:rPr sz="2400" dirty="0" err="1">
                <a:cs typeface="Arial"/>
              </a:rPr>
              <a:t>mais</a:t>
            </a:r>
            <a:r>
              <a:rPr sz="2400" spc="-10" dirty="0">
                <a:cs typeface="Arial"/>
              </a:rPr>
              <a:t> </a:t>
            </a:r>
            <a:r>
              <a:rPr sz="2400" spc="-5" dirty="0" err="1" smtClean="0">
                <a:solidFill>
                  <a:srgbClr val="0070C0"/>
                </a:solidFill>
                <a:cs typeface="Arial"/>
              </a:rPr>
              <a:t>freq</a:t>
            </a:r>
            <a:r>
              <a:rPr lang="pt-BR" sz="2400" spc="-5" dirty="0" smtClean="0">
                <a:solidFill>
                  <a:srgbClr val="0070C0"/>
                </a:solidFill>
                <a:cs typeface="Arial"/>
              </a:rPr>
              <a:t>u</a:t>
            </a:r>
            <a:r>
              <a:rPr sz="2400" spc="-5" dirty="0" err="1" smtClean="0">
                <a:solidFill>
                  <a:srgbClr val="0070C0"/>
                </a:solidFill>
                <a:cs typeface="Arial"/>
              </a:rPr>
              <a:t>entes</a:t>
            </a:r>
            <a:r>
              <a:rPr lang="pt-BR" sz="2400" spc="-5" dirty="0" smtClean="0">
                <a:solidFill>
                  <a:srgbClr val="0070C0"/>
                </a:solidFill>
                <a:cs typeface="Arial"/>
              </a:rPr>
              <a:t> </a:t>
            </a:r>
            <a:r>
              <a:rPr lang="pt-BR" sz="2400" spc="-5" dirty="0" smtClean="0">
                <a:cs typeface="Arial"/>
              </a:rPr>
              <a:t>são: </a:t>
            </a:r>
            <a:r>
              <a:rPr sz="2400" i="1" dirty="0" smtClean="0">
                <a:cs typeface="Arial"/>
              </a:rPr>
              <a:t>Bacillus</a:t>
            </a:r>
            <a:r>
              <a:rPr sz="2400" i="1" dirty="0">
                <a:cs typeface="Arial"/>
              </a:rPr>
              <a:t>, </a:t>
            </a:r>
            <a:r>
              <a:rPr sz="2400" i="1" spc="-5" dirty="0">
                <a:solidFill>
                  <a:srgbClr val="0070C0"/>
                </a:solidFill>
                <a:cs typeface="Arial"/>
              </a:rPr>
              <a:t>Clostridium</a:t>
            </a:r>
            <a:r>
              <a:rPr sz="2400" i="1" spc="-5" dirty="0">
                <a:cs typeface="Arial"/>
              </a:rPr>
              <a:t>, </a:t>
            </a:r>
            <a:r>
              <a:rPr sz="2400" i="1" dirty="0">
                <a:cs typeface="Arial"/>
              </a:rPr>
              <a:t>Arthrobacter, Pseudomonas, Nocardia,  Streptomyces, Micromonospora,</a:t>
            </a:r>
            <a:r>
              <a:rPr sz="2400" i="1" spc="-10" dirty="0">
                <a:cs typeface="Arial"/>
              </a:rPr>
              <a:t> </a:t>
            </a:r>
            <a:r>
              <a:rPr sz="2400" spc="-5" dirty="0" err="1" smtClean="0">
                <a:cs typeface="Arial"/>
              </a:rPr>
              <a:t>Rizóbios</a:t>
            </a:r>
            <a:endParaRPr sz="2400" dirty="0">
              <a:cs typeface="Arial"/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55066" y="669915"/>
            <a:ext cx="6180381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Composição de Microrganismos no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9940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6" name="object 3"/>
          <p:cNvSpPr txBox="1"/>
          <p:nvPr/>
        </p:nvSpPr>
        <p:spPr>
          <a:xfrm>
            <a:off x="214470" y="1397871"/>
            <a:ext cx="8538656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algn="just">
              <a:lnSpc>
                <a:spcPct val="150000"/>
              </a:lnSpc>
              <a:tabLst>
                <a:tab pos="393065" algn="l"/>
              </a:tabLst>
            </a:pPr>
            <a:r>
              <a:rPr sz="2400" baseline="2604" dirty="0">
                <a:cs typeface="Arial"/>
              </a:rPr>
              <a:t>•	</a:t>
            </a:r>
            <a:r>
              <a:rPr sz="2400" dirty="0" err="1" smtClean="0">
                <a:solidFill>
                  <a:srgbClr val="0070C0"/>
                </a:solidFill>
                <a:cs typeface="Arial"/>
              </a:rPr>
              <a:t>Fungos</a:t>
            </a:r>
            <a:r>
              <a:rPr sz="2400" dirty="0" smtClean="0">
                <a:cs typeface="Arial"/>
              </a:rPr>
              <a:t>:</a:t>
            </a:r>
            <a:r>
              <a:rPr lang="pt-BR" sz="2400" spc="-5" dirty="0">
                <a:cs typeface="Arial"/>
              </a:rPr>
              <a:t>melhoram </a:t>
            </a:r>
            <a:r>
              <a:rPr lang="pt-BR" sz="2400" dirty="0">
                <a:cs typeface="Arial"/>
              </a:rPr>
              <a:t>a </a:t>
            </a:r>
            <a:r>
              <a:rPr lang="pt-BR" sz="2400" spc="-5" dirty="0">
                <a:cs typeface="Arial"/>
              </a:rPr>
              <a:t>estrutura física do</a:t>
            </a:r>
            <a:r>
              <a:rPr lang="pt-BR" sz="2400" spc="5" dirty="0">
                <a:cs typeface="Arial"/>
              </a:rPr>
              <a:t> </a:t>
            </a:r>
            <a:r>
              <a:rPr lang="pt-BR" sz="2400" dirty="0">
                <a:cs typeface="Arial"/>
              </a:rPr>
              <a:t>solo</a:t>
            </a:r>
          </a:p>
          <a:p>
            <a:pPr marL="508000" algn="just">
              <a:lnSpc>
                <a:spcPct val="150000"/>
              </a:lnSpc>
              <a:tabLst>
                <a:tab pos="793115" algn="l"/>
              </a:tabLst>
            </a:pPr>
            <a:r>
              <a:rPr sz="2400" baseline="2525" dirty="0" smtClean="0">
                <a:cs typeface="Arial"/>
              </a:rPr>
              <a:t>–</a:t>
            </a:r>
            <a:r>
              <a:rPr sz="2400" baseline="2525" dirty="0">
                <a:cs typeface="Arial"/>
              </a:rPr>
              <a:t>	</a:t>
            </a:r>
            <a:r>
              <a:rPr sz="2400" dirty="0">
                <a:cs typeface="Arial"/>
              </a:rPr>
              <a:t>5 x </a:t>
            </a:r>
            <a:r>
              <a:rPr sz="2400" spc="-100" dirty="0">
                <a:cs typeface="Arial"/>
              </a:rPr>
              <a:t>10</a:t>
            </a:r>
            <a:r>
              <a:rPr sz="2400" spc="-150" baseline="28888" dirty="0">
                <a:cs typeface="Arial"/>
              </a:rPr>
              <a:t>3 </a:t>
            </a:r>
            <a:r>
              <a:rPr sz="2400" dirty="0">
                <a:cs typeface="Arial"/>
              </a:rPr>
              <a:t>- 9 x </a:t>
            </a:r>
            <a:r>
              <a:rPr sz="2400" spc="-95" dirty="0">
                <a:cs typeface="Arial"/>
              </a:rPr>
              <a:t>10</a:t>
            </a:r>
            <a:r>
              <a:rPr sz="2400" spc="-142" baseline="28888" dirty="0">
                <a:cs typeface="Arial"/>
              </a:rPr>
              <a:t>5 </a:t>
            </a:r>
            <a:r>
              <a:rPr sz="2400" spc="-5" dirty="0">
                <a:cs typeface="Arial"/>
              </a:rPr>
              <a:t>por </a:t>
            </a:r>
            <a:r>
              <a:rPr sz="2400" dirty="0">
                <a:cs typeface="Arial"/>
              </a:rPr>
              <a:t>g de </a:t>
            </a:r>
            <a:r>
              <a:rPr sz="2400" spc="-5" dirty="0">
                <a:cs typeface="Arial"/>
              </a:rPr>
              <a:t>solo</a:t>
            </a:r>
            <a:r>
              <a:rPr sz="2400" spc="-340" dirty="0">
                <a:cs typeface="Arial"/>
              </a:rPr>
              <a:t> </a:t>
            </a:r>
            <a:r>
              <a:rPr sz="2400" dirty="0">
                <a:cs typeface="Arial"/>
              </a:rPr>
              <a:t>seco</a:t>
            </a:r>
          </a:p>
          <a:p>
            <a:pPr marL="508000" algn="just">
              <a:lnSpc>
                <a:spcPct val="150000"/>
              </a:lnSpc>
              <a:tabLst>
                <a:tab pos="793115" algn="l"/>
              </a:tabLst>
            </a:pPr>
            <a:r>
              <a:rPr sz="2400" baseline="2525" dirty="0">
                <a:cs typeface="Arial"/>
              </a:rPr>
              <a:t>–	</a:t>
            </a:r>
            <a:r>
              <a:rPr sz="2400" spc="-5" dirty="0">
                <a:cs typeface="Arial"/>
              </a:rPr>
              <a:t>limitados </a:t>
            </a:r>
            <a:r>
              <a:rPr sz="2400" dirty="0">
                <a:cs typeface="Arial"/>
              </a:rPr>
              <a:t>à </a:t>
            </a:r>
            <a:r>
              <a:rPr sz="2400" spc="-5" dirty="0">
                <a:solidFill>
                  <a:srgbClr val="0070C0"/>
                </a:solidFill>
                <a:cs typeface="Arial"/>
              </a:rPr>
              <a:t>superfície</a:t>
            </a:r>
            <a:r>
              <a:rPr sz="2400" spc="-5" dirty="0">
                <a:cs typeface="Arial"/>
              </a:rPr>
              <a:t> do</a:t>
            </a:r>
            <a:r>
              <a:rPr sz="2400" spc="10" dirty="0">
                <a:cs typeface="Arial"/>
              </a:rPr>
              <a:t> </a:t>
            </a:r>
            <a:r>
              <a:rPr sz="2400" spc="-5" dirty="0">
                <a:cs typeface="Arial"/>
              </a:rPr>
              <a:t>solo</a:t>
            </a:r>
            <a:endParaRPr sz="2400" dirty="0">
              <a:cs typeface="Arial"/>
            </a:endParaRPr>
          </a:p>
          <a:p>
            <a:pPr marL="508000" algn="just">
              <a:lnSpc>
                <a:spcPct val="150000"/>
              </a:lnSpc>
              <a:tabLst>
                <a:tab pos="793115" algn="l"/>
              </a:tabLst>
            </a:pPr>
            <a:r>
              <a:rPr sz="2400" baseline="2525" dirty="0">
                <a:cs typeface="Arial"/>
              </a:rPr>
              <a:t>–	</a:t>
            </a:r>
            <a:r>
              <a:rPr sz="2400" spc="-5" dirty="0">
                <a:cs typeface="Arial"/>
              </a:rPr>
              <a:t>favorecidos em solos</a:t>
            </a:r>
            <a:r>
              <a:rPr sz="2400" spc="15" dirty="0">
                <a:cs typeface="Arial"/>
              </a:rPr>
              <a:t> </a:t>
            </a:r>
            <a:r>
              <a:rPr sz="2400" spc="-5" dirty="0">
                <a:cs typeface="Arial"/>
              </a:rPr>
              <a:t>ácidos</a:t>
            </a:r>
            <a:endParaRPr sz="2400" dirty="0">
              <a:cs typeface="Arial"/>
            </a:endParaRPr>
          </a:p>
          <a:p>
            <a:pPr marL="508000" algn="just">
              <a:lnSpc>
                <a:spcPct val="150000"/>
              </a:lnSpc>
              <a:tabLst>
                <a:tab pos="793115" algn="l"/>
              </a:tabLst>
            </a:pPr>
            <a:r>
              <a:rPr sz="2400" baseline="2525" dirty="0">
                <a:cs typeface="Arial"/>
              </a:rPr>
              <a:t>–	</a:t>
            </a:r>
            <a:r>
              <a:rPr sz="2400" spc="-5" dirty="0">
                <a:cs typeface="Arial"/>
              </a:rPr>
              <a:t>ativos </a:t>
            </a:r>
            <a:r>
              <a:rPr sz="2400" spc="-5" dirty="0">
                <a:solidFill>
                  <a:srgbClr val="0070C0"/>
                </a:solidFill>
                <a:cs typeface="Arial"/>
              </a:rPr>
              <a:t>decompositores </a:t>
            </a:r>
            <a:r>
              <a:rPr sz="2400" dirty="0">
                <a:cs typeface="Arial"/>
              </a:rPr>
              <a:t>de </a:t>
            </a:r>
            <a:r>
              <a:rPr sz="2400" spc="-5" dirty="0" err="1">
                <a:cs typeface="Arial"/>
              </a:rPr>
              <a:t>tecidos</a:t>
            </a:r>
            <a:r>
              <a:rPr sz="2400" spc="5" dirty="0">
                <a:cs typeface="Arial"/>
              </a:rPr>
              <a:t> </a:t>
            </a:r>
            <a:r>
              <a:rPr sz="2400" spc="-5" dirty="0" err="1" smtClean="0">
                <a:cs typeface="Arial"/>
              </a:rPr>
              <a:t>vegetais</a:t>
            </a:r>
            <a:endParaRPr lang="pt-BR" sz="2400" dirty="0">
              <a:cs typeface="Arial"/>
            </a:endParaRPr>
          </a:p>
          <a:p>
            <a:pPr marL="508000" algn="just">
              <a:lnSpc>
                <a:spcPct val="150000"/>
              </a:lnSpc>
            </a:pPr>
            <a:endParaRPr lang="pt-BR" sz="2400" dirty="0">
              <a:cs typeface="Arial"/>
            </a:endParaRPr>
          </a:p>
          <a:p>
            <a:pPr marL="508000" algn="just">
              <a:lnSpc>
                <a:spcPct val="150000"/>
              </a:lnSpc>
            </a:pPr>
            <a:r>
              <a:rPr lang="pt-BR" sz="2400" baseline="2604" dirty="0" smtClean="0">
                <a:cs typeface="Arial"/>
              </a:rPr>
              <a:t>•</a:t>
            </a:r>
            <a:r>
              <a:rPr lang="pt-BR" sz="2400" baseline="2604" dirty="0">
                <a:cs typeface="Arial"/>
              </a:rPr>
              <a:t>	</a:t>
            </a:r>
            <a:r>
              <a:rPr sz="2400" spc="-5" dirty="0" err="1" smtClean="0">
                <a:cs typeface="Arial"/>
              </a:rPr>
              <a:t>Gêneros</a:t>
            </a:r>
            <a:r>
              <a:rPr sz="2400" spc="-5" dirty="0" smtClean="0">
                <a:cs typeface="Arial"/>
              </a:rPr>
              <a:t> </a:t>
            </a:r>
            <a:r>
              <a:rPr sz="2400" spc="-5" dirty="0">
                <a:cs typeface="Arial"/>
              </a:rPr>
              <a:t>mais</a:t>
            </a:r>
            <a:r>
              <a:rPr sz="2400" dirty="0">
                <a:cs typeface="Arial"/>
              </a:rPr>
              <a:t> </a:t>
            </a:r>
            <a:r>
              <a:rPr sz="2400" spc="-5" dirty="0" err="1">
                <a:solidFill>
                  <a:srgbClr val="0070C0"/>
                </a:solidFill>
                <a:cs typeface="Arial"/>
              </a:rPr>
              <a:t>freqüentes</a:t>
            </a:r>
            <a:r>
              <a:rPr sz="2400" spc="-5" dirty="0" smtClean="0">
                <a:cs typeface="Arial"/>
              </a:rPr>
              <a:t>:</a:t>
            </a:r>
            <a:r>
              <a:rPr lang="pt-BR" sz="2400" spc="-5" dirty="0" smtClean="0">
                <a:cs typeface="Arial"/>
              </a:rPr>
              <a:t> </a:t>
            </a:r>
            <a:r>
              <a:rPr sz="2400" i="1" spc="-5" dirty="0" err="1" smtClean="0">
                <a:cs typeface="Arial"/>
              </a:rPr>
              <a:t>Penicillium</a:t>
            </a:r>
            <a:r>
              <a:rPr sz="2400" i="1" spc="-5" dirty="0">
                <a:cs typeface="Arial"/>
              </a:rPr>
              <a:t>, Mucor, Rhizopus, Fusarium, Aspergillus,  Trichoderma</a:t>
            </a:r>
            <a:endParaRPr sz="2400" dirty="0">
              <a:cs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55066" y="669915"/>
            <a:ext cx="6180381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Composição de Microrganismos no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5571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82267" y="124754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55066" y="669915"/>
            <a:ext cx="6180381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Composição de Microrganismos no solo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497840" y="1176482"/>
            <a:ext cx="8646160" cy="5198218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 algn="just">
              <a:lnSpc>
                <a:spcPct val="150000"/>
              </a:lnSpc>
              <a:tabLst>
                <a:tab pos="393065" algn="l"/>
              </a:tabLst>
            </a:pPr>
            <a:r>
              <a:rPr sz="2400" baseline="2604" dirty="0">
                <a:cs typeface="Arial"/>
              </a:rPr>
              <a:t>•	</a:t>
            </a:r>
            <a:r>
              <a:rPr sz="2400" spc="-5" dirty="0">
                <a:cs typeface="Arial"/>
              </a:rPr>
              <a:t>Algas</a:t>
            </a:r>
            <a:endParaRPr sz="2400" dirty="0">
              <a:cs typeface="Arial"/>
            </a:endParaRPr>
          </a:p>
          <a:p>
            <a:pPr marL="508000" algn="just">
              <a:lnSpc>
                <a:spcPct val="150000"/>
              </a:lnSpc>
              <a:tabLst>
                <a:tab pos="793115" algn="l"/>
              </a:tabLst>
            </a:pPr>
            <a:r>
              <a:rPr sz="2400" baseline="2525" dirty="0">
                <a:cs typeface="Arial"/>
              </a:rPr>
              <a:t>–	</a:t>
            </a:r>
            <a:r>
              <a:rPr sz="2400" spc="-95" dirty="0">
                <a:cs typeface="Arial"/>
              </a:rPr>
              <a:t>10</a:t>
            </a:r>
            <a:r>
              <a:rPr sz="2400" spc="-142" baseline="28888" dirty="0">
                <a:cs typeface="Arial"/>
              </a:rPr>
              <a:t>3 </a:t>
            </a:r>
            <a:r>
              <a:rPr sz="2400" dirty="0">
                <a:cs typeface="Arial"/>
              </a:rPr>
              <a:t>- 5 x </a:t>
            </a:r>
            <a:r>
              <a:rPr sz="2400" spc="-95" dirty="0">
                <a:cs typeface="Arial"/>
              </a:rPr>
              <a:t>10</a:t>
            </a:r>
            <a:r>
              <a:rPr sz="2400" spc="-142" baseline="28888" dirty="0">
                <a:cs typeface="Arial"/>
              </a:rPr>
              <a:t>5 </a:t>
            </a:r>
            <a:r>
              <a:rPr sz="2400" spc="-5" dirty="0">
                <a:cs typeface="Arial"/>
              </a:rPr>
              <a:t>por </a:t>
            </a:r>
            <a:r>
              <a:rPr sz="2400" dirty="0">
                <a:cs typeface="Arial"/>
              </a:rPr>
              <a:t>g </a:t>
            </a:r>
            <a:r>
              <a:rPr sz="2400" spc="-5" dirty="0">
                <a:cs typeface="Arial"/>
              </a:rPr>
              <a:t>de solo</a:t>
            </a:r>
            <a:r>
              <a:rPr sz="2400" spc="-240" dirty="0">
                <a:cs typeface="Arial"/>
              </a:rPr>
              <a:t> </a:t>
            </a:r>
            <a:r>
              <a:rPr sz="2400" dirty="0">
                <a:cs typeface="Arial"/>
              </a:rPr>
              <a:t>seco</a:t>
            </a:r>
          </a:p>
          <a:p>
            <a:pPr marL="508000" algn="just">
              <a:lnSpc>
                <a:spcPct val="150000"/>
              </a:lnSpc>
              <a:tabLst>
                <a:tab pos="793115" algn="l"/>
              </a:tabLst>
            </a:pPr>
            <a:r>
              <a:rPr sz="2400" baseline="2525" dirty="0">
                <a:cs typeface="Arial"/>
              </a:rPr>
              <a:t>–	</a:t>
            </a:r>
            <a:r>
              <a:rPr sz="2400" spc="-5" dirty="0">
                <a:cs typeface="Arial"/>
              </a:rPr>
              <a:t>abundantes na</a:t>
            </a:r>
            <a:r>
              <a:rPr sz="2400" spc="5" dirty="0">
                <a:cs typeface="Arial"/>
              </a:rPr>
              <a:t> </a:t>
            </a:r>
            <a:r>
              <a:rPr sz="2400" spc="-5" dirty="0">
                <a:solidFill>
                  <a:srgbClr val="0070C0"/>
                </a:solidFill>
                <a:cs typeface="Arial"/>
              </a:rPr>
              <a:t>superfície</a:t>
            </a:r>
            <a:endParaRPr sz="2400" dirty="0">
              <a:solidFill>
                <a:srgbClr val="0070C0"/>
              </a:solidFill>
              <a:cs typeface="Arial"/>
            </a:endParaRPr>
          </a:p>
          <a:p>
            <a:pPr marL="508000" algn="just">
              <a:lnSpc>
                <a:spcPct val="150000"/>
              </a:lnSpc>
              <a:tabLst>
                <a:tab pos="793115" algn="l"/>
              </a:tabLst>
            </a:pPr>
            <a:r>
              <a:rPr sz="2400" baseline="2525" dirty="0">
                <a:cs typeface="Arial"/>
              </a:rPr>
              <a:t>–	</a:t>
            </a:r>
            <a:r>
              <a:rPr sz="2400" spc="-5" dirty="0">
                <a:cs typeface="Arial"/>
              </a:rPr>
              <a:t>acumulação de matéria orgânica: solos nus,</a:t>
            </a:r>
            <a:r>
              <a:rPr sz="2400" spc="45" dirty="0">
                <a:cs typeface="Arial"/>
              </a:rPr>
              <a:t> </a:t>
            </a:r>
            <a:r>
              <a:rPr sz="2400" spc="-5" dirty="0">
                <a:cs typeface="Arial"/>
              </a:rPr>
              <a:t>erodidos</a:t>
            </a:r>
            <a:endParaRPr sz="2400" dirty="0">
              <a:cs typeface="Arial"/>
            </a:endParaRPr>
          </a:p>
          <a:p>
            <a:pPr algn="just">
              <a:lnSpc>
                <a:spcPct val="150000"/>
              </a:lnSpc>
            </a:pPr>
            <a:endParaRPr sz="2400" dirty="0">
              <a:cs typeface="Arial"/>
            </a:endParaRPr>
          </a:p>
          <a:p>
            <a:pPr marL="203200" algn="just">
              <a:lnSpc>
                <a:spcPct val="150000"/>
              </a:lnSpc>
              <a:tabLst>
                <a:tab pos="545465" algn="l"/>
              </a:tabLst>
            </a:pPr>
            <a:r>
              <a:rPr sz="2400" baseline="2604" dirty="0">
                <a:cs typeface="Arial"/>
              </a:rPr>
              <a:t>•	</a:t>
            </a:r>
            <a:r>
              <a:rPr sz="2400" dirty="0">
                <a:cs typeface="Arial"/>
              </a:rPr>
              <a:t>Protozoários e</a:t>
            </a:r>
            <a:r>
              <a:rPr sz="2400" spc="-15" dirty="0">
                <a:cs typeface="Arial"/>
              </a:rPr>
              <a:t> </a:t>
            </a:r>
            <a:r>
              <a:rPr sz="2400" spc="-5" dirty="0">
                <a:cs typeface="Arial"/>
              </a:rPr>
              <a:t>vírus</a:t>
            </a:r>
            <a:endParaRPr sz="2400" dirty="0">
              <a:cs typeface="Arial"/>
            </a:endParaRPr>
          </a:p>
          <a:p>
            <a:pPr marL="660400" algn="just">
              <a:lnSpc>
                <a:spcPct val="150000"/>
              </a:lnSpc>
            </a:pPr>
            <a:r>
              <a:rPr sz="2400" dirty="0">
                <a:cs typeface="Arial"/>
              </a:rPr>
              <a:t>- </a:t>
            </a:r>
            <a:r>
              <a:rPr sz="2400" spc="-5" dirty="0">
                <a:cs typeface="Arial"/>
              </a:rPr>
              <a:t>equilíbrio das</a:t>
            </a:r>
            <a:r>
              <a:rPr sz="2400" spc="5" dirty="0">
                <a:cs typeface="Arial"/>
              </a:rPr>
              <a:t> </a:t>
            </a:r>
            <a:r>
              <a:rPr sz="2400" spc="-5" dirty="0">
                <a:solidFill>
                  <a:srgbClr val="0070C0"/>
                </a:solidFill>
                <a:cs typeface="Arial"/>
              </a:rPr>
              <a:t>populações</a:t>
            </a:r>
            <a:endParaRPr sz="2400" dirty="0">
              <a:solidFill>
                <a:srgbClr val="0070C0"/>
              </a:solidFill>
              <a:cs typeface="Arial"/>
            </a:endParaRPr>
          </a:p>
          <a:p>
            <a:pPr marL="660400" algn="just">
              <a:lnSpc>
                <a:spcPct val="150000"/>
              </a:lnSpc>
            </a:pPr>
            <a:r>
              <a:rPr sz="2400" dirty="0">
                <a:cs typeface="Arial"/>
              </a:rPr>
              <a:t>- </a:t>
            </a:r>
            <a:r>
              <a:rPr sz="2400" spc="-5" dirty="0">
                <a:cs typeface="Arial"/>
              </a:rPr>
              <a:t>predadores de</a:t>
            </a:r>
            <a:r>
              <a:rPr sz="2400" dirty="0">
                <a:cs typeface="Arial"/>
              </a:rPr>
              <a:t> </a:t>
            </a:r>
            <a:r>
              <a:rPr sz="2400" spc="-5" dirty="0">
                <a:cs typeface="Arial"/>
              </a:rPr>
              <a:t>bactérias</a:t>
            </a:r>
            <a:endParaRPr sz="2400" dirty="0">
              <a:cs typeface="Arial"/>
            </a:endParaRPr>
          </a:p>
          <a:p>
            <a:pPr marL="660400" algn="just">
              <a:lnSpc>
                <a:spcPct val="150000"/>
              </a:lnSpc>
            </a:pPr>
            <a:r>
              <a:rPr sz="2400" dirty="0">
                <a:cs typeface="Arial"/>
              </a:rPr>
              <a:t>- </a:t>
            </a:r>
            <a:r>
              <a:rPr sz="2400" spc="-5" dirty="0">
                <a:cs typeface="Arial"/>
              </a:rPr>
              <a:t>parasitas de bactérias, fungos, plantas,</a:t>
            </a:r>
            <a:r>
              <a:rPr sz="2400" spc="15" dirty="0">
                <a:cs typeface="Arial"/>
              </a:rPr>
              <a:t> </a:t>
            </a:r>
            <a:r>
              <a:rPr sz="2400" spc="-5" dirty="0">
                <a:cs typeface="Arial"/>
              </a:rPr>
              <a:t>...</a:t>
            </a:r>
            <a:endParaRPr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354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83768" y="808275"/>
            <a:ext cx="3895288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Ciclos Biogeoquímicos 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345923"/>
            <a:ext cx="87815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4D5156"/>
                </a:solidFill>
              </a:rPr>
              <a:t>O ciclo biogeoquímico é o percurso realizado no meio ambiente por um elemento químico essencial à vida. </a:t>
            </a:r>
            <a:endParaRPr lang="pt-BR" sz="2400" dirty="0" smtClean="0">
              <a:solidFill>
                <a:srgbClr val="4D515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4D5156"/>
                </a:solidFill>
              </a:rPr>
              <a:t>O </a:t>
            </a:r>
            <a:r>
              <a:rPr lang="pt-BR" sz="2400" dirty="0">
                <a:solidFill>
                  <a:srgbClr val="4D5156"/>
                </a:solidFill>
              </a:rPr>
              <a:t>termo é </a:t>
            </a:r>
            <a:r>
              <a:rPr lang="pt-BR" sz="2400" dirty="0">
                <a:solidFill>
                  <a:srgbClr val="0070C0"/>
                </a:solidFill>
              </a:rPr>
              <a:t>derivado</a:t>
            </a:r>
            <a:r>
              <a:rPr lang="pt-BR" sz="2400" dirty="0">
                <a:solidFill>
                  <a:srgbClr val="4D5156"/>
                </a:solidFill>
              </a:rPr>
              <a:t> do fato de que há um </a:t>
            </a:r>
            <a:r>
              <a:rPr lang="pt-BR" sz="2400" dirty="0">
                <a:solidFill>
                  <a:srgbClr val="0070C0"/>
                </a:solidFill>
              </a:rPr>
              <a:t>movimento cíclico </a:t>
            </a:r>
            <a:r>
              <a:rPr lang="pt-BR" sz="2400" dirty="0">
                <a:solidFill>
                  <a:srgbClr val="4D5156"/>
                </a:solidFill>
              </a:rPr>
              <a:t>de elementos que formam os </a:t>
            </a:r>
            <a:r>
              <a:rPr lang="pt-BR" sz="2400" dirty="0">
                <a:solidFill>
                  <a:srgbClr val="0070C0"/>
                </a:solidFill>
              </a:rPr>
              <a:t>organismos vivos </a:t>
            </a:r>
            <a:r>
              <a:rPr lang="pt-BR" sz="2400" dirty="0">
                <a:solidFill>
                  <a:srgbClr val="4D5156"/>
                </a:solidFill>
              </a:rPr>
              <a:t>e o ambiente geológico, onde intervêm </a:t>
            </a:r>
            <a:r>
              <a:rPr lang="pt-BR" sz="2400" dirty="0">
                <a:solidFill>
                  <a:srgbClr val="0070C0"/>
                </a:solidFill>
              </a:rPr>
              <a:t>mudanças </a:t>
            </a:r>
            <a:r>
              <a:rPr lang="pt-BR" sz="2400" dirty="0" smtClean="0">
                <a:solidFill>
                  <a:srgbClr val="0070C0"/>
                </a:solidFill>
              </a:rPr>
              <a:t>químicas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4D5156"/>
                </a:solidFill>
              </a:rPr>
              <a:t>Ciclo do Carbono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4D5156"/>
                </a:solidFill>
              </a:rPr>
              <a:t>Ciclo do Nitrogênio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4D5156"/>
                </a:solidFill>
              </a:rPr>
              <a:t>Ciclo do Oxigênio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4D5156"/>
                </a:solidFill>
              </a:rPr>
              <a:t>Ciclo do Fósforo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4D5156"/>
                </a:solidFill>
              </a:rPr>
              <a:t>Ciclo do Enxofre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18848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427846"/>
            <a:ext cx="885698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/>
              <a:t>O ciclo do carbono é um ciclo </a:t>
            </a:r>
            <a:r>
              <a:rPr lang="pt-BR" sz="2400" dirty="0">
                <a:solidFill>
                  <a:srgbClr val="00B0F0"/>
                </a:solidFill>
              </a:rPr>
              <a:t>biogeoquímico</a:t>
            </a:r>
            <a:r>
              <a:rPr lang="pt-BR" sz="2400" dirty="0"/>
              <a:t> no qual o elemento carbono sai do </a:t>
            </a:r>
            <a:r>
              <a:rPr lang="pt-BR" sz="2400" dirty="0">
                <a:solidFill>
                  <a:srgbClr val="00B0F0"/>
                </a:solidFill>
              </a:rPr>
              <a:t>meio ambiente </a:t>
            </a:r>
            <a:r>
              <a:rPr lang="pt-BR" sz="2400" dirty="0"/>
              <a:t>para os organismos </a:t>
            </a:r>
            <a:r>
              <a:rPr lang="pt-BR" sz="2400" dirty="0">
                <a:solidFill>
                  <a:srgbClr val="00B0F0"/>
                </a:solidFill>
              </a:rPr>
              <a:t>vivos</a:t>
            </a:r>
            <a:r>
              <a:rPr lang="pt-BR" sz="2400" dirty="0"/>
              <a:t>, </a:t>
            </a:r>
            <a:r>
              <a:rPr lang="pt-BR" sz="2400" dirty="0">
                <a:solidFill>
                  <a:srgbClr val="00B0F0"/>
                </a:solidFill>
              </a:rPr>
              <a:t>retornando</a:t>
            </a:r>
            <a:r>
              <a:rPr lang="pt-BR" sz="2400" dirty="0"/>
              <a:t>, em seguida, ao meio ambiente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O </a:t>
            </a:r>
            <a:r>
              <a:rPr lang="pt-BR" sz="2400" dirty="0"/>
              <a:t>carbono é o quarto </a:t>
            </a:r>
            <a:r>
              <a:rPr lang="pt-BR" sz="2400" dirty="0">
                <a:solidFill>
                  <a:srgbClr val="00B0F0"/>
                </a:solidFill>
              </a:rPr>
              <a:t>elemento</a:t>
            </a:r>
            <a:r>
              <a:rPr lang="pt-BR" sz="2400" dirty="0"/>
              <a:t> mais </a:t>
            </a:r>
            <a:r>
              <a:rPr lang="pt-BR" sz="2400" dirty="0">
                <a:solidFill>
                  <a:srgbClr val="00B0F0"/>
                </a:solidFill>
              </a:rPr>
              <a:t>abundante </a:t>
            </a:r>
            <a:r>
              <a:rPr lang="pt-BR" sz="2400" dirty="0"/>
              <a:t>no </a:t>
            </a:r>
            <a:r>
              <a:rPr lang="pt-BR" sz="2400" dirty="0" smtClean="0"/>
              <a:t>Universo e </a:t>
            </a:r>
            <a:r>
              <a:rPr lang="pt-BR" sz="2400" dirty="0"/>
              <a:t>é </a:t>
            </a:r>
            <a:r>
              <a:rPr lang="pt-BR" sz="2400" dirty="0" smtClean="0"/>
              <a:t>base fundamental a muitos </a:t>
            </a:r>
            <a:r>
              <a:rPr lang="pt-BR" sz="2400" dirty="0" smtClean="0">
                <a:solidFill>
                  <a:srgbClr val="00B0F0"/>
                </a:solidFill>
              </a:rPr>
              <a:t>processos vitais</a:t>
            </a:r>
          </a:p>
          <a:p>
            <a:pPr algn="just">
              <a:lnSpc>
                <a:spcPct val="150000"/>
              </a:lnSpc>
            </a:pPr>
            <a:endParaRPr lang="pt-BR" sz="1000" dirty="0" smtClean="0">
              <a:solidFill>
                <a:srgbClr val="00B0F0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Existem duas </a:t>
            </a:r>
            <a:r>
              <a:rPr lang="pt-BR" sz="2400" dirty="0"/>
              <a:t>formas de carbono, uma </a:t>
            </a:r>
            <a:r>
              <a:rPr lang="pt-BR" sz="2400" dirty="0">
                <a:solidFill>
                  <a:srgbClr val="00B0F0"/>
                </a:solidFill>
              </a:rPr>
              <a:t>orgânica</a:t>
            </a:r>
            <a:r>
              <a:rPr lang="pt-BR" sz="2400" dirty="0"/>
              <a:t>, presente nos </a:t>
            </a:r>
            <a:r>
              <a:rPr lang="pt-BR" sz="2400" dirty="0">
                <a:solidFill>
                  <a:srgbClr val="00B0F0"/>
                </a:solidFill>
              </a:rPr>
              <a:t>organismos</a:t>
            </a:r>
            <a:r>
              <a:rPr lang="pt-BR" sz="2400" dirty="0"/>
              <a:t> vivos e mortos, não decompostos, e outra </a:t>
            </a:r>
            <a:r>
              <a:rPr lang="pt-BR" sz="2400" dirty="0">
                <a:solidFill>
                  <a:srgbClr val="00B0F0"/>
                </a:solidFill>
              </a:rPr>
              <a:t>inorgânica,</a:t>
            </a:r>
            <a:r>
              <a:rPr lang="pt-BR" sz="2400" dirty="0"/>
              <a:t> presente nas </a:t>
            </a:r>
            <a:r>
              <a:rPr lang="pt-BR" sz="2400" dirty="0" smtClean="0">
                <a:solidFill>
                  <a:srgbClr val="00B0F0"/>
                </a:solidFill>
              </a:rPr>
              <a:t>rochas</a:t>
            </a:r>
          </a:p>
          <a:p>
            <a:pPr algn="just">
              <a:lnSpc>
                <a:spcPct val="150000"/>
              </a:lnSpc>
            </a:pPr>
            <a:endParaRPr lang="pt-BR" sz="1000" dirty="0" smtClean="0">
              <a:solidFill>
                <a:srgbClr val="00B0F0"/>
              </a:solidFill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24985" y="808275"/>
            <a:ext cx="28083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 do Carbono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02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77281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O</a:t>
            </a:r>
            <a:r>
              <a:rPr lang="pt-BR" sz="2400" dirty="0"/>
              <a:t> </a:t>
            </a:r>
            <a:r>
              <a:rPr lang="pt-BR" sz="2400" dirty="0">
                <a:solidFill>
                  <a:srgbClr val="00B0F0"/>
                </a:solidFill>
              </a:rPr>
              <a:t>Ciclo </a:t>
            </a:r>
            <a:r>
              <a:rPr lang="pt-BR" sz="2400" dirty="0"/>
              <a:t>do carbono tem início quando as plantas e outros organismos autótrofos </a:t>
            </a:r>
            <a:r>
              <a:rPr lang="pt-BR" sz="2400" dirty="0">
                <a:solidFill>
                  <a:srgbClr val="00B0F0"/>
                </a:solidFill>
              </a:rPr>
              <a:t>absorvem o gás carbônico </a:t>
            </a:r>
            <a:r>
              <a:rPr lang="pt-BR" sz="2400" dirty="0"/>
              <a:t>da atmosfera para utilizá-lo na </a:t>
            </a:r>
            <a:r>
              <a:rPr lang="pt-BR" sz="2400" dirty="0" smtClean="0">
                <a:solidFill>
                  <a:srgbClr val="00B0F0"/>
                </a:solidFill>
              </a:rPr>
              <a:t>fotossíntese</a:t>
            </a:r>
            <a:r>
              <a:rPr lang="pt-BR" sz="2400" dirty="0" smtClean="0"/>
              <a:t>, o </a:t>
            </a:r>
            <a:r>
              <a:rPr lang="pt-BR" sz="2400" dirty="0"/>
              <a:t>processo ocorre </a:t>
            </a:r>
            <a:r>
              <a:rPr lang="pt-BR" sz="2400" dirty="0" smtClean="0"/>
              <a:t>quando as </a:t>
            </a:r>
            <a:r>
              <a:rPr lang="pt-BR" sz="2400" dirty="0"/>
              <a:t>plantas absorvem a </a:t>
            </a:r>
            <a:r>
              <a:rPr lang="pt-BR" sz="2400" dirty="0">
                <a:solidFill>
                  <a:srgbClr val="00B0F0"/>
                </a:solidFill>
              </a:rPr>
              <a:t>energia solar e CO</a:t>
            </a:r>
            <a:r>
              <a:rPr lang="pt-BR" sz="2400" baseline="-25000" dirty="0">
                <a:solidFill>
                  <a:srgbClr val="00B0F0"/>
                </a:solidFill>
              </a:rPr>
              <a:t>2</a:t>
            </a:r>
            <a:r>
              <a:rPr lang="pt-BR" sz="2400" dirty="0"/>
              <a:t> da </a:t>
            </a:r>
            <a:r>
              <a:rPr lang="pt-BR" sz="2400" dirty="0" smtClean="0"/>
              <a:t>atmosfera</a:t>
            </a:r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/>
              <a:t>O carbono está presente na </a:t>
            </a:r>
            <a:r>
              <a:rPr lang="pt-BR" sz="2400" dirty="0">
                <a:solidFill>
                  <a:srgbClr val="00B0F0"/>
                </a:solidFill>
              </a:rPr>
              <a:t>composição</a:t>
            </a:r>
            <a:r>
              <a:rPr lang="pt-BR" sz="2400" dirty="0"/>
              <a:t> de todas as </a:t>
            </a:r>
            <a:r>
              <a:rPr lang="pt-BR" sz="2400" dirty="0">
                <a:solidFill>
                  <a:srgbClr val="00B0F0"/>
                </a:solidFill>
              </a:rPr>
              <a:t>moléculas</a:t>
            </a:r>
            <a:r>
              <a:rPr lang="pt-BR" sz="2400" dirty="0"/>
              <a:t> orgânicas, essenciais para os seres vivos, além de alguns compostos </a:t>
            </a:r>
            <a:r>
              <a:rPr lang="pt-BR" sz="2400" dirty="0" smtClean="0">
                <a:solidFill>
                  <a:srgbClr val="00B0F0"/>
                </a:solidFill>
              </a:rPr>
              <a:t>inorgânicos</a:t>
            </a:r>
            <a:endParaRPr lang="pt-BR" sz="2400" dirty="0">
              <a:solidFill>
                <a:srgbClr val="00B0F0"/>
              </a:solidFill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24985" y="808275"/>
            <a:ext cx="28083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 do Carbono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024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24985" y="808275"/>
            <a:ext cx="28083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 do Carbono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7173" y="1333782"/>
            <a:ext cx="8623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202124"/>
                </a:solidFill>
              </a:rPr>
              <a:t>O</a:t>
            </a:r>
            <a:r>
              <a:rPr lang="pt-BR" sz="2400" dirty="0">
                <a:solidFill>
                  <a:srgbClr val="202124"/>
                </a:solidFill>
              </a:rPr>
              <a:t> carbono depositado no solo </a:t>
            </a:r>
            <a:r>
              <a:rPr lang="pt-BR" sz="2400" dirty="0" smtClean="0">
                <a:solidFill>
                  <a:srgbClr val="202124"/>
                </a:solidFill>
              </a:rPr>
              <a:t>sofre alterações e transforma-se em </a:t>
            </a:r>
            <a:r>
              <a:rPr lang="pt-BR" sz="2400" dirty="0">
                <a:solidFill>
                  <a:srgbClr val="0070C0"/>
                </a:solidFill>
              </a:rPr>
              <a:t>combustíveis fósseis </a:t>
            </a:r>
            <a:r>
              <a:rPr lang="pt-BR" sz="2400" dirty="0" smtClean="0">
                <a:solidFill>
                  <a:srgbClr val="202124"/>
                </a:solidFill>
              </a:rPr>
              <a:t>(petróleo </a:t>
            </a:r>
            <a:r>
              <a:rPr lang="pt-BR" sz="2400" dirty="0">
                <a:solidFill>
                  <a:srgbClr val="202124"/>
                </a:solidFill>
              </a:rPr>
              <a:t>e </a:t>
            </a:r>
            <a:r>
              <a:rPr lang="pt-BR" sz="2400" dirty="0" smtClean="0">
                <a:solidFill>
                  <a:srgbClr val="202124"/>
                </a:solidFill>
              </a:rPr>
              <a:t>gás natural), </a:t>
            </a:r>
            <a:r>
              <a:rPr lang="pt-BR" sz="2400" dirty="0">
                <a:solidFill>
                  <a:srgbClr val="202124"/>
                </a:solidFill>
              </a:rPr>
              <a:t>além de formar </a:t>
            </a:r>
            <a:r>
              <a:rPr lang="pt-BR" sz="2400" dirty="0">
                <a:solidFill>
                  <a:srgbClr val="0070C0"/>
                </a:solidFill>
              </a:rPr>
              <a:t>diamantes</a:t>
            </a:r>
            <a:r>
              <a:rPr lang="pt-BR" sz="2400" dirty="0">
                <a:solidFill>
                  <a:srgbClr val="202124"/>
                </a:solidFill>
              </a:rPr>
              <a:t>, grafites e minas de </a:t>
            </a:r>
            <a:r>
              <a:rPr lang="pt-BR" sz="2400" dirty="0" smtClean="0">
                <a:solidFill>
                  <a:srgbClr val="202124"/>
                </a:solidFill>
              </a:rPr>
              <a:t>carvão</a:t>
            </a:r>
            <a:endParaRPr lang="pt-BR" sz="2400" dirty="0"/>
          </a:p>
        </p:txBody>
      </p:sp>
      <p:sp>
        <p:nvSpPr>
          <p:cNvPr id="6" name="object 9"/>
          <p:cNvSpPr txBox="1"/>
          <p:nvPr/>
        </p:nvSpPr>
        <p:spPr>
          <a:xfrm>
            <a:off x="552491" y="3800590"/>
            <a:ext cx="538080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Principais </a:t>
            </a:r>
            <a:r>
              <a:rPr b="1" spc="-10" dirty="0">
                <a:latin typeface="Arial"/>
                <a:cs typeface="Arial"/>
              </a:rPr>
              <a:t>reservatórios </a:t>
            </a:r>
            <a:r>
              <a:rPr b="1" spc="-5" dirty="0">
                <a:latin typeface="Arial"/>
                <a:cs typeface="Arial"/>
              </a:rPr>
              <a:t>de carbono na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Terra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298065" algn="l"/>
              </a:tabLst>
            </a:pPr>
            <a:r>
              <a:rPr b="1" spc="-10" dirty="0">
                <a:latin typeface="Arial"/>
                <a:cs typeface="Arial"/>
              </a:rPr>
              <a:t>Reservatório	Carbono</a:t>
            </a:r>
            <a:r>
              <a:rPr b="1" spc="19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(gigatons)</a:t>
            </a:r>
            <a:endParaRPr dirty="0">
              <a:latin typeface="Arial"/>
              <a:cs typeface="Arial"/>
            </a:endParaRPr>
          </a:p>
        </p:txBody>
      </p:sp>
      <p:graphicFrame>
        <p:nvGraphicFramePr>
          <p:cNvPr id="7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33372"/>
              </p:ext>
            </p:extLst>
          </p:nvPr>
        </p:nvGraphicFramePr>
        <p:xfrm>
          <a:off x="552491" y="4797152"/>
          <a:ext cx="7920880" cy="169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836">
                <a:tc>
                  <a:txBody>
                    <a:bodyPr/>
                    <a:lstStyle/>
                    <a:p>
                      <a:pPr marL="31750">
                        <a:lnSpc>
                          <a:spcPts val="1764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Oceanos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31750" marR="158750">
                        <a:lnSpc>
                          <a:spcPts val="192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Rochas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7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sedimentos  Biosfera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terrestre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1764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38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spc="-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baseline="3086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00" baseline="30864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66370">
                        <a:lnSpc>
                          <a:spcPts val="1914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75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spc="-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baseline="3086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400" baseline="30864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166370">
                        <a:lnSpc>
                          <a:spcPts val="1905"/>
                        </a:lnSpc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 x</a:t>
                      </a:r>
                      <a:r>
                        <a:rPr sz="1800" spc="-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baseline="3086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00" baseline="30864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764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(&gt;95%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inorgânico)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63500">
                        <a:lnSpc>
                          <a:spcPts val="1914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(&gt;80%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8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inorgânico)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6070" algn="r">
                        <a:lnSpc>
                          <a:spcPts val="1764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0,05</a:t>
                      </a:r>
                      <a:endParaRPr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R="299085" algn="r">
                        <a:lnSpc>
                          <a:spcPts val="1914"/>
                        </a:lnSpc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18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99,5</a:t>
                      </a:r>
                      <a:endParaRPr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R="361315" algn="r">
                        <a:lnSpc>
                          <a:spcPts val="1905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0,003</a:t>
                      </a:r>
                      <a:endParaRPr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31750">
                        <a:lnSpc>
                          <a:spcPts val="1814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Biosfera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aquática</a:t>
                      </a:r>
                      <a:endParaRPr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1814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1-2</a:t>
                      </a:r>
                      <a:endParaRPr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2465">
                        <a:lnSpc>
                          <a:spcPts val="1814"/>
                        </a:lnSpc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0,000002</a:t>
                      </a:r>
                      <a:endParaRPr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marL="31750">
                        <a:lnSpc>
                          <a:spcPts val="1814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Combustíveis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fósseis</a:t>
                      </a:r>
                      <a:endParaRPr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1814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4,2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baseline="3086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00" baseline="30864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2465">
                        <a:lnSpc>
                          <a:spcPts val="1814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0,006</a:t>
                      </a:r>
                      <a:endParaRPr sz="1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426">
                <a:tc>
                  <a:txBody>
                    <a:bodyPr/>
                    <a:lstStyle/>
                    <a:p>
                      <a:pPr marL="31750">
                        <a:lnSpc>
                          <a:spcPts val="1755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Hidratos de</a:t>
                      </a:r>
                      <a:r>
                        <a:rPr sz="18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metano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ts val="1755"/>
                        </a:lnSpc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baseline="3086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400" baseline="30864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2465">
                        <a:lnSpc>
                          <a:spcPts val="1755"/>
                        </a:lnSpc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0,014</a:t>
                      </a:r>
                      <a:endParaRPr sz="18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10"/>
          <p:cNvSpPr txBox="1"/>
          <p:nvPr/>
        </p:nvSpPr>
        <p:spPr>
          <a:xfrm>
            <a:off x="5933297" y="4354588"/>
            <a:ext cx="321070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% </a:t>
            </a:r>
            <a:r>
              <a:rPr b="1" spc="-10" dirty="0">
                <a:latin typeface="Arial"/>
                <a:cs typeface="Arial"/>
              </a:rPr>
              <a:t>total </a:t>
            </a:r>
            <a:r>
              <a:rPr b="1" spc="-5" dirty="0">
                <a:latin typeface="Arial"/>
                <a:cs typeface="Arial"/>
              </a:rPr>
              <a:t>de </a:t>
            </a:r>
            <a:r>
              <a:rPr b="1" spc="-10" dirty="0">
                <a:latin typeface="Arial"/>
                <a:cs typeface="Arial"/>
              </a:rPr>
              <a:t>carbono </a:t>
            </a:r>
            <a:r>
              <a:rPr b="1" spc="-5" dirty="0">
                <a:latin typeface="Arial"/>
                <a:cs typeface="Arial"/>
              </a:rPr>
              <a:t>na</a:t>
            </a:r>
            <a:r>
              <a:rPr b="1" spc="-7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Terra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8906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24985" y="808275"/>
            <a:ext cx="28083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 do Carbono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object 15"/>
          <p:cNvSpPr txBox="1"/>
          <p:nvPr/>
        </p:nvSpPr>
        <p:spPr>
          <a:xfrm>
            <a:off x="283548" y="1307483"/>
            <a:ext cx="860893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cs typeface="Arial"/>
              </a:rPr>
              <a:t>O </a:t>
            </a:r>
            <a:r>
              <a:rPr sz="2400" spc="-5" dirty="0">
                <a:cs typeface="Arial"/>
              </a:rPr>
              <a:t>mecanismo </a:t>
            </a:r>
            <a:r>
              <a:rPr sz="2400" dirty="0">
                <a:cs typeface="Arial"/>
              </a:rPr>
              <a:t>mais </a:t>
            </a:r>
            <a:r>
              <a:rPr sz="2400" spc="-10" dirty="0">
                <a:solidFill>
                  <a:srgbClr val="0070C0"/>
                </a:solidFill>
                <a:cs typeface="Arial"/>
              </a:rPr>
              <a:t>rápido</a:t>
            </a:r>
            <a:r>
              <a:rPr sz="2400" spc="-10" dirty="0">
                <a:cs typeface="Arial"/>
              </a:rPr>
              <a:t> </a:t>
            </a:r>
            <a:r>
              <a:rPr sz="2400" spc="-5" dirty="0">
                <a:cs typeface="Arial"/>
              </a:rPr>
              <a:t>de </a:t>
            </a:r>
            <a:r>
              <a:rPr sz="2400" spc="-10" dirty="0">
                <a:cs typeface="Arial"/>
              </a:rPr>
              <a:t>transferência global </a:t>
            </a:r>
            <a:r>
              <a:rPr sz="2400" spc="-5" dirty="0">
                <a:cs typeface="Arial"/>
              </a:rPr>
              <a:t>do carbono ocorre </a:t>
            </a:r>
            <a:r>
              <a:rPr sz="2400" spc="-5" dirty="0" err="1">
                <a:cs typeface="Arial"/>
              </a:rPr>
              <a:t>pelo</a:t>
            </a:r>
            <a:r>
              <a:rPr sz="2400" spc="30" dirty="0">
                <a:cs typeface="Arial"/>
              </a:rPr>
              <a:t> </a:t>
            </a:r>
            <a:r>
              <a:rPr lang="pt-BR" sz="2400" spc="30" dirty="0" smtClean="0">
                <a:cs typeface="Arial"/>
              </a:rPr>
              <a:t>gás carbônico - </a:t>
            </a:r>
            <a:r>
              <a:rPr sz="2400" dirty="0" smtClean="0">
                <a:solidFill>
                  <a:srgbClr val="0070C0"/>
                </a:solidFill>
                <a:cs typeface="Arial"/>
              </a:rPr>
              <a:t>CO</a:t>
            </a:r>
            <a:r>
              <a:rPr sz="2400" baseline="-23809" dirty="0" smtClean="0">
                <a:solidFill>
                  <a:srgbClr val="0070C0"/>
                </a:solidFill>
                <a:cs typeface="Arial"/>
              </a:rPr>
              <a:t>2</a:t>
            </a:r>
            <a:endParaRPr sz="2400" baseline="-23809" dirty="0">
              <a:solidFill>
                <a:srgbClr val="0070C0"/>
              </a:solidFill>
              <a:cs typeface="Arial"/>
            </a:endParaRPr>
          </a:p>
        </p:txBody>
      </p:sp>
      <p:pic>
        <p:nvPicPr>
          <p:cNvPr id="35842" name="Picture 2" descr="Ciclo de carbono: o que é, etapas e a sua importância - Signific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70" y="2378337"/>
            <a:ext cx="7521831" cy="422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66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502688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/>
              <a:t>O ciclo do nitrogénio </a:t>
            </a:r>
            <a:r>
              <a:rPr lang="pt-BR" sz="2400" dirty="0" smtClean="0"/>
              <a:t>ou </a:t>
            </a:r>
            <a:r>
              <a:rPr lang="pt-BR" sz="2400" dirty="0"/>
              <a:t>ciclo do azoto é o ciclo </a:t>
            </a:r>
            <a:r>
              <a:rPr lang="pt-BR" sz="2400" dirty="0">
                <a:solidFill>
                  <a:srgbClr val="00B0F0"/>
                </a:solidFill>
              </a:rPr>
              <a:t>biogeoquímico</a:t>
            </a:r>
            <a:r>
              <a:rPr lang="pt-BR" sz="2400" dirty="0"/>
              <a:t> que comporta as diversas </a:t>
            </a:r>
            <a:r>
              <a:rPr lang="pt-BR" sz="2400" dirty="0">
                <a:solidFill>
                  <a:srgbClr val="00B0F0"/>
                </a:solidFill>
              </a:rPr>
              <a:t>transformações</a:t>
            </a:r>
            <a:r>
              <a:rPr lang="pt-BR" sz="2400" dirty="0"/>
              <a:t> que este elemento sofre no seu ciclo entre o </a:t>
            </a:r>
            <a:r>
              <a:rPr lang="pt-BR" sz="2400" dirty="0">
                <a:solidFill>
                  <a:srgbClr val="00B0F0"/>
                </a:solidFill>
              </a:rPr>
              <a:t>reino mineral </a:t>
            </a:r>
            <a:r>
              <a:rPr lang="pt-BR" sz="2400" dirty="0"/>
              <a:t>e os seres </a:t>
            </a:r>
            <a:r>
              <a:rPr lang="pt-BR" sz="2400" dirty="0">
                <a:solidFill>
                  <a:srgbClr val="00B0F0"/>
                </a:solidFill>
              </a:rPr>
              <a:t>vivos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O </a:t>
            </a:r>
            <a:r>
              <a:rPr lang="pt-BR" sz="2400" dirty="0">
                <a:solidFill>
                  <a:srgbClr val="000000"/>
                </a:solidFill>
              </a:rPr>
              <a:t>nitrogênio é um elemento químico </a:t>
            </a:r>
            <a:r>
              <a:rPr lang="pt-BR" sz="2400" dirty="0" smtClean="0">
                <a:solidFill>
                  <a:srgbClr val="000000"/>
                </a:solidFill>
              </a:rPr>
              <a:t>(símbolo N) encontrado </a:t>
            </a:r>
            <a:r>
              <a:rPr lang="pt-BR" sz="2400" dirty="0">
                <a:solidFill>
                  <a:srgbClr val="000000"/>
                </a:solidFill>
              </a:rPr>
              <a:t>na natureza na </a:t>
            </a:r>
            <a:r>
              <a:rPr lang="pt-BR" sz="2400" dirty="0">
                <a:solidFill>
                  <a:srgbClr val="0070C0"/>
                </a:solidFill>
              </a:rPr>
              <a:t>forma </a:t>
            </a:r>
            <a:r>
              <a:rPr lang="pt-BR" sz="2400" dirty="0" smtClean="0">
                <a:solidFill>
                  <a:srgbClr val="0070C0"/>
                </a:solidFill>
              </a:rPr>
              <a:t>gasosa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Forma aproximadamente 78</a:t>
            </a:r>
            <a:r>
              <a:rPr lang="pt-BR" sz="2400" dirty="0">
                <a:solidFill>
                  <a:srgbClr val="000000"/>
                </a:solidFill>
              </a:rPr>
              <a:t>% do </a:t>
            </a:r>
            <a:r>
              <a:rPr lang="pt-BR" sz="2400" dirty="0">
                <a:solidFill>
                  <a:srgbClr val="0070C0"/>
                </a:solidFill>
              </a:rPr>
              <a:t>ar </a:t>
            </a:r>
            <a:r>
              <a:rPr lang="pt-BR" sz="2400" dirty="0" smtClean="0">
                <a:solidFill>
                  <a:srgbClr val="0070C0"/>
                </a:solidFill>
              </a:rPr>
              <a:t>atmosférico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O N é </a:t>
            </a:r>
            <a:r>
              <a:rPr lang="pt-BR" sz="2400" dirty="0"/>
              <a:t>importante para a sobrevivência de todo </a:t>
            </a:r>
            <a:r>
              <a:rPr lang="pt-BR" sz="2400" dirty="0" smtClean="0"/>
              <a:t>organismo porém,  </a:t>
            </a:r>
            <a:r>
              <a:rPr lang="pt-BR" sz="2400" dirty="0"/>
              <a:t>a maioria não é capaz de </a:t>
            </a:r>
            <a:r>
              <a:rPr lang="pt-BR" sz="2400" dirty="0">
                <a:solidFill>
                  <a:srgbClr val="00B0F0"/>
                </a:solidFill>
              </a:rPr>
              <a:t>retirá-lo</a:t>
            </a:r>
            <a:r>
              <a:rPr lang="pt-BR" sz="2400" dirty="0"/>
              <a:t> da atmosfera para </a:t>
            </a:r>
            <a:r>
              <a:rPr lang="pt-BR" sz="2400" dirty="0" smtClean="0"/>
              <a:t>usá-lo, assim, os </a:t>
            </a:r>
            <a:r>
              <a:rPr lang="pt-BR" sz="2400" dirty="0"/>
              <a:t>seres vivos </a:t>
            </a:r>
            <a:r>
              <a:rPr lang="pt-BR" sz="2400" dirty="0" smtClean="0"/>
              <a:t>precisam de </a:t>
            </a:r>
            <a:r>
              <a:rPr lang="pt-BR" sz="2400" dirty="0">
                <a:solidFill>
                  <a:srgbClr val="00B0F0"/>
                </a:solidFill>
              </a:rPr>
              <a:t>bactérias </a:t>
            </a:r>
            <a:r>
              <a:rPr lang="pt-BR" sz="2400" dirty="0" smtClean="0"/>
              <a:t>fixadoras </a:t>
            </a:r>
            <a:r>
              <a:rPr lang="pt-BR" sz="2400" dirty="0"/>
              <a:t>de nitrogênio.</a:t>
            </a:r>
            <a:endParaRPr lang="pt-BR" sz="2400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24984" y="808275"/>
            <a:ext cx="3391231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 do Nitrogênio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131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758" y="1598159"/>
            <a:ext cx="8712968" cy="3343009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Flora </a:t>
            </a:r>
            <a:r>
              <a:rPr lang="pt-BR" altLang="pt-BR" sz="2400" dirty="0" smtClean="0"/>
              <a:t>microbiana do </a:t>
            </a:r>
            <a:r>
              <a:rPr lang="pt-BR" altLang="pt-BR" sz="2400" dirty="0" smtClean="0"/>
              <a:t>ar é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transitória</a:t>
            </a:r>
            <a:r>
              <a:rPr lang="pt-BR" altLang="pt-BR" sz="2400" dirty="0" smtClean="0"/>
              <a:t> </a:t>
            </a:r>
            <a:r>
              <a:rPr lang="pt-BR" altLang="pt-BR" sz="2400" dirty="0" smtClean="0"/>
              <a:t>e variável;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A qualidade</a:t>
            </a:r>
            <a:r>
              <a:rPr lang="pt-BR" altLang="pt-BR" sz="2400" dirty="0" smtClean="0"/>
              <a:t> e a quantidade </a:t>
            </a:r>
            <a:r>
              <a:rPr lang="pt-BR" altLang="pt-BR" sz="2400" dirty="0" smtClean="0"/>
              <a:t>dos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agentes</a:t>
            </a:r>
            <a:r>
              <a:rPr lang="pt-BR" altLang="pt-BR" sz="2400" dirty="0" smtClean="0"/>
              <a:t> contaminantes do ar são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determinados</a:t>
            </a:r>
            <a:r>
              <a:rPr lang="pt-BR" altLang="pt-BR" sz="2400" dirty="0" smtClean="0"/>
              <a:t> </a:t>
            </a:r>
            <a:r>
              <a:rPr lang="pt-BR" altLang="pt-BR" sz="2400" dirty="0" smtClean="0"/>
              <a:t>por diversas fontes </a:t>
            </a:r>
            <a:r>
              <a:rPr lang="pt-BR" altLang="pt-BR" sz="2400" dirty="0" smtClean="0"/>
              <a:t>de contaminação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existentes</a:t>
            </a:r>
            <a:r>
              <a:rPr lang="pt-BR" altLang="pt-BR" sz="2400" dirty="0" smtClean="0"/>
              <a:t> no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ambiente</a:t>
            </a:r>
            <a:r>
              <a:rPr lang="pt-BR" altLang="pt-BR" sz="2400" dirty="0" smtClean="0"/>
              <a:t>;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Encontram-se em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suspensão</a:t>
            </a:r>
            <a:r>
              <a:rPr lang="pt-BR" altLang="pt-BR" sz="2400" dirty="0" smtClean="0"/>
              <a:t>, </a:t>
            </a:r>
            <a:r>
              <a:rPr lang="pt-BR" altLang="pt-BR" sz="2400" dirty="0" smtClean="0"/>
              <a:t>através do </a:t>
            </a:r>
            <a:r>
              <a:rPr lang="pt-BR" altLang="pt-BR" sz="2400" dirty="0" smtClean="0"/>
              <a:t>material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particulado</a:t>
            </a:r>
            <a:r>
              <a:rPr lang="pt-BR" altLang="pt-BR" sz="2400" dirty="0" smtClean="0"/>
              <a:t> e gotas de água;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Transporte ocorre por meio dos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ventos</a:t>
            </a:r>
            <a:r>
              <a:rPr lang="pt-BR" altLang="pt-BR" sz="2400" dirty="0" smtClean="0"/>
              <a:t>, massas de ar </a:t>
            </a:r>
            <a:r>
              <a:rPr lang="pt-BR" altLang="pt-BR" sz="2400" dirty="0" smtClean="0"/>
              <a:t>ou  </a:t>
            </a:r>
            <a:r>
              <a:rPr lang="pt-BR" altLang="pt-BR" sz="2400" dirty="0" smtClean="0"/>
              <a:t>turbulências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atmosférica</a:t>
            </a:r>
            <a:r>
              <a:rPr lang="pt-BR" altLang="pt-BR" sz="2400" dirty="0" smtClean="0"/>
              <a:t>.</a:t>
            </a:r>
            <a:endParaRPr lang="pt-BR" altLang="pt-BR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68644" y="890273"/>
            <a:ext cx="4378634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Microrganismos do ar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9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24984" y="808275"/>
            <a:ext cx="3391231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 do Nitrogênio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5233" y="119675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202124"/>
                </a:solidFill>
              </a:rPr>
              <a:t>- Os </a:t>
            </a:r>
            <a:r>
              <a:rPr lang="pt-BR" sz="2400" dirty="0">
                <a:solidFill>
                  <a:srgbClr val="202124"/>
                </a:solidFill>
              </a:rPr>
              <a:t>compostos </a:t>
            </a:r>
            <a:r>
              <a:rPr lang="pt-BR" sz="2400" dirty="0">
                <a:solidFill>
                  <a:srgbClr val="0070C0"/>
                </a:solidFill>
              </a:rPr>
              <a:t>inorgânicos de nitrogênio</a:t>
            </a:r>
            <a:r>
              <a:rPr lang="pt-BR" sz="2400" dirty="0">
                <a:solidFill>
                  <a:srgbClr val="202124"/>
                </a:solidFill>
              </a:rPr>
              <a:t> liberados no solo são absorvidos e convertidos pelas </a:t>
            </a:r>
            <a:r>
              <a:rPr lang="pt-BR" sz="2400" dirty="0">
                <a:solidFill>
                  <a:srgbClr val="0070C0"/>
                </a:solidFill>
              </a:rPr>
              <a:t>plantas</a:t>
            </a:r>
            <a:r>
              <a:rPr lang="pt-BR" sz="2400" dirty="0">
                <a:solidFill>
                  <a:srgbClr val="202124"/>
                </a:solidFill>
              </a:rPr>
              <a:t>, algas e algumas bactérias em compostos </a:t>
            </a:r>
            <a:r>
              <a:rPr lang="pt-BR" sz="2400" dirty="0">
                <a:solidFill>
                  <a:srgbClr val="0070C0"/>
                </a:solidFill>
              </a:rPr>
              <a:t>orgânicos</a:t>
            </a:r>
            <a:r>
              <a:rPr lang="pt-BR" sz="2400" dirty="0">
                <a:solidFill>
                  <a:srgbClr val="202124"/>
                </a:solidFill>
              </a:rPr>
              <a:t>, que passam a estar disponíveis na cadeia </a:t>
            </a:r>
            <a:r>
              <a:rPr lang="pt-BR" sz="2400" dirty="0">
                <a:solidFill>
                  <a:srgbClr val="0070C0"/>
                </a:solidFill>
              </a:rPr>
              <a:t>alimentar</a:t>
            </a:r>
            <a:r>
              <a:rPr lang="pt-BR" sz="2400" dirty="0">
                <a:solidFill>
                  <a:srgbClr val="202124"/>
                </a:solidFill>
              </a:rPr>
              <a:t>. </a:t>
            </a:r>
            <a:endParaRPr lang="pt-BR" sz="2400" dirty="0" smtClean="0">
              <a:solidFill>
                <a:srgbClr val="202124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rgbClr val="202124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202124"/>
                </a:solidFill>
              </a:rPr>
              <a:t>- Nas </a:t>
            </a:r>
            <a:r>
              <a:rPr lang="pt-BR" sz="2400" dirty="0">
                <a:solidFill>
                  <a:srgbClr val="202124"/>
                </a:solidFill>
              </a:rPr>
              <a:t>plantas, o </a:t>
            </a:r>
            <a:r>
              <a:rPr lang="pt-BR" sz="2400" dirty="0">
                <a:solidFill>
                  <a:srgbClr val="0070C0"/>
                </a:solidFill>
              </a:rPr>
              <a:t>nitrato</a:t>
            </a:r>
            <a:r>
              <a:rPr lang="pt-BR" sz="2400" dirty="0">
                <a:solidFill>
                  <a:srgbClr val="202124"/>
                </a:solidFill>
              </a:rPr>
              <a:t> ajuda na </a:t>
            </a:r>
            <a:endParaRPr lang="pt-BR" sz="2400" dirty="0" smtClean="0">
              <a:solidFill>
                <a:srgbClr val="202124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202124"/>
                </a:solidFill>
              </a:rPr>
              <a:t>síntese </a:t>
            </a:r>
            <a:r>
              <a:rPr lang="pt-BR" sz="2400" dirty="0">
                <a:solidFill>
                  <a:srgbClr val="202124"/>
                </a:solidFill>
              </a:rPr>
              <a:t>de </a:t>
            </a:r>
            <a:r>
              <a:rPr lang="pt-BR" sz="2400" dirty="0">
                <a:solidFill>
                  <a:srgbClr val="0070C0"/>
                </a:solidFill>
              </a:rPr>
              <a:t>aminoácidos</a:t>
            </a:r>
            <a:r>
              <a:rPr lang="pt-BR" sz="2400" dirty="0">
                <a:solidFill>
                  <a:srgbClr val="202124"/>
                </a:solidFill>
              </a:rPr>
              <a:t> e bases </a:t>
            </a:r>
            <a:endParaRPr lang="pt-BR" sz="2400" dirty="0" smtClean="0">
              <a:solidFill>
                <a:srgbClr val="202124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202124"/>
                </a:solidFill>
              </a:rPr>
              <a:t>nitrogenadas</a:t>
            </a:r>
            <a:r>
              <a:rPr lang="pt-BR" sz="2400" dirty="0">
                <a:solidFill>
                  <a:srgbClr val="202124"/>
                </a:solidFill>
              </a:rPr>
              <a:t>.</a:t>
            </a:r>
            <a:endParaRPr lang="pt-BR" sz="2400" dirty="0"/>
          </a:p>
        </p:txBody>
      </p:sp>
      <p:pic>
        <p:nvPicPr>
          <p:cNvPr id="47108" name="Picture 4" descr="Ciclo do Nitrogênio - Toda Maté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80349"/>
            <a:ext cx="3796072" cy="378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01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293774"/>
            <a:ext cx="864096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O </a:t>
            </a:r>
            <a:r>
              <a:rPr lang="pt-BR" sz="2400" dirty="0" smtClean="0">
                <a:solidFill>
                  <a:srgbClr val="00B0F0"/>
                </a:solidFill>
              </a:rPr>
              <a:t>Ciclo </a:t>
            </a:r>
            <a:r>
              <a:rPr lang="pt-BR" sz="2400" dirty="0"/>
              <a:t>do oxigênio </a:t>
            </a:r>
            <a:r>
              <a:rPr lang="pt-BR" sz="2400" dirty="0" smtClean="0"/>
              <a:t>é o </a:t>
            </a:r>
            <a:r>
              <a:rPr lang="pt-BR" sz="2400" dirty="0">
                <a:solidFill>
                  <a:srgbClr val="00B0F0"/>
                </a:solidFill>
              </a:rPr>
              <a:t>movimento</a:t>
            </a:r>
            <a:r>
              <a:rPr lang="pt-BR" sz="2400" dirty="0"/>
              <a:t> do oxigênio entre </a:t>
            </a:r>
            <a:r>
              <a:rPr lang="pt-BR" sz="2400" dirty="0" smtClean="0"/>
              <a:t>a </a:t>
            </a:r>
            <a:r>
              <a:rPr lang="pt-BR" sz="2400" dirty="0">
                <a:solidFill>
                  <a:srgbClr val="00B0F0"/>
                </a:solidFill>
              </a:rPr>
              <a:t>atmosfera, a biosfera e a </a:t>
            </a:r>
            <a:r>
              <a:rPr lang="pt-BR" sz="2400" dirty="0" smtClean="0">
                <a:solidFill>
                  <a:srgbClr val="00B0F0"/>
                </a:solidFill>
              </a:rPr>
              <a:t>litosfera</a:t>
            </a:r>
          </a:p>
          <a:p>
            <a:pPr algn="just">
              <a:lnSpc>
                <a:spcPct val="150000"/>
              </a:lnSpc>
            </a:pPr>
            <a:endParaRPr lang="pt-BR" sz="10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Este </a:t>
            </a:r>
            <a:r>
              <a:rPr lang="pt-BR" sz="2400" dirty="0"/>
              <a:t>ciclo é </a:t>
            </a:r>
            <a:r>
              <a:rPr lang="pt-BR" sz="2400" dirty="0">
                <a:solidFill>
                  <a:srgbClr val="00B0F0"/>
                </a:solidFill>
              </a:rPr>
              <a:t>mantido </a:t>
            </a:r>
            <a:r>
              <a:rPr lang="pt-BR" sz="2400" dirty="0"/>
              <a:t>por processos </a:t>
            </a:r>
            <a:r>
              <a:rPr lang="pt-BR" sz="2400" dirty="0">
                <a:solidFill>
                  <a:srgbClr val="00B0F0"/>
                </a:solidFill>
              </a:rPr>
              <a:t>geológicos</a:t>
            </a:r>
            <a:r>
              <a:rPr lang="pt-BR" sz="2400" dirty="0"/>
              <a:t>, físicos, hidrológicos e </a:t>
            </a:r>
            <a:r>
              <a:rPr lang="pt-BR" sz="2400" dirty="0">
                <a:solidFill>
                  <a:srgbClr val="00B0F0"/>
                </a:solidFill>
              </a:rPr>
              <a:t>biológicos</a:t>
            </a:r>
            <a:r>
              <a:rPr lang="pt-BR" sz="2400" dirty="0"/>
              <a:t>, que movem diferentes elementos de um depósito a </a:t>
            </a:r>
            <a:r>
              <a:rPr lang="pt-BR" sz="2400" dirty="0" smtClean="0"/>
              <a:t>outro</a:t>
            </a:r>
            <a:endParaRPr lang="pt-BR" sz="2400" dirty="0"/>
          </a:p>
          <a:p>
            <a:pPr algn="just">
              <a:lnSpc>
                <a:spcPct val="150000"/>
              </a:lnSpc>
            </a:pPr>
            <a:endParaRPr lang="pt-BR" sz="10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202124"/>
                </a:solidFill>
              </a:rPr>
              <a:t>O </a:t>
            </a:r>
            <a:r>
              <a:rPr lang="pt-BR" sz="2400" dirty="0">
                <a:solidFill>
                  <a:srgbClr val="202124"/>
                </a:solidFill>
              </a:rPr>
              <a:t>principal evento do ciclo do oxigênio </a:t>
            </a:r>
            <a:r>
              <a:rPr lang="pt-BR" sz="2400" dirty="0" smtClean="0">
                <a:solidFill>
                  <a:srgbClr val="202124"/>
                </a:solidFill>
              </a:rPr>
              <a:t>é </a:t>
            </a:r>
            <a:r>
              <a:rPr lang="pt-BR" sz="2400" dirty="0">
                <a:solidFill>
                  <a:srgbClr val="202124"/>
                </a:solidFill>
              </a:rPr>
              <a:t>a </a:t>
            </a:r>
            <a:r>
              <a:rPr lang="pt-BR" sz="2400" dirty="0" smtClean="0">
                <a:solidFill>
                  <a:srgbClr val="0070C0"/>
                </a:solidFill>
              </a:rPr>
              <a:t>fotossíntese</a:t>
            </a:r>
          </a:p>
          <a:p>
            <a:pPr algn="just">
              <a:lnSpc>
                <a:spcPct val="150000"/>
              </a:lnSpc>
            </a:pPr>
            <a:endParaRPr lang="pt-BR" sz="1000" dirty="0" smtClean="0">
              <a:solidFill>
                <a:srgbClr val="202124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202124"/>
                </a:solidFill>
              </a:rPr>
              <a:t>Nesse </a:t>
            </a:r>
            <a:r>
              <a:rPr lang="pt-BR" sz="2400" dirty="0">
                <a:solidFill>
                  <a:srgbClr val="202124"/>
                </a:solidFill>
              </a:rPr>
              <a:t>processo, os organismos </a:t>
            </a:r>
            <a:r>
              <a:rPr lang="pt-BR" sz="2400" dirty="0">
                <a:solidFill>
                  <a:srgbClr val="00B0F0"/>
                </a:solidFill>
              </a:rPr>
              <a:t>fotossintetizantes</a:t>
            </a:r>
            <a:r>
              <a:rPr lang="pt-BR" sz="2400" dirty="0">
                <a:solidFill>
                  <a:srgbClr val="202124"/>
                </a:solidFill>
              </a:rPr>
              <a:t> (algas, plantas e alguns procariotos) utilizam o </a:t>
            </a:r>
            <a:r>
              <a:rPr lang="pt-BR" sz="2400" dirty="0">
                <a:solidFill>
                  <a:srgbClr val="0070C0"/>
                </a:solidFill>
              </a:rPr>
              <a:t>gás carbônico </a:t>
            </a:r>
            <a:r>
              <a:rPr lang="pt-BR" sz="2400" dirty="0">
                <a:solidFill>
                  <a:srgbClr val="202124"/>
                </a:solidFill>
              </a:rPr>
              <a:t>e liberam </a:t>
            </a:r>
            <a:r>
              <a:rPr lang="pt-BR" sz="2400" dirty="0" smtClean="0">
                <a:solidFill>
                  <a:srgbClr val="00B0F0"/>
                </a:solidFill>
              </a:rPr>
              <a:t>oxigênio</a:t>
            </a: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24985" y="808275"/>
            <a:ext cx="28083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 do Oxigênio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73542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24985" y="808275"/>
            <a:ext cx="28083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 do Oxigênio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8134" name="Picture 6" descr="Ciclo do Oxigênio. Etapas do ciclo do oxigênio - Brasil Es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715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75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24985" y="808275"/>
            <a:ext cx="28083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 do Fósforo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5213" y="1714492"/>
            <a:ext cx="885698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/>
              <a:t>O fósforo é um elemento muito </a:t>
            </a:r>
            <a:r>
              <a:rPr lang="pt-BR" sz="2400" dirty="0">
                <a:solidFill>
                  <a:srgbClr val="00B0F0"/>
                </a:solidFill>
              </a:rPr>
              <a:t>importante</a:t>
            </a:r>
            <a:r>
              <a:rPr lang="pt-BR" sz="2400" dirty="0"/>
              <a:t> para os seres </a:t>
            </a:r>
            <a:r>
              <a:rPr lang="pt-BR" sz="2400" dirty="0" smtClean="0">
                <a:solidFill>
                  <a:srgbClr val="00B0F0"/>
                </a:solidFill>
              </a:rPr>
              <a:t>vivos</a:t>
            </a:r>
            <a:r>
              <a:rPr lang="pt-BR" sz="2400" dirty="0" smtClean="0"/>
              <a:t>, participando </a:t>
            </a:r>
            <a:r>
              <a:rPr lang="pt-BR" sz="2400" dirty="0"/>
              <a:t>da composição dos </a:t>
            </a:r>
            <a:r>
              <a:rPr lang="pt-BR" sz="2400" dirty="0">
                <a:solidFill>
                  <a:srgbClr val="00B0F0"/>
                </a:solidFill>
              </a:rPr>
              <a:t>ácidos nucleicos</a:t>
            </a:r>
            <a:r>
              <a:rPr lang="pt-BR" sz="2400" dirty="0"/>
              <a:t>, </a:t>
            </a:r>
            <a:r>
              <a:rPr lang="pt-BR" sz="2400" dirty="0" smtClean="0"/>
              <a:t>das moléculas energéticas de </a:t>
            </a:r>
            <a:r>
              <a:rPr lang="pt-BR" sz="2400" dirty="0">
                <a:solidFill>
                  <a:srgbClr val="00B0F0"/>
                </a:solidFill>
              </a:rPr>
              <a:t>ATP </a:t>
            </a:r>
            <a:r>
              <a:rPr lang="pt-BR" sz="2400" dirty="0"/>
              <a:t>e dos fosfolipídios, </a:t>
            </a:r>
            <a:r>
              <a:rPr lang="pt-BR" sz="2400" dirty="0" smtClean="0"/>
              <a:t>faz parte </a:t>
            </a:r>
            <a:r>
              <a:rPr lang="pt-BR" sz="2400" dirty="0"/>
              <a:t>da constituição de dentes e ossos nos </a:t>
            </a:r>
            <a:r>
              <a:rPr lang="pt-BR" sz="2400" dirty="0" smtClean="0"/>
              <a:t>animais</a:t>
            </a:r>
          </a:p>
          <a:p>
            <a:pPr algn="just">
              <a:lnSpc>
                <a:spcPct val="150000"/>
              </a:lnSpc>
            </a:pPr>
            <a:endParaRPr lang="pt-BR" sz="1000" dirty="0" smtClean="0"/>
          </a:p>
          <a:p>
            <a:pPr algn="just">
              <a:lnSpc>
                <a:spcPct val="150000"/>
              </a:lnSpc>
            </a:pPr>
            <a:endParaRPr lang="pt-BR" sz="1000" dirty="0" smtClean="0"/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/>
              <a:t>Esse </a:t>
            </a:r>
            <a:r>
              <a:rPr lang="pt-BR" sz="2400" dirty="0"/>
              <a:t>mineral é encontrado na natureza na forma de íon fosfato (PO</a:t>
            </a:r>
            <a:r>
              <a:rPr lang="pt-BR" sz="2400" baseline="-25000" dirty="0"/>
              <a:t>4</a:t>
            </a:r>
            <a:r>
              <a:rPr lang="pt-BR" sz="2400" baseline="30000" dirty="0"/>
              <a:t>3-</a:t>
            </a:r>
            <a:r>
              <a:rPr lang="pt-BR" sz="2400" dirty="0"/>
              <a:t>) </a:t>
            </a:r>
            <a:r>
              <a:rPr lang="pt-BR" sz="2400" dirty="0" smtClean="0"/>
              <a:t>e o ciclo tem </a:t>
            </a:r>
            <a:r>
              <a:rPr lang="pt-BR" sz="2400" dirty="0" smtClean="0">
                <a:solidFill>
                  <a:srgbClr val="0070C0"/>
                </a:solidFill>
              </a:rPr>
              <a:t>início</a:t>
            </a:r>
            <a:r>
              <a:rPr lang="pt-BR" sz="2400" dirty="0" smtClean="0">
                <a:solidFill>
                  <a:srgbClr val="202124"/>
                </a:solidFill>
              </a:rPr>
              <a:t> </a:t>
            </a:r>
            <a:r>
              <a:rPr lang="pt-BR" sz="2400" dirty="0">
                <a:solidFill>
                  <a:srgbClr val="202124"/>
                </a:solidFill>
              </a:rPr>
              <a:t>quando as rochas sofrem intemperismo e liberam o </a:t>
            </a:r>
            <a:r>
              <a:rPr lang="pt-BR" sz="2400" dirty="0">
                <a:solidFill>
                  <a:srgbClr val="0070C0"/>
                </a:solidFill>
              </a:rPr>
              <a:t>íon fosfato </a:t>
            </a:r>
            <a:r>
              <a:rPr lang="pt-BR" sz="2400" dirty="0">
                <a:solidFill>
                  <a:srgbClr val="202124"/>
                </a:solidFill>
              </a:rPr>
              <a:t>no </a:t>
            </a:r>
            <a:r>
              <a:rPr lang="pt-BR" sz="2400" dirty="0" smtClean="0">
                <a:solidFill>
                  <a:srgbClr val="202124"/>
                </a:solidFill>
              </a:rPr>
              <a:t>solo</a:t>
            </a:r>
          </a:p>
          <a:p>
            <a:pPr algn="just">
              <a:lnSpc>
                <a:spcPct val="150000"/>
              </a:lnSpc>
            </a:pPr>
            <a:endParaRPr lang="pt-BR" sz="1000" dirty="0" smtClean="0">
              <a:solidFill>
                <a:srgbClr val="2021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32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iclos biogeoquímicos: nitrogênio, oxigênio, carbono, água - Cola da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17" y="3158685"/>
            <a:ext cx="56673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1412776"/>
            <a:ext cx="8568952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rgbClr val="0070C0"/>
                </a:solidFill>
              </a:rPr>
              <a:t>Acontece</a:t>
            </a:r>
            <a:r>
              <a:rPr lang="pt-BR" sz="2400" dirty="0">
                <a:solidFill>
                  <a:srgbClr val="202124"/>
                </a:solidFill>
              </a:rPr>
              <a:t> quando uma parte dos átomos de fósforo é </a:t>
            </a:r>
            <a:r>
              <a:rPr lang="pt-BR" sz="2400" dirty="0">
                <a:solidFill>
                  <a:srgbClr val="0070C0"/>
                </a:solidFill>
              </a:rPr>
              <a:t>reciclada</a:t>
            </a:r>
            <a:r>
              <a:rPr lang="pt-BR" sz="2400" dirty="0">
                <a:solidFill>
                  <a:srgbClr val="202124"/>
                </a:solidFill>
              </a:rPr>
              <a:t> entre o solo, plantas, animais e </a:t>
            </a:r>
            <a:r>
              <a:rPr lang="pt-BR" sz="2400" dirty="0">
                <a:solidFill>
                  <a:srgbClr val="0070C0"/>
                </a:solidFill>
              </a:rPr>
              <a:t>decompositores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124985" y="808275"/>
            <a:ext cx="28083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 do Fósforo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23544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24985" y="808275"/>
            <a:ext cx="28083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 do Enxofre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2058971"/>
            <a:ext cx="86409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4D5156"/>
                </a:solidFill>
              </a:rPr>
              <a:t>O </a:t>
            </a:r>
            <a:r>
              <a:rPr lang="pt-BR" sz="2400" dirty="0">
                <a:solidFill>
                  <a:srgbClr val="4D5156"/>
                </a:solidFill>
              </a:rPr>
              <a:t>ciclo do enxofre é o conjunto de </a:t>
            </a:r>
            <a:r>
              <a:rPr lang="pt-BR" sz="2400" dirty="0" smtClean="0">
                <a:solidFill>
                  <a:srgbClr val="0070C0"/>
                </a:solidFill>
              </a:rPr>
              <a:t>processos</a:t>
            </a:r>
            <a:r>
              <a:rPr lang="pt-BR" sz="2400" dirty="0" smtClean="0">
                <a:solidFill>
                  <a:srgbClr val="4D5156"/>
                </a:solidFill>
              </a:rPr>
              <a:t> </a:t>
            </a:r>
            <a:r>
              <a:rPr lang="pt-BR" sz="2400" dirty="0">
                <a:solidFill>
                  <a:srgbClr val="4D5156"/>
                </a:solidFill>
              </a:rPr>
              <a:t>pelos quais o enxofre se desloca para os </a:t>
            </a:r>
            <a:r>
              <a:rPr lang="pt-BR" sz="2400" dirty="0">
                <a:solidFill>
                  <a:srgbClr val="0070C0"/>
                </a:solidFill>
              </a:rPr>
              <a:t>minerais</a:t>
            </a:r>
            <a:r>
              <a:rPr lang="pt-BR" sz="2400" dirty="0">
                <a:solidFill>
                  <a:srgbClr val="4D5156"/>
                </a:solidFill>
              </a:rPr>
              <a:t> e os sistemas </a:t>
            </a:r>
            <a:r>
              <a:rPr lang="pt-BR" sz="2400" dirty="0" smtClean="0">
                <a:solidFill>
                  <a:srgbClr val="4D5156"/>
                </a:solidFill>
              </a:rPr>
              <a:t>vivos </a:t>
            </a:r>
            <a:r>
              <a:rPr lang="pt-BR" sz="2400" dirty="0" smtClean="0"/>
              <a:t>como </a:t>
            </a:r>
            <a:r>
              <a:rPr lang="pt-BR" sz="2400" dirty="0"/>
              <a:t>animais e </a:t>
            </a:r>
            <a:r>
              <a:rPr lang="pt-BR" sz="2400" dirty="0">
                <a:solidFill>
                  <a:srgbClr val="00B0F0"/>
                </a:solidFill>
              </a:rPr>
              <a:t>plantas</a:t>
            </a:r>
            <a:r>
              <a:rPr lang="pt-BR" sz="2400" dirty="0"/>
              <a:t>, e outros processos </a:t>
            </a:r>
            <a:r>
              <a:rPr lang="pt-BR" sz="2400" dirty="0" smtClean="0">
                <a:solidFill>
                  <a:srgbClr val="00B0F0"/>
                </a:solidFill>
              </a:rPr>
              <a:t>químicos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solidFill>
                <a:srgbClr val="00B0F0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pt-BR" sz="1000" dirty="0">
              <a:solidFill>
                <a:srgbClr val="4D5156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4D5156"/>
                </a:solidFill>
              </a:rPr>
              <a:t>Tais </a:t>
            </a:r>
            <a:r>
              <a:rPr lang="pt-BR" sz="2400" dirty="0">
                <a:solidFill>
                  <a:srgbClr val="4D5156"/>
                </a:solidFill>
              </a:rPr>
              <a:t>ciclos </a:t>
            </a:r>
            <a:r>
              <a:rPr lang="pt-BR" sz="2400" dirty="0">
                <a:solidFill>
                  <a:srgbClr val="0070C0"/>
                </a:solidFill>
              </a:rPr>
              <a:t>biogeoquímicos </a:t>
            </a:r>
            <a:r>
              <a:rPr lang="pt-BR" sz="2400" dirty="0">
                <a:solidFill>
                  <a:srgbClr val="4D5156"/>
                </a:solidFill>
              </a:rPr>
              <a:t>são importantes na geologia porque </a:t>
            </a:r>
            <a:r>
              <a:rPr lang="pt-BR" sz="2400" dirty="0">
                <a:solidFill>
                  <a:srgbClr val="0070C0"/>
                </a:solidFill>
              </a:rPr>
              <a:t>afetam</a:t>
            </a:r>
            <a:r>
              <a:rPr lang="pt-BR" sz="2400" dirty="0">
                <a:solidFill>
                  <a:srgbClr val="4D5156"/>
                </a:solidFill>
              </a:rPr>
              <a:t> muitos </a:t>
            </a:r>
            <a:r>
              <a:rPr lang="pt-BR" sz="2400" dirty="0" smtClean="0">
                <a:solidFill>
                  <a:srgbClr val="4D5156"/>
                </a:solidFill>
              </a:rPr>
              <a:t>minerais</a:t>
            </a:r>
          </a:p>
          <a:p>
            <a:pPr algn="just">
              <a:lnSpc>
                <a:spcPct val="150000"/>
              </a:lnSpc>
            </a:pPr>
            <a:endParaRPr lang="pt-BR" sz="1000" dirty="0" smtClean="0">
              <a:solidFill>
                <a:srgbClr val="4D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848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24985" y="808275"/>
            <a:ext cx="28083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 do Enxofre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8370" name="Picture 2" descr="CICLO DO ENXOFRE. O enxofre é indispensável na elaboração de proteínas.  cisteina H 2 N CH C CH 2 - PDF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93" y="3048153"/>
            <a:ext cx="4619619" cy="37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19229" y="1351085"/>
            <a:ext cx="8568952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rgbClr val="000000"/>
                </a:solidFill>
              </a:rPr>
              <a:t>O enxofre é encontrado nas rochas </a:t>
            </a:r>
            <a:r>
              <a:rPr lang="pt-BR" sz="2400" dirty="0">
                <a:solidFill>
                  <a:srgbClr val="00B0F0"/>
                </a:solidFill>
              </a:rPr>
              <a:t>vulcânicas</a:t>
            </a:r>
            <a:r>
              <a:rPr lang="pt-BR" sz="2400" dirty="0">
                <a:solidFill>
                  <a:srgbClr val="000000"/>
                </a:solidFill>
              </a:rPr>
              <a:t>, no carvão , no gás natural, nas rochas </a:t>
            </a:r>
            <a:r>
              <a:rPr lang="pt-BR" sz="2400" dirty="0">
                <a:solidFill>
                  <a:srgbClr val="00B0F0"/>
                </a:solidFill>
              </a:rPr>
              <a:t>sedimentares</a:t>
            </a:r>
            <a:r>
              <a:rPr lang="pt-BR" sz="2400" dirty="0">
                <a:solidFill>
                  <a:srgbClr val="000000"/>
                </a:solidFill>
              </a:rPr>
              <a:t>, (formadas por depósitos que se acumularam pela ação da </a:t>
            </a:r>
            <a:r>
              <a:rPr lang="pt-BR" sz="2400" dirty="0">
                <a:solidFill>
                  <a:srgbClr val="00B0F0"/>
                </a:solidFill>
              </a:rPr>
              <a:t>natureza</a:t>
            </a:r>
            <a:r>
              <a:rPr lang="pt-BR" sz="2400" dirty="0">
                <a:solidFill>
                  <a:srgbClr val="000000"/>
                </a:solidFill>
              </a:rPr>
              <a:t>) etc.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772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401" y="1347757"/>
            <a:ext cx="874948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O </a:t>
            </a:r>
            <a:r>
              <a:rPr lang="pt-BR" sz="2400" dirty="0">
                <a:solidFill>
                  <a:srgbClr val="000000"/>
                </a:solidFill>
              </a:rPr>
              <a:t>enxofre é </a:t>
            </a:r>
            <a:r>
              <a:rPr lang="pt-BR" sz="2400" dirty="0">
                <a:solidFill>
                  <a:srgbClr val="00B0F0"/>
                </a:solidFill>
              </a:rPr>
              <a:t>essencial para a vida</a:t>
            </a:r>
            <a:r>
              <a:rPr lang="pt-BR" sz="2400" dirty="0">
                <a:solidFill>
                  <a:srgbClr val="000000"/>
                </a:solidFill>
              </a:rPr>
              <a:t>, faz parte da moléculas de proteína, </a:t>
            </a:r>
            <a:r>
              <a:rPr lang="pt-BR" sz="2400" dirty="0">
                <a:solidFill>
                  <a:srgbClr val="00B0F0"/>
                </a:solidFill>
              </a:rPr>
              <a:t>vitais </a:t>
            </a:r>
            <a:r>
              <a:rPr lang="pt-BR" sz="2400" dirty="0">
                <a:solidFill>
                  <a:srgbClr val="000000"/>
                </a:solidFill>
              </a:rPr>
              <a:t>para </a:t>
            </a:r>
            <a:r>
              <a:rPr lang="pt-BR" sz="2400" dirty="0" smtClean="0">
                <a:solidFill>
                  <a:srgbClr val="000000"/>
                </a:solidFill>
              </a:rPr>
              <a:t>nosso corpo</a:t>
            </a:r>
          </a:p>
          <a:p>
            <a:pPr algn="just">
              <a:lnSpc>
                <a:spcPct val="150000"/>
              </a:lnSpc>
            </a:pPr>
            <a:endParaRPr lang="pt-BR" sz="1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Por volta de </a:t>
            </a:r>
            <a:r>
              <a:rPr lang="pt-BR" sz="2400" dirty="0">
                <a:solidFill>
                  <a:srgbClr val="00B0F0"/>
                </a:solidFill>
              </a:rPr>
              <a:t>140g</a:t>
            </a:r>
            <a:r>
              <a:rPr lang="pt-BR" sz="2400" dirty="0">
                <a:solidFill>
                  <a:srgbClr val="000000"/>
                </a:solidFill>
              </a:rPr>
              <a:t> de enxofre estão </a:t>
            </a:r>
            <a:r>
              <a:rPr lang="pt-BR" sz="2400" dirty="0">
                <a:solidFill>
                  <a:srgbClr val="00B0F0"/>
                </a:solidFill>
              </a:rPr>
              <a:t>presentes</a:t>
            </a:r>
            <a:r>
              <a:rPr lang="pt-BR" sz="2400" dirty="0">
                <a:solidFill>
                  <a:srgbClr val="000000"/>
                </a:solidFill>
              </a:rPr>
              <a:t> no ser </a:t>
            </a:r>
            <a:r>
              <a:rPr lang="pt-BR" sz="2400" dirty="0" smtClean="0">
                <a:solidFill>
                  <a:srgbClr val="000000"/>
                </a:solidFill>
              </a:rPr>
              <a:t>humano onde, a </a:t>
            </a:r>
            <a:r>
              <a:rPr lang="pt-BR" sz="2400" dirty="0">
                <a:solidFill>
                  <a:srgbClr val="000000"/>
                </a:solidFill>
              </a:rPr>
              <a:t>natureza </a:t>
            </a:r>
            <a:r>
              <a:rPr lang="pt-BR" sz="2400" dirty="0">
                <a:solidFill>
                  <a:srgbClr val="00B0F0"/>
                </a:solidFill>
              </a:rPr>
              <a:t>recicla </a:t>
            </a:r>
            <a:r>
              <a:rPr lang="pt-BR" sz="2400" dirty="0">
                <a:solidFill>
                  <a:srgbClr val="000000"/>
                </a:solidFill>
              </a:rPr>
              <a:t>enxofre sempre que um </a:t>
            </a:r>
            <a:r>
              <a:rPr lang="pt-BR" sz="2400" dirty="0">
                <a:solidFill>
                  <a:srgbClr val="00B0F0"/>
                </a:solidFill>
              </a:rPr>
              <a:t>animal</a:t>
            </a:r>
            <a:r>
              <a:rPr lang="pt-BR" sz="2400" dirty="0">
                <a:solidFill>
                  <a:srgbClr val="000000"/>
                </a:solidFill>
              </a:rPr>
              <a:t> ou planta </a:t>
            </a:r>
            <a:r>
              <a:rPr lang="pt-BR" sz="2400" dirty="0" smtClean="0">
                <a:solidFill>
                  <a:srgbClr val="00B0F0"/>
                </a:solidFill>
              </a:rPr>
              <a:t>morre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pt-BR" sz="1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Quando </a:t>
            </a:r>
            <a:r>
              <a:rPr lang="pt-BR" sz="2400" dirty="0">
                <a:solidFill>
                  <a:srgbClr val="00B0F0"/>
                </a:solidFill>
              </a:rPr>
              <a:t>apodrecem</a:t>
            </a:r>
            <a:r>
              <a:rPr lang="pt-BR" sz="2400" dirty="0">
                <a:solidFill>
                  <a:srgbClr val="000000"/>
                </a:solidFill>
              </a:rPr>
              <a:t>, as substâncias chamadas de “sulfatos”, combinados com a </a:t>
            </a:r>
            <a:r>
              <a:rPr lang="pt-BR" sz="2400" dirty="0">
                <a:solidFill>
                  <a:srgbClr val="00B0F0"/>
                </a:solidFill>
              </a:rPr>
              <a:t>água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smtClean="0">
                <a:solidFill>
                  <a:srgbClr val="000000"/>
                </a:solidFill>
              </a:rPr>
              <a:t>absorvidos </a:t>
            </a:r>
            <a:r>
              <a:rPr lang="pt-BR" sz="2400" dirty="0">
                <a:solidFill>
                  <a:srgbClr val="000000"/>
                </a:solidFill>
              </a:rPr>
              <a:t>pelas raízes das </a:t>
            </a:r>
            <a:r>
              <a:rPr lang="pt-BR" sz="2400" dirty="0" smtClean="0">
                <a:solidFill>
                  <a:srgbClr val="000000"/>
                </a:solidFill>
              </a:rPr>
              <a:t>plantas</a:t>
            </a:r>
          </a:p>
          <a:p>
            <a:pPr algn="just">
              <a:lnSpc>
                <a:spcPct val="150000"/>
              </a:lnSpc>
            </a:pPr>
            <a:endParaRPr lang="pt-BR" sz="10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</a:rPr>
              <a:t>Os </a:t>
            </a:r>
            <a:r>
              <a:rPr lang="pt-BR" sz="2400" dirty="0">
                <a:solidFill>
                  <a:srgbClr val="000000"/>
                </a:solidFill>
              </a:rPr>
              <a:t>animais </a:t>
            </a:r>
            <a:r>
              <a:rPr lang="pt-BR" sz="2400" dirty="0" smtClean="0">
                <a:solidFill>
                  <a:srgbClr val="000000"/>
                </a:solidFill>
              </a:rPr>
              <a:t>obtêm enxofre </a:t>
            </a:r>
            <a:r>
              <a:rPr lang="pt-BR" sz="2400" dirty="0" smtClean="0">
                <a:solidFill>
                  <a:srgbClr val="00B0F0"/>
                </a:solidFill>
              </a:rPr>
              <a:t>comendo</a:t>
            </a:r>
            <a:r>
              <a:rPr lang="pt-BR" sz="2400" dirty="0" smtClean="0">
                <a:solidFill>
                  <a:srgbClr val="000000"/>
                </a:solidFill>
              </a:rPr>
              <a:t> vegetais/</a:t>
            </a:r>
            <a:r>
              <a:rPr lang="pt-BR" sz="2400" dirty="0" smtClean="0">
                <a:solidFill>
                  <a:srgbClr val="00B0F0"/>
                </a:solidFill>
              </a:rPr>
              <a:t>outros </a:t>
            </a:r>
            <a:r>
              <a:rPr lang="pt-BR" sz="2400" dirty="0">
                <a:solidFill>
                  <a:srgbClr val="00B0F0"/>
                </a:solidFill>
              </a:rPr>
              <a:t>animais</a:t>
            </a:r>
            <a:r>
              <a:rPr lang="pt-BR" sz="2400" dirty="0">
                <a:solidFill>
                  <a:srgbClr val="000000"/>
                </a:solidFill>
              </a:rPr>
              <a:t>.</a:t>
            </a:r>
            <a:endParaRPr lang="pt-BR" sz="24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40715" y="100389"/>
            <a:ext cx="5925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</a:t>
            </a: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 SOLO</a:t>
            </a:r>
            <a:endParaRPr lang="pt-BR" sz="4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124985" y="808275"/>
            <a:ext cx="28083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Ciclo do Enxofre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3184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661110" cy="27363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Referências</a:t>
            </a:r>
            <a:r>
              <a:rPr lang="pt-BR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pt-BR" sz="2400" dirty="0" smtClean="0">
                <a:solidFill>
                  <a:srgbClr val="0070C0"/>
                </a:solidFill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 smtClean="0">
                <a:latin typeface="+mn-lt"/>
              </a:rPr>
              <a:t>- </a:t>
            </a:r>
            <a:r>
              <a:rPr lang="pt-BR" sz="2400" dirty="0" smtClean="0">
                <a:latin typeface="+mn-lt"/>
              </a:rPr>
              <a:t>Nunes</a:t>
            </a:r>
            <a:r>
              <a:rPr lang="pt-BR" sz="2400" dirty="0">
                <a:latin typeface="+mn-lt"/>
              </a:rPr>
              <a:t>, </a:t>
            </a:r>
            <a:r>
              <a:rPr lang="pt-BR" sz="2400" dirty="0" smtClean="0">
                <a:latin typeface="+mn-lt"/>
              </a:rPr>
              <a:t>Z. G. </a:t>
            </a:r>
            <a:r>
              <a:rPr lang="pt-BR" sz="2400" dirty="0">
                <a:latin typeface="+mn-lt"/>
              </a:rPr>
              <a:t>Estudo da Qualidade Microbiológica do Ar de Ambientes Internos </a:t>
            </a:r>
            <a:r>
              <a:rPr lang="pt-BR" sz="2400" dirty="0" smtClean="0">
                <a:latin typeface="+mn-lt"/>
              </a:rPr>
              <a:t>Climatizados. Dissertação de Mestrado, </a:t>
            </a:r>
            <a:r>
              <a:rPr lang="pt-BR" sz="2400" dirty="0">
                <a:latin typeface="+mn-lt"/>
              </a:rPr>
              <a:t>Rio de Janeiro: INCQS / FIOCRUZ, 2005. </a:t>
            </a:r>
            <a:r>
              <a:rPr lang="pt-BR" sz="2400" dirty="0" smtClean="0">
                <a:latin typeface="+mn-lt"/>
              </a:rPr>
              <a:t/>
            </a:r>
            <a:br>
              <a:rPr lang="pt-BR" sz="2400" dirty="0" smtClean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 smtClean="0">
                <a:latin typeface="+mn-lt"/>
              </a:rPr>
              <a:t>- </a:t>
            </a:r>
            <a:r>
              <a:rPr lang="pt-BR" sz="2400" dirty="0" err="1" smtClean="0">
                <a:latin typeface="+mn-lt"/>
              </a:rPr>
              <a:t>Dionisio</a:t>
            </a:r>
            <a:r>
              <a:rPr lang="pt-BR" sz="2400" dirty="0">
                <a:latin typeface="+mn-lt"/>
              </a:rPr>
              <a:t>, J. A. </a:t>
            </a:r>
            <a:r>
              <a:rPr lang="pt-BR" sz="2400" dirty="0">
                <a:latin typeface="+mn-lt"/>
              </a:rPr>
              <a:t>Guia Prático de Biologia do </a:t>
            </a:r>
            <a:r>
              <a:rPr lang="pt-BR" sz="2400" dirty="0" smtClean="0">
                <a:latin typeface="+mn-lt"/>
              </a:rPr>
              <a:t>Solo. Curitiba, 2016. ISBN: 978-85-69146-00-1.</a:t>
            </a:r>
            <a:br>
              <a:rPr lang="pt-BR" sz="2400" dirty="0" smtClean="0">
                <a:latin typeface="+mn-lt"/>
              </a:rPr>
            </a:br>
            <a:r>
              <a:rPr lang="pt-BR" sz="2400" dirty="0" smtClean="0">
                <a:latin typeface="+mn-lt"/>
              </a:rPr>
              <a:t> </a:t>
            </a: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 smtClean="0">
                <a:latin typeface="+mn-lt"/>
              </a:rPr>
              <a:t>-Moreira, F. M. S. Microbiologia e </a:t>
            </a:r>
            <a:r>
              <a:rPr lang="pt-BR" sz="2400" dirty="0" err="1" smtClean="0">
                <a:latin typeface="+mn-lt"/>
              </a:rPr>
              <a:t>Bioquimica</a:t>
            </a:r>
            <a:r>
              <a:rPr lang="pt-BR" sz="2400" dirty="0" smtClean="0">
                <a:latin typeface="+mn-lt"/>
              </a:rPr>
              <a:t> do Solo. Ed. UFLA. 2.Ed.  2006.</a:t>
            </a:r>
            <a:br>
              <a:rPr lang="pt-BR" sz="2400" dirty="0" smtClean="0">
                <a:latin typeface="+mn-lt"/>
              </a:rPr>
            </a:b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>-Nicolau, P.B. MICRORGANISMO E AMBIENTE: AR E ÁGUA, SOLO E </a:t>
            </a:r>
            <a:r>
              <a:rPr lang="pt-BR" sz="2400" dirty="0" smtClean="0">
                <a:latin typeface="+mn-lt"/>
              </a:rPr>
              <a:t>EXTREMOS. </a:t>
            </a:r>
            <a:r>
              <a:rPr lang="pt-BR" sz="2400" dirty="0" smtClean="0">
                <a:latin typeface="+mn-lt"/>
                <a:hlinkClick r:id="rId2"/>
              </a:rPr>
              <a:t>www.uab.pt</a:t>
            </a:r>
            <a:r>
              <a:rPr lang="pt-BR" sz="2400" dirty="0" smtClean="0">
                <a:latin typeface="+mn-lt"/>
              </a:rPr>
              <a:t>. 2016.</a:t>
            </a:r>
            <a:br>
              <a:rPr lang="pt-BR" sz="2400" dirty="0" smtClean="0">
                <a:latin typeface="+mn-lt"/>
              </a:rPr>
            </a:br>
            <a:endParaRPr lang="pt-BR" sz="24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9752" y="5733256"/>
            <a:ext cx="5832648" cy="9361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>
                <a:solidFill>
                  <a:srgbClr val="0070C0"/>
                </a:solidFill>
              </a:rPr>
              <a:t>Duvidas</a:t>
            </a:r>
            <a:r>
              <a:rPr lang="pt-BR" sz="2400" dirty="0" smtClean="0">
                <a:solidFill>
                  <a:srgbClr val="0070C0"/>
                </a:solidFill>
              </a:rPr>
              <a:t>: </a:t>
            </a:r>
            <a:r>
              <a:rPr lang="pt-BR" sz="2400" dirty="0" smtClean="0"/>
              <a:t>elidamarnunes@usp.br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748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536" y="1595487"/>
            <a:ext cx="8507288" cy="248158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Compostos por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partículas</a:t>
            </a:r>
            <a:r>
              <a:rPr lang="pt-BR" altLang="pt-BR" sz="2400" dirty="0" smtClean="0"/>
              <a:t> </a:t>
            </a:r>
            <a:r>
              <a:rPr lang="pt-BR" altLang="pt-BR" sz="2400" dirty="0" smtClean="0"/>
              <a:t>biológicas finas de diâmetro de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0,05 a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100mm</a:t>
            </a:r>
            <a:endParaRPr lang="pt-BR" altLang="pt-BR" sz="2400" dirty="0"/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Microbiota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dispersa</a:t>
            </a:r>
            <a:r>
              <a:rPr lang="pt-BR" altLang="pt-BR" sz="2400" dirty="0" smtClean="0"/>
              <a:t> no </a:t>
            </a:r>
            <a:r>
              <a:rPr lang="pt-BR" altLang="pt-BR" sz="2400" dirty="0" smtClean="0"/>
              <a:t>ar: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Fungos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Bactérias</a:t>
            </a:r>
            <a:endParaRPr lang="pt-BR" altLang="pt-BR" sz="2400" dirty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Vírus</a:t>
            </a:r>
            <a:endParaRPr lang="pt-BR" altLang="pt-BR" sz="2400" dirty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Pólens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Algas</a:t>
            </a:r>
            <a:r>
              <a:rPr lang="pt-BR" altLang="pt-BR" sz="2400" dirty="0" smtClean="0"/>
              <a:t>, etc.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35896" y="921537"/>
            <a:ext cx="2307412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Bioaressóis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 Que é Espirro? Por Que Espirramos? - Bios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62" y="3481361"/>
            <a:ext cx="4823337" cy="33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24936" cy="304353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A principal fonte de microrganismos do Ar são provenientes da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superfície</a:t>
            </a:r>
            <a:r>
              <a:rPr lang="pt-BR" altLang="pt-BR" sz="2400" dirty="0" smtClean="0"/>
              <a:t> da Terra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24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As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gotículas</a:t>
            </a:r>
            <a:r>
              <a:rPr lang="pt-BR" altLang="pt-BR" sz="2400" dirty="0" smtClean="0"/>
              <a:t> de água produzidas </a:t>
            </a:r>
            <a:r>
              <a:rPr lang="pt-BR" altLang="pt-BR" sz="2400" dirty="0" smtClean="0"/>
              <a:t>pela ruptura de bolhas de ar na </a:t>
            </a:r>
            <a:r>
              <a:rPr lang="pt-BR" altLang="pt-BR" sz="2400" dirty="0" err="1" smtClean="0">
                <a:solidFill>
                  <a:schemeClr val="accent5">
                    <a:lumMod val="75000"/>
                  </a:schemeClr>
                </a:solidFill>
              </a:rPr>
              <a:t>microcamada</a:t>
            </a:r>
            <a:r>
              <a:rPr lang="pt-BR" altLang="pt-BR" sz="2400" dirty="0" smtClean="0"/>
              <a:t> </a:t>
            </a:r>
            <a:r>
              <a:rPr lang="pt-BR" altLang="pt-BR" sz="2400" dirty="0" smtClean="0"/>
              <a:t>contém uma grande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quantidade</a:t>
            </a:r>
            <a:r>
              <a:rPr lang="pt-BR" altLang="pt-BR" sz="2400" dirty="0" smtClean="0"/>
              <a:t> de </a:t>
            </a:r>
            <a:r>
              <a:rPr lang="pt-BR" altLang="pt-BR" sz="2400" dirty="0" smtClean="0"/>
              <a:t>micro-organismos </a:t>
            </a:r>
            <a:r>
              <a:rPr lang="pt-BR" altLang="pt-BR" sz="2400" dirty="0" smtClean="0"/>
              <a:t>comparadas as </a:t>
            </a:r>
            <a:r>
              <a:rPr lang="pt-BR" altLang="pt-BR" sz="2400" dirty="0" smtClean="0"/>
              <a:t>camadas mais </a:t>
            </a:r>
            <a:r>
              <a:rPr lang="pt-BR" altLang="pt-BR" sz="2400" dirty="0" smtClean="0"/>
              <a:t>profundas</a:t>
            </a:r>
            <a:endParaRPr lang="pt-BR" altLang="pt-BR" sz="2400" dirty="0" smtClean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19672" y="968973"/>
            <a:ext cx="6192688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Microrganismos externos - atmosfera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41455"/>
            <a:ext cx="8712968" cy="435133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As instalações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industriais</a:t>
            </a:r>
            <a:r>
              <a:rPr lang="pt-BR" altLang="pt-BR" sz="2400" dirty="0" smtClean="0"/>
              <a:t>, agrícolas e municipais </a:t>
            </a:r>
            <a:r>
              <a:rPr lang="pt-BR" altLang="pt-BR" sz="2400" dirty="0" smtClean="0"/>
              <a:t>produzem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aerossóis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microbianos por meio de</a:t>
            </a:r>
            <a:r>
              <a:rPr lang="pt-BR" altLang="pt-BR" sz="2400" dirty="0" smtClean="0"/>
              <a:t>: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Irrigação </a:t>
            </a:r>
            <a:r>
              <a:rPr lang="pt-BR" altLang="pt-BR" sz="2400" dirty="0" smtClean="0"/>
              <a:t>de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lavouras</a:t>
            </a:r>
            <a:r>
              <a:rPr lang="pt-BR" altLang="pt-BR" sz="2400" dirty="0" smtClean="0"/>
              <a:t> com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efluentes</a:t>
            </a:r>
            <a:r>
              <a:rPr lang="pt-BR" altLang="pt-BR" sz="2400" dirty="0" smtClean="0"/>
              <a:t> de esgoto, </a:t>
            </a:r>
            <a:r>
              <a:rPr lang="pt-BR" altLang="pt-BR" sz="2400" dirty="0" smtClean="0"/>
              <a:t>uso de borrifadores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Uso de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filtros</a:t>
            </a:r>
            <a:r>
              <a:rPr lang="pt-BR" altLang="pt-BR" sz="2400" dirty="0" smtClean="0"/>
              <a:t> </a:t>
            </a:r>
            <a:r>
              <a:rPr lang="pt-BR" altLang="pt-BR" sz="2400" dirty="0" smtClean="0"/>
              <a:t>gotejadores de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estação</a:t>
            </a:r>
            <a:r>
              <a:rPr lang="pt-BR" altLang="pt-BR" sz="2400" dirty="0" smtClean="0"/>
              <a:t> de tratamento de </a:t>
            </a:r>
            <a:r>
              <a:rPr lang="pt-BR" altLang="pt-BR" sz="2400" dirty="0" smtClean="0"/>
              <a:t>esgotos</a:t>
            </a:r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marL="342900" lvl="1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 Matadouros </a:t>
            </a:r>
            <a:r>
              <a:rPr lang="pt-BR" altLang="pt-BR" sz="2400" dirty="0" smtClean="0"/>
              <a:t>e </a:t>
            </a:r>
            <a:r>
              <a:rPr lang="pt-BR" altLang="pt-BR" sz="2400" dirty="0" smtClean="0"/>
              <a:t>incineradores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mal operados </a:t>
            </a:r>
            <a:r>
              <a:rPr lang="pt-BR" altLang="pt-BR" sz="2400" dirty="0" smtClean="0"/>
              <a:t>assim como estações </a:t>
            </a:r>
            <a:r>
              <a:rPr lang="pt-BR" altLang="pt-BR" sz="2400" dirty="0" smtClean="0"/>
              <a:t>de tratamento de composto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esgoto</a:t>
            </a:r>
            <a:r>
              <a:rPr lang="pt-BR" altLang="pt-BR" sz="2400" dirty="0" smtClean="0"/>
              <a:t> orgânico e lodo de esgoto.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endParaRPr lang="pt-BR" altLang="pt-BR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968973"/>
            <a:ext cx="6192688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Microrganismos externos - atmosfera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42922"/>
            <a:ext cx="8712968" cy="4882421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pt-BR" altLang="pt-BR" sz="2400" dirty="0" smtClean="0"/>
              <a:t>Principais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componentes</a:t>
            </a:r>
            <a:r>
              <a:rPr lang="pt-BR" altLang="pt-BR" sz="2400" dirty="0" smtClean="0"/>
              <a:t>: algas</a:t>
            </a:r>
            <a:r>
              <a:rPr lang="pt-BR" altLang="pt-BR" sz="2400" dirty="0" smtClean="0"/>
              <a:t>, protozoários, leveduras, bolores e </a:t>
            </a:r>
            <a:r>
              <a:rPr lang="pt-BR" altLang="pt-BR" sz="2400" dirty="0" smtClean="0"/>
              <a:t>bactérias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Esporos </a:t>
            </a:r>
            <a:r>
              <a:rPr lang="pt-BR" altLang="pt-BR" sz="2400" dirty="0"/>
              <a:t>de </a:t>
            </a:r>
            <a:r>
              <a:rPr lang="pt-BR" altLang="pt-BR" sz="2400" dirty="0">
                <a:solidFill>
                  <a:schemeClr val="accent5">
                    <a:lumMod val="75000"/>
                  </a:schemeClr>
                </a:solidFill>
              </a:rPr>
              <a:t>bolores</a:t>
            </a:r>
            <a:r>
              <a:rPr lang="pt-BR" altLang="pt-BR" sz="2400" dirty="0"/>
              <a:t> constituem a maior parte da </a:t>
            </a:r>
            <a:r>
              <a:rPr lang="pt-BR" altLang="pt-BR" sz="2400" dirty="0">
                <a:solidFill>
                  <a:schemeClr val="accent5">
                    <a:lumMod val="75000"/>
                  </a:schemeClr>
                </a:solidFill>
              </a:rPr>
              <a:t>microflora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aérea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altLang="pt-BR" sz="2400" dirty="0" smtClean="0"/>
              <a:t>Principais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fungos</a:t>
            </a:r>
            <a:r>
              <a:rPr lang="pt-BR" altLang="pt-BR" sz="2400" dirty="0" smtClean="0"/>
              <a:t>: </a:t>
            </a:r>
            <a:r>
              <a:rPr lang="pt-BR" altLang="pt-BR" sz="2400" i="1" dirty="0" err="1" smtClean="0"/>
              <a:t>Cladosporium</a:t>
            </a:r>
            <a:r>
              <a:rPr lang="pt-BR" altLang="pt-BR" sz="2400" dirty="0" smtClean="0"/>
              <a:t>, </a:t>
            </a:r>
            <a:r>
              <a:rPr lang="pt-BR" altLang="pt-BR" sz="2400" i="1" dirty="0" err="1" smtClean="0"/>
              <a:t>Penicillium</a:t>
            </a:r>
            <a:r>
              <a:rPr lang="pt-BR" altLang="pt-BR" sz="2400" dirty="0" smtClean="0"/>
              <a:t>, </a:t>
            </a:r>
            <a:r>
              <a:rPr lang="pt-BR" altLang="pt-BR" sz="2400" i="1" dirty="0" err="1" smtClean="0"/>
              <a:t>Aspergillus</a:t>
            </a:r>
            <a:r>
              <a:rPr lang="pt-BR" altLang="pt-BR" sz="2400" dirty="0" smtClean="0"/>
              <a:t>, </a:t>
            </a:r>
            <a:r>
              <a:rPr lang="pt-BR" altLang="pt-BR" sz="2400" i="1" dirty="0" err="1" smtClean="0"/>
              <a:t>Pullularia</a:t>
            </a:r>
            <a:endParaRPr lang="pt-BR" altLang="pt-BR" sz="2400" dirty="0"/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pt-BR" altLang="pt-BR" sz="1000" dirty="0" smtClean="0"/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pt-BR" altLang="pt-BR" sz="2400" dirty="0" smtClean="0"/>
              <a:t>- Principais </a:t>
            </a:r>
            <a:r>
              <a:rPr lang="pt-BR" altLang="pt-BR" sz="2400" dirty="0" smtClean="0">
                <a:solidFill>
                  <a:schemeClr val="accent5">
                    <a:lumMod val="75000"/>
                  </a:schemeClr>
                </a:solidFill>
              </a:rPr>
              <a:t>bactérias</a:t>
            </a:r>
            <a:r>
              <a:rPr lang="pt-BR" altLang="pt-BR" sz="2400" dirty="0" smtClean="0"/>
              <a:t>: bacilos Gram-positivos esporulados (</a:t>
            </a:r>
            <a:r>
              <a:rPr lang="pt-BR" altLang="pt-BR" sz="2400" i="1" dirty="0" err="1" smtClean="0"/>
              <a:t>Bacillus</a:t>
            </a:r>
            <a:r>
              <a:rPr lang="pt-BR" altLang="pt-BR" sz="2400" dirty="0" smtClean="0"/>
              <a:t>) e não-esporulados (</a:t>
            </a:r>
            <a:r>
              <a:rPr lang="pt-BR" altLang="pt-BR" sz="2400" i="1" dirty="0" err="1" smtClean="0"/>
              <a:t>Kurthia</a:t>
            </a:r>
            <a:r>
              <a:rPr lang="pt-BR" altLang="pt-BR" sz="2400" dirty="0" smtClean="0"/>
              <a:t>), bacilos Gram negativos </a:t>
            </a:r>
            <a:r>
              <a:rPr lang="pt-BR" altLang="pt-BR" sz="2400" i="1" dirty="0" err="1" smtClean="0"/>
              <a:t>Alcaligenes</a:t>
            </a:r>
            <a:r>
              <a:rPr lang="pt-BR" altLang="pt-BR" sz="2400" dirty="0" smtClean="0"/>
              <a:t>) Gram positivos negativos (e cocos Gram-(</a:t>
            </a:r>
            <a:r>
              <a:rPr lang="pt-BR" altLang="pt-BR" sz="2400" i="1" dirty="0" err="1" smtClean="0"/>
              <a:t>Micrococus</a:t>
            </a:r>
            <a:r>
              <a:rPr lang="pt-BR" altLang="pt-BR" sz="2400" i="1" dirty="0" smtClean="0"/>
              <a:t> </a:t>
            </a:r>
            <a:r>
              <a:rPr lang="pt-BR" altLang="pt-BR" sz="2400" dirty="0" smtClean="0"/>
              <a:t>e </a:t>
            </a:r>
            <a:r>
              <a:rPr lang="pt-BR" altLang="pt-BR" sz="2400" i="1" dirty="0" smtClean="0"/>
              <a:t>Sarcina</a:t>
            </a:r>
            <a:r>
              <a:rPr lang="pt-BR" altLang="pt-BR" sz="2400" dirty="0" smtClean="0"/>
              <a:t>)</a:t>
            </a:r>
            <a:endParaRPr lang="pt-BR" altLang="pt-BR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968973"/>
            <a:ext cx="6192688" cy="54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Microrganismos externos - atmosfera</a:t>
            </a:r>
            <a:endParaRPr lang="pt-BR" altLang="pt-BR" sz="2800" b="1" i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63688" y="332656"/>
            <a:ext cx="5383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MICROBIOLOGIA  DO AR</a:t>
            </a:r>
            <a:endParaRPr lang="pt-BR" sz="4000" dirty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45958" cy="74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7295</TotalTime>
  <Words>2360</Words>
  <Application>Microsoft Office PowerPoint</Application>
  <PresentationFormat>Apresentação na tela (4:3)</PresentationFormat>
  <Paragraphs>444</Paragraphs>
  <Slides>58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5" baseType="lpstr">
      <vt:lpstr>Microsoft YaHei</vt:lpstr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Composição da atmosfera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  - Nunes, Z. G. Estudo da Qualidade Microbiológica do Ar de Ambientes Internos Climatizados. Dissertação de Mestrado, Rio de Janeiro: INCQS / FIOCRUZ, 2005.   - Dionisio, J. A. Guia Prático de Biologia do Solo. Curitiba, 2016. ISBN: 978-85-69146-00-1.   -Moreira, F. M. S. Microbiologia e Bioquimica do Solo. Ed. UFLA. 2.Ed.  2006.  -Nicolau, P.B. MICRORGANISMO E AMBIENTE: AR E ÁGUA, SOLO E EXTREMOS. www.uab.pt. 2016.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MICROBIOLOGIA</dc:title>
  <dc:creator>VARGES</dc:creator>
  <cp:lastModifiedBy>Elida</cp:lastModifiedBy>
  <cp:revision>698</cp:revision>
  <dcterms:created xsi:type="dcterms:W3CDTF">2010-03-06T15:43:09Z</dcterms:created>
  <dcterms:modified xsi:type="dcterms:W3CDTF">2020-09-28T12:09:29Z</dcterms:modified>
</cp:coreProperties>
</file>