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1864" r:id="rId3"/>
    <p:sldId id="1865" r:id="rId4"/>
    <p:sldId id="1866" r:id="rId5"/>
    <p:sldId id="1867" r:id="rId6"/>
    <p:sldId id="1868" r:id="rId7"/>
    <p:sldId id="1870" r:id="rId8"/>
    <p:sldId id="1871" r:id="rId9"/>
    <p:sldId id="1872" r:id="rId10"/>
    <p:sldId id="1873" r:id="rId11"/>
    <p:sldId id="1940" r:id="rId12"/>
    <p:sldId id="1874" r:id="rId13"/>
    <p:sldId id="1875" r:id="rId14"/>
    <p:sldId id="1879" r:id="rId15"/>
    <p:sldId id="1880" r:id="rId16"/>
    <p:sldId id="2083" r:id="rId17"/>
    <p:sldId id="2084" r:id="rId18"/>
    <p:sldId id="2085" r:id="rId19"/>
    <p:sldId id="2086" r:id="rId20"/>
    <p:sldId id="2087" r:id="rId21"/>
    <p:sldId id="2088" r:id="rId22"/>
    <p:sldId id="2089" r:id="rId23"/>
    <p:sldId id="2090" r:id="rId24"/>
    <p:sldId id="2091" r:id="rId25"/>
    <p:sldId id="2153" r:id="rId26"/>
    <p:sldId id="2154" r:id="rId27"/>
    <p:sldId id="2155" r:id="rId28"/>
    <p:sldId id="2156" r:id="rId29"/>
    <p:sldId id="2157" r:id="rId30"/>
    <p:sldId id="1927" r:id="rId31"/>
    <p:sldId id="1906" r:id="rId32"/>
    <p:sldId id="1907" r:id="rId33"/>
    <p:sldId id="1908" r:id="rId34"/>
    <p:sldId id="1910" r:id="rId35"/>
    <p:sldId id="1911" r:id="rId36"/>
    <p:sldId id="1912" r:id="rId37"/>
    <p:sldId id="1913" r:id="rId38"/>
    <p:sldId id="2070" r:id="rId39"/>
    <p:sldId id="2071" r:id="rId40"/>
    <p:sldId id="2072" r:id="rId41"/>
    <p:sldId id="2074" r:id="rId42"/>
    <p:sldId id="2075" r:id="rId43"/>
    <p:sldId id="2076" r:id="rId44"/>
    <p:sldId id="2077" r:id="rId45"/>
    <p:sldId id="2078" r:id="rId46"/>
    <p:sldId id="2165" r:id="rId47"/>
    <p:sldId id="2166" r:id="rId48"/>
    <p:sldId id="2167" r:id="rId49"/>
    <p:sldId id="2168" r:id="rId50"/>
    <p:sldId id="2163" r:id="rId51"/>
    <p:sldId id="2169" r:id="rId52"/>
    <p:sldId id="2206" r:id="rId53"/>
    <p:sldId id="2170" r:id="rId54"/>
    <p:sldId id="2171" r:id="rId55"/>
    <p:sldId id="2172" r:id="rId56"/>
    <p:sldId id="2173" r:id="rId57"/>
    <p:sldId id="2174" r:id="rId58"/>
    <p:sldId id="2175" r:id="rId59"/>
    <p:sldId id="2176" r:id="rId60"/>
    <p:sldId id="2177" r:id="rId61"/>
    <p:sldId id="2178" r:id="rId62"/>
    <p:sldId id="2179" r:id="rId63"/>
    <p:sldId id="2180" r:id="rId64"/>
    <p:sldId id="2181" r:id="rId65"/>
    <p:sldId id="2182" r:id="rId66"/>
    <p:sldId id="2183" r:id="rId67"/>
    <p:sldId id="2184" r:id="rId68"/>
    <p:sldId id="2185" r:id="rId69"/>
    <p:sldId id="2186" r:id="rId70"/>
    <p:sldId id="2187" r:id="rId71"/>
    <p:sldId id="2188" r:id="rId72"/>
    <p:sldId id="2189" r:id="rId73"/>
    <p:sldId id="2190" r:id="rId74"/>
    <p:sldId id="2191" r:id="rId75"/>
    <p:sldId id="2192" r:id="rId76"/>
    <p:sldId id="2193" r:id="rId77"/>
    <p:sldId id="2194" r:id="rId78"/>
    <p:sldId id="2195" r:id="rId79"/>
    <p:sldId id="2196" r:id="rId80"/>
    <p:sldId id="2197" r:id="rId81"/>
    <p:sldId id="2198" r:id="rId82"/>
    <p:sldId id="2199" r:id="rId83"/>
    <p:sldId id="2200" r:id="rId84"/>
    <p:sldId id="2201" r:id="rId85"/>
    <p:sldId id="2202" r:id="rId86"/>
    <p:sldId id="2203" r:id="rId87"/>
    <p:sldId id="2204" r:id="rId88"/>
    <p:sldId id="2205" r:id="rId89"/>
    <p:sldId id="2050" r:id="rId90"/>
    <p:sldId id="2054" r:id="rId91"/>
    <p:sldId id="2080" r:id="rId92"/>
    <p:sldId id="2159" r:id="rId9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5050"/>
    <a:srgbClr val="00FF00"/>
    <a:srgbClr val="FF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065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A8B55-6446-4F50-9F36-F631201EDF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1C555F-FB21-48B4-A5F3-D8CC6744DD69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Pensamento racional com reflexão</a:t>
          </a:r>
          <a:endParaRPr lang="pt-BR" dirty="0">
            <a:solidFill>
              <a:schemeClr val="tx1"/>
            </a:solidFill>
          </a:endParaRPr>
        </a:p>
      </dgm:t>
    </dgm:pt>
    <dgm:pt modelId="{CC0F796D-5B7B-41C0-A696-F3F9B50B7642}" type="parTrans" cxnId="{4E6FB3F2-BA4D-48E1-B039-1EC78924541E}">
      <dgm:prSet/>
      <dgm:spPr/>
      <dgm:t>
        <a:bodyPr/>
        <a:lstStyle/>
        <a:p>
          <a:endParaRPr lang="pt-BR"/>
        </a:p>
      </dgm:t>
    </dgm:pt>
    <dgm:pt modelId="{97487D41-F3E2-4FEA-8F23-D331787FBB60}" type="sibTrans" cxnId="{4E6FB3F2-BA4D-48E1-B039-1EC78924541E}">
      <dgm:prSet/>
      <dgm:spPr/>
      <dgm:t>
        <a:bodyPr/>
        <a:lstStyle/>
        <a:p>
          <a:endParaRPr lang="pt-BR"/>
        </a:p>
      </dgm:t>
    </dgm:pt>
    <dgm:pt modelId="{F105C585-53A9-40C4-97A0-829CCC9DB18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Opinião limitada pelo que vejo e ouço (sem reflexão)</a:t>
          </a:r>
          <a:endParaRPr lang="pt-BR" dirty="0">
            <a:solidFill>
              <a:schemeClr val="tx1"/>
            </a:solidFill>
          </a:endParaRPr>
        </a:p>
      </dgm:t>
    </dgm:pt>
    <dgm:pt modelId="{12B3FCC5-0ED6-4F25-B149-587B1D8878BB}" type="parTrans" cxnId="{227FEE08-87DC-4DB9-8E79-5829086628BE}">
      <dgm:prSet/>
      <dgm:spPr/>
      <dgm:t>
        <a:bodyPr/>
        <a:lstStyle/>
        <a:p>
          <a:endParaRPr lang="pt-BR"/>
        </a:p>
      </dgm:t>
    </dgm:pt>
    <dgm:pt modelId="{E4CDFFB8-322E-4545-B4AF-843A4B069D1A}" type="sibTrans" cxnId="{227FEE08-87DC-4DB9-8E79-5829086628BE}">
      <dgm:prSet/>
      <dgm:spPr/>
      <dgm:t>
        <a:bodyPr/>
        <a:lstStyle/>
        <a:p>
          <a:endParaRPr lang="pt-BR"/>
        </a:p>
      </dgm:t>
    </dgm:pt>
    <dgm:pt modelId="{1B0E2DE1-F206-4C81-BB04-91F73FD31B7A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Opinião limitada pelo senso comum (sem reflexão)</a:t>
          </a:r>
          <a:endParaRPr lang="pt-BR" dirty="0">
            <a:solidFill>
              <a:schemeClr val="tx1"/>
            </a:solidFill>
          </a:endParaRPr>
        </a:p>
      </dgm:t>
    </dgm:pt>
    <dgm:pt modelId="{7AA5C721-014E-4BAF-A26B-4A5423E0C937}" type="parTrans" cxnId="{72631105-A232-4624-BC9E-C5812C0E3906}">
      <dgm:prSet/>
      <dgm:spPr/>
      <dgm:t>
        <a:bodyPr/>
        <a:lstStyle/>
        <a:p>
          <a:endParaRPr lang="pt-BR"/>
        </a:p>
      </dgm:t>
    </dgm:pt>
    <dgm:pt modelId="{886475ED-4D8B-4380-8E43-4886F7ABA700}" type="sibTrans" cxnId="{72631105-A232-4624-BC9E-C5812C0E3906}">
      <dgm:prSet/>
      <dgm:spPr/>
      <dgm:t>
        <a:bodyPr/>
        <a:lstStyle/>
        <a:p>
          <a:endParaRPr lang="pt-BR"/>
        </a:p>
      </dgm:t>
    </dgm:pt>
    <dgm:pt modelId="{AE906261-320D-4FE0-B097-0A1CBBF4F431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smtClean="0">
              <a:solidFill>
                <a:schemeClr val="tx1"/>
              </a:solidFill>
            </a:rPr>
            <a:t>Pensamento </a:t>
          </a:r>
          <a:r>
            <a:rPr lang="pt-BR" dirty="0" smtClean="0">
              <a:solidFill>
                <a:schemeClr val="tx1"/>
              </a:solidFill>
            </a:rPr>
            <a:t>racional sem reflexão</a:t>
          </a:r>
          <a:endParaRPr lang="pt-BR" dirty="0">
            <a:solidFill>
              <a:schemeClr val="tx1"/>
            </a:solidFill>
          </a:endParaRPr>
        </a:p>
      </dgm:t>
    </dgm:pt>
    <dgm:pt modelId="{C7563CCD-90B4-4726-A1FD-F21106B2286D}" type="parTrans" cxnId="{20548EEB-6407-485D-86FF-5945629875D8}">
      <dgm:prSet/>
      <dgm:spPr/>
      <dgm:t>
        <a:bodyPr/>
        <a:lstStyle/>
        <a:p>
          <a:endParaRPr lang="pt-BR"/>
        </a:p>
      </dgm:t>
    </dgm:pt>
    <dgm:pt modelId="{86A259A8-FAA0-482C-90E4-ABBDFEE1465E}" type="sibTrans" cxnId="{20548EEB-6407-485D-86FF-5945629875D8}">
      <dgm:prSet/>
      <dgm:spPr/>
      <dgm:t>
        <a:bodyPr/>
        <a:lstStyle/>
        <a:p>
          <a:endParaRPr lang="pt-BR"/>
        </a:p>
      </dgm:t>
    </dgm:pt>
    <dgm:pt modelId="{F03A7C4D-60EB-4E30-AA86-308521254F7A}" type="pres">
      <dgm:prSet presAssocID="{5B4A8B55-6446-4F50-9F36-F631201EDF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BDBEA2E-FFD7-4999-A277-8C6BDF90CB24}" type="pres">
      <dgm:prSet presAssocID="{231C555F-FB21-48B4-A5F3-D8CC6744DD69}" presName="parentText" presStyleLbl="node1" presStyleIdx="0" presStyleCnt="4" custScaleX="66667" custLinFactNeighborX="175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1EEED2-6967-404E-AA23-6D3CC797D6DA}" type="pres">
      <dgm:prSet presAssocID="{97487D41-F3E2-4FEA-8F23-D331787FBB60}" presName="spacer" presStyleCnt="0"/>
      <dgm:spPr/>
    </dgm:pt>
    <dgm:pt modelId="{4519F7E6-FA4E-45BF-AA38-0593DD92F884}" type="pres">
      <dgm:prSet presAssocID="{AE906261-320D-4FE0-B097-0A1CBBF4F431}" presName="parentText" presStyleLbl="node1" presStyleIdx="1" presStyleCnt="4" custScaleX="75000" custLinFactNeighborX="125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0A1EA7-6FA3-460B-9080-4B528AD0A098}" type="pres">
      <dgm:prSet presAssocID="{86A259A8-FAA0-482C-90E4-ABBDFEE1465E}" presName="spacer" presStyleCnt="0"/>
      <dgm:spPr/>
    </dgm:pt>
    <dgm:pt modelId="{5EB8852C-3A98-4A38-84E6-B87CBE2F52AC}" type="pres">
      <dgm:prSet presAssocID="{1B0E2DE1-F206-4C81-BB04-91F73FD31B7A}" presName="parentText" presStyleLbl="node1" presStyleIdx="2" presStyleCnt="4" custScaleX="86667" custLinFactNeighborX="3415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A4CCD1-DD0E-4FFA-9774-4B9AE12F5DD7}" type="pres">
      <dgm:prSet presAssocID="{886475ED-4D8B-4380-8E43-4886F7ABA700}" presName="spacer" presStyleCnt="0"/>
      <dgm:spPr/>
    </dgm:pt>
    <dgm:pt modelId="{45DD35AA-B6FE-40FE-BAF9-34B96BF6D093}" type="pres">
      <dgm:prSet presAssocID="{F105C585-53A9-40C4-97A0-829CCC9DB18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548EEB-6407-485D-86FF-5945629875D8}" srcId="{5B4A8B55-6446-4F50-9F36-F631201EDFE5}" destId="{AE906261-320D-4FE0-B097-0A1CBBF4F431}" srcOrd="1" destOrd="0" parTransId="{C7563CCD-90B4-4726-A1FD-F21106B2286D}" sibTransId="{86A259A8-FAA0-482C-90E4-ABBDFEE1465E}"/>
    <dgm:cxn modelId="{E7C4645A-A6EE-4B51-A6B7-98B9EFE31542}" type="presOf" srcId="{1B0E2DE1-F206-4C81-BB04-91F73FD31B7A}" destId="{5EB8852C-3A98-4A38-84E6-B87CBE2F52AC}" srcOrd="0" destOrd="0" presId="urn:microsoft.com/office/officeart/2005/8/layout/vList2"/>
    <dgm:cxn modelId="{6FCE291F-D9E2-4091-8103-1934BB8E2C3B}" type="presOf" srcId="{F105C585-53A9-40C4-97A0-829CCC9DB185}" destId="{45DD35AA-B6FE-40FE-BAF9-34B96BF6D093}" srcOrd="0" destOrd="0" presId="urn:microsoft.com/office/officeart/2005/8/layout/vList2"/>
    <dgm:cxn modelId="{227FEE08-87DC-4DB9-8E79-5829086628BE}" srcId="{5B4A8B55-6446-4F50-9F36-F631201EDFE5}" destId="{F105C585-53A9-40C4-97A0-829CCC9DB185}" srcOrd="3" destOrd="0" parTransId="{12B3FCC5-0ED6-4F25-B149-587B1D8878BB}" sibTransId="{E4CDFFB8-322E-4545-B4AF-843A4B069D1A}"/>
    <dgm:cxn modelId="{72631105-A232-4624-BC9E-C5812C0E3906}" srcId="{5B4A8B55-6446-4F50-9F36-F631201EDFE5}" destId="{1B0E2DE1-F206-4C81-BB04-91F73FD31B7A}" srcOrd="2" destOrd="0" parTransId="{7AA5C721-014E-4BAF-A26B-4A5423E0C937}" sibTransId="{886475ED-4D8B-4380-8E43-4886F7ABA700}"/>
    <dgm:cxn modelId="{7E7CB35F-5AEF-4FE1-AF98-144BE8A2F61D}" type="presOf" srcId="{231C555F-FB21-48B4-A5F3-D8CC6744DD69}" destId="{0BDBEA2E-FFD7-4999-A277-8C6BDF90CB24}" srcOrd="0" destOrd="0" presId="urn:microsoft.com/office/officeart/2005/8/layout/vList2"/>
    <dgm:cxn modelId="{0743962C-EE75-48FC-ADEB-C64CCD1A9815}" type="presOf" srcId="{AE906261-320D-4FE0-B097-0A1CBBF4F431}" destId="{4519F7E6-FA4E-45BF-AA38-0593DD92F884}" srcOrd="0" destOrd="0" presId="urn:microsoft.com/office/officeart/2005/8/layout/vList2"/>
    <dgm:cxn modelId="{C62984BD-0B4B-4421-BB1F-F2CC9708501D}" type="presOf" srcId="{5B4A8B55-6446-4F50-9F36-F631201EDFE5}" destId="{F03A7C4D-60EB-4E30-AA86-308521254F7A}" srcOrd="0" destOrd="0" presId="urn:microsoft.com/office/officeart/2005/8/layout/vList2"/>
    <dgm:cxn modelId="{4E6FB3F2-BA4D-48E1-B039-1EC78924541E}" srcId="{5B4A8B55-6446-4F50-9F36-F631201EDFE5}" destId="{231C555F-FB21-48B4-A5F3-D8CC6744DD69}" srcOrd="0" destOrd="0" parTransId="{CC0F796D-5B7B-41C0-A696-F3F9B50B7642}" sibTransId="{97487D41-F3E2-4FEA-8F23-D331787FBB60}"/>
    <dgm:cxn modelId="{5B4F139E-F2B5-4C98-B98D-54E28F93321A}" type="presParOf" srcId="{F03A7C4D-60EB-4E30-AA86-308521254F7A}" destId="{0BDBEA2E-FFD7-4999-A277-8C6BDF90CB24}" srcOrd="0" destOrd="0" presId="urn:microsoft.com/office/officeart/2005/8/layout/vList2"/>
    <dgm:cxn modelId="{C88A488B-0D3F-4C9A-AB63-9E4E4AE6B774}" type="presParOf" srcId="{F03A7C4D-60EB-4E30-AA86-308521254F7A}" destId="{541EEED2-6967-404E-AA23-6D3CC797D6DA}" srcOrd="1" destOrd="0" presId="urn:microsoft.com/office/officeart/2005/8/layout/vList2"/>
    <dgm:cxn modelId="{4D9E43CD-430D-4047-A906-AEE9D63C0965}" type="presParOf" srcId="{F03A7C4D-60EB-4E30-AA86-308521254F7A}" destId="{4519F7E6-FA4E-45BF-AA38-0593DD92F884}" srcOrd="2" destOrd="0" presId="urn:microsoft.com/office/officeart/2005/8/layout/vList2"/>
    <dgm:cxn modelId="{47F4F320-7508-4756-8FFA-5AB761F226C3}" type="presParOf" srcId="{F03A7C4D-60EB-4E30-AA86-308521254F7A}" destId="{A80A1EA7-6FA3-460B-9080-4B528AD0A098}" srcOrd="3" destOrd="0" presId="urn:microsoft.com/office/officeart/2005/8/layout/vList2"/>
    <dgm:cxn modelId="{C8DE8977-0049-45F9-8ED8-141977328E83}" type="presParOf" srcId="{F03A7C4D-60EB-4E30-AA86-308521254F7A}" destId="{5EB8852C-3A98-4A38-84E6-B87CBE2F52AC}" srcOrd="4" destOrd="0" presId="urn:microsoft.com/office/officeart/2005/8/layout/vList2"/>
    <dgm:cxn modelId="{7FAA4E75-6A3A-4B9A-B278-691971259FBD}" type="presParOf" srcId="{F03A7C4D-60EB-4E30-AA86-308521254F7A}" destId="{ABA4CCD1-DD0E-4FFA-9774-4B9AE12F5DD7}" srcOrd="5" destOrd="0" presId="urn:microsoft.com/office/officeart/2005/8/layout/vList2"/>
    <dgm:cxn modelId="{B3910EEC-8638-4C94-9552-5BC3452AB952}" type="presParOf" srcId="{F03A7C4D-60EB-4E30-AA86-308521254F7A}" destId="{45DD35AA-B6FE-40FE-BAF9-34B96BF6D0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BEA2E-FFD7-4999-A277-8C6BDF90CB24}">
      <dsp:nvSpPr>
        <dsp:cNvPr id="0" name=""/>
        <dsp:cNvSpPr/>
      </dsp:nvSpPr>
      <dsp:spPr>
        <a:xfrm>
          <a:off x="2664269" y="79178"/>
          <a:ext cx="5328618" cy="119175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solidFill>
                <a:schemeClr val="tx1"/>
              </a:solidFill>
            </a:rPr>
            <a:t>Pensamento racional com reflexão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2722446" y="137355"/>
        <a:ext cx="5212264" cy="1075400"/>
      </dsp:txXfrm>
    </dsp:sp>
    <dsp:sp modelId="{4519F7E6-FA4E-45BF-AA38-0593DD92F884}">
      <dsp:nvSpPr>
        <dsp:cNvPr id="0" name=""/>
        <dsp:cNvSpPr/>
      </dsp:nvSpPr>
      <dsp:spPr>
        <a:xfrm>
          <a:off x="1998222" y="1357333"/>
          <a:ext cx="5994665" cy="119175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smtClean="0">
              <a:solidFill>
                <a:schemeClr val="tx1"/>
              </a:solidFill>
            </a:rPr>
            <a:t>Pensamento </a:t>
          </a:r>
          <a:r>
            <a:rPr lang="pt-BR" sz="3000" kern="1200" dirty="0" smtClean="0">
              <a:solidFill>
                <a:schemeClr val="tx1"/>
              </a:solidFill>
            </a:rPr>
            <a:t>racional sem reflexão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2056399" y="1415510"/>
        <a:ext cx="5878311" cy="1075400"/>
      </dsp:txXfrm>
    </dsp:sp>
    <dsp:sp modelId="{5EB8852C-3A98-4A38-84E6-B87CBE2F52AC}">
      <dsp:nvSpPr>
        <dsp:cNvPr id="0" name=""/>
        <dsp:cNvSpPr/>
      </dsp:nvSpPr>
      <dsp:spPr>
        <a:xfrm>
          <a:off x="1065691" y="2635488"/>
          <a:ext cx="6927196" cy="119175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solidFill>
                <a:schemeClr val="tx1"/>
              </a:solidFill>
            </a:rPr>
            <a:t>Opinião limitada pelo senso comum (sem reflexão)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1123868" y="2693665"/>
        <a:ext cx="6810842" cy="1075400"/>
      </dsp:txXfrm>
    </dsp:sp>
    <dsp:sp modelId="{45DD35AA-B6FE-40FE-BAF9-34B96BF6D093}">
      <dsp:nvSpPr>
        <dsp:cNvPr id="0" name=""/>
        <dsp:cNvSpPr/>
      </dsp:nvSpPr>
      <dsp:spPr>
        <a:xfrm>
          <a:off x="0" y="3913642"/>
          <a:ext cx="7992888" cy="119175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solidFill>
                <a:schemeClr val="tx1"/>
              </a:solidFill>
            </a:rPr>
            <a:t>Opinião limitada pelo que vejo e ouço (sem reflexão)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58177" y="3971819"/>
        <a:ext cx="7876534" cy="107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8DB25-BEE5-4008-8AB2-A8CB2BF71AB7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09D0-8191-4C1F-BD14-B6ECDF40EC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11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6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4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5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5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7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7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22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5892-FE8C-486D-BE75-A66C409674EE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Wb-6DSTdY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8ol7UAiQzQ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Filosofia </a:t>
            </a:r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r>
              <a:rPr lang="pt-BR" sz="7200" dirty="0" smtClean="0">
                <a:solidFill>
                  <a:schemeClr val="bg1"/>
                </a:solidFill>
              </a:rPr>
              <a:t>RAD1607</a:t>
            </a: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>
                <a:solidFill>
                  <a:schemeClr val="bg1"/>
                </a:solidFill>
              </a:rPr>
              <a:t>Calia, Prof. Dr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MBA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Redações: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Conte-nos sobre três de suas conquistas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Conte-nos sobre três adversidades com as quais você se deparou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14338" name="Picture 2" descr="http://www.best-masters.com/logo_ecole/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589162" cy="14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11344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Quem tomará decisões?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Depois da faculdade: </a:t>
            </a:r>
          </a:p>
          <a:p>
            <a:pPr lvl="1"/>
            <a:r>
              <a:rPr lang="pt-BR" b="1" u="sng" dirty="0"/>
              <a:t>Quem vai tomar as decisões por você</a:t>
            </a:r>
            <a:r>
              <a:rPr lang="pt-BR" b="1" u="sng" dirty="0" smtClean="0"/>
              <a:t>?</a:t>
            </a:r>
          </a:p>
          <a:p>
            <a:pPr lvl="1"/>
            <a:r>
              <a:rPr lang="pt-BR" dirty="0" smtClean="0"/>
              <a:t>Quais são as dicas para dar o primeiro passo na vida profissional? 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3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onsultoria Deloitte oferece vagas para trainee em Administração de Empresa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351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Ex-aluno </a:t>
            </a:r>
            <a:r>
              <a:rPr lang="pt-BR" dirty="0" err="1"/>
              <a:t>Fellipe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“Durante </a:t>
            </a:r>
            <a:r>
              <a:rPr lang="pt-BR" dirty="0"/>
              <a:t>meus processos de </a:t>
            </a:r>
            <a:r>
              <a:rPr lang="pt-BR" i="1" dirty="0"/>
              <a:t>trainee</a:t>
            </a:r>
            <a:r>
              <a:rPr lang="pt-BR" dirty="0"/>
              <a:t> verifiquei que a confiança, a </a:t>
            </a:r>
            <a:r>
              <a:rPr lang="pt-BR" dirty="0" err="1"/>
              <a:t>proatividade</a:t>
            </a:r>
            <a:r>
              <a:rPr lang="pt-BR" dirty="0"/>
              <a:t>, a comunicação e o trabalho em equipe são muito valorizados</a:t>
            </a:r>
            <a:r>
              <a:rPr lang="pt-BR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1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Quem tomou e quem tomará decisões?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5178"/>
            <a:ext cx="3528392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ANTES</a:t>
            </a:r>
          </a:p>
          <a:p>
            <a:pPr lvl="1"/>
            <a:r>
              <a:rPr lang="pt-BR" dirty="0" smtClean="0"/>
              <a:t>O teu volante era as decisões dos professores</a:t>
            </a:r>
          </a:p>
          <a:p>
            <a:pPr lvl="1"/>
            <a:endParaRPr lang="pt-BR" dirty="0"/>
          </a:p>
          <a:p>
            <a:r>
              <a:rPr lang="pt-BR" dirty="0" smtClean="0"/>
              <a:t>DE AGORA PRA FRENTE</a:t>
            </a:r>
          </a:p>
          <a:p>
            <a:pPr lvl="1"/>
            <a:r>
              <a:rPr lang="pt-BR" dirty="0" smtClean="0"/>
              <a:t>O volante será AS TUAS decisões</a:t>
            </a:r>
          </a:p>
          <a:p>
            <a:pPr lvl="1"/>
            <a:endParaRPr lang="pt-BR" dirty="0"/>
          </a:p>
        </p:txBody>
      </p:sp>
      <p:pic>
        <p:nvPicPr>
          <p:cNvPr id="3076" name="Picture 4" descr="http://www.printsplace.co.uk/PS/Store/ProxyImage/Captain_stands_at_helm_of_his_ship?ProductId=11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41001"/>
            <a:ext cx="5290939" cy="53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84584" y="-27384"/>
            <a:ext cx="10513168" cy="1143000"/>
          </a:xfrm>
        </p:spPr>
        <p:txBody>
          <a:bodyPr>
            <a:normAutofit/>
          </a:bodyPr>
          <a:lstStyle/>
          <a:p>
            <a:r>
              <a:rPr lang="pt-BR" sz="3600" dirty="0"/>
              <a:t>QUAL É A QUALIDADE DAS TUAS DECISÕES????</a:t>
            </a:r>
          </a:p>
        </p:txBody>
      </p:sp>
      <p:pic>
        <p:nvPicPr>
          <p:cNvPr id="4" name="Picture 2" descr="http://3.bp.blogspot.com/-zr-_c2iLvoA/Ts4fxbvB4oI/AAAAAAAABoQ/oKNDL8NxMsI/s1600/no+leme+nao+des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44" y="1243220"/>
            <a:ext cx="5616624" cy="374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4293096"/>
            <a:ext cx="88569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/>
          </a:p>
          <a:p>
            <a:pPr algn="ctr"/>
            <a:endParaRPr lang="pt-BR" sz="3600" b="1" dirty="0" smtClean="0"/>
          </a:p>
          <a:p>
            <a:r>
              <a:rPr lang="pt-BR" sz="4000" b="1" dirty="0" smtClean="0">
                <a:solidFill>
                  <a:schemeClr val="bg1"/>
                </a:solidFill>
              </a:rPr>
              <a:t>Filosofia para administradores: Útil?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os alunos de Administração acham da Filosofia?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016224"/>
            <a:ext cx="8496944" cy="450912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pt-BR" dirty="0" smtClean="0"/>
              <a:t>Alunos </a:t>
            </a:r>
            <a:r>
              <a:rPr lang="pt-BR" dirty="0"/>
              <a:t>avaliaram a disciplina de Filosofia</a:t>
            </a:r>
          </a:p>
          <a:p>
            <a:pPr lvl="1">
              <a:lnSpc>
                <a:spcPct val="170000"/>
              </a:lnSpc>
            </a:pPr>
            <a:r>
              <a:rPr lang="pt-BR" dirty="0" smtClean="0"/>
              <a:t>Faculdade </a:t>
            </a:r>
            <a:r>
              <a:rPr lang="pt-BR" dirty="0"/>
              <a:t>de Administração de </a:t>
            </a:r>
            <a:r>
              <a:rPr lang="pt-BR" dirty="0" smtClean="0"/>
              <a:t>referência </a:t>
            </a:r>
          </a:p>
          <a:p>
            <a:pPr lvl="1">
              <a:lnSpc>
                <a:spcPct val="170000"/>
              </a:lnSpc>
            </a:pPr>
            <a:r>
              <a:rPr lang="pt-BR" dirty="0" smtClean="0"/>
              <a:t>Campinas-SP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400" i="1" dirty="0" smtClean="0"/>
              <a:t>43,8% de reprovação: contribuição “pouco importante”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400" i="1" dirty="0" smtClean="0"/>
              <a:t>18,8</a:t>
            </a:r>
            <a:r>
              <a:rPr lang="pt-BR" sz="2400" i="1" dirty="0"/>
              <a:t>% consideram </a:t>
            </a:r>
            <a:r>
              <a:rPr lang="pt-BR" sz="2400" i="1" dirty="0" smtClean="0"/>
              <a:t>“irrelevante”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340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36327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i="1" dirty="0" smtClean="0"/>
              <a:t>“Pelo </a:t>
            </a:r>
            <a:r>
              <a:rPr lang="pt-BR" i="1" dirty="0"/>
              <a:t>modo que nos foi passado </a:t>
            </a:r>
            <a:r>
              <a:rPr lang="pt-BR" b="1" i="1" u="sng" dirty="0"/>
              <a:t>não será muito utilizada</a:t>
            </a:r>
            <a:r>
              <a:rPr lang="pt-BR" i="1" dirty="0"/>
              <a:t>, não agregou muito</a:t>
            </a:r>
            <a:r>
              <a:rPr lang="pt-BR" i="1" dirty="0" smtClean="0"/>
              <a:t>.” </a:t>
            </a:r>
          </a:p>
          <a:p>
            <a:pPr marL="0" indent="0">
              <a:lnSpc>
                <a:spcPct val="170000"/>
              </a:lnSpc>
              <a:buNone/>
            </a:pPr>
            <a:endParaRPr lang="pt-BR" i="1" dirty="0"/>
          </a:p>
          <a:p>
            <a:pPr marL="0" indent="0">
              <a:lnSpc>
                <a:spcPct val="170000"/>
              </a:lnSpc>
              <a:buNone/>
            </a:pPr>
            <a:endParaRPr lang="pt-BR" i="1" dirty="0" smtClean="0"/>
          </a:p>
          <a:p>
            <a:pPr>
              <a:lnSpc>
                <a:spcPct val="170000"/>
              </a:lnSpc>
            </a:pPr>
            <a:endParaRPr lang="pt-BR" i="1" dirty="0"/>
          </a:p>
          <a:p>
            <a:pPr>
              <a:lnSpc>
                <a:spcPct val="17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10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36327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i="1" dirty="0" smtClean="0"/>
              <a:t>“...a </a:t>
            </a:r>
            <a:r>
              <a:rPr lang="pt-BR" i="1" dirty="0"/>
              <a:t>matéria Filosofia deveria ser mais prática, </a:t>
            </a:r>
            <a:endParaRPr lang="pt-BR" i="1" dirty="0" smtClean="0"/>
          </a:p>
          <a:p>
            <a:pPr lvl="1">
              <a:lnSpc>
                <a:spcPct val="170000"/>
              </a:lnSpc>
            </a:pPr>
            <a:r>
              <a:rPr lang="pt-BR" i="1" dirty="0" smtClean="0"/>
              <a:t> </a:t>
            </a:r>
            <a:r>
              <a:rPr lang="pt-BR" i="1" dirty="0"/>
              <a:t>fazer paralelos e analogias com o mundo atual.” </a:t>
            </a:r>
          </a:p>
          <a:p>
            <a:pPr marL="0" indent="0">
              <a:lnSpc>
                <a:spcPct val="170000"/>
              </a:lnSpc>
              <a:buNone/>
            </a:pPr>
            <a:endParaRPr lang="pt-BR" i="1" dirty="0" smtClean="0"/>
          </a:p>
          <a:p>
            <a:pPr>
              <a:lnSpc>
                <a:spcPct val="170000"/>
              </a:lnSpc>
            </a:pPr>
            <a:endParaRPr lang="pt-BR" i="1" dirty="0"/>
          </a:p>
          <a:p>
            <a:pPr>
              <a:lnSpc>
                <a:spcPct val="17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85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8" name="Picture 4" descr="http://www.imagens.usp.br/wp-content/uploads/20100920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02558"/>
            <a:ext cx="3574431" cy="201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ágono 3"/>
          <p:cNvSpPr/>
          <p:nvPr/>
        </p:nvSpPr>
        <p:spPr>
          <a:xfrm>
            <a:off x="2672567" y="1880948"/>
            <a:ext cx="2376264" cy="4688060"/>
          </a:xfrm>
          <a:prstGeom prst="homePlate">
            <a:avLst>
              <a:gd name="adj" fmla="val 100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70" name="Picture 6" descr="http://t3.gstatic.com/images?q=tbn:ANd9GcSOyBYA_ZO1TnldmcKq_Nw5HmszT321PkEGIButvxVJCPqcuxsK0VknGk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04" y="3356992"/>
            <a:ext cx="1413440" cy="16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2.bp.blogspot.com/-B3rUxkk_Kco/Tb44T3poaRI/AAAAAAAAB6g/bw_6__RxFi8/s1600/escol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309765" cy="265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sz="4000" i="1" dirty="0"/>
          </a:p>
          <a:p>
            <a:pPr marL="0" indent="0">
              <a:buNone/>
            </a:pPr>
            <a:r>
              <a:rPr lang="pt-BR" sz="4000" i="1" dirty="0" smtClean="0"/>
              <a:t>“</a:t>
            </a:r>
            <a:r>
              <a:rPr lang="pt-BR" sz="4000" b="1" i="1" u="sng" dirty="0"/>
              <a:t>Não utilizo. </a:t>
            </a:r>
            <a:r>
              <a:rPr lang="pt-BR" sz="4000" i="1" dirty="0"/>
              <a:t>Não acho importante.”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25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Pra que Filosofia???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8840"/>
            <a:ext cx="5112568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t-BR" dirty="0" smtClean="0"/>
              <a:t>A utilidade da Filosofia é: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i="1" dirty="0" smtClean="0"/>
              <a:t>“dar </a:t>
            </a:r>
            <a:r>
              <a:rPr lang="pt-BR" i="1" dirty="0"/>
              <a:t>a cada um de nós e à nossa sociedade os </a:t>
            </a:r>
            <a:r>
              <a:rPr lang="pt-BR" b="1" i="1" u="sng" dirty="0"/>
              <a:t>meios para sermos conscientes de nós mesmos e de nossas </a:t>
            </a:r>
            <a:r>
              <a:rPr lang="pt-BR" b="1" i="1" u="sng" dirty="0" smtClean="0"/>
              <a:t>ações</a:t>
            </a:r>
            <a:r>
              <a:rPr lang="pt-BR" i="1" dirty="0" smtClean="0"/>
              <a:t>”</a:t>
            </a:r>
          </a:p>
          <a:p>
            <a:pPr marL="0" indent="0">
              <a:lnSpc>
                <a:spcPct val="160000"/>
              </a:lnSpc>
              <a:buNone/>
            </a:pPr>
            <a:endParaRPr lang="pt-BR" i="1" dirty="0"/>
          </a:p>
          <a:p>
            <a:pPr marL="0" indent="0">
              <a:lnSpc>
                <a:spcPct val="160000"/>
              </a:lnSpc>
              <a:buNone/>
            </a:pPr>
            <a:endParaRPr lang="pt-BR" dirty="0"/>
          </a:p>
          <a:p>
            <a:pPr marL="0" indent="0">
              <a:lnSpc>
                <a:spcPct val="160000"/>
              </a:lnSpc>
              <a:buNone/>
            </a:pPr>
            <a:r>
              <a:rPr lang="pt-BR" dirty="0" smtClean="0"/>
              <a:t>	</a:t>
            </a:r>
            <a:endParaRPr lang="pt-BR" dirty="0"/>
          </a:p>
        </p:txBody>
      </p:sp>
      <p:pic>
        <p:nvPicPr>
          <p:cNvPr id="8198" name="Picture 6" descr="Revista Cult Nº 035 - Marilena Chau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47" y="1628800"/>
            <a:ext cx="3581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700808"/>
            <a:ext cx="7992888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endParaRPr lang="pt-BR" i="1" dirty="0"/>
          </a:p>
          <a:p>
            <a:pPr marL="0" indent="0">
              <a:lnSpc>
                <a:spcPct val="160000"/>
              </a:lnSpc>
              <a:buNone/>
            </a:pPr>
            <a:r>
              <a:rPr lang="pt-BR" i="1" dirty="0"/>
              <a:t>“</a:t>
            </a:r>
            <a:r>
              <a:rPr lang="pt-BR" b="1" i="1" u="sng" dirty="0"/>
              <a:t>uma prática que deseja a liberdade </a:t>
            </a:r>
            <a:r>
              <a:rPr lang="pt-BR" i="1" dirty="0"/>
              <a:t>e a felicidade para todos.”</a:t>
            </a:r>
            <a:endParaRPr lang="pt-BR" dirty="0"/>
          </a:p>
          <a:p>
            <a:pPr marL="0" indent="0">
              <a:lnSpc>
                <a:spcPct val="160000"/>
              </a:lnSpc>
              <a:buNone/>
            </a:pPr>
            <a:endParaRPr lang="pt-BR" dirty="0"/>
          </a:p>
          <a:p>
            <a:pPr marL="0" indent="0">
              <a:lnSpc>
                <a:spcPct val="160000"/>
              </a:lnSpc>
              <a:buNone/>
            </a:pPr>
            <a:r>
              <a:rPr lang="pt-BR" dirty="0" smtClean="0"/>
              <a:t>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1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20134391">
            <a:off x="-8099" y="886407"/>
            <a:ext cx="68487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Consciência</a:t>
            </a:r>
            <a:endParaRPr lang="pt-BR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 rot="21182625">
            <a:off x="2341142" y="4677198"/>
            <a:ext cx="58833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Felicidade</a:t>
            </a:r>
            <a:endParaRPr lang="pt-BR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 rot="574944">
            <a:off x="3501653" y="2373210"/>
            <a:ext cx="56147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9600" b="1" dirty="0" smtClean="0">
                <a:ln/>
                <a:solidFill>
                  <a:schemeClr val="accent3"/>
                </a:solidFill>
              </a:rPr>
              <a:t>Liberdade</a:t>
            </a:r>
            <a:endParaRPr lang="pt-BR" sz="9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pt-BR" sz="4800" dirty="0" smtClean="0"/>
              <a:t>Como tornar estes objetivos mais funcionais e práticos para a vida profissional?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7620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as empresas gigantes caem???</a:t>
            </a:r>
            <a:br>
              <a:rPr lang="pt-BR" dirty="0" smtClean="0"/>
            </a:br>
            <a:r>
              <a:rPr lang="pt-BR" dirty="0" smtClean="0"/>
              <a:t>Jim Collins</a:t>
            </a:r>
            <a:endParaRPr lang="pt-BR" dirty="0"/>
          </a:p>
        </p:txBody>
      </p:sp>
      <p:pic>
        <p:nvPicPr>
          <p:cNvPr id="2050" name="Picture 2" descr="Livro - Como as Gigantes Ca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1277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ircuit 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ank of Ame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4786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-531440"/>
            <a:ext cx="16417824" cy="923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8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85536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pt-BR" dirty="0" smtClean="0"/>
              <a:t>Arrogância que nasceu do sucesso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Perdem de vista os reais fatores que criaram o sucesso delas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Pararam de aprofundar a compreensão 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Não compreendem as situações em que as ações delas vão parar de dar resultado</a:t>
            </a:r>
          </a:p>
          <a:p>
            <a:pPr lvl="2">
              <a:lnSpc>
                <a:spcPct val="160000"/>
              </a:lnSpc>
            </a:pPr>
            <a:endParaRPr lang="pt-BR" dirty="0" smtClean="0"/>
          </a:p>
          <a:p>
            <a:pPr>
              <a:lnSpc>
                <a:spcPct val="160000"/>
              </a:lnSpc>
            </a:pPr>
            <a:r>
              <a:rPr lang="pt-BR" dirty="0" smtClean="0"/>
              <a:t>Eles não davam atenção pros fatos negativos 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E aumentavam os fatos positivos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Como as empresas gigantes caem???</a:t>
            </a:r>
            <a:br>
              <a:rPr lang="pt-BR" smtClean="0"/>
            </a:br>
            <a:r>
              <a:rPr lang="pt-BR" smtClean="0"/>
              <a:t>Jim Collins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8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Os times de alto desempenho são fortes em diálogos com base nos </a:t>
            </a:r>
            <a:r>
              <a:rPr lang="pt-BR" dirty="0" smtClean="0"/>
              <a:t>FATOS</a:t>
            </a:r>
          </a:p>
          <a:p>
            <a:pPr lvl="2"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Os melhores líderes que estudamos nunca acham que atingiram uma compreensão final de todos os fatores que lhes trouxeram o sucesso</a:t>
            </a:r>
          </a:p>
          <a:p>
            <a:pPr>
              <a:lnSpc>
                <a:spcPct val="150000"/>
              </a:lnSpc>
            </a:pPr>
            <a:endParaRPr lang="pt-BR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Como as empresas gigantes caem???</a:t>
            </a:r>
            <a:br>
              <a:rPr lang="pt-BR" smtClean="0"/>
            </a:br>
            <a:r>
              <a:rPr lang="pt-BR" smtClean="0"/>
              <a:t>Jim Collins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832486" y="6167045"/>
            <a:ext cx="2699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www.youtube.com/watch?v=tWb-6DSTdYI</a:t>
            </a:r>
            <a:r>
              <a:rPr lang="pt-BR" dirty="0" smtClean="0"/>
              <a:t>/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586517" y="6444044"/>
            <a:ext cx="863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3:42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58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“The </a:t>
            </a:r>
            <a:r>
              <a:rPr lang="en-US" i="1" dirty="0"/>
              <a:t>best board members dispense wisdom like Socrates—by asking questions, drawing analogies, and making dispassionate observations</a:t>
            </a:r>
            <a:r>
              <a:rPr lang="en-US" i="1" dirty="0" smtClean="0"/>
              <a:t>.”</a:t>
            </a:r>
          </a:p>
          <a:p>
            <a:pPr marL="1371600" lvl="3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			</a:t>
            </a:r>
            <a:r>
              <a:rPr lang="en-US" sz="3200" dirty="0" smtClean="0"/>
              <a:t>Jim Collins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675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images01.olx.com.br/ui/18/17/71/1358822522_474991671_1-Fotos-de--Apostilas-curso-pre-vestibular-Anglo-Cassiano-Ricar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3" y="764704"/>
            <a:ext cx="793432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3861048"/>
            <a:ext cx="55446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r>
              <a:rPr lang="pt-BR" sz="4000" b="1" dirty="0" smtClean="0">
                <a:solidFill>
                  <a:schemeClr val="bg1"/>
                </a:solidFill>
              </a:rPr>
              <a:t>Líderes </a:t>
            </a:r>
            <a:r>
              <a:rPr lang="pt-BR" sz="4000" b="1" dirty="0">
                <a:solidFill>
                  <a:schemeClr val="bg1"/>
                </a:solidFill>
              </a:rPr>
              <a:t>organizacionais que praticam a filosofia</a:t>
            </a:r>
          </a:p>
        </p:txBody>
      </p:sp>
    </p:spTree>
    <p:extLst>
      <p:ext uri="{BB962C8B-B14F-4D97-AF65-F5344CB8AC3E}">
        <p14:creationId xmlns:p14="http://schemas.microsoft.com/office/powerpoint/2010/main" val="7115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991"/>
            <a:ext cx="8229600" cy="1143000"/>
          </a:xfrm>
        </p:spPr>
        <p:txBody>
          <a:bodyPr/>
          <a:lstStyle/>
          <a:p>
            <a:r>
              <a:rPr lang="pt-BR" dirty="0" smtClean="0"/>
              <a:t>George Soros - Investidor</a:t>
            </a:r>
            <a:endParaRPr lang="pt-BR" dirty="0"/>
          </a:p>
        </p:txBody>
      </p:sp>
      <p:pic>
        <p:nvPicPr>
          <p:cNvPr id="1026" name="Picture 2" descr="http://upload.wikimedia.org/wikipedia/commons/thumb/3/32/George_Soros_-_World_Economic_Forum_Annual_Meeting_Davos_2010.jpg/250px-George_Soros_-_World_Economic_Forum_Annual_Meeting_Davos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60" y="1844824"/>
            <a:ext cx="3491880" cy="446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0706" t="8408" r="40592" b="6207"/>
          <a:stretch/>
        </p:blipFill>
        <p:spPr>
          <a:xfrm>
            <a:off x="1187624" y="327903"/>
            <a:ext cx="6624736" cy="65300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030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Soros previu </a:t>
            </a:r>
            <a:r>
              <a:rPr lang="pt-BR" dirty="0"/>
              <a:t>a </a:t>
            </a:r>
            <a:r>
              <a:rPr lang="pt-BR" dirty="0" smtClean="0"/>
              <a:t>crise de 2008</a:t>
            </a:r>
            <a:endParaRPr lang="pt-BR" dirty="0"/>
          </a:p>
        </p:txBody>
      </p:sp>
      <p:pic>
        <p:nvPicPr>
          <p:cNvPr id="5" name="Picture 2" descr="http://ajcomenta.files.wordpress.com/2011/02/ti_cartaz_30cm.jpg?w=270&amp;h=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02" y="1556792"/>
            <a:ext cx="2553011" cy="37444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img.timeinc.net/time/daily/2009/0904/homeless_0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" y="1546557"/>
            <a:ext cx="6244791" cy="37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2492896"/>
            <a:ext cx="7200800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	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Perdas de mais de um trilhão de dólares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77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024" y="568883"/>
            <a:ext cx="5328592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i="1" dirty="0" smtClean="0"/>
              <a:t>“Eu </a:t>
            </a:r>
            <a:r>
              <a:rPr lang="pt-BR" i="1" dirty="0"/>
              <a:t>desenvolvi uma estrutura conceitual </a:t>
            </a:r>
            <a:endParaRPr lang="pt-BR" i="1" dirty="0" smtClean="0"/>
          </a:p>
          <a:p>
            <a:pPr marL="0" indent="0">
              <a:lnSpc>
                <a:spcPct val="170000"/>
              </a:lnSpc>
              <a:buNone/>
            </a:pPr>
            <a:endParaRPr lang="pt-BR" i="1" dirty="0"/>
          </a:p>
          <a:p>
            <a:pPr marL="0" indent="0">
              <a:lnSpc>
                <a:spcPct val="170000"/>
              </a:lnSpc>
              <a:buNone/>
            </a:pPr>
            <a:r>
              <a:rPr lang="pt-BR" i="1" dirty="0" smtClean="0"/>
              <a:t>que </a:t>
            </a:r>
            <a:r>
              <a:rPr lang="pt-BR" i="1" dirty="0"/>
              <a:t>me ajudou tanto a ganhar dinheiro como gestor de um fundo de hedge, </a:t>
            </a:r>
            <a:endParaRPr lang="pt-BR" i="1" dirty="0" smtClean="0"/>
          </a:p>
          <a:p>
            <a:pPr marL="0" indent="0">
              <a:lnSpc>
                <a:spcPct val="170000"/>
              </a:lnSpc>
              <a:buNone/>
            </a:pPr>
            <a:endParaRPr lang="pt-BR" i="1" dirty="0"/>
          </a:p>
          <a:p>
            <a:pPr marL="0" indent="0">
              <a:lnSpc>
                <a:spcPct val="170000"/>
              </a:lnSpc>
              <a:buNone/>
            </a:pPr>
            <a:r>
              <a:rPr lang="pt-BR" i="1" dirty="0" smtClean="0"/>
              <a:t>quanto </a:t>
            </a:r>
            <a:r>
              <a:rPr lang="pt-BR" i="1" dirty="0"/>
              <a:t>a gastar dinheiro como um filantropo com foco em políticas</a:t>
            </a:r>
            <a:r>
              <a:rPr lang="pt-BR" i="1" dirty="0" smtClean="0"/>
              <a:t>.” </a:t>
            </a:r>
            <a:endParaRPr lang="pt-BR" dirty="0"/>
          </a:p>
        </p:txBody>
      </p:sp>
      <p:pic>
        <p:nvPicPr>
          <p:cNvPr id="6" name="Picture 2" descr="http://content-portal.istoedinheiro.com.br/istoeimagens/capa/cp_1572168179318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07" y="1127279"/>
            <a:ext cx="3419872" cy="44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0480" y="836712"/>
            <a:ext cx="5076056" cy="573325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i="1" dirty="0" smtClean="0"/>
              <a:t>“Essa </a:t>
            </a:r>
            <a:r>
              <a:rPr lang="pt-BR" i="1" dirty="0"/>
              <a:t>estrutura conceitual não é sobre dinheiro, </a:t>
            </a:r>
            <a:endParaRPr lang="pt-BR" i="1" dirty="0" smtClean="0"/>
          </a:p>
          <a:p>
            <a:pPr marL="0" indent="0">
              <a:lnSpc>
                <a:spcPct val="170000"/>
              </a:lnSpc>
              <a:buNone/>
            </a:pPr>
            <a:endParaRPr lang="pt-BR" i="1" dirty="0"/>
          </a:p>
          <a:p>
            <a:pPr marL="0" indent="0">
              <a:lnSpc>
                <a:spcPct val="170000"/>
              </a:lnSpc>
              <a:buNone/>
            </a:pPr>
            <a:r>
              <a:rPr lang="pt-BR" i="1" dirty="0" smtClean="0"/>
              <a:t>mas </a:t>
            </a:r>
            <a:r>
              <a:rPr lang="pt-BR" i="1" dirty="0"/>
              <a:t>é </a:t>
            </a:r>
            <a:r>
              <a:rPr lang="pt-BR" b="1" i="1" u="sng" dirty="0"/>
              <a:t>sobre a relação entre o pensamento e a realidade</a:t>
            </a:r>
            <a:r>
              <a:rPr lang="pt-BR" i="1" dirty="0"/>
              <a:t>, </a:t>
            </a:r>
            <a:endParaRPr lang="pt-BR" i="1" dirty="0" smtClean="0"/>
          </a:p>
          <a:p>
            <a:pPr marL="0" indent="0">
              <a:lnSpc>
                <a:spcPct val="170000"/>
              </a:lnSpc>
              <a:buNone/>
            </a:pPr>
            <a:endParaRPr lang="pt-BR" i="1" dirty="0"/>
          </a:p>
          <a:p>
            <a:pPr marL="0" indent="0">
              <a:lnSpc>
                <a:spcPct val="170000"/>
              </a:lnSpc>
              <a:buNone/>
            </a:pPr>
            <a:r>
              <a:rPr lang="pt-BR" i="1" dirty="0" smtClean="0"/>
              <a:t>um </a:t>
            </a:r>
            <a:r>
              <a:rPr lang="pt-BR" i="1" dirty="0"/>
              <a:t>assunto que foi intensivamente estudado por filósofos desde os primórdios</a:t>
            </a:r>
            <a:r>
              <a:rPr lang="pt-BR" i="1" dirty="0" smtClean="0"/>
              <a:t>.”</a:t>
            </a:r>
            <a:endParaRPr lang="pt-BR" dirty="0"/>
          </a:p>
        </p:txBody>
      </p:sp>
      <p:pic>
        <p:nvPicPr>
          <p:cNvPr id="3074" name="Picture 2" descr="http://2.bp.blogspot.com/-wDZ0v2PwOWY/Ti6vOR5ydiI/AAAAAAAABeA/cJZ0lpSutws/s1600/soros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1"/>
            <a:ext cx="3384377" cy="46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5184576" cy="558924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pt-BR" i="1" dirty="0" smtClean="0"/>
              <a:t>“Fiquei </a:t>
            </a:r>
            <a:r>
              <a:rPr lang="pt-BR" i="1" dirty="0"/>
              <a:t>impressionado com as </a:t>
            </a:r>
            <a:r>
              <a:rPr lang="pt-BR" i="1" dirty="0" smtClean="0"/>
              <a:t>contradições</a:t>
            </a:r>
          </a:p>
          <a:p>
            <a:pPr>
              <a:lnSpc>
                <a:spcPct val="170000"/>
              </a:lnSpc>
            </a:pPr>
            <a:r>
              <a:rPr lang="pt-BR" i="1" dirty="0" smtClean="0"/>
              <a:t> </a:t>
            </a:r>
            <a:r>
              <a:rPr lang="pt-BR" i="1" dirty="0"/>
              <a:t>entre a ênfase de Popper sobre a imperfeição do conhecimento </a:t>
            </a:r>
            <a:endParaRPr lang="pt-BR" i="1" dirty="0" smtClean="0"/>
          </a:p>
          <a:p>
            <a:pPr>
              <a:lnSpc>
                <a:spcPct val="170000"/>
              </a:lnSpc>
            </a:pPr>
            <a:endParaRPr lang="pt-BR" i="1" dirty="0"/>
          </a:p>
          <a:p>
            <a:pPr>
              <a:lnSpc>
                <a:spcPct val="170000"/>
              </a:lnSpc>
            </a:pPr>
            <a:r>
              <a:rPr lang="pt-BR" i="1" dirty="0" smtClean="0"/>
              <a:t>e </a:t>
            </a:r>
            <a:r>
              <a:rPr lang="pt-BR" i="1" dirty="0"/>
              <a:t>a teoria da competição perfeita na economia, a qual postula o conhecimento perfeito</a:t>
            </a:r>
            <a:r>
              <a:rPr lang="pt-BR" i="1" dirty="0" smtClean="0"/>
              <a:t>.”</a:t>
            </a:r>
          </a:p>
        </p:txBody>
      </p:sp>
      <p:pic>
        <p:nvPicPr>
          <p:cNvPr id="2052" name="Picture 4" descr="http://personal.lse.ac.uk/lew/l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456384" cy="12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cheiro:Karl Pop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38987"/>
            <a:ext cx="3240360" cy="415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20688"/>
            <a:ext cx="8640960" cy="237626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t-BR" sz="2800" i="1" dirty="0" smtClean="0"/>
              <a:t>“Isso </a:t>
            </a:r>
            <a:r>
              <a:rPr lang="pt-BR" sz="2800" i="1" dirty="0"/>
              <a:t>me levou a </a:t>
            </a:r>
            <a:r>
              <a:rPr lang="pt-BR" sz="2800" b="1" i="1" u="sng" dirty="0"/>
              <a:t>questionar os pressupostos </a:t>
            </a:r>
            <a:r>
              <a:rPr lang="pt-BR" sz="2800" i="1" dirty="0"/>
              <a:t>da teoria econômica. </a:t>
            </a:r>
            <a:endParaRPr lang="pt-BR" sz="2800" i="1" dirty="0" smtClean="0"/>
          </a:p>
          <a:p>
            <a:pPr marL="0" lvl="0" indent="0">
              <a:lnSpc>
                <a:spcPct val="150000"/>
              </a:lnSpc>
              <a:buNone/>
            </a:pPr>
            <a:r>
              <a:rPr lang="pt-BR" sz="2800" i="1" dirty="0" smtClean="0"/>
              <a:t>Estas </a:t>
            </a:r>
            <a:r>
              <a:rPr lang="pt-BR" sz="2800" i="1" dirty="0"/>
              <a:t>foram as duas inspirações teóricas mais importantes para a </a:t>
            </a:r>
            <a:r>
              <a:rPr lang="pt-BR" sz="2800" b="1" i="1" u="sng" dirty="0"/>
              <a:t>minha filosofia</a:t>
            </a:r>
            <a:r>
              <a:rPr lang="pt-BR" sz="2800" i="1" dirty="0" smtClean="0"/>
              <a:t>.”</a:t>
            </a:r>
            <a:endParaRPr lang="pt-BR" sz="2800" dirty="0"/>
          </a:p>
        </p:txBody>
      </p:sp>
      <p:pic>
        <p:nvPicPr>
          <p:cNvPr id="1028" name="Picture 4" descr="http://ssheltonimages.com/img/1e/1e2/George_Soros_Lecture_Series_General_Theory_of_Reflexiv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t="13237" r="-1449" b="-3114"/>
          <a:stretch/>
        </p:blipFill>
        <p:spPr bwMode="auto">
          <a:xfrm>
            <a:off x="2214024" y="3465432"/>
            <a:ext cx="514800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Götz</a:t>
            </a:r>
            <a:r>
              <a:rPr lang="pt-BR" dirty="0" smtClean="0"/>
              <a:t> Werner – Empresário de varejo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8" name="Picture 4" descr="http://www.dhbw-loerrach.de/uploads/pics/Goetz_Werne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8" y="1568260"/>
            <a:ext cx="7973664" cy="56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6096" y="980728"/>
            <a:ext cx="2808312" cy="1080120"/>
          </a:xfrm>
        </p:spPr>
        <p:txBody>
          <a:bodyPr>
            <a:normAutofit/>
          </a:bodyPr>
          <a:lstStyle/>
          <a:p>
            <a:pPr algn="l"/>
            <a:r>
              <a:rPr lang="de-DE" sz="3800" dirty="0" smtClean="0"/>
              <a:t>Dm-drogerie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4048" y="2276872"/>
            <a:ext cx="4464496" cy="3096344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2900 lojas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Em 12 países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50 mil </a:t>
            </a:r>
            <a:r>
              <a:rPr lang="pt-BR" dirty="0"/>
              <a:t>funcionários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7106" name="Picture 2" descr="http://www.ostrava.avionshoppingpark.cz/~/media/Czech%20and%20Slovakia/Images/Ostrava/Obchody/DM%20drogerie/CZ_dm_drogerie_470x470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80728"/>
            <a:ext cx="5112568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enematualidades.com.br/wp-content/uploads/FUV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9" y="332656"/>
            <a:ext cx="452165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stadao.com.br/fotos/Enem_Linguas_Simulado_MarcioFernandesAE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3691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de-DE" sz="3800" dirty="0"/>
              <a:t>Dm-drogerie: Crescimento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60640" y="1916832"/>
            <a:ext cx="3203848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400" dirty="0"/>
              <a:t>Faturamento anual: </a:t>
            </a:r>
            <a:r>
              <a:rPr lang="pt-BR" sz="2400" dirty="0" smtClean="0"/>
              <a:t>7,69 bilhões </a:t>
            </a:r>
            <a:r>
              <a:rPr lang="pt-BR" sz="2400" dirty="0"/>
              <a:t>de </a:t>
            </a:r>
            <a:r>
              <a:rPr lang="pt-BR" sz="2400" dirty="0" smtClean="0"/>
              <a:t>Euros</a:t>
            </a:r>
          </a:p>
          <a:p>
            <a:pPr>
              <a:lnSpc>
                <a:spcPct val="120000"/>
              </a:lnSpc>
            </a:pPr>
            <a:endParaRPr lang="pt-BR" sz="2400" dirty="0" smtClean="0"/>
          </a:p>
          <a:p>
            <a:pPr>
              <a:lnSpc>
                <a:spcPct val="120000"/>
              </a:lnSpc>
            </a:pPr>
            <a:r>
              <a:rPr lang="pt-BR" sz="2400" dirty="0" smtClean="0"/>
              <a:t>Crescimento </a:t>
            </a:r>
            <a:r>
              <a:rPr lang="pt-BR" sz="2400" dirty="0"/>
              <a:t>médio nos últimos 5 anos: </a:t>
            </a:r>
            <a:r>
              <a:rPr lang="pt-BR" sz="2400" dirty="0" smtClean="0"/>
              <a:t>9,4%</a:t>
            </a:r>
            <a:endParaRPr lang="pt-BR" sz="2400" dirty="0"/>
          </a:p>
          <a:p>
            <a:pPr>
              <a:lnSpc>
                <a:spcPct val="120000"/>
              </a:lnSpc>
            </a:pP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35302"/>
            <a:ext cx="5328592" cy="51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" y="4128617"/>
            <a:ext cx="8795320" cy="362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i="1" dirty="0" smtClean="0"/>
              <a:t>	“Liderar para mim significa </a:t>
            </a:r>
            <a:r>
              <a:rPr lang="pt-BR" i="1" u="sng" dirty="0" smtClean="0"/>
              <a:t>criar espaços livres</a:t>
            </a:r>
            <a:r>
              <a:rPr lang="pt-BR" i="1" dirty="0" smtClean="0"/>
              <a:t> para que as pessoas possam trazer as suas </a:t>
            </a:r>
            <a:br>
              <a:rPr lang="pt-BR" i="1" dirty="0" smtClean="0"/>
            </a:br>
            <a:r>
              <a:rPr lang="pt-BR" i="1" dirty="0" smtClean="0"/>
              <a:t>ideias e sua força de iniciativa”</a:t>
            </a:r>
          </a:p>
          <a:p>
            <a:pPr>
              <a:lnSpc>
                <a:spcPct val="150000"/>
              </a:lnSpc>
              <a:buNone/>
            </a:pPr>
            <a:endParaRPr lang="pt-BR" sz="3600" i="1" dirty="0" smtClean="0"/>
          </a:p>
          <a:p>
            <a:pPr marL="0" indent="0">
              <a:lnSpc>
                <a:spcPct val="150000"/>
              </a:lnSpc>
              <a:buNone/>
            </a:pPr>
            <a:endParaRPr lang="pt-BR" sz="3600" dirty="0"/>
          </a:p>
        </p:txBody>
      </p:sp>
      <p:pic>
        <p:nvPicPr>
          <p:cNvPr id="3074" name="Picture 2" descr="http://campogeno.files.wordpress.com/2013/07/goetz-werner-reich-und-fuer-ein-bedingungsloses-grundeinkommen-foto-d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2" y="-1"/>
            <a:ext cx="7489960" cy="37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96552" y="1844824"/>
            <a:ext cx="9545876" cy="3620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000" i="1" dirty="0" smtClean="0"/>
              <a:t>	</a:t>
            </a:r>
            <a:endParaRPr lang="pt-BR" sz="4400" i="1" dirty="0" smtClean="0"/>
          </a:p>
          <a:p>
            <a:pPr marL="457200" lvl="1" indent="0">
              <a:buNone/>
            </a:pPr>
            <a:r>
              <a:rPr lang="pt-BR" sz="4000" i="1" dirty="0" smtClean="0"/>
              <a:t>“Com isso as pessoas trabalham com mais objetividade e podem ser autênticas”</a:t>
            </a: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0667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-1107504"/>
            <a:ext cx="15402024" cy="86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6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581528" cy="922114"/>
          </a:xfrm>
        </p:spPr>
        <p:txBody>
          <a:bodyPr>
            <a:normAutofit fontScale="90000"/>
          </a:bodyPr>
          <a:lstStyle/>
          <a:p>
            <a:pPr algn="l"/>
            <a:r>
              <a:rPr lang="pt-BR" sz="3800" dirty="0" smtClean="0"/>
              <a:t>Liderança pelo Diálogo (</a:t>
            </a:r>
            <a:r>
              <a:rPr lang="pt-BR" sz="3800" dirty="0" err="1" smtClean="0"/>
              <a:t>Dietz</a:t>
            </a:r>
            <a:r>
              <a:rPr lang="pt-BR" sz="3800" dirty="0" smtClean="0"/>
              <a:t>): O Caso dm</a:t>
            </a:r>
            <a:endParaRPr lang="pt-BR" sz="3800" dirty="0"/>
          </a:p>
        </p:txBody>
      </p:sp>
      <p:pic>
        <p:nvPicPr>
          <p:cNvPr id="2050" name="Picture 2" descr="http://ecx.images-amazon.com/images/I/71D%2BMNwtdgL._AA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75477"/>
            <a:ext cx="458112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SF7PUecIOOaN2VWeOPcKaENXl1BaH3VYUEm3O9Y5cdiDtkUaV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" y="1988840"/>
            <a:ext cx="3663180" cy="550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9392"/>
            <a:ext cx="9396536" cy="71287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348880"/>
            <a:ext cx="8786842" cy="24091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4200" dirty="0" smtClean="0">
                <a:solidFill>
                  <a:schemeClr val="bg1"/>
                </a:solidFill>
              </a:rPr>
              <a:t>	</a:t>
            </a:r>
            <a:r>
              <a:rPr lang="pt-BR" sz="4200" i="1" dirty="0" smtClean="0">
                <a:solidFill>
                  <a:schemeClr val="bg1"/>
                </a:solidFill>
              </a:rPr>
              <a:t>Diálogo é um modo de interação </a:t>
            </a:r>
            <a:br>
              <a:rPr lang="pt-BR" sz="4200" i="1" dirty="0" smtClean="0">
                <a:solidFill>
                  <a:schemeClr val="bg1"/>
                </a:solidFill>
              </a:rPr>
            </a:br>
            <a:r>
              <a:rPr lang="pt-BR" sz="4200" i="1" dirty="0" smtClean="0">
                <a:solidFill>
                  <a:schemeClr val="bg1"/>
                </a:solidFill>
              </a:rPr>
              <a:t>entre as pessoas que favorece a autodeterminação de cada um</a:t>
            </a:r>
          </a:p>
          <a:p>
            <a:pPr algn="ctr"/>
            <a:endParaRPr lang="pt-BR" sz="4200" dirty="0"/>
          </a:p>
        </p:txBody>
      </p:sp>
    </p:spTree>
    <p:extLst>
      <p:ext uri="{BB962C8B-B14F-4D97-AF65-F5344CB8AC3E}">
        <p14:creationId xmlns:p14="http://schemas.microsoft.com/office/powerpoint/2010/main" val="31103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Vendeu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de 8 </a:t>
            </a:r>
            <a:r>
              <a:rPr lang="en-US" sz="2800" dirty="0" err="1" smtClean="0"/>
              <a:t>milhões</a:t>
            </a:r>
            <a:r>
              <a:rPr lang="en-US" sz="2800" dirty="0" smtClean="0"/>
              <a:t> de </a:t>
            </a:r>
            <a:r>
              <a:rPr lang="en-US" sz="2800" dirty="0" err="1" smtClean="0"/>
              <a:t>cópias</a:t>
            </a:r>
            <a:r>
              <a:rPr lang="en-US" sz="2800" dirty="0" smtClean="0"/>
              <a:t> de </a:t>
            </a:r>
            <a:r>
              <a:rPr lang="en-US" sz="2800" dirty="0" err="1" smtClean="0"/>
              <a:t>seus</a:t>
            </a:r>
            <a:r>
              <a:rPr lang="en-US" sz="2800" dirty="0" smtClean="0"/>
              <a:t> </a:t>
            </a:r>
            <a:r>
              <a:rPr lang="en-US" sz="2800" dirty="0" err="1" smtClean="0"/>
              <a:t>livros</a:t>
            </a:r>
            <a:r>
              <a:rPr lang="en-US" sz="2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de 23 </a:t>
            </a:r>
            <a:r>
              <a:rPr lang="en-US" sz="2800" dirty="0" err="1" smtClean="0"/>
              <a:t>idiomas</a:t>
            </a:r>
            <a:endParaRPr lang="pt-BR" sz="2800" dirty="0"/>
          </a:p>
        </p:txBody>
      </p:sp>
      <p:pic>
        <p:nvPicPr>
          <p:cNvPr id="2052" name="Picture 4" descr="A Meta: Um Processo de Melhoria Contín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95" y="270892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learningfromdogs.files.wordpress.com/2010/02/eli_goldrat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5" y="2643482"/>
            <a:ext cx="4975035" cy="37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72816"/>
            <a:ext cx="7200800" cy="5256584"/>
          </a:xfrm>
        </p:spPr>
        <p:txBody>
          <a:bodyPr>
            <a:normAutofit/>
          </a:bodyPr>
          <a:lstStyle/>
          <a:p>
            <a:pPr marL="0" lvl="0" indent="0">
              <a:lnSpc>
                <a:spcPct val="160000"/>
              </a:lnSpc>
              <a:buNone/>
            </a:pPr>
            <a:r>
              <a:rPr lang="pt-BR" i="1" dirty="0" smtClean="0"/>
              <a:t>“Eu </a:t>
            </a:r>
            <a:r>
              <a:rPr lang="pt-BR" i="1" dirty="0"/>
              <a:t>sinceramente acredito que a única maneira que podemos aprender é por meio do processo dedutivo</a:t>
            </a:r>
            <a:r>
              <a:rPr lang="pt-BR" i="1" dirty="0" smtClean="0"/>
              <a:t>.”</a:t>
            </a:r>
          </a:p>
          <a:p>
            <a:pPr lvl="0">
              <a:lnSpc>
                <a:spcPct val="160000"/>
              </a:lnSpc>
            </a:pPr>
            <a:endParaRPr lang="pt-BR" i="1" dirty="0"/>
          </a:p>
          <a:p>
            <a:pPr marL="0" lvl="0" indent="0">
              <a:lnSpc>
                <a:spcPct val="16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51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" y="836712"/>
            <a:ext cx="5338936" cy="5256584"/>
          </a:xfrm>
        </p:spPr>
        <p:txBody>
          <a:bodyPr>
            <a:normAutofit/>
          </a:bodyPr>
          <a:lstStyle/>
          <a:p>
            <a:pPr lvl="0">
              <a:lnSpc>
                <a:spcPct val="160000"/>
              </a:lnSpc>
            </a:pPr>
            <a:endParaRPr lang="pt-BR" i="1" dirty="0"/>
          </a:p>
          <a:p>
            <a:pPr marL="0" lvl="0" indent="0">
              <a:lnSpc>
                <a:spcPct val="160000"/>
              </a:lnSpc>
              <a:buNone/>
            </a:pPr>
            <a:r>
              <a:rPr lang="pt-BR" i="1" dirty="0" smtClean="0"/>
              <a:t> “Por </a:t>
            </a:r>
            <a:r>
              <a:rPr lang="pt-BR" i="1" dirty="0"/>
              <a:t>isso que eu tentei fornecer a mensagem contida no livro pelo modo Socrático.”</a:t>
            </a:r>
            <a:endParaRPr lang="pt-BR" dirty="0"/>
          </a:p>
          <a:p>
            <a:pPr>
              <a:lnSpc>
                <a:spcPct val="160000"/>
              </a:lnSpc>
            </a:pPr>
            <a:endParaRPr lang="pt-BR" dirty="0"/>
          </a:p>
        </p:txBody>
      </p:sp>
      <p:pic>
        <p:nvPicPr>
          <p:cNvPr id="5" name="Picture 2" descr="http://www.netmundi.org/pensamentos/wp-content/uploads/2012/06/socrates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 bwMode="auto">
          <a:xfrm>
            <a:off x="5473641" y="822189"/>
            <a:ext cx="367035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226565"/>
            <a:ext cx="9433048" cy="629877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t-BR" i="1" dirty="0"/>
              <a:t>“</a:t>
            </a:r>
            <a:r>
              <a:rPr lang="pt-BR" i="1" dirty="0" err="1"/>
              <a:t>Jonah</a:t>
            </a:r>
            <a:r>
              <a:rPr lang="pt-BR" i="1" dirty="0"/>
              <a:t>, apesar de seu conhecimento das soluções, provocou Alex a deduzi-las, ao oferecê-lo os pontos de interrogação, ao invés dos pontos de </a:t>
            </a:r>
            <a:r>
              <a:rPr lang="pt-BR" i="1" dirty="0" smtClean="0"/>
              <a:t>exclamação.”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4747" r="24159" b="16281"/>
          <a:stretch/>
        </p:blipFill>
        <p:spPr bwMode="auto">
          <a:xfrm>
            <a:off x="1367644" y="2132856"/>
            <a:ext cx="6336704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7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ursi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744417" cy="248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uv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60470"/>
            <a:ext cx="6925073" cy="38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Qualidade das nossas decisões = a qualidade de nossas perguntas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://us.123rf.com/400wm/400/400/dvarg/dvarg1209/dvarg120900415/15312895-human-head-with-question-mark-symbol-on-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661248" cy="4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548680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Um escravo de Menon </a:t>
            </a:r>
          </a:p>
          <a:p>
            <a:r>
              <a:rPr lang="pt-BR" sz="3600" dirty="0" smtClean="0"/>
              <a:t>é questionado por Sócrates</a:t>
            </a:r>
          </a:p>
          <a:p>
            <a:endParaRPr lang="pt-BR" sz="3600" dirty="0"/>
          </a:p>
          <a:p>
            <a:r>
              <a:rPr lang="pt-BR" sz="3600" dirty="0"/>
              <a:t>p</a:t>
            </a:r>
            <a:r>
              <a:rPr lang="pt-BR" sz="3600" dirty="0" smtClean="0"/>
              <a:t>ara deduzir a solução para um problema de geometria</a:t>
            </a:r>
            <a:endParaRPr lang="pt-BR" sz="3600" dirty="0"/>
          </a:p>
        </p:txBody>
      </p:sp>
      <p:pic>
        <p:nvPicPr>
          <p:cNvPr id="5122" name="Picture 2" descr="http://upload.wikimedia.org/wikipedia/commons/a/aa/Meno_%28Socrates%29_drawing_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04" y="35730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6512" y="591037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Qual</a:t>
            </a:r>
            <a:r>
              <a:rPr lang="en-US" sz="2400" dirty="0" smtClean="0"/>
              <a:t> é o </a:t>
            </a:r>
            <a:r>
              <a:rPr lang="en-US" sz="2400" dirty="0" err="1" smtClean="0"/>
              <a:t>tamanho</a:t>
            </a:r>
            <a:r>
              <a:rPr lang="en-US" sz="2400" dirty="0" smtClean="0"/>
              <a:t> do </a:t>
            </a:r>
            <a:r>
              <a:rPr lang="en-US" sz="2400" dirty="0" err="1" smtClean="0"/>
              <a:t>lado</a:t>
            </a:r>
            <a:r>
              <a:rPr lang="en-US" sz="2400" dirty="0" smtClean="0"/>
              <a:t> de um </a:t>
            </a:r>
            <a:r>
              <a:rPr lang="en-US" sz="2400" dirty="0" err="1" smtClean="0"/>
              <a:t>quadrado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tenha</a:t>
            </a:r>
            <a:r>
              <a:rPr lang="en-US" sz="2400" dirty="0" smtClean="0"/>
              <a:t> o </a:t>
            </a:r>
            <a:r>
              <a:rPr lang="en-US" sz="2400" dirty="0" err="1" smtClean="0"/>
              <a:t>dobro</a:t>
            </a:r>
            <a:r>
              <a:rPr lang="en-US" sz="2400" dirty="0" smtClean="0"/>
              <a:t> da </a:t>
            </a:r>
            <a:r>
              <a:rPr lang="en-US" sz="2400" dirty="0" err="1" smtClean="0"/>
              <a:t>área</a:t>
            </a:r>
            <a:r>
              <a:rPr lang="en-US" sz="2400" dirty="0" smtClean="0"/>
              <a:t> de um </a:t>
            </a:r>
            <a:r>
              <a:rPr lang="en-US" sz="2400" dirty="0" err="1" smtClean="0"/>
              <a:t>quadrado</a:t>
            </a:r>
            <a:r>
              <a:rPr lang="en-US" sz="2400" dirty="0" smtClean="0"/>
              <a:t> dado? É o </a:t>
            </a:r>
            <a:r>
              <a:rPr lang="en-US" sz="2400" dirty="0" err="1" smtClean="0"/>
              <a:t>tamanho</a:t>
            </a:r>
            <a:r>
              <a:rPr lang="en-US" sz="2400" dirty="0" smtClean="0"/>
              <a:t> da diagonal do </a:t>
            </a:r>
            <a:r>
              <a:rPr lang="en-US" sz="2400" dirty="0" err="1" smtClean="0"/>
              <a:t>quadrado</a:t>
            </a:r>
            <a:r>
              <a:rPr lang="en-US" sz="2400" dirty="0" smtClean="0"/>
              <a:t> original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701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3861048"/>
            <a:ext cx="55446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r>
              <a:rPr lang="pt-BR" sz="4000" b="1" dirty="0" smtClean="0">
                <a:solidFill>
                  <a:schemeClr val="bg1"/>
                </a:solidFill>
              </a:rPr>
              <a:t>Sócrates em Diálogo com Líderes de Ação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/>
              <a:t>Laques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>
                    <a:lumMod val="50000"/>
                  </a:schemeClr>
                </a:solidFill>
              </a:rPr>
              <a:t>Diálogo escrito por Platão</a:t>
            </a:r>
            <a:endParaRPr lang="pt-BR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La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04733"/>
            <a:ext cx="2616225" cy="3883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10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Personagens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r>
              <a:rPr lang="pt-BR" dirty="0" err="1" smtClean="0"/>
              <a:t>Lisímaco</a:t>
            </a:r>
            <a:r>
              <a:rPr lang="pt-BR" dirty="0" smtClean="0"/>
              <a:t> e </a:t>
            </a:r>
            <a:r>
              <a:rPr lang="pt-BR" dirty="0" err="1" smtClean="0"/>
              <a:t>Melésias</a:t>
            </a:r>
            <a:r>
              <a:rPr lang="pt-BR" dirty="0" smtClean="0"/>
              <a:t> – cidadãos filhos de generais e políticos famosos</a:t>
            </a:r>
          </a:p>
          <a:p>
            <a:endParaRPr lang="pt-BR" dirty="0" smtClean="0"/>
          </a:p>
          <a:p>
            <a:r>
              <a:rPr lang="pt-BR" dirty="0"/>
              <a:t>Laques – general </a:t>
            </a:r>
          </a:p>
          <a:p>
            <a:r>
              <a:rPr lang="pt-BR" dirty="0" err="1" smtClean="0"/>
              <a:t>Nícias</a:t>
            </a:r>
            <a:r>
              <a:rPr lang="pt-BR" dirty="0" smtClean="0"/>
              <a:t> – general e político</a:t>
            </a:r>
          </a:p>
          <a:p>
            <a:endParaRPr lang="pt-BR" dirty="0" smtClean="0"/>
          </a:p>
          <a:p>
            <a:r>
              <a:rPr lang="pt-BR" dirty="0" smtClean="0"/>
              <a:t>Sócrates</a:t>
            </a:r>
            <a:endParaRPr lang="pt-BR" dirty="0"/>
          </a:p>
        </p:txBody>
      </p:sp>
      <p:pic>
        <p:nvPicPr>
          <p:cNvPr id="5122" name="Picture 2" descr="File:Greek general Met 24.97.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57" y="1151217"/>
            <a:ext cx="3409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1988840"/>
            <a:ext cx="792088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 err="1"/>
              <a:t>Lisímaco</a:t>
            </a:r>
            <a:r>
              <a:rPr lang="pt-BR" sz="3600" dirty="0"/>
              <a:t> convida os generais para </a:t>
            </a:r>
            <a:r>
              <a:rPr lang="pt-BR" sz="3600" dirty="0" smtClean="0"/>
              <a:t>irem </a:t>
            </a:r>
            <a:r>
              <a:rPr lang="pt-BR" sz="3600" dirty="0"/>
              <a:t>a um ginásio assistir uma demonstração de luta com armas pesadas</a:t>
            </a:r>
          </a:p>
        </p:txBody>
      </p:sp>
    </p:spTree>
    <p:extLst>
      <p:ext uri="{BB962C8B-B14F-4D97-AF65-F5344CB8AC3E}">
        <p14:creationId xmlns:p14="http://schemas.microsoft.com/office/powerpoint/2010/main" val="30306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525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  <a:p>
            <a:pPr lvl="1">
              <a:lnSpc>
                <a:spcPct val="150000"/>
              </a:lnSpc>
            </a:pPr>
            <a:r>
              <a:rPr lang="pt-BR" dirty="0" smtClean="0"/>
              <a:t>Relatamos aos nossos filhos as proezas e feitos admiráveis de nossos pais, avós deles, na guerra e na paz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Nós não temos nenhuma façanha própria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err="1" smtClean="0"/>
              <a:t>Lisímaco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35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525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/>
          </a:p>
          <a:p>
            <a:pPr lvl="1">
              <a:lnSpc>
                <a:spcPct val="150000"/>
              </a:lnSpc>
            </a:pPr>
            <a:r>
              <a:rPr lang="pt-BR" dirty="0" smtClean="0"/>
              <a:t>Nos envergonhamos perante nossos filhos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A culpa é de nossos pais!!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Deixaram que tivéssemos uma vida fácil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err="1" smtClean="0"/>
              <a:t>Lisímaco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26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Que forma de instrução ou prática conduz à excelência?</a:t>
            </a:r>
          </a:p>
          <a:p>
            <a:endParaRPr lang="pt-BR" dirty="0"/>
          </a:p>
          <a:p>
            <a:r>
              <a:rPr lang="pt-BR" dirty="0" smtClean="0"/>
              <a:t>Alguém sugeriu a luta com armas pesadas. </a:t>
            </a:r>
          </a:p>
          <a:p>
            <a:pPr lvl="1"/>
            <a:r>
              <a:rPr lang="pt-BR" dirty="0" smtClean="0"/>
              <a:t>Os generais concordam?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err="1" smtClean="0"/>
              <a:t>Lisímaco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35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Laques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Devemos convidar Sócrates para também ser conselheiro sobre a educação dos rapazes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Sócrates, como soldado, preservou a reputação de sua pátria na batalha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15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1134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Quem tomou e quem tomará decisões?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39341"/>
            <a:ext cx="8795320" cy="503001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Antes da faculdade: O objetivo era passar na FUVEST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Quem definiu as PRIORIDADES?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Quem disse que tipo de pergunta “mais cai”?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Quem </a:t>
            </a:r>
            <a:r>
              <a:rPr lang="pt-BR" dirty="0"/>
              <a:t>definiu </a:t>
            </a:r>
            <a:r>
              <a:rPr lang="pt-BR" dirty="0" smtClean="0"/>
              <a:t>a SEQUENCIA das apostilas e das atividades?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Quem </a:t>
            </a:r>
            <a:r>
              <a:rPr lang="pt-BR" dirty="0"/>
              <a:t>definiu o</a:t>
            </a:r>
            <a:r>
              <a:rPr lang="pt-BR" dirty="0" smtClean="0"/>
              <a:t> funcionamento do simulado e os tipos de questões do simulado???</a:t>
            </a:r>
          </a:p>
        </p:txBody>
      </p:sp>
    </p:spTree>
    <p:extLst>
      <p:ext uri="{BB962C8B-B14F-4D97-AF65-F5344CB8AC3E}">
        <p14:creationId xmlns:p14="http://schemas.microsoft.com/office/powerpoint/2010/main" val="3165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525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Qual é a opinião de vocês: a luta com armas pesadas é adequada ou não?</a:t>
            </a: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err="1" smtClean="0"/>
              <a:t>Lisímaco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08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Nícias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pt-BR" dirty="0" smtClean="0"/>
              <a:t>Melhora </a:t>
            </a:r>
            <a:r>
              <a:rPr lang="pt-BR" dirty="0"/>
              <a:t>a saúde física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Será de alguma utilidade na batalha </a:t>
            </a:r>
            <a:r>
              <a:rPr lang="pt-BR" dirty="0" smtClean="0"/>
              <a:t>real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Cria o desejo por outros treinamentos e pelo conhecimento em tática militar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Torna o homem mais corajoso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Terá aparência mais temível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SOU A FAVOR</a:t>
            </a:r>
            <a:endParaRPr lang="pt-BR" dirty="0"/>
          </a:p>
          <a:p>
            <a:endParaRPr lang="pt-BR" dirty="0"/>
          </a:p>
        </p:txBody>
      </p:sp>
      <p:sp>
        <p:nvSpPr>
          <p:cNvPr id="4" name="AutoShape 2" descr="data:image/jpeg;base64,/9j/4AAQSkZJRgABAQAAAQABAAD/2wCEAAkGBhAQEBQUEBIVFBQVExcTEhMSFRUVGBAVFRQVFRMTEhQXHCYeFxojGRQXHy8gIycpLCwsFR4xNTAqNyYrLCkBCQoKDgwOGg8PGiwlHyA1LCkpLCwsKSwsLCkvLCopLiksKSwsLCkpLCksLCwpLCwsKSksLCwpLCwsLCwsLCwsKf/AABEIAOEA4AMBIgACEQEDEQH/xAAcAAEAAgIDAQAAAAAAAAAAAAAABgcEBQEDCAL/xABFEAABAwIDBQQGBgYJBQAAAAABAAIDBBEFITEGBxITQSJRYXEUMlKBkaEjM0KCorEIFUNTctE0YnOSk6OywdIXJVSDs//EABkBAQADAQEAAAAAAAAAAAAAAAACAwQFAf/EACcRAQACAgEEAQQCAwAAAAAAAAABAgMRMQQSIUFREzJhcSLxkbHh/9oADAMBAAIRAxEAPwC8UREBERAREQEREBERAREQEREBERARRza7b+hwtoNVL2yLshYOKR/k3oPF1h4quKr9JNgf9FQOczqXzBrrX9kNI08UF1IoXsVvYoMUdy2F0M9riGawL7a8twNn+WvgpogIiICIiAiIgIiICIiAiIgIiICIiAiIgIiICIiAq+3q70WYVHyobPq5G3aDmIGnLmSD8h1Uk212qjwyilqZLEtFo2E25sjsmM+OvcASqd3cbHyV0zsTxEF7nyGSFr9JHX+tIP2Bo0f1e6yhe8UjcpUpN51DW7NbrKvEnGqxKV8YlPGb5zTX6niyjGlrg5dArFpN2WExs4RSMd3ukLnuP3icvcpOi51817Ty6VMNKxwoXeZsQ3C5op6QubE93Y7RvTyss5vC+/FnqOo4Tnor53cbTOxHDYJ5PrCCyXxfG4tc63S9r+9QTfTStfhZcdY543t8zdh+Tytj+jw8nCpL6CrkDfLgiP5krdgtNqblgz1il9QtBERXKhERAREQEREBERAREQEREBERAREQEREBEWLide2nglmebNijdI4nuY0uP5IKY3jTuxnHIcOYTyKbt1FjlfIynXUAtYD0LyrJhhaxrWsAa1oDWtGQaALABVvuVo3SMqq2UfSVE5HFbUA8byPN7/wqy1zuovu2vh0Ompqu/kREWVqQLfVUhmF8J/aTxsHmOJ/5MKkG4im4MFiNvrJZX/5hYPk1Qvf1WAU1NHfN0zpLd4Ywtv8Aj+atbd/hpp8Lo4iLObTsLh3Oc3id83FdPp4/g5nUTvIkCIi0KBERAREQEREBERAREQEREBERAREQEREBRTerUFmDVpHWEt/vkMPycpWonvXgL8GrQOkPF/cc1x+QQlHt2VEIsJpQPtMMh85Huf8A729ylCj+7+QOwujt+4YPeBY/MKQLj5Pul18f2wIiKCamt7R9LxajpOlo2G3QzygH8LQvREbA0ADQAAeQ0XnnC2ekbYC+YbO4+Qgpzw/iaPivRC7GONUiHIyTu8yIiKaAiIgIiICIiAiIgIiICIiAiIgIiICIiAsTFsPbUQSwv9WWN8bvJ7S0/mstEFRboKgigdTvykpaiWF47u0XfC5cPuqcKJY3TfqvGxNpTYkBHIekdUz1Ce7iF/Mud3KWrmZ69t5/LpdPfup+hcrhFnaFQ7FvEe10jXaukqA3zMZf+QK9BrzttKTh+09PUHJkkkUhOgDXjkS5+GZ969Ers0ndYce8atMCIikiIiICIiAiIgIiICIiAiIgIiICLBxjHKajiMtVKyJg+082v4NGrj4DNVTj2/10j+ThFK6d50kla6x0zbC3tEZ6uLfJBci1uI7S0dN/SKmGLp9JIxvyJVMv2d2kxPOtrDSxm55bHWI7hy4iAR/E66zsO3GYfHYzSTTG2YLmxtPjZo4vxKm2alfa2uG9vSb1m+LBIta1rv7Nkknza0hYf/XTBP8AyH/4E3/FYdHu1wmIdmjjP9pxSf6yVnx7HYe31aOnHlDH/JVz1VfhbHS2+WBj28HZ/FaWSmlrA0PHZc5ksZjeDdkjS5oFwQD45jqsbYHbBtS11NLKySpg7JfG4FtVGMmzxka5W4u4npdbZ+xWGu1oqc/+ln8lrK3drRXEtGz0WpYeKGaIus1w6OjvwuadCLaEqrJmpkjUp0w3xzuEtXCj+z207pXmmrGcisYO0z7E4H7amcfXYdbat0Ol1IFltWYnUtdbRaNwr7fPs2amiE7Bd9MS4+MTvrPhZrvJpU53XbVDEcNhkLrysaIZ9L8xgAJIHtCzvvLvewOBDhcEEEHQg5EFVPRzSbL4nxWe7Dao8JI7XL6jx42Z29ppOpGW3psnjsli6nHqe+F/Iuihro542yQva+N4DmPabhwOhBXetjIIiICIiAiIgIiICIiAiIgKA7yt68GFNMcYEtW4dmO/ZiB0fMRoO5up8NVsd5m2wwqhdK2xmeeXTtOheR6zh7LRc+NgOqqPddsa6tldiFdeQGQui4zfnyAnjkf3taRYDvHgo3tFY3KVazedQ5wjYXEMal9LxaZ7Y3G7GHJzmnpEzSFmnS5tpndWngeAU1FHwU0TY29bC7nHve45uPmVsEXMyZrXl0seGtBEWsxHaSnp38M5ezLiLzFKYgD7UwbwN06lVxG+FszEctmuViYfisFQ3igljlb3xva/42OSyl5METE8OUXW2TOx16eK+0HW+nY5zXOa0uZfgcQCWXFjwnUXHcuxaHHdusPojaeoaH/u2Xe8ebW3t77KPDfdhfFb6a3tcsW+F7/JTjHeeIQnJSPawFh4rhUNVC6GdgfG8Wc0/Ig9CDmCNFr8A21oa7Kmna59r8s3Y+w17DgCfMLdrzU1lKJi0KpwDGp9mK8U1Q50mHzuvG8/srkAyDuLSRxgajMdyvpjwQCDcEXBHUHQhV1t5sy3EKGSKw5jRzIT7MjRcZ9x9U+BXzuI2kdVYZypDd9K/k568u14rjpYXZ9xdLDk76+eXMzY+y34lZCIiuVCIiAiIgIiICIiAiIg85b78QfWY1HStdlE2KFotk2Schzne8OYPuq4MOoGU8McUYsyNgY0eDRZUtvahdR7Rc94Ja59PUtt1bGGNcAe+8Z+Ku2mqWyMa9hDmvaHNcMwWuFwQfIrF1e/DZ0uvLsREWFuFyuEXo0OL7EUVSS8x8qXpPTnlSg2tfiZ633r6KO1ZxvCxxMd+sqZoza/s1EYA9oXL9Ne0fBWAuVZGSeJ8qpxxzHiUMwzePQVcZkbLyjGwuljl7LowDmR7Qz6d4UXqNqcSxyV0GGg09M08MtQSQ5w63dqL9GNz0uQFsN6e7hlRE6qpY7VDM3sjbf0ht8zwj9oL3uNbWzyUq2Ajc3DoGvpvRnNaWvi4S3tNNi+xz7XrZ55q3+Fa99f6U6va3baf+tVs9ukw+mF5WekyfafPm2/W0fq/G58VKjg1MWcHIi4LW4eWzht3WsstCbKib2tzLRGOteIVvt1uxgMZqMPb6PURgva2HsNk4c7NA9R/cRb+W+3a7VuxCha+Q3mjPKmNrcTgAQ+2mbSDl1ut5LLxHw6KBbn4XMnxNo+qbU8LLaXDpQbD+HhV3dNqTv0zxquTx7WWoBuej5WNYtEPV4uK3lM7h+Typ+oRuXgMtfi1V9l1RymHvs97j8uD4qzpeZedVxC3ERFuYRERAREQEREBERAREQQnenu+GLUo5dm1MN3QOOjrjtRPPRrrDPoQD3qs92W2zqN5w7ELxFjyyIyZctxP1LydASbtOmfkvQShO8PdbTYs3j+qqWizJmj1h0ZKPtN+Y6dQYXpF41KVLTSdw2KKocB3hVOE1DqDFbPbEQwSxuEjoh04iM3s4SD7Q7ugtijrY5mNkhe2Rjs2vYQ4H3hczJimk+XTx5a3jw7kRFUtEREBcrhF6OHOtqsSonvkNPzXE0/EfD811FFVremHjGJNpqeWZ+kcbn+ZAyA8SbD3rRbm8MfHh5lk9epldMbjO3qtPvsT95ajbmpdiFXDhdOT2niSre3Plxt7XCcjaw7WfXgHVWOcODafkwuMIbGI43MDbxACzS0OBBtbqFfMdtNfP8ApVSO6+/hj7T4w2jo553fYjJF+rj2WN97iAu/dLsyaDCoWPFpJLzyi1iHSWIa7xDA1v3VDKv0mvraXDKyMDhl9JqJW25VZTw5tDGnMFzrBzOltSFcYWvp6dtf2zZ791v05REWhQIiICIiAiIgIiICIiAoHvf27dhdGBCbVE5LITl9GAO3LY9wIA8XBTxedN/0r5sXihvkII2sB0DpJHcR/L4I8ln7qN2UVTA+sxFnNbMHCJj+K5BJD53HUuJ0Pv6i31X7CYjhMrpsGldJESXOpZDc9MuE5SZdRZ2XVW4KZkMEcUYDWMa1jQOjWgAD5LoWDJmmLfhuxYYmu/aAbO736aZ3KrWmjnGThJfl3/iIBZ5OA11Kn0cgcAWkEHMFpuCO8ELU4/shR17bVULXno8dl7fJ4zt4aKDv3c4nh7uLCK0ll7+jzEW7yACCwk99mnPVVTFLceJW7vTnzCz0VYR71K2j7OK4e9ltZYQQ055WDiWn3PUjwzephU+lSIzbNswMdvDiPZ+ajOK0ek4y1n2li6ap1m+a6YMappACyeJwOhbIw3+axMWx+jibxS1MLO7ikZn4AXuTkoalKbRp2qJbfbdMw+LhYQ6pePo2fuxpzJO4dw6n3rW1m8aWrfyMHgfNIcjO9pDIgftWPkc3W00Oi2mCbsYoYpZK53pNVURuZJI4khnGLERXzuPayOWVldWkU83/AMMszNvFX1ulwOJlJ6Xx82equ6aQ5ltnG8XhZ2vefIKdqsdxtS4Q1dO43MM4IF9OMFrrdwvHf3lWco5vvlfh12RpEN5VM9lPHWwZT0UgnYR1ZcCVhPsluZHgrJwnEWVMEU0fqSxtkb5PaHD81GcZpRLTTRkXD4ntI77tIXTuWrHS4JSl2rRJH7mSva35ALX0tt118MnU11bfym6Ii1MwiIgIiICIiAiIgIiICon9IvZ57ZaetYDYt5EjhfsOaS+I+F7uF/AK9lhYzg0NZBJBUMD45G8Lmn5EHoQbEHoQgjuB48yuooKiPR7O0PYeMntPk4FZllUYp63ZWqc2Rrp8OmdcSNHqHIAu6NkAsCDk4DLTKz8KxeCribLTyCSN2jm9PBw1afA5rm56TW2/TodPeJrr2y0RFnahzQRYi47itDiOweG1F+bSREnVzG8tx8eJlit8i9i0xwjNYnmEJfubwg6QyDymf/uSu2l3RYRG4O9HLiNBJJI4e9t7H3qYrrml4R49FP6t/lD6dI86dVNSw07AyJjY2jRkbQ0fALGqquzXOfk1rS4+AAuSjnX1Vfb2trGwU5pY3fSzC0liPo4ut/F2nldKVm9tK8l9Q7Nx8PG2tqLZSzhovr2Q55v/AIoVnqKbr/RRhkLaWQSBoPNNrESuPE8OacxmcvABStMs7vKzDGqQ6ayUMje46Brj8AVq9xY/7HT+L5v/ALPWl3pbRCmw+UD15foY9QSXghx9zeI/BT3YfBTR4dSwOFnRwt4wPbcOKT8TitfSxqsyx9TbdohvERFrZhERAREQEREBERAREQEREHTV0cczHRysa9jgWvY8BzXA6gg5Fecd4rI8CxW2EyPhvE2SaPi4owXOdws4TqLZ2N7cWVl6UXmDeKzm7SytkzDqmnYQfZLYRbysV5Jwm9LvPnpQxuMUUtOXAcM8bS6N9xcZXyNhoCT4BTDCNp6OrF6eojk68IcA4ebD2h8Fv8RjaWcLgC05FrgCCO6xUFxbdVhdRnyOS7o6nPLt48I7PyXOvGPeuHQxzk1vlL0VeHdtXwm9Hi9Q0AZMn4pG/wCrh/Cuv9V7UxXDaqmlHQuDQT/lj81D6dfVoWfUtHNZWMsCslAJLiAB1JsAO8kqByUu1b8ubTx/1m8v/iV0s3T11W7ixTEXvBzMcRLhfpwl1mt9zV79OsfdaEbXtbxFZc7R7z2Bwgw1vpNQ88Ic0FzGm2rf3h8svFZ2xO7w0/FV4iRLVyg3a+zxDxixF9C8jIkZAZDxk+BbL0WHNtTRBriLOee1I/8Aiec7eGizJZS45/BezkiI7aIxTzu3KrKGH9T4+xkR4aarABZnZocSALX1bIMj0DiFaWIYqyNjnvcGMaC5z3ZWAVO7dbURNxqJ5BeykADgy13Sdp1gTlYEtB8isrD8JxbaWVpcDT0QNy7MMAB+zfOZ/joLdOt04pyamVEZeyJiG02Vp5NocYFQ9pFDREOYCCOY8EFgOfrOcA49zWgHW6vlazZ3Z6Cgp2U9M3hYwe97j6z3nq4962a2RERGoZpnc7kREXoIiICIiAiIgIiICIiAiIgLz/v92ckp66KviHZl4GvcB6s8XqF38TGi38BXoBYONYLBWQPgqGB8cgs5p+Tmno4HMEaEINLhGNR11HDURG7ZGBxGXZdo9ht1Drj3L7VcQ4FimzUj+TG6vw55u5rPrIcx2iwXs62pA4TbPhUkwLeFh1YByqhrXnLlTERvva9gHZO+6ToufnxTE7hv6fJGtSka5XAz0z8lzZZWpwvmV/CCVy8gC5yHeclHcb2/wyma4S1TC4ZFkR5j793Cy9vfZexWZ4RtaIjzLYkqIbX7YujcKOgBmrpTwMYyx5JcPWd0uBnY6DM5LXU2N4rjbuXhcDqenJs+smyNtDwkZA5EWbxHTMKy9hN3NLhTLs+lqHj6apeO28nMhuvA2/S/mStuLp/dmDJm34q1exO6CipIWOq4Y6mrPbmllBkAeTezA/LIn1rXOvlP2MAFgAAMgBkB5BcotjOIiICIiAiIgIiICIiAiIgIiICIiAiIgKOY9u7wyuuaikjc46yNHLebf12WJUjRBWcm4unYT6JXVtOOjWS3aPLIH5rAk3JV1+zjtUB3FshPxE4/JW2i81AqQfo/Ryf0vEqqb4D/AFl6kuCbm8HpSCKYSuH2qgmTTrwns/JTZF6PmOMNADQABkABYAdwAX0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http://www.revistabemmais.com.br/userfiles/pos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85" y="4005064"/>
            <a:ext cx="2743115" cy="275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Laques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 smtClean="0"/>
              <a:t>Se fosse boa, os espartanos a utilizariam</a:t>
            </a:r>
          </a:p>
          <a:p>
            <a:pPr lvl="1"/>
            <a:r>
              <a:rPr lang="pt-BR" dirty="0" smtClean="0"/>
              <a:t>Nenhum especialista </a:t>
            </a:r>
            <a:r>
              <a:rPr lang="pt-BR" dirty="0"/>
              <a:t>n</a:t>
            </a:r>
            <a:r>
              <a:rPr lang="pt-BR" dirty="0" smtClean="0"/>
              <a:t>esta luta jamais ganhou prestígio na guerra</a:t>
            </a:r>
          </a:p>
          <a:p>
            <a:pPr lvl="1"/>
            <a:r>
              <a:rPr lang="pt-BR" dirty="0" smtClean="0"/>
              <a:t>Este especialista que acabamos de assistir (</a:t>
            </a:r>
            <a:r>
              <a:rPr lang="pt-BR" dirty="0" err="1" smtClean="0"/>
              <a:t>Estesilau</a:t>
            </a:r>
            <a:r>
              <a:rPr lang="pt-BR" dirty="0" smtClean="0"/>
              <a:t>) foi alvo de riso na guerra (ridículo)</a:t>
            </a:r>
          </a:p>
          <a:p>
            <a:pPr lvl="1"/>
            <a:r>
              <a:rPr lang="pt-BR" dirty="0" smtClean="0"/>
              <a:t>As pessoas que declararem que conhecem esta modalidade de luta serão alvo de risos</a:t>
            </a:r>
            <a:endParaRPr lang="pt-BR" dirty="0"/>
          </a:p>
          <a:p>
            <a:r>
              <a:rPr lang="pt-BR" dirty="0" smtClean="0"/>
              <a:t>SOU CONTRA</a:t>
            </a:r>
            <a:endParaRPr lang="pt-BR" dirty="0"/>
          </a:p>
        </p:txBody>
      </p:sp>
      <p:pic>
        <p:nvPicPr>
          <p:cNvPr id="4" name="Picture 4" descr="http://www.revistabemmais.com.br/userfiles/pos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48264" y="4581128"/>
            <a:ext cx="2026060" cy="20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525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Dê o seu voto, Sócrates!</a:t>
            </a: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err="1" smtClean="0"/>
              <a:t>Lisímaco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5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Sócrates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Votar?</a:t>
            </a:r>
          </a:p>
          <a:p>
            <a:endParaRPr lang="pt-BR" dirty="0" smtClean="0"/>
          </a:p>
          <a:p>
            <a:r>
              <a:rPr lang="pt-BR" dirty="0" smtClean="0"/>
              <a:t>Faz mais sentido seguirmos o conselho:</a:t>
            </a:r>
          </a:p>
          <a:p>
            <a:pPr lvl="1"/>
            <a:endParaRPr lang="pt-BR" dirty="0" smtClean="0"/>
          </a:p>
          <a:p>
            <a:pPr lvl="1"/>
            <a:r>
              <a:rPr lang="pt-BR" dirty="0"/>
              <a:t>d</a:t>
            </a:r>
            <a:r>
              <a:rPr lang="pt-BR" dirty="0" smtClean="0"/>
              <a:t>a maioria? (Critério do número)</a:t>
            </a:r>
          </a:p>
          <a:p>
            <a:pPr lvl="1"/>
            <a:endParaRPr lang="pt-BR" dirty="0" smtClean="0"/>
          </a:p>
          <a:p>
            <a:pPr lvl="1"/>
            <a:r>
              <a:rPr lang="pt-BR" dirty="0"/>
              <a:t>o</a:t>
            </a:r>
            <a:r>
              <a:rPr lang="pt-BR" dirty="0" smtClean="0"/>
              <a:t>u de quem foi instruído e treinado por um bom mestre? (Critério do conhecimento) </a:t>
            </a:r>
          </a:p>
        </p:txBody>
      </p:sp>
    </p:spTree>
    <p:extLst>
      <p:ext uri="{BB962C8B-B14F-4D97-AF65-F5344CB8AC3E}">
        <p14:creationId xmlns:p14="http://schemas.microsoft.com/office/powerpoint/2010/main" val="34726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Sócrates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Temos que ver se algum de nós é um perito no assunto</a:t>
            </a:r>
          </a:p>
          <a:p>
            <a:pPr lvl="1"/>
            <a:r>
              <a:rPr lang="pt-BR" dirty="0" smtClean="0"/>
              <a:t>Se nenhum de nós for perito, temos que procurar quem seja</a:t>
            </a:r>
          </a:p>
          <a:p>
            <a:endParaRPr lang="pt-BR" dirty="0" smtClean="0"/>
          </a:p>
          <a:p>
            <a:r>
              <a:rPr lang="pt-BR" dirty="0" smtClean="0"/>
              <a:t>Ou não vale o esforço, quando o que está em jogo é o êxito ou fracasso dos teus filhos </a:t>
            </a:r>
          </a:p>
          <a:p>
            <a:pPr lvl="1"/>
            <a:r>
              <a:rPr lang="pt-BR" dirty="0" smtClean="0"/>
              <a:t>em se tornarem pessoas dignas?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76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dirty="0" smtClean="0"/>
              <a:t>Sócrates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9514" y="2636912"/>
            <a:ext cx="8229600" cy="233285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Qual é o objeto da nossa investigação?</a:t>
            </a:r>
          </a:p>
          <a:p>
            <a:pPr lvl="1"/>
            <a:r>
              <a:rPr lang="pt-BR" sz="3200" dirty="0" smtClean="0"/>
              <a:t>A luta com armas pesadas (um meio)?</a:t>
            </a:r>
          </a:p>
          <a:p>
            <a:pPr lvl="1"/>
            <a:r>
              <a:rPr lang="pt-BR" sz="3200" dirty="0" smtClean="0"/>
              <a:t>Ou o desenvolvimento da excelência nos rapazes (o propósito final)?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223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Laques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1461" y="1988840"/>
            <a:ext cx="8507288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Não conheço o discurso de Sócrates, mas conheço suas ações durante a batalha</a:t>
            </a:r>
          </a:p>
          <a:p>
            <a:pPr lvl="1"/>
            <a:r>
              <a:rPr lang="pt-BR" dirty="0" smtClean="0"/>
              <a:t>Seus atos fazem dele uma pessoa privilegiada para falar</a:t>
            </a:r>
          </a:p>
        </p:txBody>
      </p:sp>
    </p:spTree>
    <p:extLst>
      <p:ext uri="{BB962C8B-B14F-4D97-AF65-F5344CB8AC3E}">
        <p14:creationId xmlns:p14="http://schemas.microsoft.com/office/powerpoint/2010/main" val="34079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Sócrates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Primeiro vamos investigar o que é a coragem</a:t>
            </a:r>
          </a:p>
          <a:p>
            <a:pPr lvl="1"/>
            <a:r>
              <a:rPr lang="pt-BR" dirty="0" smtClean="0"/>
              <a:t>Em seguida, vamos investigar como nossos jovens podem obtê-la, por meio de atividades e estudos.</a:t>
            </a:r>
          </a:p>
        </p:txBody>
      </p:sp>
    </p:spTree>
    <p:extLst>
      <p:ext uri="{BB962C8B-B14F-4D97-AF65-F5344CB8AC3E}">
        <p14:creationId xmlns:p14="http://schemas.microsoft.com/office/powerpoint/2010/main" val="20943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  <a:solidFill>
            <a:srgbClr val="FFFF00"/>
          </a:solidFill>
        </p:spPr>
        <p:txBody>
          <a:bodyPr/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Que realização significativa marcou a </a:t>
            </a:r>
            <a:r>
              <a:rPr lang="pt-BR" dirty="0"/>
              <a:t>tua </a:t>
            </a:r>
            <a:r>
              <a:rPr lang="pt-BR" dirty="0" smtClean="0"/>
              <a:t>vida, proporcionando </a:t>
            </a:r>
            <a:r>
              <a:rPr lang="pt-BR" dirty="0"/>
              <a:t>melhor </a:t>
            </a:r>
            <a:r>
              <a:rPr lang="pt-BR" dirty="0" smtClean="0"/>
              <a:t>reputação?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Foi necessário ter CORAGEM para realizá-la?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Se sim, como você conceituaria “coragem”, com base nesta experiência?</a:t>
            </a: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24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8" name="Picture 4" descr="http://www.imagens.usp.br/wp-content/uploads/20100920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76127"/>
            <a:ext cx="3574431" cy="201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raskemnews.com.br/Noticia/Multimedia/319/1/Logo-VOCESA-Jovens(HIGH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04" y="2534290"/>
            <a:ext cx="3333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entágono 10"/>
          <p:cNvSpPr/>
          <p:nvPr/>
        </p:nvSpPr>
        <p:spPr>
          <a:xfrm>
            <a:off x="3869983" y="1880948"/>
            <a:ext cx="2376264" cy="4688060"/>
          </a:xfrm>
          <a:prstGeom prst="homePlate">
            <a:avLst>
              <a:gd name="adj" fmla="val 100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6" descr="http://t3.gstatic.com/images?q=tbn:ANd9GcSOyBYA_ZO1TnldmcKq_Nw5HmszT321PkEGIButvxVJCPqcuxsK0VknGkI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1413440" cy="16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556792"/>
            <a:ext cx="8229600" cy="3561259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SÓCRATES: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000" dirty="0" smtClean="0"/>
              <a:t>Diga-me, </a:t>
            </a:r>
            <a:r>
              <a:rPr lang="pt-BR" sz="3000" dirty="0"/>
              <a:t>se você puder, o que é a coragem</a:t>
            </a:r>
            <a:r>
              <a:rPr lang="pt-BR" sz="3000" dirty="0" smtClean="0"/>
              <a:t>.</a:t>
            </a:r>
          </a:p>
          <a:p>
            <a:endParaRPr lang="pt-BR" sz="3000" dirty="0" smtClean="0"/>
          </a:p>
          <a:p>
            <a:r>
              <a:rPr lang="pt-BR" dirty="0" smtClean="0"/>
              <a:t>LAQUES</a:t>
            </a:r>
            <a:r>
              <a:rPr lang="pt-BR" dirty="0"/>
              <a:t>: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000" dirty="0" smtClean="0"/>
              <a:t>Por </a:t>
            </a:r>
            <a:r>
              <a:rPr lang="pt-BR" sz="3000" dirty="0"/>
              <a:t>Zeus, Sócrates, não é difícil responder: </a:t>
            </a:r>
          </a:p>
          <a:p>
            <a:pPr lvl="1"/>
            <a:r>
              <a:rPr lang="pt-BR" sz="2400" dirty="0"/>
              <a:t>um homem de coragem é aquele que não foge, </a:t>
            </a:r>
          </a:p>
          <a:p>
            <a:pPr lvl="1"/>
            <a:r>
              <a:rPr lang="pt-BR" sz="2400" dirty="0"/>
              <a:t>mas que permanece em seu posto e luta contra o inimigo; </a:t>
            </a:r>
          </a:p>
          <a:p>
            <a:pPr lvl="1"/>
            <a:r>
              <a:rPr lang="pt-BR" sz="2400" dirty="0"/>
              <a:t>não há dúvida sobre isso.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96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tue-Socrates-20011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4568" cy="692173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692696"/>
            <a:ext cx="7355160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rgbClr val="FFFFFF"/>
                </a:solidFill>
              </a:rPr>
              <a:t>Sócrates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volta</a:t>
            </a:r>
            <a:r>
              <a:rPr lang="en-US" sz="3600" dirty="0" smtClean="0">
                <a:solidFill>
                  <a:srgbClr val="FFFFFF"/>
                </a:solidFill>
              </a:rPr>
              <a:t> a </a:t>
            </a:r>
            <a:r>
              <a:rPr lang="en-US" sz="3600" dirty="0" err="1" smtClean="0">
                <a:solidFill>
                  <a:srgbClr val="FFFFFF"/>
                </a:solidFill>
              </a:rPr>
              <a:t>perguntar</a:t>
            </a:r>
            <a:r>
              <a:rPr lang="en-US" sz="3600" dirty="0" smtClean="0">
                <a:solidFill>
                  <a:srgbClr val="FFFFFF"/>
                </a:solidFill>
              </a:rPr>
              <a:t>, mas agora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FFFFFF"/>
                </a:solidFill>
              </a:rPr>
              <a:t>sobre</a:t>
            </a:r>
            <a:r>
              <a:rPr lang="en-US" sz="3600" dirty="0" smtClean="0">
                <a:solidFill>
                  <a:srgbClr val="FFFFFF"/>
                </a:solidFill>
              </a:rPr>
              <a:t> a c</a:t>
            </a:r>
            <a:r>
              <a:rPr lang="pt-BR" sz="3600" dirty="0" err="1" smtClean="0">
                <a:solidFill>
                  <a:srgbClr val="FFFFFF"/>
                </a:solidFill>
              </a:rPr>
              <a:t>oragem</a:t>
            </a:r>
            <a:r>
              <a:rPr lang="pt-BR" sz="3600" dirty="0" smtClean="0">
                <a:solidFill>
                  <a:srgbClr val="FFFFFF"/>
                </a:solidFill>
              </a:rPr>
              <a:t> em várias situações</a:t>
            </a:r>
          </a:p>
          <a:p>
            <a:pPr>
              <a:buNone/>
            </a:pPr>
            <a:endParaRPr lang="pt-BR" sz="3600" dirty="0" smtClean="0">
              <a:solidFill>
                <a:srgbClr val="FFFFFF"/>
              </a:solidFill>
            </a:endParaRPr>
          </a:p>
          <a:p>
            <a:pPr lvl="1">
              <a:lnSpc>
                <a:spcPct val="170000"/>
              </a:lnSpc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920" y="2348880"/>
            <a:ext cx="50405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soldados pesadamente armados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cavalaria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perigos no mar 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doença e pobreza 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</a:t>
            </a:r>
            <a:r>
              <a:rPr lang="pt-BR" sz="2400" dirty="0" err="1" smtClean="0">
                <a:solidFill>
                  <a:srgbClr val="FFFFFF"/>
                </a:solidFill>
              </a:rPr>
              <a:t>olítica</a:t>
            </a:r>
            <a:endParaRPr lang="pt-BR" sz="2400" dirty="0">
              <a:solidFill>
                <a:srgbClr val="FFFFFF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pt-BR" sz="2400" dirty="0" smtClean="0">
                <a:solidFill>
                  <a:srgbClr val="FFFFFF"/>
                </a:solidFill>
              </a:rPr>
              <a:t>luta </a:t>
            </a:r>
            <a:r>
              <a:rPr lang="pt-BR" sz="2400" dirty="0">
                <a:solidFill>
                  <a:srgbClr val="FFFFFF"/>
                </a:solidFill>
              </a:rPr>
              <a:t>contra desejos e prazeres</a:t>
            </a:r>
          </a:p>
        </p:txBody>
      </p:sp>
    </p:spTree>
    <p:extLst>
      <p:ext uri="{BB962C8B-B14F-4D97-AF65-F5344CB8AC3E}">
        <p14:creationId xmlns:p14="http://schemas.microsoft.com/office/powerpoint/2010/main" val="16790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t-BR" dirty="0" smtClean="0"/>
              <a:t>Em que situação destas você teve uma experiência significativa de ter que desenvolver CORAGEM?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Dor 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Dificuldade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Mudança de um comportamento</a:t>
            </a:r>
          </a:p>
          <a:p>
            <a:pPr lvl="1">
              <a:lnSpc>
                <a:spcPct val="16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26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33843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pt-BR" dirty="0" smtClean="0"/>
              <a:t>Eu </a:t>
            </a:r>
            <a:r>
              <a:rPr lang="pt-BR" dirty="0"/>
              <a:t>diria que a coragem é um tipo de </a:t>
            </a:r>
            <a:r>
              <a:rPr lang="pt-BR" dirty="0" smtClean="0"/>
              <a:t>perseverança </a:t>
            </a:r>
            <a:r>
              <a:rPr lang="pt-BR" dirty="0"/>
              <a:t>mental, </a:t>
            </a:r>
            <a:endParaRPr lang="pt-BR" dirty="0" smtClean="0"/>
          </a:p>
          <a:p>
            <a:endParaRPr lang="pt-BR" dirty="0" smtClean="0"/>
          </a:p>
          <a:p>
            <a:pPr lvl="1"/>
            <a:r>
              <a:rPr lang="pt-BR" sz="2400" dirty="0" smtClean="0"/>
              <a:t>é </a:t>
            </a:r>
            <a:r>
              <a:rPr lang="pt-BR" sz="2400" dirty="0"/>
              <a:t>isso que eu diria para expressar a natureza universal presente em todos estes </a:t>
            </a:r>
            <a:r>
              <a:rPr lang="pt-BR" sz="2400" dirty="0" smtClean="0"/>
              <a:t>casos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LAQUES</a:t>
            </a:r>
          </a:p>
        </p:txBody>
      </p:sp>
    </p:spTree>
    <p:extLst>
      <p:ext uri="{BB962C8B-B14F-4D97-AF65-F5344CB8AC3E}">
        <p14:creationId xmlns:p14="http://schemas.microsoft.com/office/powerpoint/2010/main" val="3745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Laques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BR" dirty="0"/>
              <a:t>Me sinto </a:t>
            </a:r>
            <a:r>
              <a:rPr lang="pt-BR" dirty="0" smtClean="0"/>
              <a:t>verdadeiramente </a:t>
            </a:r>
            <a:r>
              <a:rPr lang="pt-BR" dirty="0"/>
              <a:t>incomodado em me ver incapaz de expressar de imediato o que penso</a:t>
            </a:r>
          </a:p>
          <a:p>
            <a:endParaRPr lang="pt-BR" dirty="0" smtClean="0"/>
          </a:p>
          <a:p>
            <a:r>
              <a:rPr lang="pt-BR" dirty="0" smtClean="0"/>
              <a:t>Mas um certo desejo intenso de vitória apoderou-se de mim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25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Sócrates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Digo-vos – e isso fica entre nós – que </a:t>
            </a:r>
            <a:r>
              <a:rPr lang="pt-BR" dirty="0"/>
              <a:t>nós todos devemos </a:t>
            </a:r>
            <a:r>
              <a:rPr lang="pt-BR" dirty="0" smtClean="0"/>
              <a:t>procurar o melhor mestre possível </a:t>
            </a:r>
          </a:p>
          <a:p>
            <a:pPr lvl="1"/>
            <a:r>
              <a:rPr lang="pt-BR" dirty="0" smtClean="0"/>
              <a:t>em primeiro lugar para nós mesmos, porque realmente precisamos de um</a:t>
            </a:r>
          </a:p>
          <a:p>
            <a:pPr lvl="1"/>
            <a:r>
              <a:rPr lang="pt-BR" dirty="0" smtClean="0"/>
              <a:t>em seguida para nossos jovens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1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THE END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5301208"/>
            <a:ext cx="6336704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8000" dirty="0" err="1" smtClean="0"/>
              <a:t>So</a:t>
            </a:r>
            <a:r>
              <a:rPr lang="pt-BR" sz="8000" dirty="0" smtClean="0"/>
              <a:t> </a:t>
            </a:r>
            <a:r>
              <a:rPr lang="pt-BR" sz="8000" dirty="0" err="1" smtClean="0"/>
              <a:t>what</a:t>
            </a:r>
            <a:r>
              <a:rPr lang="pt-BR" sz="8000" dirty="0" smtClean="0"/>
              <a:t>..........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136902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32656"/>
            <a:ext cx="9011344" cy="6336704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O que está em jogo</a:t>
            </a:r>
          </a:p>
          <a:p>
            <a:pPr lvl="1"/>
            <a:r>
              <a:rPr lang="pt-BR" dirty="0" smtClean="0"/>
              <a:t>Realizar proezas</a:t>
            </a:r>
          </a:p>
          <a:p>
            <a:pPr lvl="1"/>
            <a:r>
              <a:rPr lang="pt-BR" dirty="0" smtClean="0"/>
              <a:t>Feitos admiráveis na guerra e na paz</a:t>
            </a:r>
          </a:p>
          <a:p>
            <a:pPr lvl="1"/>
            <a:r>
              <a:rPr lang="pt-BR" dirty="0" smtClean="0"/>
              <a:t>Façanhas próprias</a:t>
            </a:r>
          </a:p>
          <a:p>
            <a:pPr lvl="1"/>
            <a:r>
              <a:rPr lang="pt-BR" dirty="0" smtClean="0"/>
              <a:t>Conquistar boa reputação</a:t>
            </a:r>
          </a:p>
          <a:p>
            <a:pPr lvl="1"/>
            <a:r>
              <a:rPr lang="pt-BR" dirty="0" smtClean="0"/>
              <a:t>Ser digno do seu nome</a:t>
            </a:r>
          </a:p>
          <a:p>
            <a:pPr lvl="1"/>
            <a:r>
              <a:rPr lang="pt-BR" dirty="0" smtClean="0"/>
              <a:t>Ter êxito e não fracassar</a:t>
            </a:r>
          </a:p>
          <a:p>
            <a:pPr lvl="1"/>
            <a:r>
              <a:rPr lang="pt-BR" dirty="0" smtClean="0"/>
              <a:t>Ser uma pessoa digna</a:t>
            </a:r>
          </a:p>
          <a:p>
            <a:pPr lvl="1"/>
            <a:r>
              <a:rPr lang="pt-BR" dirty="0" smtClean="0"/>
              <a:t>Não arruinar </a:t>
            </a:r>
            <a:r>
              <a:rPr lang="pt-BR" dirty="0"/>
              <a:t>o</a:t>
            </a:r>
            <a:r>
              <a:rPr lang="pt-BR" dirty="0" smtClean="0"/>
              <a:t>s filhos</a:t>
            </a:r>
          </a:p>
          <a:p>
            <a:pPr lvl="1"/>
            <a:endParaRPr lang="pt-BR" dirty="0"/>
          </a:p>
          <a:p>
            <a:r>
              <a:rPr lang="pt-BR" dirty="0" smtClean="0"/>
              <a:t>Requisito: Atingir a excelência humana e desenvolver a coragem</a:t>
            </a:r>
          </a:p>
          <a:p>
            <a:endParaRPr lang="pt-BR" dirty="0" smtClean="0"/>
          </a:p>
          <a:p>
            <a:r>
              <a:rPr lang="pt-BR" dirty="0" smtClean="0"/>
              <a:t>Meio: Instrução ou prática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4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 foi a conclusão deste diálogo?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é a coragem???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97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620688"/>
            <a:ext cx="7848872" cy="55172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dirty="0" smtClean="0"/>
          </a:p>
          <a:p>
            <a:pPr marL="0" indent="0">
              <a:lnSpc>
                <a:spcPct val="150000"/>
              </a:lnSpc>
              <a:buNone/>
            </a:pPr>
            <a:endParaRPr lang="pt-B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Nada de resposta imediata</a:t>
            </a:r>
          </a:p>
        </p:txBody>
      </p:sp>
    </p:spTree>
    <p:extLst>
      <p:ext uri="{BB962C8B-B14F-4D97-AF65-F5344CB8AC3E}">
        <p14:creationId xmlns:p14="http://schemas.microsoft.com/office/powerpoint/2010/main" val="27165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88232"/>
            <a:ext cx="8867328" cy="499715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“Nosso propósito é atrair os futuros líderes </a:t>
            </a:r>
            <a:r>
              <a:rPr lang="pt-BR" dirty="0" smtClean="0"/>
              <a:t>pela </a:t>
            </a:r>
            <a:r>
              <a:rPr lang="pt-BR" dirty="0"/>
              <a:t>convergência de valores, </a:t>
            </a:r>
            <a:r>
              <a:rPr lang="pt-BR" dirty="0" smtClean="0"/>
              <a:t>como:</a:t>
            </a:r>
          </a:p>
          <a:p>
            <a:pPr lvl="1"/>
            <a:r>
              <a:rPr lang="pt-BR" dirty="0" smtClean="0"/>
              <a:t> </a:t>
            </a:r>
            <a:r>
              <a:rPr lang="pt-BR" dirty="0"/>
              <a:t>paixão por relacionamentos, </a:t>
            </a:r>
            <a:endParaRPr lang="pt-BR" dirty="0" smtClean="0"/>
          </a:p>
          <a:p>
            <a:pPr lvl="1"/>
            <a:r>
              <a:rPr lang="pt-BR" dirty="0" smtClean="0"/>
              <a:t>interdependência</a:t>
            </a:r>
            <a:r>
              <a:rPr lang="pt-BR" dirty="0"/>
              <a:t>, </a:t>
            </a:r>
            <a:endParaRPr lang="pt-BR" dirty="0" smtClean="0"/>
          </a:p>
          <a:p>
            <a:pPr lvl="1"/>
            <a:r>
              <a:rPr lang="pt-BR" dirty="0" smtClean="0"/>
              <a:t>qualidade </a:t>
            </a:r>
            <a:r>
              <a:rPr lang="pt-BR" dirty="0"/>
              <a:t>de relações, </a:t>
            </a:r>
            <a:endParaRPr lang="pt-BR" dirty="0" smtClean="0"/>
          </a:p>
          <a:p>
            <a:pPr lvl="1"/>
            <a:r>
              <a:rPr lang="pt-BR" dirty="0" smtClean="0"/>
              <a:t>fazer </a:t>
            </a:r>
            <a:r>
              <a:rPr lang="pt-BR" dirty="0"/>
              <a:t>bem feito, </a:t>
            </a:r>
            <a:endParaRPr lang="pt-BR" dirty="0" smtClean="0"/>
          </a:p>
          <a:p>
            <a:pPr lvl="1"/>
            <a:r>
              <a:rPr lang="pt-BR" dirty="0" smtClean="0"/>
              <a:t>respeito </a:t>
            </a:r>
            <a:r>
              <a:rPr lang="pt-BR" dirty="0"/>
              <a:t>ao meio ambiente e </a:t>
            </a:r>
            <a:endParaRPr lang="pt-BR" dirty="0" smtClean="0"/>
          </a:p>
          <a:p>
            <a:pPr lvl="1"/>
            <a:r>
              <a:rPr lang="pt-BR" dirty="0" smtClean="0"/>
              <a:t>foco </a:t>
            </a:r>
            <a:r>
              <a:rPr lang="pt-BR" dirty="0"/>
              <a:t>no resultado” </a:t>
            </a:r>
          </a:p>
          <a:p>
            <a:pPr marL="1257300" lvl="3" indent="0">
              <a:buNone/>
            </a:pPr>
            <a:r>
              <a:rPr lang="pt-BR" sz="3200" dirty="0" smtClean="0"/>
              <a:t>Denise </a:t>
            </a:r>
            <a:r>
              <a:rPr lang="pt-BR" sz="3200" dirty="0" err="1"/>
              <a:t>Asnis</a:t>
            </a:r>
            <a:r>
              <a:rPr lang="pt-BR" sz="3200" dirty="0"/>
              <a:t>, gerente do Escritório de Liderança da </a:t>
            </a:r>
            <a:r>
              <a:rPr lang="pt-BR" sz="3200" dirty="0" smtClean="0"/>
              <a:t>Natura</a:t>
            </a:r>
            <a:endParaRPr lang="pt-BR" sz="3200" dirty="0"/>
          </a:p>
        </p:txBody>
      </p:sp>
      <p:pic>
        <p:nvPicPr>
          <p:cNvPr id="16386" name="Picture 2" descr="http://www.minasmarca.com/wp-content/uploads/2011/05/na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292"/>
            <a:ext cx="1763688" cy="15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620688"/>
            <a:ext cx="7848872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É o ESTADO DE VAZIO que gera a pró-atividade mental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Leva a pessoa a querer empreender novas reflexões: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Buscar novos fatos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Buscar novos conceitos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Conversar com pessoas com experiência relevante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58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546678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Validar pressupostos lógicos</a:t>
            </a:r>
          </a:p>
          <a:p>
            <a:r>
              <a:rPr lang="pt-BR" dirty="0" smtClean="0"/>
              <a:t>Identificar </a:t>
            </a:r>
            <a:r>
              <a:rPr lang="pt-BR" dirty="0" err="1" smtClean="0"/>
              <a:t>pseudo-saberes</a:t>
            </a:r>
            <a:endParaRPr lang="pt-BR" dirty="0" smtClean="0"/>
          </a:p>
          <a:p>
            <a:r>
              <a:rPr lang="pt-BR" dirty="0" smtClean="0"/>
              <a:t>Vivenciar o fracasso das </a:t>
            </a:r>
            <a:r>
              <a:rPr lang="pt-BR" dirty="0" err="1" smtClean="0"/>
              <a:t>respostinhas</a:t>
            </a:r>
            <a:r>
              <a:rPr lang="pt-BR" dirty="0" smtClean="0"/>
              <a:t> fáceis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Propósito do questionamento socrático</a:t>
            </a:r>
            <a:endParaRPr lang="pt-BR" dirty="0"/>
          </a:p>
        </p:txBody>
      </p:sp>
      <p:pic>
        <p:nvPicPr>
          <p:cNvPr id="5" name="Picture 2" descr="Ficheiro:Raffael 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08" y="1484784"/>
            <a:ext cx="3357586" cy="41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9512" y="4909116"/>
            <a:ext cx="5440396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3600" dirty="0" smtClean="0"/>
              <a:t>Para instigar </a:t>
            </a:r>
            <a:r>
              <a:rPr lang="pt-BR" sz="3600" dirty="0"/>
              <a:t>o ímpeto para a busca de conhecimento sobre a </a:t>
            </a:r>
            <a:r>
              <a:rPr lang="pt-BR" sz="3600" dirty="0" smtClean="0"/>
              <a:t>excelência humana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698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dirty="0" err="1" smtClean="0"/>
              <a:t>Rudi</a:t>
            </a:r>
            <a:r>
              <a:rPr lang="pt-BR" sz="3800" dirty="0" smtClean="0"/>
              <a:t> </a:t>
            </a:r>
            <a:r>
              <a:rPr lang="pt-BR" sz="3800" dirty="0" err="1" smtClean="0"/>
              <a:t>Ballreich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5976" y="1600200"/>
            <a:ext cx="4536504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dirty="0" smtClean="0"/>
              <a:t>Consultor </a:t>
            </a:r>
            <a:r>
              <a:rPr lang="pt-BR" sz="3000" dirty="0"/>
              <a:t>de empresas na Alemanha </a:t>
            </a:r>
            <a:endParaRPr lang="pt-BR" sz="3000" dirty="0" smtClean="0"/>
          </a:p>
          <a:p>
            <a:pPr lvl="1"/>
            <a:r>
              <a:rPr lang="pt-BR" dirty="0" smtClean="0"/>
              <a:t> </a:t>
            </a:r>
            <a:r>
              <a:rPr lang="pt-BR" dirty="0"/>
              <a:t>Siemens, Bosch,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400" dirty="0" err="1" smtClean="0"/>
              <a:t>Porsche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dirty="0" smtClean="0"/>
              <a:t>Daimler</a:t>
            </a:r>
          </a:p>
          <a:p>
            <a:r>
              <a:rPr lang="pt-BR" dirty="0" smtClean="0"/>
              <a:t>Especializado </a:t>
            </a:r>
            <a:r>
              <a:rPr lang="pt-BR" dirty="0"/>
              <a:t>em </a:t>
            </a:r>
            <a:endParaRPr lang="pt-BR" dirty="0" smtClean="0"/>
          </a:p>
          <a:p>
            <a:pPr lvl="1"/>
            <a:r>
              <a:rPr lang="pt-BR" sz="2400" dirty="0" smtClean="0"/>
              <a:t>mediação </a:t>
            </a:r>
            <a:r>
              <a:rPr lang="pt-BR" sz="2400" dirty="0"/>
              <a:t>de </a:t>
            </a:r>
            <a:r>
              <a:rPr lang="pt-BR" sz="2400" dirty="0" smtClean="0"/>
              <a:t>conflitos</a:t>
            </a:r>
            <a:endParaRPr lang="pt-BR" sz="2400" dirty="0"/>
          </a:p>
        </p:txBody>
      </p:sp>
      <p:pic>
        <p:nvPicPr>
          <p:cNvPr id="16386" name="Picture 2" descr="http://waldorf-business.net/wp-content/uploads/2011/10/Ballre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90501" cy="33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trigon.at/_img/logo_trig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3384376" cy="114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980728"/>
            <a:ext cx="7848872" cy="4381947"/>
          </a:xfrm>
        </p:spPr>
        <p:txBody>
          <a:bodyPr>
            <a:noAutofit/>
          </a:bodyPr>
          <a:lstStyle/>
          <a:p>
            <a:r>
              <a:rPr lang="pt-BR" sz="2800" dirty="0"/>
              <a:t>Uma consequência do questionamento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incansável de </a:t>
            </a:r>
            <a:r>
              <a:rPr lang="pt-BR" sz="2800" dirty="0"/>
              <a:t>Sócrates 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/>
          </a:p>
          <a:p>
            <a:pPr lvl="1"/>
            <a:r>
              <a:rPr lang="pt-BR" sz="2400" dirty="0" smtClean="0"/>
              <a:t>a falsa sabedoria </a:t>
            </a:r>
            <a:r>
              <a:rPr lang="pt-BR" sz="2400" dirty="0"/>
              <a:t>dos seus parceiros </a:t>
            </a:r>
            <a:r>
              <a:rPr lang="pt-BR" sz="2400" dirty="0" smtClean="0"/>
              <a:t>de </a:t>
            </a:r>
            <a:r>
              <a:rPr lang="pt-BR" sz="2400" dirty="0"/>
              <a:t>diálogo </a:t>
            </a:r>
            <a:r>
              <a:rPr lang="pt-BR" sz="2400" dirty="0" smtClean="0"/>
              <a:t>era desmascarada</a:t>
            </a:r>
          </a:p>
          <a:p>
            <a:pPr lvl="1"/>
            <a:endParaRPr lang="pt-BR" sz="2400" dirty="0" smtClean="0"/>
          </a:p>
          <a:p>
            <a:r>
              <a:rPr lang="pt-BR" sz="2800" dirty="0" smtClean="0"/>
              <a:t>Vivenciavam </a:t>
            </a:r>
            <a:r>
              <a:rPr lang="pt-BR" sz="2800" dirty="0"/>
              <a:t>um estado de ignorância </a:t>
            </a:r>
            <a:endParaRPr lang="pt-BR" sz="2800" dirty="0" smtClean="0"/>
          </a:p>
          <a:p>
            <a:pPr lvl="1"/>
            <a:r>
              <a:rPr lang="pt-BR" sz="3200" b="1" u="sng" dirty="0" smtClean="0"/>
              <a:t>surgiam </a:t>
            </a:r>
            <a:r>
              <a:rPr lang="pt-BR" sz="3200" b="1" u="sng" dirty="0"/>
              <a:t>perguntas </a:t>
            </a:r>
            <a:r>
              <a:rPr lang="pt-BR" sz="3200" b="1" u="sng" dirty="0" smtClean="0"/>
              <a:t>honestas</a:t>
            </a:r>
            <a:endParaRPr lang="pt-BR" sz="3200" b="1" u="sng" dirty="0"/>
          </a:p>
        </p:txBody>
      </p:sp>
    </p:spTree>
    <p:extLst>
      <p:ext uri="{BB962C8B-B14F-4D97-AF65-F5344CB8AC3E}">
        <p14:creationId xmlns:p14="http://schemas.microsoft.com/office/powerpoint/2010/main" val="17660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352" y="188640"/>
            <a:ext cx="7488832" cy="35107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3600" dirty="0" smtClean="0"/>
              <a:t>	A luz consciência se intensifica ao nos movermos pelos níveis:</a:t>
            </a:r>
            <a:br>
              <a:rPr lang="pt-BR" sz="3600" dirty="0" smtClean="0"/>
            </a:br>
            <a:endParaRPr lang="pt-B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76791754"/>
              </p:ext>
            </p:extLst>
          </p:nvPr>
        </p:nvGraphicFramePr>
        <p:xfrm>
          <a:off x="1043608" y="1700808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trela de 32 pontas 3"/>
          <p:cNvSpPr/>
          <p:nvPr/>
        </p:nvSpPr>
        <p:spPr>
          <a:xfrm>
            <a:off x="47964" y="1484784"/>
            <a:ext cx="2664296" cy="2493111"/>
          </a:xfrm>
          <a:prstGeom prst="star32">
            <a:avLst>
              <a:gd name="adj" fmla="val 38047"/>
            </a:avLst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9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060848"/>
            <a:ext cx="7848872" cy="25014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800" dirty="0"/>
              <a:t>O diálogo é </a:t>
            </a:r>
            <a:r>
              <a:rPr lang="pt-BR" sz="3800" dirty="0" smtClean="0"/>
              <a:t>o local de aprendizagem</a:t>
            </a:r>
            <a:br>
              <a:rPr lang="pt-BR" sz="3800" dirty="0" smtClean="0"/>
            </a:br>
            <a:r>
              <a:rPr lang="pt-BR" sz="3800" dirty="0" smtClean="0"/>
              <a:t> </a:t>
            </a:r>
          </a:p>
          <a:p>
            <a:pPr marL="400050" lvl="1" indent="0"/>
            <a:r>
              <a:rPr lang="pt-BR" sz="2400" dirty="0" smtClean="0"/>
              <a:t> </a:t>
            </a:r>
            <a:r>
              <a:rPr lang="pt-BR" sz="3200" dirty="0" smtClean="0"/>
              <a:t>no </a:t>
            </a:r>
            <a:r>
              <a:rPr lang="pt-BR" sz="3200" dirty="0"/>
              <a:t>qual </a:t>
            </a:r>
            <a:r>
              <a:rPr lang="pt-BR" sz="3200" dirty="0" smtClean="0"/>
              <a:t>chacoalhamos uns </a:t>
            </a:r>
            <a:r>
              <a:rPr lang="pt-BR" sz="3200" dirty="0"/>
              <a:t>ao </a:t>
            </a:r>
            <a:r>
              <a:rPr lang="pt-BR" sz="3200" dirty="0" smtClean="0"/>
              <a:t>outros </a:t>
            </a:r>
          </a:p>
          <a:p>
            <a:pPr marL="400050" lvl="1" indent="0"/>
            <a:r>
              <a:rPr lang="pt-BR" sz="3200" dirty="0" smtClean="0"/>
              <a:t> para subirmos a níveis </a:t>
            </a:r>
            <a:r>
              <a:rPr lang="pt-BR" sz="3200" dirty="0"/>
              <a:t>mais elevados </a:t>
            </a:r>
            <a:r>
              <a:rPr lang="pt-BR" sz="3200" dirty="0" smtClean="0"/>
              <a:t>de consciência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396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829576" cy="1143000"/>
          </a:xfrm>
        </p:spPr>
        <p:txBody>
          <a:bodyPr>
            <a:normAutofit/>
          </a:bodyPr>
          <a:lstStyle/>
          <a:p>
            <a:r>
              <a:rPr lang="pt-BR" sz="3800" dirty="0" smtClean="0"/>
              <a:t>Decorrências para a Gestão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9170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Mediação de conflitos é: </a:t>
            </a:r>
          </a:p>
          <a:p>
            <a:pPr lvl="1">
              <a:lnSpc>
                <a:spcPct val="120000"/>
              </a:lnSpc>
            </a:pPr>
            <a:r>
              <a:rPr lang="pt-BR" sz="2500" dirty="0" smtClean="0"/>
              <a:t>“examinar</a:t>
            </a:r>
            <a:r>
              <a:rPr lang="pt-BR" sz="2500" dirty="0"/>
              <a:t>” </a:t>
            </a:r>
            <a:r>
              <a:rPr lang="pt-BR" sz="2500" dirty="0" smtClean="0"/>
              <a:t>pontos </a:t>
            </a:r>
            <a:r>
              <a:rPr lang="pt-BR" sz="2500" dirty="0"/>
              <a:t>de vista, opiniões e convicções </a:t>
            </a:r>
            <a:endParaRPr lang="pt-BR" sz="2500" dirty="0" smtClean="0"/>
          </a:p>
          <a:p>
            <a:pPr lvl="1">
              <a:lnSpc>
                <a:spcPct val="120000"/>
              </a:lnSpc>
            </a:pPr>
            <a:r>
              <a:rPr lang="pt-BR" sz="2500" dirty="0" smtClean="0"/>
              <a:t>“</a:t>
            </a:r>
            <a:r>
              <a:rPr lang="pt-BR" sz="2500" dirty="0"/>
              <a:t>acordar” </a:t>
            </a:r>
            <a:r>
              <a:rPr lang="pt-BR" sz="2500" dirty="0" smtClean="0"/>
              <a:t>as pessoas </a:t>
            </a:r>
            <a:r>
              <a:rPr lang="pt-BR" sz="2500" dirty="0"/>
              <a:t>para se </a:t>
            </a:r>
            <a:r>
              <a:rPr lang="pt-BR" sz="2500" dirty="0" smtClean="0"/>
              <a:t>livrarem de</a:t>
            </a:r>
          </a:p>
          <a:p>
            <a:pPr lvl="2">
              <a:lnSpc>
                <a:spcPct val="120000"/>
              </a:lnSpc>
            </a:pPr>
            <a:r>
              <a:rPr lang="pt-BR" dirty="0" smtClean="0"/>
              <a:t>pensamentos fixos</a:t>
            </a:r>
          </a:p>
          <a:p>
            <a:pPr lvl="2">
              <a:lnSpc>
                <a:spcPct val="120000"/>
              </a:lnSpc>
            </a:pPr>
            <a:r>
              <a:rPr lang="pt-BR" dirty="0" smtClean="0"/>
              <a:t>sentimentos fixos </a:t>
            </a:r>
          </a:p>
          <a:p>
            <a:pPr lvl="2">
              <a:lnSpc>
                <a:spcPct val="120000"/>
              </a:lnSpc>
            </a:pPr>
            <a:r>
              <a:rPr lang="pt-BR" dirty="0" smtClean="0"/>
              <a:t>vontades fixas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8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cheiro:Raffael 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6482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st sokrates greek 3d max - Socrates Bust... by clay mas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8" r="21313" b="22630"/>
          <a:stretch/>
        </p:blipFill>
        <p:spPr bwMode="auto">
          <a:xfrm>
            <a:off x="5364088" y="634890"/>
            <a:ext cx="3786700" cy="569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wnload.ultradownloads.com.br/wallpaper/275228_Papel-de-Parede-O-Pensador-Rodin_800x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r="-36819"/>
          <a:stretch/>
        </p:blipFill>
        <p:spPr bwMode="auto">
          <a:xfrm>
            <a:off x="189250" y="369588"/>
            <a:ext cx="7767126" cy="582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436096" y="606167"/>
            <a:ext cx="33899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Para Aristóteles:</a:t>
            </a:r>
          </a:p>
          <a:p>
            <a:endParaRPr lang="pt-BR" sz="2800" dirty="0" smtClean="0"/>
          </a:p>
          <a:p>
            <a:r>
              <a:rPr lang="pt-BR" sz="2800" dirty="0" smtClean="0"/>
              <a:t>A determinação de conceitos universais é um mérito de Sócrates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695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4293096"/>
            <a:ext cx="88569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/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Livro e Tarefa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Seletivo: PWC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sz="4000" dirty="0" smtClean="0"/>
              <a:t>“Estamos muito interessados em saber mais sobre você como  pessoa, seus valores e atitudes”</a:t>
            </a:r>
          </a:p>
          <a:p>
            <a:pPr>
              <a:lnSpc>
                <a:spcPct val="150000"/>
              </a:lnSpc>
            </a:pPr>
            <a:endParaRPr lang="pt-BR" sz="4000" dirty="0" smtClean="0"/>
          </a:p>
          <a:p>
            <a:pPr>
              <a:lnSpc>
                <a:spcPct val="150000"/>
              </a:lnSpc>
            </a:pPr>
            <a:r>
              <a:rPr lang="pt-BR" sz="4000" dirty="0" smtClean="0"/>
              <a:t>“Ao responder o questionário: seja você mesmo”</a:t>
            </a:r>
          </a:p>
          <a:p>
            <a:pPr algn="just"/>
            <a:endParaRPr lang="pt-BR" dirty="0"/>
          </a:p>
        </p:txBody>
      </p:sp>
      <p:pic>
        <p:nvPicPr>
          <p:cNvPr id="13314" name="Picture 2" descr="http://ligadonafacul.com.br/imgs/f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16" y="-56029"/>
            <a:ext cx="1907704" cy="161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b5e8.upx.net.br/imagens/imagem/capas_lg/131/22172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733006" cy="53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 smtClean="0"/>
              <a:t>Livro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392488" y="249289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FERRY, L. </a:t>
            </a:r>
            <a:endParaRPr lang="pt-BR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pt-BR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pt-BR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Aprender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pt-BR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viver: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filosofia para os novos tempos. </a:t>
            </a:r>
            <a:endParaRPr lang="pt-BR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para a </a:t>
            </a:r>
            <a:r>
              <a:rPr lang="pt-BR" dirty="0" smtClean="0"/>
              <a:t>próxima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579296" cy="4525963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Vídeo “</a:t>
            </a:r>
            <a:r>
              <a:rPr lang="pt-BR" dirty="0" err="1"/>
              <a:t>Socrates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Self-</a:t>
            </a:r>
            <a:r>
              <a:rPr lang="pt-BR" dirty="0" err="1"/>
              <a:t>confidence</a:t>
            </a:r>
            <a:r>
              <a:rPr lang="pt-BR" dirty="0"/>
              <a:t> - Sócrates e a Autoconfiança - Alain de </a:t>
            </a:r>
            <a:r>
              <a:rPr lang="pt-BR" dirty="0" err="1" smtClean="0"/>
              <a:t>Botton</a:t>
            </a:r>
            <a:r>
              <a:rPr lang="pt-BR" dirty="0" smtClean="0"/>
              <a:t>”</a:t>
            </a:r>
          </a:p>
          <a:p>
            <a:pPr lvl="1"/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www.youtube.com/watch?v=W8ol7UAiQzQ</a:t>
            </a:r>
            <a:endParaRPr lang="pt-BR" dirty="0" smtClean="0"/>
          </a:p>
          <a:p>
            <a:pPr lvl="1"/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203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43408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Obrigado e abraço!!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1752600"/>
          </a:xfrm>
        </p:spPr>
        <p:txBody>
          <a:bodyPr/>
          <a:lstStyle/>
          <a:p>
            <a:endParaRPr lang="pt-BR" dirty="0" smtClean="0"/>
          </a:p>
          <a:p>
            <a:r>
              <a:rPr lang="pt-BR" sz="2800" dirty="0" smtClean="0">
                <a:solidFill>
                  <a:srgbClr val="FFFFFF"/>
                </a:solidFill>
              </a:rPr>
              <a:t>rogeriocalia@gmail.com</a:t>
            </a:r>
            <a:endParaRPr lang="pt-BR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15089</TotalTime>
  <Words>1719</Words>
  <Application>Microsoft Office PowerPoint</Application>
  <PresentationFormat>Apresentação na tela (4:3)</PresentationFormat>
  <Paragraphs>341</Paragraphs>
  <Slides>92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92</vt:i4>
      </vt:variant>
    </vt:vector>
  </HeadingPairs>
  <TitlesOfParts>
    <vt:vector size="9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Quem tomou e quem tomará decisões?</vt:lpstr>
      <vt:lpstr>Apresentação do PowerPoint</vt:lpstr>
      <vt:lpstr>Natura</vt:lpstr>
      <vt:lpstr>Processo Seletivo: PWC</vt:lpstr>
      <vt:lpstr>MBA</vt:lpstr>
      <vt:lpstr>Quem tomará decisões?</vt:lpstr>
      <vt:lpstr>Apresentação do PowerPoint</vt:lpstr>
      <vt:lpstr>Ex-aluno Fellipe</vt:lpstr>
      <vt:lpstr>Quem tomou e quem tomará decisões?</vt:lpstr>
      <vt:lpstr>QUAL É A QUALIDADE DAS TUAS DECISÕES????</vt:lpstr>
      <vt:lpstr>Apresentação do PowerPoint</vt:lpstr>
      <vt:lpstr>O que os alunos de Administração acham da Filosofia?</vt:lpstr>
      <vt:lpstr>Apresentação do PowerPoint</vt:lpstr>
      <vt:lpstr>Apresentação do PowerPoint</vt:lpstr>
      <vt:lpstr>Apresentação do PowerPoint</vt:lpstr>
      <vt:lpstr>Pra que Filosofia???</vt:lpstr>
      <vt:lpstr>Apresentação do PowerPoint</vt:lpstr>
      <vt:lpstr>Apresentação do PowerPoint</vt:lpstr>
      <vt:lpstr>Apresentação do PowerPoint</vt:lpstr>
      <vt:lpstr>Como as empresas gigantes caem??? Jim Collins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George Soros - Investidor</vt:lpstr>
      <vt:lpstr>Apresentação do PowerPoint</vt:lpstr>
      <vt:lpstr>Soros previu a crise de 2008</vt:lpstr>
      <vt:lpstr>Apresentação do PowerPoint</vt:lpstr>
      <vt:lpstr>Apresentação do PowerPoint</vt:lpstr>
      <vt:lpstr>Apresentação do PowerPoint</vt:lpstr>
      <vt:lpstr>Apresentação do PowerPoint</vt:lpstr>
      <vt:lpstr>Götz Werner – Empresário de varejo</vt:lpstr>
      <vt:lpstr>Dm-drogerie</vt:lpstr>
      <vt:lpstr>Dm-drogerie: Crescimento</vt:lpstr>
      <vt:lpstr>Apresentação do PowerPoint</vt:lpstr>
      <vt:lpstr>Apresentação do PowerPoint</vt:lpstr>
      <vt:lpstr>Apresentação do PowerPoint</vt:lpstr>
      <vt:lpstr>Liderança pelo Diálogo (Dietz): O Caso dm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Qualidade das nossas decisões = a qualidade de nossas perguntas </vt:lpstr>
      <vt:lpstr>Apresentação do PowerPoint</vt:lpstr>
      <vt:lpstr>Apresentação do PowerPoint</vt:lpstr>
      <vt:lpstr>Laques</vt:lpstr>
      <vt:lpstr>Personagens</vt:lpstr>
      <vt:lpstr>Apresentação do PowerPoint</vt:lpstr>
      <vt:lpstr>Lisímaco</vt:lpstr>
      <vt:lpstr>Lisímaco</vt:lpstr>
      <vt:lpstr>Lisímaco</vt:lpstr>
      <vt:lpstr>Laques</vt:lpstr>
      <vt:lpstr>Lisímaco</vt:lpstr>
      <vt:lpstr>Nícias</vt:lpstr>
      <vt:lpstr>Laques</vt:lpstr>
      <vt:lpstr>Lisímaco</vt:lpstr>
      <vt:lpstr>Sócrates</vt:lpstr>
      <vt:lpstr>Sócrates</vt:lpstr>
      <vt:lpstr>Sócrates</vt:lpstr>
      <vt:lpstr>Laques </vt:lpstr>
      <vt:lpstr>Sócrates</vt:lpstr>
      <vt:lpstr>Exercício</vt:lpstr>
      <vt:lpstr>Apresentação do PowerPoint</vt:lpstr>
      <vt:lpstr>Apresentação do PowerPoint</vt:lpstr>
      <vt:lpstr>Apresentação do PowerPoint</vt:lpstr>
      <vt:lpstr>LAQUES</vt:lpstr>
      <vt:lpstr>Laques</vt:lpstr>
      <vt:lpstr>Sócrates</vt:lpstr>
      <vt:lpstr> THE END  </vt:lpstr>
      <vt:lpstr>Apresentação do PowerPoint</vt:lpstr>
      <vt:lpstr>Qual foi a conclusão deste diálogo?</vt:lpstr>
      <vt:lpstr>Apresentação do PowerPoint</vt:lpstr>
      <vt:lpstr>Apresentação do PowerPoint</vt:lpstr>
      <vt:lpstr>Propósito do questionamento socrático</vt:lpstr>
      <vt:lpstr>Rudi Ballreich</vt:lpstr>
      <vt:lpstr>Apresentação do PowerPoint</vt:lpstr>
      <vt:lpstr>Apresentação do PowerPoint</vt:lpstr>
      <vt:lpstr>Apresentação do PowerPoint</vt:lpstr>
      <vt:lpstr>Decorrências para a Gestão</vt:lpstr>
      <vt:lpstr>Apresentação do PowerPoint</vt:lpstr>
      <vt:lpstr>Apresentação do PowerPoint</vt:lpstr>
      <vt:lpstr>Apresentação do PowerPoint</vt:lpstr>
      <vt:lpstr>Livro</vt:lpstr>
      <vt:lpstr>Tarefa para a próxima aula</vt:lpstr>
      <vt:lpstr>Obrigado e abraço!!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 docencia</dc:title>
  <dc:creator>calia</dc:creator>
  <cp:lastModifiedBy>Rogerio Ceravolo Calia</cp:lastModifiedBy>
  <cp:revision>1600</cp:revision>
  <dcterms:created xsi:type="dcterms:W3CDTF">2012-06-03T15:26:30Z</dcterms:created>
  <dcterms:modified xsi:type="dcterms:W3CDTF">2016-02-24T12:39:42Z</dcterms:modified>
</cp:coreProperties>
</file>