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62" r:id="rId2"/>
    <p:sldId id="504" r:id="rId3"/>
    <p:sldId id="506" r:id="rId4"/>
    <p:sldId id="364" r:id="rId5"/>
    <p:sldId id="484" r:id="rId6"/>
    <p:sldId id="365" r:id="rId7"/>
    <p:sldId id="362" r:id="rId8"/>
    <p:sldId id="261" r:id="rId9"/>
    <p:sldId id="496" r:id="rId10"/>
    <p:sldId id="497" r:id="rId11"/>
    <p:sldId id="498" r:id="rId12"/>
    <p:sldId id="499" r:id="rId13"/>
    <p:sldId id="263" r:id="rId14"/>
    <p:sldId id="471" r:id="rId15"/>
    <p:sldId id="402" r:id="rId16"/>
    <p:sldId id="468" r:id="rId17"/>
    <p:sldId id="469" r:id="rId18"/>
    <p:sldId id="470" r:id="rId19"/>
    <p:sldId id="271" r:id="rId20"/>
    <p:sldId id="467" r:id="rId21"/>
    <p:sldId id="330" r:id="rId22"/>
    <p:sldId id="275" r:id="rId23"/>
    <p:sldId id="276" r:id="rId24"/>
    <p:sldId id="277" r:id="rId25"/>
    <p:sldId id="278" r:id="rId26"/>
    <p:sldId id="279" r:id="rId27"/>
    <p:sldId id="280" r:id="rId28"/>
    <p:sldId id="394" r:id="rId29"/>
    <p:sldId id="282" r:id="rId30"/>
    <p:sldId id="287" r:id="rId31"/>
    <p:sldId id="283" r:id="rId32"/>
    <p:sldId id="505" r:id="rId33"/>
    <p:sldId id="395" r:id="rId34"/>
    <p:sldId id="396" r:id="rId35"/>
    <p:sldId id="397" r:id="rId36"/>
    <p:sldId id="398" r:id="rId37"/>
    <p:sldId id="399" r:id="rId38"/>
    <p:sldId id="400" r:id="rId39"/>
    <p:sldId id="480" r:id="rId40"/>
    <p:sldId id="401" r:id="rId41"/>
    <p:sldId id="405" r:id="rId42"/>
    <p:sldId id="456" r:id="rId43"/>
    <p:sldId id="407" r:id="rId44"/>
    <p:sldId id="408" r:id="rId45"/>
    <p:sldId id="406" r:id="rId46"/>
    <p:sldId id="332" r:id="rId47"/>
    <p:sldId id="334" r:id="rId48"/>
    <p:sldId id="337" r:id="rId49"/>
    <p:sldId id="299" r:id="rId50"/>
    <p:sldId id="296" r:id="rId51"/>
    <p:sldId id="409" r:id="rId52"/>
    <p:sldId id="481" r:id="rId53"/>
    <p:sldId id="482" r:id="rId54"/>
    <p:sldId id="339" r:id="rId55"/>
    <p:sldId id="298" r:id="rId56"/>
    <p:sldId id="301" r:id="rId57"/>
    <p:sldId id="300" r:id="rId58"/>
    <p:sldId id="305" r:id="rId59"/>
    <p:sldId id="306" r:id="rId60"/>
    <p:sldId id="483" r:id="rId61"/>
    <p:sldId id="343" r:id="rId62"/>
    <p:sldId id="309" r:id="rId63"/>
    <p:sldId id="310" r:id="rId64"/>
    <p:sldId id="312" r:id="rId65"/>
    <p:sldId id="311" r:id="rId66"/>
    <p:sldId id="411" r:id="rId67"/>
    <p:sldId id="340" r:id="rId68"/>
    <p:sldId id="341" r:id="rId69"/>
    <p:sldId id="342" r:id="rId70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0267" autoAdjust="0"/>
  </p:normalViewPr>
  <p:slideViewPr>
    <p:cSldViewPr>
      <p:cViewPr varScale="1">
        <p:scale>
          <a:sx n="99" d="100"/>
          <a:sy n="99" d="100"/>
        </p:scale>
        <p:origin x="60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971B852-D72D-4980-B156-B2F821B06A4F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9D23298-E31B-4640-B5CB-E7B3E2FB3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17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986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2287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513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254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15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86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40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79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39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00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97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6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1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19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04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95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83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13D2-3850-4E22-8481-0CC3564550EA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73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Amps-Everyone-Third-Bruce-Carter/dp/1856175057/ref=sr_1_1?s=books&amp;ie=UTF8&amp;qid=1343325171&amp;sr=1-1&amp;keywords=op+amps+for+everyon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9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3.png"/><Relationship Id="rId4" Type="http://schemas.openxmlformats.org/officeDocument/2006/relationships/image" Target="../media/image9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0.png"/><Relationship Id="rId5" Type="http://schemas.openxmlformats.org/officeDocument/2006/relationships/image" Target="../media/image116.png"/><Relationship Id="rId4" Type="http://schemas.openxmlformats.org/officeDocument/2006/relationships/image" Target="../media/image101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0.png"/><Relationship Id="rId5" Type="http://schemas.openxmlformats.org/officeDocument/2006/relationships/image" Target="../media/image1050.png"/><Relationship Id="rId4" Type="http://schemas.openxmlformats.org/officeDocument/2006/relationships/image" Target="../media/image11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8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424584" cy="427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39552" y="2341265"/>
            <a:ext cx="3988470" cy="1087735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rgbClr val="FF0000"/>
                </a:solidFill>
                <a:hlinkClick r:id="rId3"/>
              </a:rPr>
              <a:t>OP AMPs for Everyone</a:t>
            </a:r>
            <a:br>
              <a:rPr lang="pt-BR" sz="2000" b="1" dirty="0">
                <a:solidFill>
                  <a:srgbClr val="FF0000"/>
                </a:solidFill>
              </a:rPr>
            </a:br>
            <a:r>
              <a:rPr lang="pt-BR" sz="2000" dirty="0"/>
              <a:t>Newnes, 2009</a:t>
            </a:r>
          </a:p>
        </p:txBody>
      </p:sp>
    </p:spTree>
    <p:extLst>
      <p:ext uri="{BB962C8B-B14F-4D97-AF65-F5344CB8AC3E}">
        <p14:creationId xmlns:p14="http://schemas.microsoft.com/office/powerpoint/2010/main" val="387591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946FBED0-47AE-4CA3-B676-9F4CCA231390}"/>
              </a:ext>
            </a:extLst>
          </p:cNvPr>
          <p:cNvSpPr/>
          <p:nvPr/>
        </p:nvSpPr>
        <p:spPr>
          <a:xfrm>
            <a:off x="530100" y="2775780"/>
            <a:ext cx="360040" cy="204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4045E75-90E6-4058-820F-B6E5D28FB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700" y="404664"/>
            <a:ext cx="3016600" cy="1570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B590639-A2CD-4041-80B2-7B275F431CDE}"/>
              </a:ext>
            </a:extLst>
          </p:cNvPr>
          <p:cNvSpPr txBox="1"/>
          <p:nvPr/>
        </p:nvSpPr>
        <p:spPr>
          <a:xfrm>
            <a:off x="2137418" y="2051464"/>
            <a:ext cx="4869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Filtro Ativo Genérico na Configuração Realimentação Múltipla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90A32B9-8115-4076-A974-34A66EBA9C38}"/>
              </a:ext>
            </a:extLst>
          </p:cNvPr>
          <p:cNvSpPr txBox="1"/>
          <p:nvPr/>
        </p:nvSpPr>
        <p:spPr>
          <a:xfrm>
            <a:off x="1079612" y="2701497"/>
            <a:ext cx="7920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Nó b: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621D04D-345F-4458-AC91-DED694AC3C42}"/>
                  </a:ext>
                </a:extLst>
              </p:cNvPr>
              <p:cNvSpPr txBox="1"/>
              <p:nvPr/>
            </p:nvSpPr>
            <p:spPr>
              <a:xfrm>
                <a:off x="1079612" y="3247409"/>
                <a:ext cx="1240276" cy="540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= 0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621D04D-345F-4458-AC91-DED694AC3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3247409"/>
                <a:ext cx="1240276" cy="540148"/>
              </a:xfrm>
              <a:prstGeom prst="rect">
                <a:avLst/>
              </a:prstGeom>
              <a:blipFill>
                <a:blip r:embed="rId3"/>
                <a:stretch>
                  <a:fillRect t="-9091" r="-13725" b="-11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544E70D0-A10E-4E91-AB2E-596E19EA3F24}"/>
              </a:ext>
            </a:extLst>
          </p:cNvPr>
          <p:cNvCxnSpPr/>
          <p:nvPr/>
        </p:nvCxnSpPr>
        <p:spPr>
          <a:xfrm>
            <a:off x="2480723" y="3466046"/>
            <a:ext cx="58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49C7561-FDE1-42FF-99F9-18944008F5B6}"/>
                  </a:ext>
                </a:extLst>
              </p:cNvPr>
              <p:cNvSpPr txBox="1"/>
              <p:nvPr/>
            </p:nvSpPr>
            <p:spPr>
              <a:xfrm>
                <a:off x="3197837" y="3195972"/>
                <a:ext cx="1421864" cy="570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pt-BR" sz="2400" dirty="0"/>
                  <a:t> 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49C7561-FDE1-42FF-99F9-18944008F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837" y="3195972"/>
                <a:ext cx="1421864" cy="570413"/>
              </a:xfrm>
              <a:prstGeom prst="rect">
                <a:avLst/>
              </a:prstGeom>
              <a:blipFill>
                <a:blip r:embed="rId4"/>
                <a:stretch>
                  <a:fillRect t="-2128" b="-106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463BF53F-B531-4E4D-BDC0-240BA9C2BE2F}"/>
              </a:ext>
            </a:extLst>
          </p:cNvPr>
          <p:cNvCxnSpPr/>
          <p:nvPr/>
        </p:nvCxnSpPr>
        <p:spPr>
          <a:xfrm>
            <a:off x="4619701" y="3466046"/>
            <a:ext cx="58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146317-DE7F-4668-884B-FD15358A41C1}"/>
                  </a:ext>
                </a:extLst>
              </p:cNvPr>
              <p:cNvSpPr txBox="1"/>
              <p:nvPr/>
            </p:nvSpPr>
            <p:spPr>
              <a:xfrm>
                <a:off x="1879148" y="4046794"/>
                <a:ext cx="4392487" cy="1008931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pt-BR" sz="2400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sz="2400" b="0" i="0" dirty="0" smtClean="0"/>
                              <m:t>+</m:t>
                            </m:r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sz="2400" b="0" i="0" dirty="0" smtClean="0"/>
                              <m:t>+</m:t>
                            </m:r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2400" dirty="0"/>
                              <m:t> + 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146317-DE7F-4668-884B-FD15358A4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148" y="4046794"/>
                <a:ext cx="4392487" cy="1008931"/>
              </a:xfrm>
              <a:prstGeom prst="rect">
                <a:avLst/>
              </a:prstGeom>
              <a:blipFill>
                <a:blip r:embed="rId5"/>
                <a:stretch>
                  <a:fillRect l="-1651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E0C212AA-248E-430C-B6AD-EAE60CCF11FA}"/>
              </a:ext>
            </a:extLst>
          </p:cNvPr>
          <p:cNvCxnSpPr/>
          <p:nvPr/>
        </p:nvCxnSpPr>
        <p:spPr>
          <a:xfrm>
            <a:off x="999450" y="4573505"/>
            <a:ext cx="58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33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8305" y="230610"/>
            <a:ext cx="272738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Filtro Passivo X Filtro Ativo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453A6AA-1262-432B-8968-2742081EE7A8}"/>
              </a:ext>
            </a:extLst>
          </p:cNvPr>
          <p:cNvSpPr txBox="1"/>
          <p:nvPr/>
        </p:nvSpPr>
        <p:spPr>
          <a:xfrm>
            <a:off x="335431" y="81692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Mostrar que o filtro ativo passa-faixa com realimentação múltipla abaixo tem a mesma função de transferência do filtro passivo RLC.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E7F5F1F1-42F6-4B28-B101-BACE8CFC998E}"/>
              </a:ext>
            </a:extLst>
          </p:cNvPr>
          <p:cNvSpPr/>
          <p:nvPr/>
        </p:nvSpPr>
        <p:spPr>
          <a:xfrm>
            <a:off x="371391" y="3874457"/>
            <a:ext cx="360040" cy="204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1A8E303-D05A-408A-850F-7D2FFF8C76D7}"/>
              </a:ext>
            </a:extLst>
          </p:cNvPr>
          <p:cNvSpPr txBox="1"/>
          <p:nvPr/>
        </p:nvSpPr>
        <p:spPr>
          <a:xfrm>
            <a:off x="915866" y="3809962"/>
            <a:ext cx="515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ganho de tensão do </a:t>
            </a:r>
            <a:r>
              <a:rPr lang="pt-BR" b="1" dirty="0">
                <a:solidFill>
                  <a:srgbClr val="FF0000"/>
                </a:solidFill>
              </a:rPr>
              <a:t>circuito passivo </a:t>
            </a:r>
            <a:r>
              <a:rPr lang="pt-BR" dirty="0"/>
              <a:t>é dado por: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00069" y="4719776"/>
            <a:ext cx="4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[1]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DC7148-056E-4D80-B329-950E2F13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725861"/>
            <a:ext cx="1416942" cy="1681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FE76CB6-2569-4385-B6A0-EEE58F679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285" y="1838400"/>
            <a:ext cx="2654977" cy="15028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8681E3-DC97-48AE-8E74-ED93FDFAE90C}"/>
              </a:ext>
            </a:extLst>
          </p:cNvPr>
          <p:cNvSpPr txBox="1"/>
          <p:nvPr/>
        </p:nvSpPr>
        <p:spPr>
          <a:xfrm>
            <a:off x="4005056" y="2124017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≡ </a:t>
            </a:r>
            <a:endParaRPr lang="pt-BR" sz="40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EAD65C2-F45D-4675-8B38-7999C5A2F83D}"/>
                  </a:ext>
                </a:extLst>
              </p:cNvPr>
              <p:cNvSpPr txBox="1"/>
              <p:nvPr/>
            </p:nvSpPr>
            <p:spPr>
              <a:xfrm>
                <a:off x="904063" y="4483235"/>
                <a:ext cx="5847611" cy="864852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000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d>
                          <m:d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𝑗𝑤𝐿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𝑗𝑤𝐶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pt-BR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𝑗𝑤𝑅</m:t>
                            </m:r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𝑗𝑤𝑅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den>
                        </m:f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𝑗𝑤</m:t>
                            </m:r>
                            <m:sSub>
                              <m:sSubPr>
                                <m:ctrlPr>
                                  <a:rPr lang="pt-B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𝑗𝑤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EAD65C2-F45D-4675-8B38-7999C5A2F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63" y="4483235"/>
                <a:ext cx="5847611" cy="864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A20D92A-764A-461B-ACAD-C1B5886DEA6D}"/>
                  </a:ext>
                </a:extLst>
              </p:cNvPr>
              <p:cNvSpPr txBox="1"/>
              <p:nvPr/>
            </p:nvSpPr>
            <p:spPr>
              <a:xfrm>
                <a:off x="7092280" y="4365104"/>
                <a:ext cx="968278" cy="5203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A20D92A-764A-461B-ACAD-C1B5886DE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365104"/>
                <a:ext cx="968278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15C11ED-A93C-4385-B271-3E9F9B079DE5}"/>
                  </a:ext>
                </a:extLst>
              </p:cNvPr>
              <p:cNvSpPr txBox="1"/>
              <p:nvPr/>
            </p:nvSpPr>
            <p:spPr>
              <a:xfrm>
                <a:off x="7192628" y="5048264"/>
                <a:ext cx="767582" cy="39363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pt-BR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r>
                  <a:rPr lang="pt-BR" dirty="0"/>
                  <a:t>Q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15C11ED-A93C-4385-B271-3E9F9B079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628" y="5048264"/>
                <a:ext cx="767582" cy="393634"/>
              </a:xfrm>
              <a:prstGeom prst="rect">
                <a:avLst/>
              </a:prstGeom>
              <a:blipFill>
                <a:blip r:embed="rId6"/>
                <a:stretch>
                  <a:fillRect l="-17829" t="-5882" r="-3876" b="-1470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65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E7F5F1F1-42F6-4B28-B101-BACE8CFC998E}"/>
              </a:ext>
            </a:extLst>
          </p:cNvPr>
          <p:cNvSpPr/>
          <p:nvPr/>
        </p:nvSpPr>
        <p:spPr>
          <a:xfrm>
            <a:off x="393997" y="1937242"/>
            <a:ext cx="360040" cy="204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1A8E303-D05A-408A-850F-7D2FFF8C76D7}"/>
              </a:ext>
            </a:extLst>
          </p:cNvPr>
          <p:cNvSpPr txBox="1"/>
          <p:nvPr/>
        </p:nvSpPr>
        <p:spPr>
          <a:xfrm>
            <a:off x="938472" y="1872747"/>
            <a:ext cx="682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ganho de tensão do </a:t>
            </a:r>
            <a:r>
              <a:rPr lang="pt-BR" b="1" dirty="0">
                <a:solidFill>
                  <a:srgbClr val="FF0000"/>
                </a:solidFill>
              </a:rPr>
              <a:t>circuito ativo</a:t>
            </a:r>
            <a:r>
              <a:rPr lang="pt-BR" dirty="0"/>
              <a:t>, como demonstrado, é dado por: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5708C5C-8686-4C8F-98CB-A3E7959C7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46721"/>
            <a:ext cx="2654977" cy="15028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8116EAE6-3A5F-4B6E-ADAF-6BB56BF96514}"/>
              </a:ext>
            </a:extLst>
          </p:cNvPr>
          <p:cNvSpPr/>
          <p:nvPr/>
        </p:nvSpPr>
        <p:spPr>
          <a:xfrm>
            <a:off x="423497" y="4451780"/>
            <a:ext cx="360040" cy="204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F491B03-0295-49BA-BDBD-EF1EF9C6748E}"/>
              </a:ext>
            </a:extLst>
          </p:cNvPr>
          <p:cNvSpPr txBox="1"/>
          <p:nvPr/>
        </p:nvSpPr>
        <p:spPr>
          <a:xfrm>
            <a:off x="967972" y="438728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 C</a:t>
            </a:r>
            <a:r>
              <a:rPr lang="pt-BR" baseline="-25000" dirty="0"/>
              <a:t>3 </a:t>
            </a:r>
            <a:r>
              <a:rPr lang="pt-BR" dirty="0"/>
              <a:t> = C</a:t>
            </a:r>
            <a:r>
              <a:rPr lang="pt-BR" baseline="-25000" dirty="0"/>
              <a:t>4 </a:t>
            </a:r>
            <a:r>
              <a:rPr lang="pt-BR" dirty="0"/>
              <a:t> = C e R</a:t>
            </a:r>
            <a:r>
              <a:rPr lang="pt-BR" baseline="-25000" dirty="0"/>
              <a:t>5 </a:t>
            </a:r>
            <a:r>
              <a:rPr lang="pt-BR" dirty="0"/>
              <a:t>= 2R</a:t>
            </a:r>
            <a:r>
              <a:rPr lang="pt-BR" baseline="-25000" dirty="0"/>
              <a:t>1 </a:t>
            </a:r>
            <a:r>
              <a:rPr lang="pt-BR" dirty="0"/>
              <a:t> resulta: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C0885FB-5A1B-40D4-96E5-76A5AA45D571}"/>
              </a:ext>
            </a:extLst>
          </p:cNvPr>
          <p:cNvSpPr txBox="1"/>
          <p:nvPr/>
        </p:nvSpPr>
        <p:spPr>
          <a:xfrm>
            <a:off x="-108520" y="5345034"/>
            <a:ext cx="4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47A8A73-0DC1-41A1-90DD-E7EEB700E68E}"/>
              </a:ext>
            </a:extLst>
          </p:cNvPr>
          <p:cNvSpPr txBox="1"/>
          <p:nvPr/>
        </p:nvSpPr>
        <p:spPr>
          <a:xfrm>
            <a:off x="4303844" y="6255273"/>
            <a:ext cx="103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[1] = [2] 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C204A18E-EA1E-429A-A174-68E8C5B466FF}"/>
              </a:ext>
            </a:extLst>
          </p:cNvPr>
          <p:cNvSpPr/>
          <p:nvPr/>
        </p:nvSpPr>
        <p:spPr>
          <a:xfrm>
            <a:off x="3943804" y="6251080"/>
            <a:ext cx="360040" cy="3693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1069C90-42DB-415D-836E-B954BF6AF2B7}"/>
                  </a:ext>
                </a:extLst>
              </p:cNvPr>
              <p:cNvSpPr txBox="1"/>
              <p:nvPr/>
            </p:nvSpPr>
            <p:spPr>
              <a:xfrm>
                <a:off x="485597" y="2355086"/>
                <a:ext cx="4392487" cy="1008931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pt-BR" sz="2400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sz="2400" b="0" i="0" dirty="0" smtClean="0"/>
                              <m:t>+</m:t>
                            </m:r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sz="2400" b="0" i="0" dirty="0" smtClean="0"/>
                              <m:t>+</m:t>
                            </m:r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2400" dirty="0"/>
                              <m:t> + 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1069C90-42DB-415D-836E-B954BF6AF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97" y="2355086"/>
                <a:ext cx="4392487" cy="1008931"/>
              </a:xfrm>
              <a:prstGeom prst="rect">
                <a:avLst/>
              </a:prstGeom>
              <a:blipFill>
                <a:blip r:embed="rId4"/>
                <a:stretch>
                  <a:fillRect l="-1791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FE1F2ED-D8D0-43B5-96AA-AB5591AB82CF}"/>
                  </a:ext>
                </a:extLst>
              </p:cNvPr>
              <p:cNvSpPr txBox="1"/>
              <p:nvPr/>
            </p:nvSpPr>
            <p:spPr>
              <a:xfrm>
                <a:off x="5857005" y="2436801"/>
                <a:ext cx="7387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FE1F2ED-D8D0-43B5-96AA-AB5591AB8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005" y="2436801"/>
                <a:ext cx="738792" cy="246221"/>
              </a:xfrm>
              <a:prstGeom prst="rect">
                <a:avLst/>
              </a:prstGeom>
              <a:blipFill>
                <a:blip r:embed="rId5"/>
                <a:stretch>
                  <a:fillRect l="-6612" r="-826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95ECB8D-55C0-4E47-A0A6-08E072B0740A}"/>
                  </a:ext>
                </a:extLst>
              </p:cNvPr>
              <p:cNvSpPr txBox="1"/>
              <p:nvPr/>
            </p:nvSpPr>
            <p:spPr>
              <a:xfrm>
                <a:off x="5857005" y="2739144"/>
                <a:ext cx="7482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95ECB8D-55C0-4E47-A0A6-08E072B07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005" y="2739144"/>
                <a:ext cx="748282" cy="246221"/>
              </a:xfrm>
              <a:prstGeom prst="rect">
                <a:avLst/>
              </a:prstGeom>
              <a:blipFill>
                <a:blip r:embed="rId6"/>
                <a:stretch>
                  <a:fillRect l="-6504" r="-813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914FAAD-7579-4469-A34D-F30E6635B44F}"/>
                  </a:ext>
                </a:extLst>
              </p:cNvPr>
              <p:cNvSpPr txBox="1"/>
              <p:nvPr/>
            </p:nvSpPr>
            <p:spPr>
              <a:xfrm>
                <a:off x="5846362" y="3041487"/>
                <a:ext cx="11770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𝑗𝑤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914FAAD-7579-4469-A34D-F30E6635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362" y="3041487"/>
                <a:ext cx="1177052" cy="246221"/>
              </a:xfrm>
              <a:prstGeom prst="rect">
                <a:avLst/>
              </a:prstGeom>
              <a:blipFill>
                <a:blip r:embed="rId7"/>
                <a:stretch>
                  <a:fillRect l="-3109" r="-1036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12EFC9F-40C5-4D2E-B7A8-532CC0A1DB81}"/>
                  </a:ext>
                </a:extLst>
              </p:cNvPr>
              <p:cNvSpPr txBox="1"/>
              <p:nvPr/>
            </p:nvSpPr>
            <p:spPr>
              <a:xfrm>
                <a:off x="7144130" y="2492923"/>
                <a:ext cx="11770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𝑗𝑤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12EFC9F-40C5-4D2E-B7A8-532CC0A1D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30" y="2492923"/>
                <a:ext cx="1177052" cy="246221"/>
              </a:xfrm>
              <a:prstGeom prst="rect">
                <a:avLst/>
              </a:prstGeom>
              <a:blipFill>
                <a:blip r:embed="rId8"/>
                <a:stretch>
                  <a:fillRect l="-3627" r="-1036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AEC8D16C-D2AE-4B78-884C-9FB464507501}"/>
                  </a:ext>
                </a:extLst>
              </p:cNvPr>
              <p:cNvSpPr txBox="1"/>
              <p:nvPr/>
            </p:nvSpPr>
            <p:spPr>
              <a:xfrm>
                <a:off x="7173005" y="2808659"/>
                <a:ext cx="7482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AEC8D16C-D2AE-4B78-884C-9FB464507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005" y="2808659"/>
                <a:ext cx="748282" cy="246221"/>
              </a:xfrm>
              <a:prstGeom prst="rect">
                <a:avLst/>
              </a:prstGeom>
              <a:blipFill>
                <a:blip r:embed="rId9"/>
                <a:stretch>
                  <a:fillRect l="-6557" r="-1639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F889B482-BC48-4C8F-909A-913EAF14A990}"/>
              </a:ext>
            </a:extLst>
          </p:cNvPr>
          <p:cNvCxnSpPr/>
          <p:nvPr/>
        </p:nvCxnSpPr>
        <p:spPr>
          <a:xfrm>
            <a:off x="5131832" y="2875882"/>
            <a:ext cx="58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0EFF5CDF-9239-477B-9599-A1BDCEC215A7}"/>
                  </a:ext>
                </a:extLst>
              </p:cNvPr>
              <p:cNvSpPr txBox="1"/>
              <p:nvPr/>
            </p:nvSpPr>
            <p:spPr>
              <a:xfrm>
                <a:off x="1259632" y="3465931"/>
                <a:ext cx="4904392" cy="834011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pt-BR" sz="2400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𝑗𝑤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𝑗𝑤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den>
                        </m:f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0EFF5CDF-9239-477B-9599-A1BDCEC21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465931"/>
                <a:ext cx="4904392" cy="834011"/>
              </a:xfrm>
              <a:prstGeom prst="rect">
                <a:avLst/>
              </a:prstGeom>
              <a:blipFill>
                <a:blip r:embed="rId10"/>
                <a:stretch>
                  <a:fillRect l="-1605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F5136B18-24F3-4EFB-AA80-76FEA8562DF7}"/>
              </a:ext>
            </a:extLst>
          </p:cNvPr>
          <p:cNvCxnSpPr/>
          <p:nvPr/>
        </p:nvCxnSpPr>
        <p:spPr>
          <a:xfrm>
            <a:off x="569205" y="3789040"/>
            <a:ext cx="58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75257776-142D-4DDA-8F49-70641E631D0A}"/>
                  </a:ext>
                </a:extLst>
              </p:cNvPr>
              <p:cNvSpPr txBox="1"/>
              <p:nvPr/>
            </p:nvSpPr>
            <p:spPr>
              <a:xfrm>
                <a:off x="353139" y="5064190"/>
                <a:ext cx="6746975" cy="882357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 algn="ctr">
                  <a:defRPr sz="2000"/>
                </a:lvl1pPr>
              </a:lstStyle>
              <a:p>
                <a:r>
                  <a:rPr lang="pt-BR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pt-BR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>
                            <a:latin typeface="Cambria Math" panose="02040503050406030204" pitchFamily="18" charset="0"/>
                          </a:rPr>
                          <m:t>𝑗𝑤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/(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𝑗𝑤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  <m:r>
                          <a:rPr lang="pt-BR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pt-BR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𝑗𝑤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𝑗𝑤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  <m:r>
                          <a:rPr lang="pt-BR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75257776-142D-4DDA-8F49-70641E631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39" y="5064190"/>
                <a:ext cx="6746975" cy="882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9FEAF37-FF99-4949-8B4A-EF9DA5AA8FC4}"/>
                  </a:ext>
                </a:extLst>
              </p:cNvPr>
              <p:cNvSpPr txBox="1"/>
              <p:nvPr/>
            </p:nvSpPr>
            <p:spPr>
              <a:xfrm>
                <a:off x="7186467" y="5124012"/>
                <a:ext cx="1837298" cy="4420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p>
                          <m:sSup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9FEAF37-FF99-4949-8B4A-EF9DA5AA8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467" y="5124012"/>
                <a:ext cx="1837298" cy="442044"/>
              </a:xfrm>
              <a:prstGeom prst="rect">
                <a:avLst/>
              </a:prstGeom>
              <a:blipFill>
                <a:blip r:embed="rId12"/>
                <a:stretch>
                  <a:fillRect l="-2970" b="-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603FA79-FB95-4B1A-8534-BAADD39B06D6}"/>
                  </a:ext>
                </a:extLst>
              </p:cNvPr>
              <p:cNvSpPr txBox="1"/>
              <p:nvPr/>
            </p:nvSpPr>
            <p:spPr>
              <a:xfrm>
                <a:off x="7348242" y="5678169"/>
                <a:ext cx="1513748" cy="4405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603FA79-FB95-4B1A-8534-BAADD39B0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242" y="5678169"/>
                <a:ext cx="1513748" cy="440505"/>
              </a:xfrm>
              <a:prstGeom prst="rect">
                <a:avLst/>
              </a:prstGeom>
              <a:blipFill>
                <a:blip r:embed="rId13"/>
                <a:stretch>
                  <a:fillRect l="-6375" b="-9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3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3" grpId="0"/>
      <p:bldP spid="24" grpId="0"/>
      <p:bldP spid="8" grpId="0" animBg="1"/>
      <p:bldP spid="35" grpId="0" animBg="1"/>
      <p:bldP spid="36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82526" y="389910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971600" y="3827096"/>
            <a:ext cx="7927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Introduction to three main filter optimizations (Butterworth, </a:t>
            </a:r>
            <a:r>
              <a:rPr lang="pt-BR" sz="1600" dirty="0"/>
              <a:t>Tschebyscheff, and Bessel).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2526" y="4421242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1043608" y="4307612"/>
            <a:ext cx="5046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Description of the most common active filter applications: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low-pass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high-pass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band-pass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band-rejection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all-pass filters</a:t>
            </a:r>
            <a:endParaRPr lang="pt-BR" sz="1600" b="1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13" y="354872"/>
            <a:ext cx="1694773" cy="21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1599" y="2748248"/>
            <a:ext cx="7927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Rather than resembling just another filter book, the individual filter sections are written in a cookbook style, thus avoiding tedious mathematical derivations. Each section starts with the general transfer function of a filter, followed by the design equations to calculate </a:t>
            </a:r>
            <a:r>
              <a:rPr lang="pt-BR" sz="1600" dirty="0"/>
              <a:t>the individual circuit components.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98E50C0B-E9C8-42FA-8380-2A778B8FE281}"/>
              </a:ext>
            </a:extLst>
          </p:cNvPr>
          <p:cNvSpPr/>
          <p:nvPr/>
        </p:nvSpPr>
        <p:spPr>
          <a:xfrm>
            <a:off x="506945" y="2867452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5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6" grpId="0" animBg="1"/>
      <p:bldP spid="17" grpId="0"/>
      <p:bldP spid="14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1476"/>
            <a:ext cx="3213167" cy="169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48" y="1187460"/>
            <a:ext cx="3188120" cy="186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32373"/>
            <a:ext cx="3345558" cy="19915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69" y="3788004"/>
            <a:ext cx="3219607" cy="18971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24451" y="3272423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passa-baixa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8827" y="3275692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passa-alta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79712" y="5858688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passa-faixa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6819" y="5867980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rejeita-faixa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</p:spTree>
    <p:extLst>
      <p:ext uri="{BB962C8B-B14F-4D97-AF65-F5344CB8AC3E}">
        <p14:creationId xmlns:p14="http://schemas.microsoft.com/office/powerpoint/2010/main" val="389996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062053"/>
            <a:ext cx="4276725" cy="225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4673371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passa-baixa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9203"/>
            <a:ext cx="3108072" cy="1869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0974" y="3411499"/>
            <a:ext cx="2087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Active Filter </a:t>
            </a:r>
          </a:p>
          <a:p>
            <a:pPr algn="ctr"/>
            <a:r>
              <a:rPr lang="pt-BR" sz="1400" dirty="0">
                <a:solidFill>
                  <a:srgbClr val="0070C0"/>
                </a:solidFill>
              </a:rPr>
              <a:t>Sallen-Key Topology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6366" y="5571158"/>
            <a:ext cx="2087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Passive Filter</a:t>
            </a:r>
          </a:p>
        </p:txBody>
      </p:sp>
      <p:pic>
        <p:nvPicPr>
          <p:cNvPr id="9" name="Picture 2" descr="filtro passa baixa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22" y="4128755"/>
            <a:ext cx="2263140" cy="1442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03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3" y="2209928"/>
            <a:ext cx="3506932" cy="20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91435" y="4507241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passa-alta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105150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65723" y="3069338"/>
            <a:ext cx="2525817" cy="55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Active Filter </a:t>
            </a:r>
          </a:p>
          <a:p>
            <a:pPr algn="ctr"/>
            <a:r>
              <a:rPr lang="pt-BR" sz="1400" dirty="0">
                <a:solidFill>
                  <a:srgbClr val="0070C0"/>
                </a:solidFill>
              </a:rPr>
              <a:t>Multiple Feedback Topology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2215" y="5195014"/>
            <a:ext cx="156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Passive Filter</a:t>
            </a:r>
          </a:p>
        </p:txBody>
      </p:sp>
      <p:pic>
        <p:nvPicPr>
          <p:cNvPr id="9" name="Picture 2" descr="filtro passa alta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82" y="3900762"/>
            <a:ext cx="1828800" cy="119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6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4" y="1958330"/>
            <a:ext cx="3680114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52314" y="5334472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filtro passa-faixa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132189"/>
            <a:ext cx="3090209" cy="1574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36717" y="2764397"/>
            <a:ext cx="172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Active Filter </a:t>
            </a:r>
          </a:p>
          <a:p>
            <a:pPr algn="ctr"/>
            <a:r>
              <a:rPr lang="pt-BR" sz="1400" dirty="0">
                <a:solidFill>
                  <a:srgbClr val="0070C0"/>
                </a:solidFill>
              </a:rPr>
              <a:t>Sallen-Key Topology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1228" y="495383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Passive Filter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80" y="3403274"/>
            <a:ext cx="2985040" cy="1417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67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5" y="2026121"/>
            <a:ext cx="3541568" cy="208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97358" y="4330071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rejeita-faixa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01489"/>
            <a:ext cx="2720567" cy="1827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03921" y="3506530"/>
            <a:ext cx="142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Active Filter </a:t>
            </a:r>
          </a:p>
          <a:p>
            <a:pPr algn="ctr"/>
            <a:r>
              <a:rPr lang="pt-BR" sz="1400" dirty="0">
                <a:solidFill>
                  <a:srgbClr val="0070C0"/>
                </a:solidFill>
              </a:rPr>
              <a:t>Twin-T Topology</a:t>
            </a:r>
          </a:p>
        </p:txBody>
      </p:sp>
      <p:pic>
        <p:nvPicPr>
          <p:cNvPr id="4098" name="Picture 2" descr="filtro rejeita faix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50" y="4259037"/>
            <a:ext cx="1714500" cy="1341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83404" y="567800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Passive Filter</a:t>
            </a:r>
          </a:p>
        </p:txBody>
      </p:sp>
    </p:spTree>
    <p:extLst>
      <p:ext uri="{BB962C8B-B14F-4D97-AF65-F5344CB8AC3E}">
        <p14:creationId xmlns:p14="http://schemas.microsoft.com/office/powerpoint/2010/main" val="3899967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3674" y="1582579"/>
            <a:ext cx="2528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banda de passagem é todo o espectro de frequências</a:t>
            </a:r>
          </a:p>
          <a:p>
            <a:pPr algn="ctr"/>
            <a:r>
              <a:rPr lang="pt-BR" sz="1400" b="1" dirty="0"/>
              <a:t> mas com defasagens diferentes ao longo do espectro !</a:t>
            </a:r>
            <a:endParaRPr lang="pt-BR" sz="1400" b="1" baseline="-250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B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93912"/>
            <a:ext cx="4429733" cy="1531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2314" y="3140954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passa-tudo</a:t>
            </a:r>
          </a:p>
        </p:txBody>
      </p:sp>
    </p:spTree>
    <p:extLst>
      <p:ext uri="{BB962C8B-B14F-4D97-AF65-F5344CB8AC3E}">
        <p14:creationId xmlns:p14="http://schemas.microsoft.com/office/powerpoint/2010/main" val="50986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F0FB99C-DDA4-49EF-98A0-4D3572E5D1CE}"/>
              </a:ext>
            </a:extLst>
          </p:cNvPr>
          <p:cNvSpPr txBox="1"/>
          <p:nvPr/>
        </p:nvSpPr>
        <p:spPr>
          <a:xfrm>
            <a:off x="1619672" y="1772816"/>
            <a:ext cx="5904656" cy="132343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chemeClr val="bg1"/>
                </a:solidFill>
              </a:rPr>
              <a:t>Active </a:t>
            </a:r>
            <a:r>
              <a:rPr lang="pt-BR" sz="8000" b="1" dirty="0" err="1">
                <a:solidFill>
                  <a:schemeClr val="bg1"/>
                </a:solidFill>
              </a:rPr>
              <a:t>Filters</a:t>
            </a:r>
            <a:endParaRPr lang="pt-BR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30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0523" y="2282096"/>
            <a:ext cx="5278722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Low Pass Filters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2ABD1C-215B-4A86-9CCE-37126578F91E}"/>
              </a:ext>
            </a:extLst>
          </p:cNvPr>
          <p:cNvSpPr txBox="1"/>
          <p:nvPr/>
        </p:nvSpPr>
        <p:spPr>
          <a:xfrm>
            <a:off x="1956801" y="2274959"/>
            <a:ext cx="5302407" cy="130923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4439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124744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Low Pass Filter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6056" y="476672"/>
            <a:ext cx="16771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Butterworth</a:t>
            </a:r>
            <a:endParaRPr lang="pt-B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93987" y="1150266"/>
            <a:ext cx="165918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Tchebysheff</a:t>
            </a:r>
            <a:endParaRPr lang="pt-BR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12019" y="1726330"/>
            <a:ext cx="114213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Bessel</a:t>
            </a:r>
            <a:endParaRPr lang="pt-BR" b="1" dirty="0"/>
          </a:p>
        </p:txBody>
      </p:sp>
      <p:sp>
        <p:nvSpPr>
          <p:cNvPr id="2" name="Right Arrow 1"/>
          <p:cNvSpPr/>
          <p:nvPr/>
        </p:nvSpPr>
        <p:spPr>
          <a:xfrm>
            <a:off x="4139952" y="1196752"/>
            <a:ext cx="720080" cy="2473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102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9726" y="297979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Low Pass Filter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820751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605345" y="693323"/>
            <a:ext cx="346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General Transfer Function</a:t>
            </a:r>
            <a:endParaRPr lang="pt-BR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5503" y="2386773"/>
            <a:ext cx="7774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filter coefficients </a:t>
            </a:r>
            <a:r>
              <a:rPr lang="en-US" sz="2000" b="1" dirty="0" err="1">
                <a:solidFill>
                  <a:srgbClr val="FF0000"/>
                </a:solidFill>
              </a:rPr>
              <a:t>a</a:t>
            </a:r>
            <a:r>
              <a:rPr lang="en-US" sz="2000" b="1" baseline="-25000" dirty="0" err="1">
                <a:solidFill>
                  <a:srgbClr val="FF0000"/>
                </a:solidFill>
              </a:rPr>
              <a:t>i</a:t>
            </a:r>
            <a:r>
              <a:rPr lang="en-US" sz="2000" b="1" baseline="-25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b="1" baseline="-25000" dirty="0">
                <a:solidFill>
                  <a:srgbClr val="FF0000"/>
                </a:solidFill>
              </a:rPr>
              <a:t>i </a:t>
            </a:r>
            <a:r>
              <a:rPr lang="en-US" sz="2000" dirty="0"/>
              <a:t>distinguish between </a:t>
            </a:r>
            <a:r>
              <a:rPr lang="en-US" sz="2000" b="1" dirty="0"/>
              <a:t>Butterworth</a:t>
            </a:r>
            <a:r>
              <a:rPr lang="en-US" sz="2000" dirty="0"/>
              <a:t>, </a:t>
            </a:r>
            <a:r>
              <a:rPr lang="en-US" sz="2000" b="1" dirty="0" err="1"/>
              <a:t>Tschebyscheff</a:t>
            </a:r>
            <a:r>
              <a:rPr lang="en-US" sz="2000" dirty="0"/>
              <a:t>, and </a:t>
            </a:r>
            <a:r>
              <a:rPr lang="en-US" sz="2000" b="1" dirty="0"/>
              <a:t>Bessel </a:t>
            </a:r>
            <a:r>
              <a:rPr lang="en-US" sz="2000" dirty="0"/>
              <a:t>filters. The coefficients for all three types of filters are tabulated.</a:t>
            </a:r>
            <a:endParaRPr lang="pt-B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65425" y="3400125"/>
            <a:ext cx="6294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sz="2000" dirty="0"/>
              <a:t> determines the </a:t>
            </a:r>
            <a:r>
              <a:rPr lang="en-US" sz="2000" b="1" dirty="0"/>
              <a:t>gain </a:t>
            </a:r>
            <a:r>
              <a:rPr lang="en-US" sz="2000" b="1" dirty="0" err="1"/>
              <a:t>rolloff</a:t>
            </a:r>
            <a:r>
              <a:rPr lang="en-US" sz="2000" b="1" dirty="0"/>
              <a:t> above </a:t>
            </a:r>
            <a:r>
              <a:rPr lang="en-US" sz="2000" b="1" dirty="0" err="1"/>
              <a:t>f</a:t>
            </a:r>
            <a:r>
              <a:rPr lang="en-US" sz="2000" b="1" baseline="-25000" dirty="0" err="1"/>
              <a:t>C</a:t>
            </a:r>
            <a:r>
              <a:rPr lang="en-US" sz="2000" b="1" dirty="0"/>
              <a:t> (n·20 dB/decade)</a:t>
            </a:r>
            <a:endParaRPr lang="pt-B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77865" y="3920581"/>
            <a:ext cx="593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b="1" baseline="-25000" dirty="0">
                <a:solidFill>
                  <a:srgbClr val="FF0000"/>
                </a:solidFill>
              </a:rPr>
              <a:t>i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b="1" baseline="-25000" dirty="0">
                <a:solidFill>
                  <a:srgbClr val="FF0000"/>
                </a:solidFill>
              </a:rPr>
              <a:t>i</a:t>
            </a:r>
            <a:r>
              <a:rPr lang="en-US" sz="2000" baseline="-25000" dirty="0"/>
              <a:t> </a:t>
            </a:r>
            <a:r>
              <a:rPr lang="en-US" sz="2000" dirty="0"/>
              <a:t>determine the gain behavior in the passband.</a:t>
            </a:r>
            <a:endParaRPr lang="pt-BR" sz="2000" dirty="0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B57A6587-96A8-4B56-9FE8-F09274CC754C}"/>
              </a:ext>
            </a:extLst>
          </p:cNvPr>
          <p:cNvSpPr txBox="1"/>
          <p:nvPr/>
        </p:nvSpPr>
        <p:spPr>
          <a:xfrm>
            <a:off x="762889" y="4566238"/>
            <a:ext cx="812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>
                <a:highlight>
                  <a:srgbClr val="FFFF00"/>
                </a:highlight>
              </a:rPr>
              <a:t>Butterworth</a:t>
            </a:r>
            <a:r>
              <a:rPr lang="en-US" sz="2000" dirty="0"/>
              <a:t> coefficients optimizes the passband for </a:t>
            </a:r>
            <a:r>
              <a:rPr lang="en-US" sz="2000" b="1" dirty="0"/>
              <a:t>maximum flatness.</a:t>
            </a:r>
            <a:endParaRPr lang="pt-BR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A11BD-1F49-4AED-ADA9-A1958F361AC4}"/>
              </a:ext>
            </a:extLst>
          </p:cNvPr>
          <p:cNvSpPr txBox="1"/>
          <p:nvPr/>
        </p:nvSpPr>
        <p:spPr>
          <a:xfrm>
            <a:off x="762889" y="5174240"/>
            <a:ext cx="812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</a:t>
            </a:r>
            <a:r>
              <a:rPr lang="en-US" sz="2000" b="1" dirty="0" err="1">
                <a:highlight>
                  <a:srgbClr val="FFFF00"/>
                </a:highlight>
              </a:rPr>
              <a:t>Tschebyscheff</a:t>
            </a:r>
            <a:r>
              <a:rPr lang="en-US" sz="2000" dirty="0"/>
              <a:t> coefficients </a:t>
            </a:r>
            <a:r>
              <a:rPr lang="en-US" sz="2000" b="1" dirty="0" err="1"/>
              <a:t>sharpes</a:t>
            </a:r>
            <a:r>
              <a:rPr lang="en-US" sz="2000" b="1" dirty="0"/>
              <a:t> the transition from passband into the </a:t>
            </a:r>
            <a:r>
              <a:rPr lang="pt-BR" sz="2000" b="1" dirty="0" err="1"/>
              <a:t>stopband</a:t>
            </a:r>
            <a:r>
              <a:rPr lang="pt-BR" sz="2000" b="1" dirty="0"/>
              <a:t>.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AD729D0D-3529-44BC-B22F-91C26B294434}"/>
              </a:ext>
            </a:extLst>
          </p:cNvPr>
          <p:cNvSpPr txBox="1"/>
          <p:nvPr/>
        </p:nvSpPr>
        <p:spPr>
          <a:xfrm>
            <a:off x="793999" y="5989972"/>
            <a:ext cx="682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>
                <a:highlight>
                  <a:srgbClr val="FFFF00"/>
                </a:highlight>
              </a:rPr>
              <a:t>Bessel</a:t>
            </a:r>
            <a:r>
              <a:rPr lang="en-US" sz="2000" dirty="0"/>
              <a:t> coefficients </a:t>
            </a:r>
            <a:r>
              <a:rPr lang="en-US" sz="2000" b="1" dirty="0"/>
              <a:t>linearizes the phase response up to f</a:t>
            </a:r>
            <a:r>
              <a:rPr lang="en-US" sz="2000" b="1" baseline="-25000" dirty="0"/>
              <a:t>c</a:t>
            </a:r>
            <a:r>
              <a:rPr lang="en-US" sz="2000" b="1" dirty="0"/>
              <a:t> .</a:t>
            </a:r>
            <a:endParaRPr lang="pt-BR" sz="2000" b="1" baseline="-25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53EAFDE-312D-43E7-B2EF-E07E19FC6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108" y="1148694"/>
            <a:ext cx="3085785" cy="1172914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12D3C42-033C-4FCA-818C-7B0464BE138D}"/>
              </a:ext>
            </a:extLst>
          </p:cNvPr>
          <p:cNvSpPr/>
          <p:nvPr/>
        </p:nvSpPr>
        <p:spPr>
          <a:xfrm>
            <a:off x="266064" y="2462158"/>
            <a:ext cx="345495" cy="3551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6A74A5F-1033-4DBA-90F5-407FE86D0DB7}"/>
              </a:ext>
            </a:extLst>
          </p:cNvPr>
          <p:cNvSpPr/>
          <p:nvPr/>
        </p:nvSpPr>
        <p:spPr>
          <a:xfrm>
            <a:off x="266064" y="3441919"/>
            <a:ext cx="345495" cy="3551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9B1A985-2E34-4148-B170-606FBF1A50AE}"/>
              </a:ext>
            </a:extLst>
          </p:cNvPr>
          <p:cNvSpPr/>
          <p:nvPr/>
        </p:nvSpPr>
        <p:spPr>
          <a:xfrm>
            <a:off x="256976" y="3965521"/>
            <a:ext cx="345495" cy="3551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910219D-2410-4B4D-9A6A-CD5A3037FD4B}"/>
              </a:ext>
            </a:extLst>
          </p:cNvPr>
          <p:cNvSpPr/>
          <p:nvPr/>
        </p:nvSpPr>
        <p:spPr>
          <a:xfrm>
            <a:off x="266065" y="4631729"/>
            <a:ext cx="345495" cy="3551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B79A09C-CAC3-4C1D-8FC4-AC754BD35189}"/>
              </a:ext>
            </a:extLst>
          </p:cNvPr>
          <p:cNvSpPr/>
          <p:nvPr/>
        </p:nvSpPr>
        <p:spPr>
          <a:xfrm>
            <a:off x="256977" y="5173013"/>
            <a:ext cx="345495" cy="3551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BBBEFED-358F-4B03-9A8E-56060D8B1699}"/>
              </a:ext>
            </a:extLst>
          </p:cNvPr>
          <p:cNvSpPr/>
          <p:nvPr/>
        </p:nvSpPr>
        <p:spPr>
          <a:xfrm>
            <a:off x="256976" y="5983405"/>
            <a:ext cx="345495" cy="3551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698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12" grpId="0"/>
      <p:bldP spid="16" grpId="0"/>
      <p:bldP spid="17" grpId="0"/>
      <p:bldP spid="21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0068" y="404664"/>
            <a:ext cx="29393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Butterworth </a:t>
            </a:r>
            <a:r>
              <a:rPr lang="pt-BR" b="1" dirty="0"/>
              <a:t>Low Pass Filter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76" y="1788813"/>
            <a:ext cx="4667727" cy="396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536" y="1227033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755576" y="1052736"/>
            <a:ext cx="632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Butterworth low-pass filter provides </a:t>
            </a:r>
            <a:r>
              <a:rPr lang="en-US" sz="2000" dirty="0" err="1"/>
              <a:t>passband</a:t>
            </a:r>
            <a:r>
              <a:rPr lang="en-US" sz="2000" dirty="0"/>
              <a:t> flatness. </a:t>
            </a:r>
            <a:endParaRPr lang="pt-BR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64D0704-500F-4357-AA84-4C70D6280AAA}"/>
              </a:ext>
            </a:extLst>
          </p:cNvPr>
          <p:cNvSpPr txBox="1"/>
          <p:nvPr/>
        </p:nvSpPr>
        <p:spPr>
          <a:xfrm>
            <a:off x="6685903" y="2852936"/>
            <a:ext cx="117764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 = f /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051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2322" y="372463"/>
            <a:ext cx="29393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Tchebysheff  </a:t>
            </a:r>
            <a:r>
              <a:rPr lang="pt-BR" b="1" dirty="0"/>
              <a:t>Low Pass Filter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18" y="2510066"/>
            <a:ext cx="4274159" cy="379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9221" y="1075950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84651" y="964211"/>
            <a:ext cx="7774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</a:t>
            </a:r>
            <a:r>
              <a:rPr lang="en-US" sz="2000" dirty="0" err="1"/>
              <a:t>Tschebyscheff</a:t>
            </a:r>
            <a:r>
              <a:rPr lang="en-US" sz="2000" dirty="0"/>
              <a:t> low-pass filters provide an even higher gain </a:t>
            </a:r>
            <a:r>
              <a:rPr lang="en-US" sz="2000" dirty="0" err="1"/>
              <a:t>rolloff</a:t>
            </a:r>
            <a:r>
              <a:rPr lang="en-US" sz="2000" dirty="0"/>
              <a:t> above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. </a:t>
            </a:r>
            <a:r>
              <a:rPr lang="pt-BR" sz="2000" dirty="0"/>
              <a:t>However, </a:t>
            </a:r>
            <a:r>
              <a:rPr lang="en-US" sz="2000" dirty="0"/>
              <a:t>the </a:t>
            </a:r>
            <a:r>
              <a:rPr lang="en-US" sz="2000" dirty="0" err="1"/>
              <a:t>passband</a:t>
            </a:r>
            <a:r>
              <a:rPr lang="en-US" sz="2000" dirty="0"/>
              <a:t> gain is not monotone, but contains ripples of constant magnitude instead. For a given filter order, the higher the </a:t>
            </a:r>
            <a:r>
              <a:rPr lang="en-US" sz="2000" dirty="0" err="1"/>
              <a:t>passband</a:t>
            </a:r>
            <a:r>
              <a:rPr lang="en-US" sz="2000" dirty="0"/>
              <a:t> ripples, the </a:t>
            </a:r>
            <a:r>
              <a:rPr lang="pt-BR" sz="2000" dirty="0"/>
              <a:t>higher the filter’s rolloff.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22D1433-D4FE-4865-B31D-0649F8663BD3}"/>
              </a:ext>
            </a:extLst>
          </p:cNvPr>
          <p:cNvSpPr txBox="1"/>
          <p:nvPr/>
        </p:nvSpPr>
        <p:spPr>
          <a:xfrm>
            <a:off x="6287434" y="4028278"/>
            <a:ext cx="117764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 = f /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9981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2131" y="4620822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946828" y="4497508"/>
            <a:ext cx="596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ripple accounts for one second-order filter stage. </a:t>
            </a:r>
            <a:endParaRPr lang="pt-BR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3885599" cy="345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6349" y="5073572"/>
            <a:ext cx="777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Filters with </a:t>
            </a:r>
            <a:r>
              <a:rPr lang="en-US" sz="2000" b="1" dirty="0"/>
              <a:t>even order numbers </a:t>
            </a:r>
            <a:r>
              <a:rPr lang="en-US" sz="2000" dirty="0"/>
              <a:t>generate </a:t>
            </a:r>
            <a:r>
              <a:rPr lang="en-US" sz="2000" b="1" dirty="0"/>
              <a:t>ripples above the 0-dB line</a:t>
            </a:r>
            <a:endParaRPr lang="pt-BR" sz="2000" dirty="0"/>
          </a:p>
        </p:txBody>
      </p:sp>
      <p:sp>
        <p:nvSpPr>
          <p:cNvPr id="12" name="Rectangle 11"/>
          <p:cNvSpPr/>
          <p:nvPr/>
        </p:nvSpPr>
        <p:spPr>
          <a:xfrm>
            <a:off x="504301" y="5216350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934180" y="564963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Filters with </a:t>
            </a:r>
            <a:r>
              <a:rPr lang="en-US" sz="2000" b="1" dirty="0"/>
              <a:t>odd order numbers </a:t>
            </a:r>
            <a:r>
              <a:rPr lang="en-US" sz="2000" dirty="0"/>
              <a:t>create </a:t>
            </a:r>
            <a:r>
              <a:rPr lang="en-US" sz="2000" b="1" dirty="0"/>
              <a:t>ripples </a:t>
            </a:r>
            <a:r>
              <a:rPr lang="pt-BR" sz="2000" b="1" dirty="0"/>
              <a:t>below 0 dB</a:t>
            </a:r>
            <a:r>
              <a:rPr lang="pt-BR" sz="2000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720" y="572164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ctangle 17"/>
          <p:cNvSpPr/>
          <p:nvPr/>
        </p:nvSpPr>
        <p:spPr>
          <a:xfrm>
            <a:off x="491653" y="3856330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Box 18"/>
          <p:cNvSpPr txBox="1"/>
          <p:nvPr/>
        </p:nvSpPr>
        <p:spPr>
          <a:xfrm>
            <a:off x="936349" y="3745490"/>
            <a:ext cx="7774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a given filter order, the higher the </a:t>
            </a:r>
            <a:r>
              <a:rPr lang="en-US" sz="2000" dirty="0" err="1"/>
              <a:t>passband</a:t>
            </a:r>
            <a:r>
              <a:rPr lang="en-US" sz="2000" dirty="0"/>
              <a:t> ripples, the </a:t>
            </a:r>
            <a:r>
              <a:rPr lang="pt-BR" sz="2000" dirty="0"/>
              <a:t>higher the filter’s rolloff.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A8AC33D-3192-467A-AA79-1D1AF52178BB}"/>
              </a:ext>
            </a:extLst>
          </p:cNvPr>
          <p:cNvSpPr txBox="1"/>
          <p:nvPr/>
        </p:nvSpPr>
        <p:spPr>
          <a:xfrm>
            <a:off x="6153343" y="1503950"/>
            <a:ext cx="117764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 = f /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40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1" grpId="0"/>
      <p:bldP spid="12" grpId="0" animBg="1"/>
      <p:bldP spid="16" grpId="0"/>
      <p:bldP spid="17" grpId="0" animBg="1"/>
      <p:bldP spid="18" grpId="0" animBg="1"/>
      <p:bldP spid="19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322345"/>
            <a:ext cx="266429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Bessel  </a:t>
            </a:r>
            <a:r>
              <a:rPr lang="pt-BR" b="1" dirty="0"/>
              <a:t>Low Pass Filter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76092"/>
            <a:ext cx="3975534" cy="374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7543" y="1091568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912240" y="980728"/>
            <a:ext cx="747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passband</a:t>
            </a:r>
            <a:r>
              <a:rPr lang="en-US" sz="2000" dirty="0"/>
              <a:t> gain of a Bessel low-pass filter is </a:t>
            </a:r>
            <a:r>
              <a:rPr lang="en-US" sz="2000" b="1" dirty="0"/>
              <a:t>not as flat as that of</a:t>
            </a:r>
          </a:p>
          <a:p>
            <a:r>
              <a:rPr lang="en-US" sz="2000" b="1" dirty="0"/>
              <a:t>the Butterworth</a:t>
            </a:r>
            <a:r>
              <a:rPr lang="en-US" sz="2000" dirty="0"/>
              <a:t> low-pass</a:t>
            </a:r>
            <a:endParaRPr lang="pt-B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1948727"/>
            <a:ext cx="747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transition from </a:t>
            </a:r>
            <a:r>
              <a:rPr lang="en-US" sz="2000" b="1" dirty="0" err="1"/>
              <a:t>passband</a:t>
            </a:r>
            <a:r>
              <a:rPr lang="en-US" sz="2000" b="1" dirty="0"/>
              <a:t> to </a:t>
            </a:r>
            <a:r>
              <a:rPr lang="en-US" sz="2000" b="1" dirty="0" err="1"/>
              <a:t>stopband</a:t>
            </a:r>
            <a:r>
              <a:rPr lang="en-US" sz="2000" b="1" dirty="0"/>
              <a:t> is by far not as sharp as that of a </a:t>
            </a:r>
            <a:r>
              <a:rPr lang="en-US" sz="2000" b="1" dirty="0" err="1"/>
              <a:t>Tschebyscheff</a:t>
            </a:r>
            <a:r>
              <a:rPr lang="en-US" sz="2000" b="1" dirty="0"/>
              <a:t> </a:t>
            </a:r>
            <a:r>
              <a:rPr lang="en-US" sz="2000" dirty="0"/>
              <a:t>low-pass filter</a:t>
            </a:r>
            <a:endParaRPr lang="pt-BR" sz="2000" dirty="0"/>
          </a:p>
        </p:txBody>
      </p:sp>
      <p:sp>
        <p:nvSpPr>
          <p:cNvPr id="16" name="Rectangle 15"/>
          <p:cNvSpPr/>
          <p:nvPr/>
        </p:nvSpPr>
        <p:spPr>
          <a:xfrm>
            <a:off x="467543" y="211187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2CF08FD-0B92-474F-856B-3664EF2DA9F8}"/>
              </a:ext>
            </a:extLst>
          </p:cNvPr>
          <p:cNvSpPr txBox="1"/>
          <p:nvPr/>
        </p:nvSpPr>
        <p:spPr>
          <a:xfrm>
            <a:off x="6130660" y="4016722"/>
            <a:ext cx="117764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 = f /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59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13" grpId="0"/>
      <p:bldP spid="16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71" y="1484784"/>
            <a:ext cx="4054793" cy="376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6903" y="731528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971600" y="620688"/>
            <a:ext cx="747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Bessel low-pass filters have a </a:t>
            </a:r>
            <a:r>
              <a:rPr lang="en-US" sz="2000" b="1" dirty="0"/>
              <a:t>linear phase response </a:t>
            </a:r>
            <a:r>
              <a:rPr lang="en-US" sz="2000" dirty="0"/>
              <a:t>over a wide frequency </a:t>
            </a:r>
            <a:r>
              <a:rPr lang="pt-BR" sz="2000" dirty="0"/>
              <a:t>range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58CE87-6ACE-4B8F-B2C3-0D4472A8244F}"/>
              </a:ext>
            </a:extLst>
          </p:cNvPr>
          <p:cNvSpPr txBox="1"/>
          <p:nvPr/>
        </p:nvSpPr>
        <p:spPr>
          <a:xfrm>
            <a:off x="6409581" y="2708920"/>
            <a:ext cx="117764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 = f /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8871" y="731528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83568" y="620688"/>
            <a:ext cx="747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Bessel low-pass filters have a </a:t>
            </a:r>
            <a:r>
              <a:rPr lang="en-US" sz="2000" b="1" dirty="0"/>
              <a:t>linear phase response </a:t>
            </a:r>
            <a:r>
              <a:rPr lang="en-US" sz="2000" dirty="0"/>
              <a:t>over a wide frequency </a:t>
            </a:r>
            <a:r>
              <a:rPr lang="pt-BR" sz="2000" dirty="0"/>
              <a:t>range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59E26-BB0F-4C42-BC24-BEF3E3F48B96}"/>
              </a:ext>
            </a:extLst>
          </p:cNvPr>
          <p:cNvSpPr txBox="1"/>
          <p:nvPr/>
        </p:nvSpPr>
        <p:spPr>
          <a:xfrm>
            <a:off x="2195736" y="3764462"/>
            <a:ext cx="146071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(</a:t>
            </a:r>
            <a:r>
              <a:rPr lang="pt-BR" sz="1400" b="1" dirty="0" err="1"/>
              <a:t>monolog</a:t>
            </a:r>
            <a:r>
              <a:rPr lang="pt-BR" sz="1400" b="1" dirty="0"/>
              <a:t> </a:t>
            </a:r>
            <a:r>
              <a:rPr lang="pt-BR" sz="1400" b="1" dirty="0" err="1"/>
              <a:t>scale</a:t>
            </a:r>
            <a:r>
              <a:rPr lang="pt-BR" sz="1400" b="1" dirty="0"/>
              <a:t>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40A37B-46E5-4123-90BD-164BCCF25932}"/>
              </a:ext>
            </a:extLst>
          </p:cNvPr>
          <p:cNvSpPr txBox="1"/>
          <p:nvPr/>
        </p:nvSpPr>
        <p:spPr>
          <a:xfrm>
            <a:off x="5922892" y="3714163"/>
            <a:ext cx="1207205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(linear </a:t>
            </a:r>
            <a:r>
              <a:rPr lang="pt-BR" sz="1400" b="1" dirty="0" err="1"/>
              <a:t>scale</a:t>
            </a:r>
            <a:r>
              <a:rPr lang="pt-BR" sz="1400" b="1" dirty="0"/>
              <a:t>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79E0B18-06F5-4E76-A7D9-0EFE4A33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58" y="1607969"/>
            <a:ext cx="3524250" cy="207645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F32AD59-76DE-4F4E-BA66-3094EC2F4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895" y="1631781"/>
            <a:ext cx="35052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11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281253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Cascade Filters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5698"/>
            <a:ext cx="6719221" cy="489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836712"/>
            <a:ext cx="747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first-order and second-order filter stages are the building blocks for higher-order filters.</a:t>
            </a:r>
            <a:endParaRPr lang="pt-BR" sz="2000" dirty="0"/>
          </a:p>
        </p:txBody>
      </p:sp>
      <p:sp>
        <p:nvSpPr>
          <p:cNvPr id="9" name="Rectangle 8"/>
          <p:cNvSpPr/>
          <p:nvPr/>
        </p:nvSpPr>
        <p:spPr>
          <a:xfrm>
            <a:off x="539551" y="999859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22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F0FB99C-DDA4-49EF-98A0-4D3572E5D1CE}"/>
              </a:ext>
            </a:extLst>
          </p:cNvPr>
          <p:cNvSpPr txBox="1"/>
          <p:nvPr/>
        </p:nvSpPr>
        <p:spPr>
          <a:xfrm>
            <a:off x="1979712" y="1628800"/>
            <a:ext cx="5367869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Comparação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</a:rPr>
              <a:t>Teoria x Experimento</a:t>
            </a:r>
          </a:p>
        </p:txBody>
      </p:sp>
    </p:spTree>
    <p:extLst>
      <p:ext uri="{BB962C8B-B14F-4D97-AF65-F5344CB8AC3E}">
        <p14:creationId xmlns:p14="http://schemas.microsoft.com/office/powerpoint/2010/main" val="634478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5838"/>
            <a:ext cx="1796780" cy="96994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412776"/>
            <a:ext cx="241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Band Pass 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Filters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64524" y="1780367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73889" y="329427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Low and High Pass Filters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31454" y="3645024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63" y="3203550"/>
            <a:ext cx="1273230" cy="10124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83382" y="331553"/>
            <a:ext cx="19442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Quality Factor</a:t>
            </a:r>
          </a:p>
        </p:txBody>
      </p:sp>
    </p:spTree>
    <p:extLst>
      <p:ext uri="{BB962C8B-B14F-4D97-AF65-F5344CB8AC3E}">
        <p14:creationId xmlns:p14="http://schemas.microsoft.com/office/powerpoint/2010/main" val="21399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18800"/>
            <a:ext cx="5229583" cy="502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04248" y="3244333"/>
            <a:ext cx="1904576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Q</a:t>
            </a:r>
            <a:r>
              <a:rPr lang="pt-BR" baseline="-25000" dirty="0"/>
              <a:t>5</a:t>
            </a:r>
            <a:r>
              <a:rPr lang="pt-BR" dirty="0"/>
              <a:t>(dB) = 20 logQ</a:t>
            </a:r>
            <a:r>
              <a:rPr lang="pt-BR" baseline="-25000" dirty="0"/>
              <a:t>5</a:t>
            </a:r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471386" y="32257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Example: low pass filter with </a:t>
            </a:r>
            <a:r>
              <a:rPr lang="pt-BR" b="1" dirty="0">
                <a:solidFill>
                  <a:srgbClr val="FF0000"/>
                </a:solidFill>
              </a:rPr>
              <a:t>5 stages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3836B36-BF10-42E2-A57F-ABF34011FE1F}"/>
                  </a:ext>
                </a:extLst>
              </p:cNvPr>
              <p:cNvSpPr txBox="1"/>
              <p:nvPr/>
            </p:nvSpPr>
            <p:spPr>
              <a:xfrm>
                <a:off x="6804248" y="2276872"/>
                <a:ext cx="1291177" cy="73340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ctr">
                  <a:defRPr b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1" dirty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pt-BR" b="0" dirty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b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b="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pt-BR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1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pt-BR" b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pt-B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1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pt-BR" b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3836B36-BF10-42E2-A57F-ABF34011F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276872"/>
                <a:ext cx="1291177" cy="7334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982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8535" y="1680181"/>
            <a:ext cx="5278722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Designing</a:t>
            </a:r>
            <a:endParaRPr lang="pt-BR" sz="6000" b="1" dirty="0">
              <a:solidFill>
                <a:schemeClr val="bg1"/>
              </a:solidFill>
            </a:endParaRPr>
          </a:p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Low</a:t>
            </a:r>
            <a:r>
              <a:rPr lang="pt-BR" sz="6000" b="1" dirty="0">
                <a:solidFill>
                  <a:schemeClr val="bg1"/>
                </a:solidFill>
              </a:rPr>
              <a:t> Pass Filters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2ABD1C-215B-4A86-9CCE-37126578F91E}"/>
              </a:ext>
            </a:extLst>
          </p:cNvPr>
          <p:cNvSpPr txBox="1"/>
          <p:nvPr/>
        </p:nvSpPr>
        <p:spPr>
          <a:xfrm>
            <a:off x="1763688" y="1638514"/>
            <a:ext cx="5832648" cy="231939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1516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565861" y="836712"/>
            <a:ext cx="6012277" cy="23083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Filters Coefficients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89C236-3EDF-4CCF-9032-EAD09EA0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4" y="3573016"/>
            <a:ext cx="4705350" cy="1495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0967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84765" y="511487"/>
            <a:ext cx="2107267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Butterworth Coefficients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46" y="511487"/>
            <a:ext cx="4900084" cy="5794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5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5536"/>
            <a:ext cx="4612052" cy="5494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475536"/>
            <a:ext cx="1915697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Bessel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Coefficients</a:t>
            </a:r>
          </a:p>
        </p:txBody>
      </p:sp>
    </p:spTree>
    <p:extLst>
      <p:ext uri="{BB962C8B-B14F-4D97-AF65-F5344CB8AC3E}">
        <p14:creationId xmlns:p14="http://schemas.microsoft.com/office/powerpoint/2010/main" val="4278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86663" y="548680"/>
            <a:ext cx="294220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Tschebyscheff Coefficients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(0.5 dB Passband ripple)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4426251" cy="552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79634" y="548680"/>
            <a:ext cx="294220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Tschebyscheff Coefficients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>
                <a:solidFill>
                  <a:srgbClr val="FFFF00"/>
                </a:solidFill>
              </a:rPr>
              <a:t>1 dB </a:t>
            </a:r>
            <a:r>
              <a:rPr lang="pt-BR" b="1" dirty="0">
                <a:solidFill>
                  <a:schemeClr val="bg1"/>
                </a:solidFill>
              </a:rPr>
              <a:t>Passband ripple)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4540438" cy="5849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6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27584" y="607132"/>
            <a:ext cx="294220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Tschebyscheff Coefficients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>
                <a:solidFill>
                  <a:srgbClr val="FFFF00"/>
                </a:solidFill>
              </a:rPr>
              <a:t>2 dB </a:t>
            </a:r>
            <a:r>
              <a:rPr lang="pt-BR" b="1" dirty="0">
                <a:solidFill>
                  <a:schemeClr val="bg1"/>
                </a:solidFill>
              </a:rPr>
              <a:t>Passband ripple)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16387"/>
            <a:ext cx="4378449" cy="5721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5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22953" y="759561"/>
            <a:ext cx="3236426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Tschebyscheff Coefficients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rgbClr val="FFFF00"/>
                </a:solidFill>
              </a:rPr>
              <a:t>3 dB </a:t>
            </a:r>
            <a:r>
              <a:rPr lang="pt-BR" sz="2400" b="1" dirty="0">
                <a:solidFill>
                  <a:schemeClr val="bg1"/>
                </a:solidFill>
              </a:rPr>
              <a:t>Passband ripple)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41521"/>
            <a:ext cx="3950018" cy="5374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34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908720"/>
            <a:ext cx="55340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398870"/>
            <a:ext cx="399625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Active Filters :  Theory x Experimental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B14FF9-92D5-49DA-B2F2-4FC1AA605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770" y="5547395"/>
            <a:ext cx="46863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14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680019" y="404664"/>
            <a:ext cx="1113005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All Pass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4683443" cy="5919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01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First order filter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07904" y="1198493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0020" y="2103239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Second order filter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97844" y="2321004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70" y="980728"/>
            <a:ext cx="1613535" cy="7837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804736" y="2302956"/>
            <a:ext cx="173213" cy="36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1D9DEE-5C5F-4EFF-92D1-5E27E236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15" y="2103239"/>
            <a:ext cx="2656047" cy="8441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9146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5596" y="2282096"/>
            <a:ext cx="7728576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/>
              <a:t>Low</a:t>
            </a:r>
            <a:r>
              <a:rPr lang="pt-BR" sz="6000" b="1" dirty="0"/>
              <a:t> Pass Filters </a:t>
            </a:r>
          </a:p>
          <a:p>
            <a:pPr algn="ctr"/>
            <a:r>
              <a:rPr lang="pt-BR" sz="6000" b="1" dirty="0"/>
              <a:t> (</a:t>
            </a:r>
            <a:r>
              <a:rPr lang="pt-BR" sz="6000" b="1" dirty="0" err="1"/>
              <a:t>First</a:t>
            </a:r>
            <a:r>
              <a:rPr lang="pt-BR" sz="6000" b="1" dirty="0"/>
              <a:t> </a:t>
            </a:r>
            <a:r>
              <a:rPr lang="pt-BR" sz="6000" b="1" dirty="0" err="1"/>
              <a:t>Order</a:t>
            </a:r>
            <a:r>
              <a:rPr lang="pt-BR" sz="6000" b="1" dirty="0"/>
              <a:t> </a:t>
            </a:r>
            <a:r>
              <a:rPr lang="pt-BR" sz="6000" b="1" dirty="0" err="1"/>
              <a:t>Topology</a:t>
            </a:r>
            <a:r>
              <a:rPr lang="pt-BR" sz="6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8333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90619" y="2422312"/>
            <a:ext cx="16561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Inverting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2927646" cy="175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3199" y="42718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(DC gain)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093340" y="2470438"/>
            <a:ext cx="500432" cy="4792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70" y="2319661"/>
            <a:ext cx="2524146" cy="11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46" y="4060456"/>
            <a:ext cx="147492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ave direita 1"/>
          <p:cNvSpPr/>
          <p:nvPr/>
        </p:nvSpPr>
        <p:spPr>
          <a:xfrm rot="5400000">
            <a:off x="5706551" y="3115022"/>
            <a:ext cx="504056" cy="78554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727411" y="37022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66B2EF-E249-4B54-9EEB-FA341AD985B7}"/>
              </a:ext>
            </a:extLst>
          </p:cNvPr>
          <p:cNvSpPr txBox="1"/>
          <p:nvPr/>
        </p:nvSpPr>
        <p:spPr>
          <a:xfrm>
            <a:off x="3923928" y="692696"/>
            <a:ext cx="3312368" cy="453650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968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34" y="830931"/>
            <a:ext cx="2715135" cy="161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4159" y="2511799"/>
            <a:ext cx="241881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Noninverting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883" y="42117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(DC gain)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15" y="2397400"/>
            <a:ext cx="2270775" cy="102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23" y="3981576"/>
            <a:ext cx="1495978" cy="77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have direita 14"/>
          <p:cNvSpPr/>
          <p:nvPr/>
        </p:nvSpPr>
        <p:spPr>
          <a:xfrm rot="5400000">
            <a:off x="6264526" y="3160975"/>
            <a:ext cx="416575" cy="64920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6286148" y="3621536"/>
            <a:ext cx="416575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ight Arrow 21">
            <a:extLst>
              <a:ext uri="{FF2B5EF4-FFF2-40B4-BE49-F238E27FC236}">
                <a16:creationId xmlns:a16="http://schemas.microsoft.com/office/drawing/2014/main" id="{7DD5B67B-7932-4A51-99F9-2CB6BE6AF143}"/>
              </a:ext>
            </a:extLst>
          </p:cNvPr>
          <p:cNvSpPr/>
          <p:nvPr/>
        </p:nvSpPr>
        <p:spPr>
          <a:xfrm>
            <a:off x="3479588" y="2511799"/>
            <a:ext cx="500432" cy="4792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9584AF-AE72-4977-9A23-8BD35581A3DE}"/>
              </a:ext>
            </a:extLst>
          </p:cNvPr>
          <p:cNvSpPr txBox="1"/>
          <p:nvPr/>
        </p:nvSpPr>
        <p:spPr>
          <a:xfrm>
            <a:off x="4468683" y="744147"/>
            <a:ext cx="3359051" cy="432048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82712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283" y="1340768"/>
            <a:ext cx="8501434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/>
              <a:t>Designing Low Pass Filters </a:t>
            </a:r>
          </a:p>
          <a:p>
            <a:pPr algn="ctr"/>
            <a:r>
              <a:rPr lang="pt-BR" sz="6000" b="1" dirty="0"/>
              <a:t> (</a:t>
            </a:r>
            <a:r>
              <a:rPr lang="pt-BR" sz="6000" b="1" dirty="0" err="1"/>
              <a:t>First</a:t>
            </a:r>
            <a:r>
              <a:rPr lang="pt-BR" sz="6000" b="1" dirty="0"/>
              <a:t> </a:t>
            </a:r>
            <a:r>
              <a:rPr lang="pt-BR" sz="6000" b="1" dirty="0" err="1"/>
              <a:t>Order</a:t>
            </a:r>
            <a:r>
              <a:rPr lang="pt-BR" sz="6000" b="1" dirty="0"/>
              <a:t> </a:t>
            </a:r>
            <a:r>
              <a:rPr lang="pt-BR" sz="6000" b="1" dirty="0" err="1"/>
              <a:t>Topology</a:t>
            </a:r>
            <a:r>
              <a:rPr lang="pt-BR" sz="6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833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499993" y="3111530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, A</a:t>
            </a:r>
            <a:r>
              <a:rPr lang="en-US" sz="2000" baseline="-25000" dirty="0"/>
              <a:t>0</a:t>
            </a:r>
            <a:r>
              <a:rPr lang="en-US" sz="2000" dirty="0"/>
              <a:t>, </a:t>
            </a:r>
            <a:r>
              <a:rPr lang="pt-BR" sz="2000" dirty="0"/>
              <a:t>C</a:t>
            </a:r>
            <a:r>
              <a:rPr lang="pt-BR" sz="2000" baseline="-25000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23928" y="309872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9615" y="326696"/>
            <a:ext cx="241881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Noninverting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23928" y="398956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25" y="3818802"/>
            <a:ext cx="1419911" cy="7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71052" y="384966"/>
            <a:ext cx="172819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Inverting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36" y="4874570"/>
            <a:ext cx="1825600" cy="45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923928" y="4878443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92536" y="3039522"/>
            <a:ext cx="1967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, A</a:t>
            </a:r>
            <a:r>
              <a:rPr lang="en-US" sz="2000" baseline="-25000" dirty="0"/>
              <a:t>0</a:t>
            </a:r>
            <a:r>
              <a:rPr lang="en-US" sz="2000" dirty="0"/>
              <a:t> , </a:t>
            </a:r>
            <a:r>
              <a:rPr lang="pt-BR" sz="2000" dirty="0"/>
              <a:t>C</a:t>
            </a:r>
            <a:r>
              <a:rPr lang="pt-BR" sz="2000" baseline="-25000" dirty="0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1560" y="302671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439304" y="1154506"/>
            <a:ext cx="0" cy="46085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23" y="3818802"/>
            <a:ext cx="1371505" cy="72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611560" y="3905821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1560" y="4855479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32" y="4783471"/>
            <a:ext cx="1290828" cy="69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8" y="1196752"/>
            <a:ext cx="2592288" cy="155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2571118" cy="152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>
            <a:cxnSpLocks/>
          </p:cNvCxnSpPr>
          <p:nvPr/>
        </p:nvCxnSpPr>
        <p:spPr>
          <a:xfrm>
            <a:off x="6317522" y="1154506"/>
            <a:ext cx="35734" cy="432048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56" y="1306879"/>
            <a:ext cx="2684318" cy="108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948264" y="3096298"/>
            <a:ext cx="1967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, </a:t>
            </a:r>
            <a:r>
              <a:rPr lang="pt-BR" sz="2000" dirty="0"/>
              <a:t>C</a:t>
            </a:r>
            <a:r>
              <a:rPr lang="pt-BR" sz="2000" baseline="-25000" dirty="0"/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88224" y="3083490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88224" y="397433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21" y="3803570"/>
            <a:ext cx="1419911" cy="7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6580" y="2522658"/>
            <a:ext cx="130694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(Ganho ≠ 1)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95656" y="2522658"/>
            <a:ext cx="130694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b="1"/>
            </a:lvl1pPr>
          </a:lstStyle>
          <a:p>
            <a:r>
              <a:rPr lang="pt-BR" dirty="0"/>
              <a:t>(Ganho = 1)</a:t>
            </a:r>
          </a:p>
        </p:txBody>
      </p:sp>
    </p:spTree>
    <p:extLst>
      <p:ext uri="{BB962C8B-B14F-4D97-AF65-F5344CB8AC3E}">
        <p14:creationId xmlns:p14="http://schemas.microsoft.com/office/powerpoint/2010/main" val="83954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7287" y="1510167"/>
            <a:ext cx="8429426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/>
              <a:t>Low</a:t>
            </a:r>
            <a:r>
              <a:rPr lang="pt-BR" sz="6000" b="1" dirty="0"/>
              <a:t> Pass Filters </a:t>
            </a:r>
          </a:p>
          <a:p>
            <a:pPr algn="ctr"/>
            <a:r>
              <a:rPr lang="pt-BR" sz="6000" b="1" dirty="0"/>
              <a:t> (</a:t>
            </a:r>
            <a:r>
              <a:rPr lang="pt-BR" sz="6000" b="1" dirty="0" err="1"/>
              <a:t>Second</a:t>
            </a:r>
            <a:r>
              <a:rPr lang="pt-BR" sz="6000" b="1" dirty="0"/>
              <a:t> </a:t>
            </a:r>
            <a:r>
              <a:rPr lang="pt-BR" sz="6000" b="1" dirty="0" err="1"/>
              <a:t>Order</a:t>
            </a:r>
            <a:r>
              <a:rPr lang="pt-BR" sz="6000" b="1" dirty="0"/>
              <a:t> </a:t>
            </a:r>
            <a:r>
              <a:rPr lang="pt-BR" sz="6000" b="1" dirty="0" err="1"/>
              <a:t>Topology</a:t>
            </a:r>
            <a:r>
              <a:rPr lang="pt-BR" sz="6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8068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7207" y="1167135"/>
            <a:ext cx="273630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Sallen-Key Topology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151" y="4767535"/>
            <a:ext cx="374441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Multiple Feedbak Topology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028055" cy="18966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91201"/>
            <a:ext cx="3449501" cy="20751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9977" y="2752847"/>
            <a:ext cx="2380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General Sallen-Key Topology</a:t>
            </a:r>
          </a:p>
        </p:txBody>
      </p:sp>
    </p:spTree>
    <p:extLst>
      <p:ext uri="{BB962C8B-B14F-4D97-AF65-F5344CB8AC3E}">
        <p14:creationId xmlns:p14="http://schemas.microsoft.com/office/powerpoint/2010/main" val="34935892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00" y="1901901"/>
            <a:ext cx="3449501" cy="20751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87" y="4293096"/>
            <a:ext cx="6442148" cy="892971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5736" y="285201"/>
            <a:ext cx="41822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Sallen-Key Topology (G≠1)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6887" y="2084575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General Sallen-Key  Topology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330" y="114874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SK topology is commonly used in filters </a:t>
            </a:r>
            <a:endParaRPr lang="pt-BR" sz="1600" dirty="0"/>
          </a:p>
        </p:txBody>
      </p:sp>
      <p:sp>
        <p:nvSpPr>
          <p:cNvPr id="14" name="Rectangle 13"/>
          <p:cNvSpPr/>
          <p:nvPr/>
        </p:nvSpPr>
        <p:spPr>
          <a:xfrm>
            <a:off x="328195" y="1207988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have direita 15">
            <a:extLst>
              <a:ext uri="{FF2B5EF4-FFF2-40B4-BE49-F238E27FC236}">
                <a16:creationId xmlns:a16="http://schemas.microsoft.com/office/drawing/2014/main" id="{1AC5AF81-07AB-4B4A-A030-90DBBA0BADDD}"/>
              </a:ext>
            </a:extLst>
          </p:cNvPr>
          <p:cNvSpPr/>
          <p:nvPr/>
        </p:nvSpPr>
        <p:spPr>
          <a:xfrm rot="5400000">
            <a:off x="3968105" y="3975596"/>
            <a:ext cx="416575" cy="298309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8E7A08-8929-4C99-B379-6803C6DDE51A}"/>
              </a:ext>
            </a:extLst>
          </p:cNvPr>
          <p:cNvSpPr txBox="1"/>
          <p:nvPr/>
        </p:nvSpPr>
        <p:spPr>
          <a:xfrm>
            <a:off x="3924364" y="5850765"/>
            <a:ext cx="50405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have direita 17">
            <a:extLst>
              <a:ext uri="{FF2B5EF4-FFF2-40B4-BE49-F238E27FC236}">
                <a16:creationId xmlns:a16="http://schemas.microsoft.com/office/drawing/2014/main" id="{E8E4D81A-7445-4173-B709-CA96340201A1}"/>
              </a:ext>
            </a:extLst>
          </p:cNvPr>
          <p:cNvSpPr/>
          <p:nvPr/>
        </p:nvSpPr>
        <p:spPr>
          <a:xfrm rot="5400000">
            <a:off x="6652458" y="4824386"/>
            <a:ext cx="416575" cy="12651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E431C6-94A5-4ED7-BC06-293CC5B5B48C}"/>
              </a:ext>
            </a:extLst>
          </p:cNvPr>
          <p:cNvSpPr txBox="1"/>
          <p:nvPr/>
        </p:nvSpPr>
        <p:spPr>
          <a:xfrm>
            <a:off x="6608717" y="5805264"/>
            <a:ext cx="504056" cy="3693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6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32044"/>
            <a:ext cx="5722872" cy="4431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5529704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Filtro Passa Baixa Butterwork, ordem n=5, f</a:t>
            </a:r>
            <a:r>
              <a:rPr lang="pt-BR" sz="1200" b="1" baseline="-25000" dirty="0"/>
              <a:t>c</a:t>
            </a:r>
            <a:r>
              <a:rPr lang="pt-BR" sz="1200" b="1" dirty="0"/>
              <a:t>= 19.8KHz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2172BC5-F479-4FD3-9E13-3273CAD4AA46}"/>
              </a:ext>
            </a:extLst>
          </p:cNvPr>
          <p:cNvSpPr txBox="1"/>
          <p:nvPr/>
        </p:nvSpPr>
        <p:spPr>
          <a:xfrm>
            <a:off x="2339752" y="284177"/>
            <a:ext cx="399625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Active Filters :  Theory x Experimental</a:t>
            </a:r>
          </a:p>
        </p:txBody>
      </p:sp>
    </p:spTree>
    <p:extLst>
      <p:ext uri="{BB962C8B-B14F-4D97-AF65-F5344CB8AC3E}">
        <p14:creationId xmlns:p14="http://schemas.microsoft.com/office/powerpoint/2010/main" val="2939268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24" y="1428879"/>
            <a:ext cx="3621470" cy="15372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04149"/>
            <a:ext cx="4686518" cy="79208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6774" y="342955"/>
            <a:ext cx="40062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Sallen-Key Topology (G=1)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982" y="1687048"/>
            <a:ext cx="15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Sallen-Key Topology with unit gain</a:t>
            </a:r>
          </a:p>
        </p:txBody>
      </p:sp>
      <p:sp>
        <p:nvSpPr>
          <p:cNvPr id="16" name="Chave direita 15"/>
          <p:cNvSpPr/>
          <p:nvPr/>
        </p:nvSpPr>
        <p:spPr>
          <a:xfrm rot="5400000">
            <a:off x="2841568" y="4012834"/>
            <a:ext cx="504056" cy="139163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840810" y="5040224"/>
            <a:ext cx="50405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Chave direita 17"/>
          <p:cNvSpPr/>
          <p:nvPr/>
        </p:nvSpPr>
        <p:spPr>
          <a:xfrm rot="5400000">
            <a:off x="4708243" y="4049178"/>
            <a:ext cx="416575" cy="12651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664502" y="5040223"/>
            <a:ext cx="504056" cy="3693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AEAD1E6-23B0-4B8B-AB3B-E43E5DCEF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268" y="3437461"/>
            <a:ext cx="733425" cy="3333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095D4CB-AB03-4065-A3DC-CBD7C0C15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483" y="3958059"/>
            <a:ext cx="1714500" cy="2952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2F9C3E2-A26A-4CCE-A7E8-E94AB01956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8483" y="4473452"/>
            <a:ext cx="1638300" cy="361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85838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78" y="1601288"/>
            <a:ext cx="3270646" cy="15399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21989"/>
            <a:ext cx="4896544" cy="92594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98077"/>
            <a:ext cx="2389019" cy="130923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89044" y="328300"/>
            <a:ext cx="37444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Multiple Feedbak Topology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909" y="1124744"/>
            <a:ext cx="741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MFB topology is commonly used in filters that have high Qs and require a high gain</a:t>
            </a:r>
            <a:endParaRPr lang="pt-BR" sz="1600" dirty="0"/>
          </a:p>
        </p:txBody>
      </p:sp>
      <p:sp>
        <p:nvSpPr>
          <p:cNvPr id="11" name="Rectangle 10"/>
          <p:cNvSpPr/>
          <p:nvPr/>
        </p:nvSpPr>
        <p:spPr>
          <a:xfrm>
            <a:off x="340775" y="1242046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have direita 13"/>
          <p:cNvSpPr/>
          <p:nvPr/>
        </p:nvSpPr>
        <p:spPr>
          <a:xfrm rot="5400000">
            <a:off x="2768680" y="4212319"/>
            <a:ext cx="509097" cy="168388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796636" y="531471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6" name="Chave direita 15"/>
          <p:cNvSpPr/>
          <p:nvPr/>
        </p:nvSpPr>
        <p:spPr>
          <a:xfrm rot="5400000">
            <a:off x="4751303" y="4658967"/>
            <a:ext cx="504056" cy="78554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4779592" y="5312172"/>
            <a:ext cx="50405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3B8175-14C8-42BD-9A78-7CF272DCA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44" y="3717032"/>
            <a:ext cx="923925" cy="4857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042921C-4D9A-490F-B977-1C685E9C9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644" y="4362584"/>
            <a:ext cx="2152650" cy="4667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06505AC-B385-47CD-9D07-44850CF1D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985" y="5084682"/>
            <a:ext cx="1514475" cy="361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63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65050" y="450830"/>
            <a:ext cx="5813899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Filtro Passa-Baixa Sallen-Key Genérico de Ordem 1 Inversor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33" y="1352244"/>
            <a:ext cx="7318534" cy="35382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" y="25945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59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1508" y="332656"/>
            <a:ext cx="8320612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latin typeface="Calibri" pitchFamily="34" charset="0"/>
                <a:cs typeface="Times New Roman" pitchFamily="18" charset="0"/>
              </a:rPr>
              <a:t>Filtro Passa-Baixa Sallen-Key Genérico de Ordem 1 Não-Inversor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7890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45" y="1340768"/>
            <a:ext cx="6967538" cy="2357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68665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5766" y="1268760"/>
            <a:ext cx="6966468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Designing Low Pass Filters</a:t>
            </a:r>
          </a:p>
          <a:p>
            <a:pPr algn="ctr"/>
            <a:r>
              <a:rPr lang="pt-BR" sz="4800" b="1" dirty="0"/>
              <a:t>(Second Order)  </a:t>
            </a:r>
          </a:p>
          <a:p>
            <a:pPr algn="ctr"/>
            <a:r>
              <a:rPr lang="pt-BR" sz="4800" b="1" dirty="0"/>
              <a:t>Sallen-Key Topology</a:t>
            </a:r>
          </a:p>
        </p:txBody>
      </p:sp>
    </p:spTree>
    <p:extLst>
      <p:ext uri="{BB962C8B-B14F-4D97-AF65-F5344CB8AC3E}">
        <p14:creationId xmlns:p14="http://schemas.microsoft.com/office/powerpoint/2010/main" val="30859931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3" y="2289680"/>
            <a:ext cx="93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C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endParaRPr lang="pt-BR" sz="20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467544" y="227687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4" y="501317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1775" y="3699933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592" y="504511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 R</a:t>
            </a:r>
            <a:r>
              <a:rPr lang="en-US" sz="2000" baseline="-25000" dirty="0"/>
              <a:t>1</a:t>
            </a:r>
            <a:r>
              <a:rPr lang="en-US" sz="2000" dirty="0"/>
              <a:t> and R</a:t>
            </a:r>
            <a:r>
              <a:rPr lang="en-US" sz="2000" baseline="-25000" dirty="0"/>
              <a:t>2</a:t>
            </a:r>
            <a:endParaRPr lang="pt-BR" sz="2000" baseline="-25000" dirty="0"/>
          </a:p>
        </p:txBody>
      </p:sp>
      <p:sp>
        <p:nvSpPr>
          <p:cNvPr id="2" name="Right Arrow 1"/>
          <p:cNvSpPr/>
          <p:nvPr/>
        </p:nvSpPr>
        <p:spPr>
          <a:xfrm>
            <a:off x="3228313" y="5088493"/>
            <a:ext cx="527134" cy="3657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21" y="3639575"/>
            <a:ext cx="1094899" cy="6338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57793" y="3590830"/>
            <a:ext cx="540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order to obtain real values under the square root, C2 must satisfy the following condition:</a:t>
            </a:r>
            <a:endParaRPr lang="pt-BR" sz="2000" baseline="-25000" dirty="0"/>
          </a:p>
        </p:txBody>
      </p:sp>
      <p:sp>
        <p:nvSpPr>
          <p:cNvPr id="23" name="Right Arrow 22"/>
          <p:cNvSpPr/>
          <p:nvPr/>
        </p:nvSpPr>
        <p:spPr>
          <a:xfrm>
            <a:off x="6372200" y="3845531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ctangle 23"/>
          <p:cNvSpPr/>
          <p:nvPr/>
        </p:nvSpPr>
        <p:spPr>
          <a:xfrm>
            <a:off x="467544" y="292494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592" y="285293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Determine filter coefficients a</a:t>
            </a:r>
            <a:r>
              <a:rPr lang="en-US" sz="2000" baseline="-25000" dirty="0"/>
              <a:t>1</a:t>
            </a:r>
            <a:r>
              <a:rPr lang="en-US" sz="2000" dirty="0"/>
              <a:t> e b</a:t>
            </a:r>
            <a:r>
              <a:rPr lang="en-US" sz="2000" baseline="-25000" dirty="0"/>
              <a:t>1</a:t>
            </a:r>
            <a:endParaRPr lang="pt-BR" sz="2000" baseline="-25000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07" y="896903"/>
            <a:ext cx="2913785" cy="12368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41296" y="183660"/>
            <a:ext cx="22614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Sallen-Key Topology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(G=1)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14BE7AF-E9CF-4046-8479-59FE6C383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4514784"/>
            <a:ext cx="2457450" cy="704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DC59561-E9E9-4AF5-BCEB-89E65B652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741" y="5394128"/>
            <a:ext cx="2400300" cy="866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92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16" grpId="0" animBg="1"/>
      <p:bldP spid="18" grpId="0"/>
      <p:bldP spid="2" grpId="0" animBg="1"/>
      <p:bldP spid="21" grpId="0"/>
      <p:bldP spid="23" grpId="0" animBg="1"/>
      <p:bldP spid="24" grpId="0" animBg="1"/>
      <p:bldP spid="2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3" y="3422064"/>
            <a:ext cx="223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 C</a:t>
            </a:r>
            <a:r>
              <a:rPr lang="en-US" sz="2000" baseline="-25000" dirty="0"/>
              <a:t>1</a:t>
            </a:r>
            <a:r>
              <a:rPr lang="en-US" sz="2000" dirty="0"/>
              <a:t> =22nF</a:t>
            </a:r>
            <a:endParaRPr lang="pt-BR" sz="20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467544" y="3409256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342775"/>
            <a:ext cx="735058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 1:</a:t>
            </a:r>
          </a:p>
          <a:p>
            <a:r>
              <a:rPr lang="pt-BR" dirty="0"/>
              <a:t>Design a second order unity gain Tschebyscheff low pass filter with a corner frequency of 3KHz and a 3dB passband ripple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5654" y="4027827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9710" y="4012839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Get the </a:t>
            </a:r>
            <a:r>
              <a:rPr lang="pt-BR" sz="2000" dirty="0"/>
              <a:t>Tschebyscheff </a:t>
            </a:r>
            <a:r>
              <a:rPr lang="en-US" sz="2000" dirty="0"/>
              <a:t>filters coefficient tables:  a</a:t>
            </a:r>
            <a:r>
              <a:rPr lang="en-US" sz="2000" baseline="-25000" dirty="0"/>
              <a:t>1</a:t>
            </a:r>
            <a:r>
              <a:rPr lang="en-US" sz="2000" dirty="0"/>
              <a:t> = 1.0650 and b</a:t>
            </a:r>
            <a:r>
              <a:rPr lang="en-US" sz="2000" baseline="-25000" dirty="0"/>
              <a:t>1</a:t>
            </a:r>
            <a:r>
              <a:rPr lang="en-US" sz="2000" dirty="0"/>
              <a:t> = 1,9305</a:t>
            </a:r>
            <a:endParaRPr lang="pt-BR" sz="2000" baseline="-25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35" y="4568908"/>
            <a:ext cx="5400733" cy="2028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1792563" y="5789623"/>
            <a:ext cx="360040" cy="2747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3CEB1E3-E536-4F92-81D7-CA3F83AF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07" y="896903"/>
            <a:ext cx="2913785" cy="12368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8">
            <a:extLst>
              <a:ext uri="{FF2B5EF4-FFF2-40B4-BE49-F238E27FC236}">
                <a16:creationId xmlns:a16="http://schemas.microsoft.com/office/drawing/2014/main" id="{8C9CE5D9-7766-4C8D-8D67-95C68D59D4BB}"/>
              </a:ext>
            </a:extLst>
          </p:cNvPr>
          <p:cNvSpPr txBox="1"/>
          <p:nvPr/>
        </p:nvSpPr>
        <p:spPr>
          <a:xfrm>
            <a:off x="3441296" y="183660"/>
            <a:ext cx="22614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Sallen-Key Topology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(G=1)</a:t>
            </a:r>
          </a:p>
        </p:txBody>
      </p:sp>
    </p:spTree>
    <p:extLst>
      <p:ext uri="{BB962C8B-B14F-4D97-AF65-F5344CB8AC3E}">
        <p14:creationId xmlns:p14="http://schemas.microsoft.com/office/powerpoint/2010/main" val="3330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0" grpId="0" animBg="1"/>
      <p:bldP spid="22" grpId="0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13439" y="134864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R</a:t>
            </a:r>
            <a:r>
              <a:rPr lang="en-US" sz="2000" baseline="-25000" dirty="0"/>
              <a:t>1</a:t>
            </a:r>
            <a:r>
              <a:rPr lang="en-US" sz="2000" dirty="0"/>
              <a:t> and R</a:t>
            </a:r>
            <a:r>
              <a:rPr lang="en-US" sz="2000" baseline="-25000" dirty="0"/>
              <a:t>2</a:t>
            </a:r>
            <a:endParaRPr lang="pt-BR" sz="2000" baseline="-25000" dirty="0"/>
          </a:p>
        </p:txBody>
      </p:sp>
      <p:sp>
        <p:nvSpPr>
          <p:cNvPr id="26" name="Rectangle 25"/>
          <p:cNvSpPr/>
          <p:nvPr/>
        </p:nvSpPr>
        <p:spPr>
          <a:xfrm>
            <a:off x="667439" y="1348647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49064"/>
            <a:ext cx="6340520" cy="71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3" y="2811718"/>
            <a:ext cx="5692854" cy="64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61670" y="630375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88" y="412543"/>
            <a:ext cx="1324828" cy="76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ight Arrow 29"/>
          <p:cNvSpPr/>
          <p:nvPr/>
        </p:nvSpPr>
        <p:spPr>
          <a:xfrm>
            <a:off x="2575651" y="719339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76" y="600901"/>
            <a:ext cx="4016319" cy="59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67439" y="603485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54C141-F70C-44D1-A08D-8A52D7761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49837"/>
            <a:ext cx="3436179" cy="1327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9750DEBF-1EBA-4243-BE56-E77C1733C181}"/>
              </a:ext>
            </a:extLst>
          </p:cNvPr>
          <p:cNvSpPr/>
          <p:nvPr/>
        </p:nvSpPr>
        <p:spPr>
          <a:xfrm>
            <a:off x="692754" y="3861048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5025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46" y="1060977"/>
            <a:ext cx="3020974" cy="170834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2687" y="4483484"/>
            <a:ext cx="1918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(R</a:t>
            </a:r>
            <a:r>
              <a:rPr lang="pt-BR" sz="1400" b="1" baseline="-25000" dirty="0"/>
              <a:t>1</a:t>
            </a:r>
            <a:r>
              <a:rPr lang="pt-BR" sz="1400" b="1" dirty="0"/>
              <a:t>=R</a:t>
            </a:r>
            <a:r>
              <a:rPr lang="pt-BR" sz="1400" b="1" baseline="-25000" dirty="0"/>
              <a:t>2</a:t>
            </a:r>
            <a:r>
              <a:rPr lang="pt-BR" sz="1400" b="1" dirty="0"/>
              <a:t>= R </a:t>
            </a:r>
            <a:r>
              <a:rPr lang="pt-BR" sz="1400" b="1" dirty="0" err="1"/>
              <a:t>and</a:t>
            </a:r>
            <a:r>
              <a:rPr lang="pt-BR" sz="1400" b="1" dirty="0"/>
              <a:t> C</a:t>
            </a:r>
            <a:r>
              <a:rPr lang="pt-BR" sz="1400" b="1" baseline="-25000" dirty="0"/>
              <a:t>1</a:t>
            </a:r>
            <a:r>
              <a:rPr lang="pt-BR" sz="1400" b="1" dirty="0"/>
              <a:t>=C</a:t>
            </a:r>
            <a:r>
              <a:rPr lang="pt-BR" sz="1400" b="1" baseline="-25000" dirty="0"/>
              <a:t>2</a:t>
            </a:r>
            <a:r>
              <a:rPr lang="pt-BR" sz="1400" b="1" dirty="0"/>
              <a:t>=C)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24" y="3707532"/>
            <a:ext cx="3682009" cy="762291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31316"/>
            <a:ext cx="1296144" cy="58253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95629" y="260648"/>
            <a:ext cx="22614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Sallen-Key Topology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(G≠1)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ED1C5E-A3DC-4C4C-9C68-2E85064F8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26" y="3362063"/>
            <a:ext cx="1316374" cy="6909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FD5E8B9B-66A3-4D64-99C9-FCA4ACB46CA0}"/>
              </a:ext>
            </a:extLst>
          </p:cNvPr>
          <p:cNvCxnSpPr/>
          <p:nvPr/>
        </p:nvCxnSpPr>
        <p:spPr>
          <a:xfrm>
            <a:off x="6380186" y="3706631"/>
            <a:ext cx="4209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792D289F-E034-4869-BEE6-78CCA7FD4D1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6326" y="4212814"/>
            <a:ext cx="1657350" cy="381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130CF54-4283-42C6-9E9A-3C80C952FB2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0541" y="4791261"/>
            <a:ext cx="1143000" cy="361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188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65402" y="3657832"/>
            <a:ext cx="186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C</a:t>
            </a:r>
            <a:r>
              <a:rPr lang="en-US" sz="2000" baseline="-25000" dirty="0"/>
              <a:t> </a:t>
            </a:r>
            <a:r>
              <a:rPr lang="en-US" sz="2000" dirty="0"/>
              <a:t> and get R </a:t>
            </a:r>
            <a:endParaRPr lang="pt-BR" sz="20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774587" y="3645025"/>
            <a:ext cx="310046" cy="3583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8818" y="5284110"/>
            <a:ext cx="310046" cy="3583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5400" y="5261138"/>
            <a:ext cx="150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Q</a:t>
            </a:r>
            <a:endParaRPr lang="pt-BR" sz="2000" baseline="-25000" dirty="0"/>
          </a:p>
        </p:txBody>
      </p:sp>
      <p:sp>
        <p:nvSpPr>
          <p:cNvPr id="20" name="Right Arrow 19"/>
          <p:cNvSpPr/>
          <p:nvPr/>
        </p:nvSpPr>
        <p:spPr>
          <a:xfrm>
            <a:off x="3995936" y="3798605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774587" y="4509121"/>
            <a:ext cx="310046" cy="3583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5400" y="4437112"/>
            <a:ext cx="2671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A</a:t>
            </a:r>
            <a:r>
              <a:rPr lang="en-US" sz="2000" baseline="-25000" dirty="0"/>
              <a:t>0 </a:t>
            </a:r>
            <a:r>
              <a:rPr lang="en-US" sz="2000" dirty="0"/>
              <a:t> and R</a:t>
            </a:r>
            <a:r>
              <a:rPr lang="en-US" sz="2000" baseline="-25000" dirty="0"/>
              <a:t>4</a:t>
            </a:r>
            <a:r>
              <a:rPr lang="en-US" sz="2000" dirty="0"/>
              <a:t> /R</a:t>
            </a:r>
            <a:r>
              <a:rPr lang="en-US" sz="2000" baseline="-25000" dirty="0"/>
              <a:t>3</a:t>
            </a:r>
            <a:endParaRPr lang="pt-BR" sz="2000" baseline="-25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72" y="3561631"/>
            <a:ext cx="1249725" cy="68040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3995936" y="4518685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83" y="4499180"/>
            <a:ext cx="1037273" cy="599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3995936" y="5310773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18" y="5235607"/>
            <a:ext cx="1121831" cy="45117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39" y="4558118"/>
            <a:ext cx="1071194" cy="48143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10">
            <a:extLst>
              <a:ext uri="{FF2B5EF4-FFF2-40B4-BE49-F238E27FC236}">
                <a16:creationId xmlns:a16="http://schemas.microsoft.com/office/drawing/2014/main" id="{C6662C70-5903-405A-B205-082067A5344C}"/>
              </a:ext>
            </a:extLst>
          </p:cNvPr>
          <p:cNvSpPr/>
          <p:nvPr/>
        </p:nvSpPr>
        <p:spPr>
          <a:xfrm>
            <a:off x="783566" y="2996952"/>
            <a:ext cx="310046" cy="3583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76596CE8-21E9-4000-8579-9E495219D58D}"/>
              </a:ext>
            </a:extLst>
          </p:cNvPr>
          <p:cNvSpPr txBox="1"/>
          <p:nvPr/>
        </p:nvSpPr>
        <p:spPr>
          <a:xfrm>
            <a:off x="1265402" y="2955188"/>
            <a:ext cx="186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Get a</a:t>
            </a:r>
            <a:r>
              <a:rPr lang="en-US" sz="2000" baseline="-25000" dirty="0"/>
              <a:t>n</a:t>
            </a:r>
            <a:r>
              <a:rPr lang="en-US" sz="2000" dirty="0"/>
              <a:t> and </a:t>
            </a:r>
            <a:r>
              <a:rPr lang="en-US" sz="2000" dirty="0" err="1"/>
              <a:t>b</a:t>
            </a:r>
            <a:r>
              <a:rPr lang="en-US" sz="2000" baseline="-25000" dirty="0" err="1"/>
              <a:t>n</a:t>
            </a:r>
            <a:endParaRPr lang="pt-BR" sz="2000" baseline="-2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F5DD6-A8D4-4E0A-9DFA-BEAD672A9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46" y="1060977"/>
            <a:ext cx="3020974" cy="170834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AD4627AC-922E-41A3-BF31-101D0FC9CD3F}"/>
              </a:ext>
            </a:extLst>
          </p:cNvPr>
          <p:cNvSpPr txBox="1"/>
          <p:nvPr/>
        </p:nvSpPr>
        <p:spPr>
          <a:xfrm>
            <a:off x="3195629" y="260648"/>
            <a:ext cx="22614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Sallen-Key Topology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(G≠1)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F52E31DE-5983-4227-A982-5FA97B7E8D20}"/>
              </a:ext>
            </a:extLst>
          </p:cNvPr>
          <p:cNvCxnSpPr/>
          <p:nvPr/>
        </p:nvCxnSpPr>
        <p:spPr>
          <a:xfrm>
            <a:off x="6156176" y="4769889"/>
            <a:ext cx="4209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5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19" grpId="0"/>
      <p:bldP spid="20" grpId="0" animBg="1"/>
      <p:bldP spid="21" grpId="0" animBg="1"/>
      <p:bldP spid="22" grpId="0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82" y="915571"/>
            <a:ext cx="4379595" cy="360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82" y="4473351"/>
            <a:ext cx="4810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29A680A0-81C2-4CC5-A93E-2BD0DF2E8BF2}"/>
              </a:ext>
            </a:extLst>
          </p:cNvPr>
          <p:cNvSpPr txBox="1"/>
          <p:nvPr/>
        </p:nvSpPr>
        <p:spPr>
          <a:xfrm>
            <a:off x="2339752" y="284177"/>
            <a:ext cx="399625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Active Filters :  Theory x Experimental</a:t>
            </a:r>
          </a:p>
        </p:txBody>
      </p:sp>
    </p:spTree>
    <p:extLst>
      <p:ext uri="{BB962C8B-B14F-4D97-AF65-F5344CB8AC3E}">
        <p14:creationId xmlns:p14="http://schemas.microsoft.com/office/powerpoint/2010/main" val="3846499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95636" y="347465"/>
            <a:ext cx="6552728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Filtro Passa-Baixa Sallen-Key Genérico de Ordem 2</a:t>
            </a:r>
            <a:endParaRPr kumimoji="0" lang="pt-BR" alt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5923" y="2594521"/>
            <a:ext cx="7557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381050" cy="3117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99506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9011" y="1340768"/>
            <a:ext cx="7025978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Designing Low Pass Filters</a:t>
            </a:r>
          </a:p>
          <a:p>
            <a:pPr algn="ctr"/>
            <a:r>
              <a:rPr lang="pt-BR" sz="4800" b="1" dirty="0"/>
              <a:t>(Higher Order) </a:t>
            </a:r>
          </a:p>
          <a:p>
            <a:pPr algn="ctr"/>
            <a:r>
              <a:rPr lang="pt-BR" sz="4800" b="1" dirty="0" err="1"/>
              <a:t>Sallen-Key</a:t>
            </a:r>
            <a:r>
              <a:rPr lang="pt-BR" sz="4800" b="1" dirty="0"/>
              <a:t> Topology</a:t>
            </a:r>
          </a:p>
        </p:txBody>
      </p:sp>
    </p:spTree>
    <p:extLst>
      <p:ext uri="{BB962C8B-B14F-4D97-AF65-F5344CB8AC3E}">
        <p14:creationId xmlns:p14="http://schemas.microsoft.com/office/powerpoint/2010/main" val="5451323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96707" y="227333"/>
            <a:ext cx="691565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 1:</a:t>
            </a:r>
          </a:p>
          <a:p>
            <a:r>
              <a:rPr lang="pt-BR" dirty="0"/>
              <a:t>Design a fifth order unity </a:t>
            </a:r>
            <a:r>
              <a:rPr lang="pt-BR" dirty="0" err="1"/>
              <a:t>gain</a:t>
            </a:r>
            <a:r>
              <a:rPr lang="pt-BR" dirty="0"/>
              <a:t> </a:t>
            </a:r>
            <a:r>
              <a:rPr lang="pt-BR" dirty="0" err="1"/>
              <a:t>Butterworth</a:t>
            </a:r>
            <a:r>
              <a:rPr lang="pt-BR" dirty="0"/>
              <a:t> low pass filter with a corner frequency of 50KHz.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1" y="1359916"/>
            <a:ext cx="6972777" cy="97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8" y="3287693"/>
            <a:ext cx="2523871" cy="10282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2627784" y="2480122"/>
            <a:ext cx="571124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33" y="3265439"/>
            <a:ext cx="2618184" cy="10800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43" y="3277539"/>
            <a:ext cx="2618184" cy="10800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865801" y="2480122"/>
            <a:ext cx="144016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38009" y="2480122"/>
            <a:ext cx="432048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5576" y="548680"/>
            <a:ext cx="3312368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Get Butterworth Coefficients</a:t>
            </a:r>
            <a:endParaRPr lang="pt-BR" sz="2000" b="1" baseline="-25000" dirty="0">
              <a:solidFill>
                <a:schemeClr val="bg1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90" y="1340768"/>
            <a:ext cx="6465666" cy="36074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1571545" y="4302362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0B20D4A3-8C92-4446-B7CF-349CE5DE7775}"/>
              </a:ext>
            </a:extLst>
          </p:cNvPr>
          <p:cNvSpPr/>
          <p:nvPr/>
        </p:nvSpPr>
        <p:spPr>
          <a:xfrm>
            <a:off x="264762" y="569562"/>
            <a:ext cx="310046" cy="3583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89405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99592" y="1118579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404664"/>
            <a:ext cx="244827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First Filter: first order </a:t>
            </a:r>
            <a:endParaRPr lang="pt-BR" sz="2000" b="1" baseline="-25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113138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C</a:t>
            </a:r>
            <a:r>
              <a:rPr lang="en-US" sz="2000" baseline="-25000" dirty="0"/>
              <a:t>1</a:t>
            </a:r>
            <a:r>
              <a:rPr lang="en-US" sz="2000" dirty="0"/>
              <a:t> = 1nF</a:t>
            </a:r>
            <a:endParaRPr lang="pt-BR" sz="20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899592" y="1766651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1640" y="174752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Get R</a:t>
            </a:r>
            <a:r>
              <a:rPr lang="en-US" sz="2000" baseline="-25000" dirty="0"/>
              <a:t>1 </a:t>
            </a:r>
            <a:endParaRPr lang="pt-BR" sz="2000" baseline="-250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4054793" cy="61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0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7545" y="404664"/>
            <a:ext cx="424847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Second Filter: </a:t>
            </a:r>
            <a:r>
              <a:rPr lang="en-US" sz="2000" b="1" dirty="0" err="1">
                <a:solidFill>
                  <a:schemeClr val="bg1"/>
                </a:solidFill>
              </a:rPr>
              <a:t>Sallen</a:t>
            </a:r>
            <a:r>
              <a:rPr lang="en-US" sz="2000" b="1" dirty="0">
                <a:solidFill>
                  <a:schemeClr val="bg1"/>
                </a:solidFill>
              </a:rPr>
              <a:t>-Key second order</a:t>
            </a:r>
            <a:endParaRPr lang="pt-BR" sz="2000" b="1" baseline="-25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3" y="1318988"/>
            <a:ext cx="194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C</a:t>
            </a:r>
            <a:r>
              <a:rPr lang="en-US" sz="2000" baseline="-25000" dirty="0"/>
              <a:t>1</a:t>
            </a:r>
            <a:r>
              <a:rPr lang="en-US" sz="2000" dirty="0"/>
              <a:t> = 820pF</a:t>
            </a:r>
            <a:endParaRPr lang="pt-BR" sz="20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467544" y="1306180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544" y="3331696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1775" y="2092317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9592" y="336363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C</a:t>
            </a:r>
            <a:r>
              <a:rPr lang="en-US" sz="2000" baseline="-25000" dirty="0"/>
              <a:t>1</a:t>
            </a:r>
            <a:r>
              <a:rPr lang="en-US" sz="2000" dirty="0"/>
              <a:t> = 820pF and C</a:t>
            </a:r>
            <a:r>
              <a:rPr lang="en-US" sz="2000" baseline="-25000" dirty="0"/>
              <a:t>2</a:t>
            </a:r>
            <a:r>
              <a:rPr lang="en-US" sz="2000" dirty="0"/>
              <a:t> = 1.5nF calculate R</a:t>
            </a:r>
            <a:r>
              <a:rPr lang="en-US" sz="2000" baseline="-25000" dirty="0"/>
              <a:t>1</a:t>
            </a:r>
            <a:r>
              <a:rPr lang="en-US" sz="2000" dirty="0"/>
              <a:t> and R</a:t>
            </a:r>
            <a:r>
              <a:rPr lang="en-US" sz="2000" baseline="-25000" dirty="0"/>
              <a:t>2</a:t>
            </a:r>
            <a:endParaRPr lang="pt-BR" sz="2000" baseline="-25000" dirty="0"/>
          </a:p>
        </p:txBody>
      </p:sp>
      <p:sp>
        <p:nvSpPr>
          <p:cNvPr id="25" name="Right Arrow 24"/>
          <p:cNvSpPr/>
          <p:nvPr/>
        </p:nvSpPr>
        <p:spPr>
          <a:xfrm>
            <a:off x="3510651" y="3692320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7407"/>
            <a:ext cx="1324828" cy="76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2604961" y="2240719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40888" y="3812557"/>
                <a:ext cx="3524491" cy="1030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pt-BR" i="1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= </a:t>
                </a:r>
                <a:r>
                  <a:rPr lang="pt-BR" dirty="0">
                    <a:solidFill>
                      <a:prstClr val="black"/>
                    </a:solidFill>
                  </a:rPr>
                  <a:t>4.42 K</a:t>
                </a:r>
                <a:r>
                  <a:rPr lang="el-GR" dirty="0">
                    <a:solidFill>
                      <a:prstClr val="black"/>
                    </a:solidFill>
                  </a:rPr>
                  <a:t>Ω</a:t>
                </a:r>
                <a:endParaRPr lang="pt-BR" dirty="0"/>
              </a:p>
              <a:p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88" y="3812557"/>
                <a:ext cx="3524491" cy="1030154"/>
              </a:xfrm>
              <a:prstGeom prst="rect">
                <a:avLst/>
              </a:prstGeom>
              <a:blipFill>
                <a:blip r:embed="rId4"/>
                <a:stretch>
                  <a:fillRect r="-5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1015"/>
            <a:ext cx="3448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440888" y="2956172"/>
                <a:ext cx="3556038" cy="753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pt-BR" i="1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= 1.87K</a:t>
                </a:r>
                <a:r>
                  <a:rPr lang="el-GR" dirty="0"/>
                  <a:t> Ω</a:t>
                </a:r>
                <a:endParaRPr lang="pt-B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88" y="2956172"/>
                <a:ext cx="3556038" cy="753155"/>
              </a:xfrm>
              <a:prstGeom prst="rect">
                <a:avLst/>
              </a:prstGeom>
              <a:blipFill>
                <a:blip r:embed="rId6"/>
                <a:stretch>
                  <a:fillRect r="-342" b="-8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have Esquerda 2">
            <a:extLst>
              <a:ext uri="{FF2B5EF4-FFF2-40B4-BE49-F238E27FC236}">
                <a16:creationId xmlns:a16="http://schemas.microsoft.com/office/drawing/2014/main" id="{2D4DB4C8-E939-4E55-8CE1-3A2312445FB2}"/>
              </a:ext>
            </a:extLst>
          </p:cNvPr>
          <p:cNvSpPr/>
          <p:nvPr/>
        </p:nvSpPr>
        <p:spPr>
          <a:xfrm>
            <a:off x="4007599" y="3020551"/>
            <a:ext cx="296381" cy="165070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1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4" grpId="0"/>
      <p:bldP spid="25" grpId="0" animBg="1"/>
      <p:bldP spid="29" grpId="0" animBg="1"/>
      <p:bldP spid="2" grpId="0"/>
      <p:bldP spid="23" grpId="0"/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476672"/>
            <a:ext cx="4676353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Third Filter: </a:t>
            </a:r>
            <a:r>
              <a:rPr lang="en-US" sz="2000" b="1" dirty="0" err="1">
                <a:solidFill>
                  <a:schemeClr val="bg1"/>
                </a:solidFill>
              </a:rPr>
              <a:t>Sallen</a:t>
            </a:r>
            <a:r>
              <a:rPr lang="en-US" sz="2000" b="1" dirty="0">
                <a:solidFill>
                  <a:schemeClr val="bg1"/>
                </a:solidFill>
              </a:rPr>
              <a:t>-Key second  order</a:t>
            </a:r>
            <a:endParaRPr lang="pt-BR" sz="2000" b="1" baseline="-25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5" y="1246980"/>
            <a:ext cx="2772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C</a:t>
            </a:r>
            <a:r>
              <a:rPr lang="en-US" sz="2000" baseline="-25000" dirty="0"/>
              <a:t>1</a:t>
            </a:r>
            <a:r>
              <a:rPr lang="en-US" sz="2000" dirty="0"/>
              <a:t> = 330pF</a:t>
            </a:r>
            <a:endParaRPr lang="pt-BR" sz="20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395536" y="1234172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9767" y="2020309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32" y="1937955"/>
            <a:ext cx="1094899" cy="63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2532953" y="2168711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56" y="1987391"/>
            <a:ext cx="35814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395536" y="3002751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7584" y="3034689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C</a:t>
            </a:r>
            <a:r>
              <a:rPr lang="en-US" sz="2000" baseline="-25000" dirty="0"/>
              <a:t>1</a:t>
            </a:r>
            <a:r>
              <a:rPr lang="en-US" sz="2000" dirty="0"/>
              <a:t> = 330pF and C</a:t>
            </a:r>
            <a:r>
              <a:rPr lang="en-US" sz="2000" baseline="-25000" dirty="0"/>
              <a:t>2</a:t>
            </a:r>
            <a:r>
              <a:rPr lang="en-US" sz="2000" dirty="0"/>
              <a:t> = 4.7nF calculate R</a:t>
            </a:r>
            <a:r>
              <a:rPr lang="en-US" sz="2000" baseline="-25000" dirty="0"/>
              <a:t>1</a:t>
            </a:r>
            <a:r>
              <a:rPr lang="en-US" sz="2000" dirty="0"/>
              <a:t> and R</a:t>
            </a:r>
            <a:r>
              <a:rPr lang="en-US" sz="2000" baseline="-25000" dirty="0"/>
              <a:t>2</a:t>
            </a:r>
            <a:endParaRPr lang="pt-BR" sz="2000" baseline="-25000" dirty="0"/>
          </a:p>
        </p:txBody>
      </p:sp>
      <p:sp>
        <p:nvSpPr>
          <p:cNvPr id="35" name="Right Arrow 34"/>
          <p:cNvSpPr/>
          <p:nvPr/>
        </p:nvSpPr>
        <p:spPr>
          <a:xfrm>
            <a:off x="3419872" y="3126806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256181" y="3548994"/>
                <a:ext cx="3524491" cy="1030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pt-BR" i="1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= </a:t>
                </a:r>
                <a:r>
                  <a:rPr lang="pt-BR" dirty="0">
                    <a:solidFill>
                      <a:prstClr val="black"/>
                    </a:solidFill>
                  </a:rPr>
                  <a:t>4.53 K</a:t>
                </a:r>
                <a:r>
                  <a:rPr lang="el-GR" dirty="0">
                    <a:solidFill>
                      <a:prstClr val="black"/>
                    </a:solidFill>
                  </a:rPr>
                  <a:t>Ω</a:t>
                </a:r>
                <a:endParaRPr lang="pt-BR" dirty="0"/>
              </a:p>
              <a:p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81" y="3548994"/>
                <a:ext cx="3524491" cy="1030154"/>
              </a:xfrm>
              <a:prstGeom prst="rect">
                <a:avLst/>
              </a:prstGeom>
              <a:blipFill>
                <a:blip r:embed="rId5"/>
                <a:stretch>
                  <a:fillRect r="-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212043" y="2675845"/>
                <a:ext cx="3556038" cy="753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pt-BR" i="1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= 1.47K</a:t>
                </a:r>
                <a:r>
                  <a:rPr lang="el-GR" dirty="0"/>
                  <a:t> Ω</a:t>
                </a:r>
                <a:endParaRPr lang="pt-BR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43" y="2675845"/>
                <a:ext cx="3556038" cy="753155"/>
              </a:xfrm>
              <a:prstGeom prst="rect">
                <a:avLst/>
              </a:prstGeom>
              <a:blipFill>
                <a:blip r:embed="rId6"/>
                <a:stretch>
                  <a:fillRect r="-3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Esquerda 1">
            <a:extLst>
              <a:ext uri="{FF2B5EF4-FFF2-40B4-BE49-F238E27FC236}">
                <a16:creationId xmlns:a16="http://schemas.microsoft.com/office/drawing/2014/main" id="{D7F52283-B62C-45A7-85F9-EFBF7690BC1E}"/>
              </a:ext>
            </a:extLst>
          </p:cNvPr>
          <p:cNvSpPr/>
          <p:nvPr/>
        </p:nvSpPr>
        <p:spPr>
          <a:xfrm>
            <a:off x="3915662" y="2649424"/>
            <a:ext cx="296381" cy="165070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55B91-DA4F-433D-B591-4A0CD0BB7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60" y="4745334"/>
            <a:ext cx="6277841" cy="13594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2">
            <a:extLst>
              <a:ext uri="{FF2B5EF4-FFF2-40B4-BE49-F238E27FC236}">
                <a16:creationId xmlns:a16="http://schemas.microsoft.com/office/drawing/2014/main" id="{B26A2874-F14C-44E1-A07D-4BE94B79AD26}"/>
              </a:ext>
            </a:extLst>
          </p:cNvPr>
          <p:cNvSpPr/>
          <p:nvPr/>
        </p:nvSpPr>
        <p:spPr>
          <a:xfrm>
            <a:off x="285152" y="4737196"/>
            <a:ext cx="498287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68C64407-6B1F-4500-A45F-B2EE6078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59" y="1943032"/>
            <a:ext cx="1094899" cy="63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2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3" grpId="0" animBg="1"/>
      <p:bldP spid="34" grpId="0"/>
      <p:bldP spid="35" grpId="0" animBg="1"/>
      <p:bldP spid="36" grpId="0"/>
      <p:bldP spid="37" grpId="0"/>
      <p:bldP spid="2" grpId="0" animBg="1"/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766" y="1268760"/>
            <a:ext cx="6966468" cy="21236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Designing Low Pass Filters</a:t>
            </a:r>
          </a:p>
          <a:p>
            <a:pPr algn="ctr"/>
            <a:r>
              <a:rPr lang="pt-BR" sz="4400" b="1" dirty="0"/>
              <a:t>(Second Order) </a:t>
            </a:r>
          </a:p>
          <a:p>
            <a:pPr algn="ctr"/>
            <a:r>
              <a:rPr lang="pt-BR" sz="4400" b="1" dirty="0"/>
              <a:t>Multiple Feedback Topology</a:t>
            </a:r>
          </a:p>
        </p:txBody>
      </p:sp>
    </p:spTree>
    <p:extLst>
      <p:ext uri="{BB962C8B-B14F-4D97-AF65-F5344CB8AC3E}">
        <p14:creationId xmlns:p14="http://schemas.microsoft.com/office/powerpoint/2010/main" val="24397622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04" y="1650539"/>
            <a:ext cx="4028055" cy="18966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4896544" cy="92594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83417" y="332119"/>
            <a:ext cx="37444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Multiple Feedbak Topology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052736"/>
            <a:ext cx="741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MFB topology is commonly used in filters that have high Qs and require a high gain</a:t>
            </a:r>
            <a:endParaRPr lang="pt-BR" sz="1600" dirty="0"/>
          </a:p>
        </p:txBody>
      </p:sp>
      <p:sp>
        <p:nvSpPr>
          <p:cNvPr id="11" name="Rectangle 10"/>
          <p:cNvSpPr/>
          <p:nvPr/>
        </p:nvSpPr>
        <p:spPr>
          <a:xfrm>
            <a:off x="231426" y="1170038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F08329-4C2E-4D16-AB5D-B16CC5006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073" y="4023697"/>
            <a:ext cx="904875" cy="4667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4821075-6879-452E-AC43-9E1CF46E2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073" y="4649398"/>
            <a:ext cx="2095500" cy="4857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8E2D55E-B11E-4E11-B359-A0F7A6AED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107" y="5273731"/>
            <a:ext cx="1447800" cy="4191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2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3568" y="69269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3568" y="2068383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616" y="2083459"/>
            <a:ext cx="215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R</a:t>
            </a:r>
            <a:r>
              <a:rPr lang="en-US" sz="2000" baseline="-25000" dirty="0"/>
              <a:t>1</a:t>
            </a:r>
            <a:r>
              <a:rPr lang="en-US" sz="2000" dirty="0"/>
              <a:t>, R</a:t>
            </a:r>
            <a:r>
              <a:rPr lang="en-US" sz="2000" baseline="-25000" dirty="0"/>
              <a:t>2,</a:t>
            </a:r>
            <a:r>
              <a:rPr lang="en-US" sz="2000" dirty="0"/>
              <a:t> R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endParaRPr lang="pt-BR" sz="2000" baseline="-25000" dirty="0"/>
          </a:p>
        </p:txBody>
      </p:sp>
      <p:sp>
        <p:nvSpPr>
          <p:cNvPr id="18" name="Right Arrow 17"/>
          <p:cNvSpPr/>
          <p:nvPr/>
        </p:nvSpPr>
        <p:spPr>
          <a:xfrm>
            <a:off x="3430428" y="2205907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Box 21"/>
          <p:cNvSpPr txBox="1"/>
          <p:nvPr/>
        </p:nvSpPr>
        <p:spPr>
          <a:xfrm>
            <a:off x="1115616" y="69269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Choose C</a:t>
            </a:r>
            <a:r>
              <a:rPr lang="en-US" sz="2000" baseline="-25000" dirty="0"/>
              <a:t>1</a:t>
            </a:r>
            <a:r>
              <a:rPr lang="en-US" sz="2000" dirty="0"/>
              <a:t> , C</a:t>
            </a:r>
            <a:r>
              <a:rPr lang="en-US" sz="2000" baseline="-25000" dirty="0"/>
              <a:t>2</a:t>
            </a:r>
            <a:endParaRPr lang="pt-BR" sz="2000" baseline="-25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3664CA-3AAA-4D33-AC78-7EE1F2087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7" y="1569829"/>
            <a:ext cx="2955541" cy="6011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A3CF186-A926-4FE0-9684-43503F00C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015" y="2309137"/>
            <a:ext cx="928885" cy="4880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A0D98DB-1016-4E80-8E31-A01E9F9A5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015" y="2907450"/>
            <a:ext cx="1452723" cy="5009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74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871" y="260648"/>
            <a:ext cx="142825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Introduciton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50343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There are filters that do not filter any frequencies of a complex input signal, but just add a linear phase shift to each frequency component, thus contributing to a constant time delay. These are called </a:t>
            </a:r>
            <a:r>
              <a:rPr lang="en-US" sz="1600" b="1" dirty="0">
                <a:solidFill>
                  <a:srgbClr val="FF0000"/>
                </a:solidFill>
              </a:rPr>
              <a:t>all-pass filters</a:t>
            </a:r>
            <a:r>
              <a:rPr lang="en-US" sz="1600" dirty="0"/>
              <a:t>.</a:t>
            </a: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1619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64389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9109" y="2564904"/>
            <a:ext cx="3056239" cy="35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Applications (few examples):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1268760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79512" y="2648148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09109" y="2997533"/>
            <a:ext cx="720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In the field of telecommunications </a:t>
            </a:r>
            <a:r>
              <a:rPr lang="pt-BR" sz="1600" b="1" dirty="0">
                <a:solidFill>
                  <a:srgbClr val="FF0000"/>
                </a:solidFill>
              </a:rPr>
              <a:t>band pass  filters  </a:t>
            </a:r>
            <a:r>
              <a:rPr lang="pt-BR" sz="1600" dirty="0"/>
              <a:t>are used in the audio frequency range (0 – 20 KHz).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3789040"/>
            <a:ext cx="720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</a:rPr>
              <a:t>High frequency band-pass  filters  </a:t>
            </a:r>
            <a:r>
              <a:rPr lang="pt-BR" sz="1600" dirty="0"/>
              <a:t>(several hundreds MHz) are used for </a:t>
            </a:r>
            <a:r>
              <a:rPr lang="pt-BR" sz="1600" dirty="0" err="1"/>
              <a:t>channel</a:t>
            </a:r>
            <a:r>
              <a:rPr lang="pt-BR" sz="1600" dirty="0"/>
              <a:t> selection in </a:t>
            </a:r>
            <a:r>
              <a:rPr lang="pt-BR" sz="1600" dirty="0" err="1"/>
              <a:t>telephone</a:t>
            </a:r>
            <a:r>
              <a:rPr lang="pt-BR" sz="1600" dirty="0"/>
              <a:t> </a:t>
            </a:r>
            <a:r>
              <a:rPr lang="pt-BR" sz="1600" dirty="0" err="1"/>
              <a:t>centrals</a:t>
            </a:r>
            <a:r>
              <a:rPr lang="pt-BR" sz="1600" dirty="0"/>
              <a:t>. </a:t>
            </a:r>
          </a:p>
        </p:txBody>
      </p:sp>
      <p:sp>
        <p:nvSpPr>
          <p:cNvPr id="2" name="Oval 1"/>
          <p:cNvSpPr/>
          <p:nvPr/>
        </p:nvSpPr>
        <p:spPr>
          <a:xfrm>
            <a:off x="230030" y="3140968"/>
            <a:ext cx="180020" cy="14895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val 14"/>
          <p:cNvSpPr/>
          <p:nvPr/>
        </p:nvSpPr>
        <p:spPr>
          <a:xfrm>
            <a:off x="223054" y="3928119"/>
            <a:ext cx="180020" cy="14895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/>
          <p:cNvSpPr/>
          <p:nvPr/>
        </p:nvSpPr>
        <p:spPr>
          <a:xfrm>
            <a:off x="237568" y="4590143"/>
            <a:ext cx="180020" cy="14895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1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6" grpId="0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260648"/>
            <a:ext cx="142825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Introduction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980728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605345" y="908720"/>
            <a:ext cx="7927095" cy="56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 high frequencies (&gt; 1 MHz), all of these filters usually consist of passive components such as inductors (L), resistors (R), and capacitors (C). They are then called LRC filters.</a:t>
            </a:r>
            <a:endParaRPr lang="pt-BR" sz="1600" dirty="0"/>
          </a:p>
        </p:txBody>
      </p:sp>
      <p:sp>
        <p:nvSpPr>
          <p:cNvPr id="15" name="Rectangle 14"/>
          <p:cNvSpPr/>
          <p:nvPr/>
        </p:nvSpPr>
        <p:spPr>
          <a:xfrm>
            <a:off x="179512" y="1764105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605345" y="1692097"/>
            <a:ext cx="7927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lower frequency range (1 Hz to 1 MHz), however, the inductor value becomes very</a:t>
            </a:r>
          </a:p>
          <a:p>
            <a:r>
              <a:rPr lang="en-US" sz="1600" dirty="0"/>
              <a:t>large and the inductor itself gets quite bulky, making economical production difficult.</a:t>
            </a:r>
            <a:endParaRPr lang="pt-BR" sz="1600" dirty="0"/>
          </a:p>
        </p:txBody>
      </p:sp>
      <p:sp>
        <p:nvSpPr>
          <p:cNvPr id="19" name="Rectangle 18"/>
          <p:cNvSpPr/>
          <p:nvPr/>
        </p:nvSpPr>
        <p:spPr>
          <a:xfrm>
            <a:off x="179512" y="2556193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605345" y="2454468"/>
            <a:ext cx="792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</a:rPr>
              <a:t>Active filters are circuits that use an operational amplifier (op amp) as the active device in combination with some resistors and capacitors to provide an LRC-like filter performance at low frequencies.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2" y="3895700"/>
            <a:ext cx="3038475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65" y="3707161"/>
            <a:ext cx="4543425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93" y="5382389"/>
            <a:ext cx="2270491" cy="34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97" y="5372306"/>
            <a:ext cx="2368726" cy="36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0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  <p:bldP spid="18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8080" y="404664"/>
            <a:ext cx="439248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Determinação de Função de Transferência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B233F1-119D-4D83-B503-B42D285D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247" y="1013616"/>
            <a:ext cx="3016600" cy="1570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87E729-B91A-4D77-B4C9-13EE9A3A8A07}"/>
              </a:ext>
            </a:extLst>
          </p:cNvPr>
          <p:cNvSpPr txBox="1"/>
          <p:nvPr/>
        </p:nvSpPr>
        <p:spPr>
          <a:xfrm>
            <a:off x="2087965" y="2660416"/>
            <a:ext cx="4869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Filtro Ativo Genérico na Configuração Realimentação Múltipla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A1FE477-436E-49DC-814B-C2F30DDA6F56}"/>
              </a:ext>
            </a:extLst>
          </p:cNvPr>
          <p:cNvSpPr/>
          <p:nvPr/>
        </p:nvSpPr>
        <p:spPr>
          <a:xfrm>
            <a:off x="496981" y="3326606"/>
            <a:ext cx="360040" cy="204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081BDA4-35E8-47A9-9E8A-EB7FC61B2054}"/>
              </a:ext>
            </a:extLst>
          </p:cNvPr>
          <p:cNvSpPr txBox="1"/>
          <p:nvPr/>
        </p:nvSpPr>
        <p:spPr>
          <a:xfrm>
            <a:off x="1043608" y="3214905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ganho de tensão deste circuito pode ser facilmente obtido utilizando-se a LCK nos nós </a:t>
            </a:r>
            <a:r>
              <a:rPr lang="pt-BR" b="1" dirty="0"/>
              <a:t>a </a:t>
            </a:r>
            <a:r>
              <a:rPr lang="pt-BR" dirty="0"/>
              <a:t>e </a:t>
            </a:r>
            <a:r>
              <a:rPr lang="pt-BR" b="1" dirty="0"/>
              <a:t>b</a:t>
            </a:r>
            <a:r>
              <a:rPr lang="pt-BR" dirty="0"/>
              <a:t>, supondo que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é ideal e aplicando-se a técnica de terra virtual. 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46FBED0-47AE-4CA3-B676-9F4CCA231390}"/>
              </a:ext>
            </a:extLst>
          </p:cNvPr>
          <p:cNvSpPr/>
          <p:nvPr/>
        </p:nvSpPr>
        <p:spPr>
          <a:xfrm>
            <a:off x="496981" y="4525263"/>
            <a:ext cx="360040" cy="204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C941ED-9F2A-4183-B84C-0545A9A0956A}"/>
              </a:ext>
            </a:extLst>
          </p:cNvPr>
          <p:cNvSpPr txBox="1"/>
          <p:nvPr/>
        </p:nvSpPr>
        <p:spPr>
          <a:xfrm>
            <a:off x="1043608" y="4421905"/>
            <a:ext cx="7920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Nó a: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D2B87213-20A7-4DCF-AB1F-E4B83E64FE52}"/>
              </a:ext>
            </a:extLst>
          </p:cNvPr>
          <p:cNvCxnSpPr/>
          <p:nvPr/>
        </p:nvCxnSpPr>
        <p:spPr>
          <a:xfrm>
            <a:off x="3939570" y="5369442"/>
            <a:ext cx="58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F64A267-34B1-4628-8EE3-93840D3B36C2}"/>
                  </a:ext>
                </a:extLst>
              </p:cNvPr>
              <p:cNvSpPr txBox="1"/>
              <p:nvPr/>
            </p:nvSpPr>
            <p:spPr>
              <a:xfrm>
                <a:off x="682808" y="5124215"/>
                <a:ext cx="3001847" cy="539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= 0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F64A267-34B1-4628-8EE3-93840D3B3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08" y="5124215"/>
                <a:ext cx="3001847" cy="539763"/>
              </a:xfrm>
              <a:prstGeom prst="rect">
                <a:avLst/>
              </a:prstGeom>
              <a:blipFill>
                <a:blip r:embed="rId3"/>
                <a:stretch>
                  <a:fillRect t="-9091" r="-5285" b="-11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0BDDB8A-36B5-4ED5-A315-A0BC48A51520}"/>
                  </a:ext>
                </a:extLst>
              </p:cNvPr>
              <p:cNvSpPr txBox="1"/>
              <p:nvPr/>
            </p:nvSpPr>
            <p:spPr>
              <a:xfrm>
                <a:off x="4700718" y="5039832"/>
                <a:ext cx="3832075" cy="589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pt-BR" sz="2400" dirty="0"/>
                          <m:t> − </m:t>
                        </m:r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pt-BR" sz="2400" dirty="0"/>
                          <m:t> − </m:t>
                        </m:r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pt-BR" sz="2400" dirty="0"/>
                          <m:t> + </m:t>
                        </m:r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pt-BR" sz="24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0BDDB8A-36B5-4ED5-A315-A0BC48A51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18" y="5039832"/>
                <a:ext cx="3832075" cy="589072"/>
              </a:xfrm>
              <a:prstGeom prst="rect">
                <a:avLst/>
              </a:prstGeom>
              <a:blipFill>
                <a:blip r:embed="rId4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1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6474</TotalTime>
  <Words>1586</Words>
  <Application>Microsoft Office PowerPoint</Application>
  <PresentationFormat>Apresentação na tela (4:3)</PresentationFormat>
  <Paragraphs>335</Paragraphs>
  <Slides>69</Slides>
  <Notes>48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Cambria Math</vt:lpstr>
      <vt:lpstr>Trebuchet MS</vt:lpstr>
      <vt:lpstr>Office Theme</vt:lpstr>
      <vt:lpstr>OP AMPs for Everyone Newnes, 2009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Marcos Alves</dc:creator>
  <cp:lastModifiedBy>José Marcos Alves</cp:lastModifiedBy>
  <cp:revision>496</cp:revision>
  <cp:lastPrinted>2017-11-09T10:55:48Z</cp:lastPrinted>
  <dcterms:created xsi:type="dcterms:W3CDTF">2012-10-15T16:50:11Z</dcterms:created>
  <dcterms:modified xsi:type="dcterms:W3CDTF">2020-10-02T20:22:31Z</dcterms:modified>
</cp:coreProperties>
</file>