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  <p:sldId id="284" r:id="rId4"/>
    <p:sldId id="318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19" r:id="rId17"/>
    <p:sldId id="268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Emendas/Emc/emc53.htm#art1" TargetMode="External"/><Relationship Id="rId2" Type="http://schemas.openxmlformats.org/officeDocument/2006/relationships/hyperlink" Target="http://www.planalto.gov.br/ccivil_03/Constituicao/Emendas/Emc/emc14.htm#art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_Ato2004-2006/2006/Decreto/D6003.ht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8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59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Emendas/Emc/emc53.htm#art1" TargetMode="External"/><Relationship Id="rId2" Type="http://schemas.openxmlformats.org/officeDocument/2006/relationships/hyperlink" Target="http://www.planalto.gov.br/ccivil_03/Constituicao/Emendas/Emc/emc19.htm#art2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11.htm#art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POEB - licenciaturas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2º 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semestre de 2016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5 </a:t>
            </a:r>
            <a:r>
              <a:rPr lang="pt-B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 6: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CF de 1988: artigos de educação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142984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Art. 210. Serão fixados conteúdos mínimos para o ensino fundamental, de maneira a assegurar formação básica comum e respeito aos valores culturais e artísticos, nacionais e regionais.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§ 1º O ensino religioso, de matrícula facultativa, constituirá disciplina dos horários normais das escolas públicas de ensino fundamental.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§ 2º O ensino fundamental regular será ministrado em língua portuguesa, assegurada às comunidades indígenas também a utilização de suas línguas maternas e processos próprios de aprendizagem.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000108"/>
            <a:ext cx="8705880" cy="50800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Art. 211. A União, os Estados, o Distrito Federal e os Municípios organizarão em regime de colaboração seus sistemas de ensino.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1º A União organizará o sistema federal de ensino e o dos Territórios, financiará as instituições de ensino públicas federais e exercerá, em matéria educacional, função redistributiva e supletiva, de forma a garantir equalização de oportunidades educacionais e padrão mínimo de qualidade do ensino mediante assistência técnica e financeira aos Estados, ao Distrito Federal e aos Municípios; (Redação dada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2º Os Municípios atuarão prioritariamente no ensino fundamental e na educação infantil. (Redação dada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3º Os Estados e o Distrito Federal atuarão prioritariamente no ensino fundamental e médio. (Incluído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4º Na organização de seus sistemas de ensino, os Estados e os Municípios definirão formas de colaboração, de modo a assegurar a universalização do ensino obrigatório.(Incluído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4º Na organização de seus sistemas de ensino, a União, os Estados, o Distrito Federal e os Municípios definirão formas de colaboração, de modo a assegurar a universalização do ensino obrigatório. (Redação dada pela Emenda Constitucional nº 59, de 2009)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5º A educação básica pública atenderá prioritariamente ao ensino regular. (Incluído pela Emenda Constitucional nº 53, de 2006)</a:t>
            </a:r>
            <a:endParaRPr lang="pt-BR" sz="5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435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200" dirty="0">
                <a:latin typeface="Arial" pitchFamily="34" charset="0"/>
                <a:cs typeface="Arial" pitchFamily="34" charset="0"/>
              </a:rPr>
              <a:t>Art. 212. A União aplicará, anualmente, nunca menos de dezoito, e os Estados, o Distrito Federal e os Municípios vinte e cinco por cento, no mínimo, da receita resultante de impostos, compreendida a proveniente de transferências, na manutenção e desenvolvimento do ensino.</a:t>
            </a:r>
          </a:p>
          <a:p>
            <a:pPr marL="0" indent="0" algn="just">
              <a:buNone/>
            </a:pPr>
            <a:endParaRPr lang="pt-BR" sz="7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7200" dirty="0">
                <a:latin typeface="Arial" pitchFamily="34" charset="0"/>
                <a:cs typeface="Arial" pitchFamily="34" charset="0"/>
              </a:rPr>
              <a:t>§ 1º A parcela da arrecadação de impostos transferida pela União aos Estados, ao Distrito Federal e aos Municípios, ou pelos Estados aos respectivos Municípios, não é considerada, para efeito do cálculo previsto neste artigo, receita do governo que a transferir.</a:t>
            </a:r>
          </a:p>
          <a:p>
            <a:pPr marL="0" indent="0" algn="just">
              <a:buNone/>
            </a:pPr>
            <a:endParaRPr lang="pt-BR" sz="7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7200" dirty="0">
                <a:latin typeface="Arial" pitchFamily="34" charset="0"/>
                <a:cs typeface="Arial" pitchFamily="34" charset="0"/>
              </a:rPr>
              <a:t>§ 2º Para efeito do cumprimento do disposto no "caput" deste artigo, serão considerados os sistemas de ensino federal, estadual e municipal e os recursos aplicados na forma do art. 213.</a:t>
            </a:r>
          </a:p>
          <a:p>
            <a:pPr marL="0" indent="0" algn="just">
              <a:buNone/>
            </a:pPr>
            <a:endParaRPr lang="pt-BR" sz="7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§ </a:t>
            </a:r>
            <a:r>
              <a:rPr lang="pt-BR" sz="7200" dirty="0">
                <a:latin typeface="Arial" pitchFamily="34" charset="0"/>
                <a:cs typeface="Arial" pitchFamily="34" charset="0"/>
              </a:rPr>
              <a:t>3º A distribuição dos recursos públicos assegurará prioridade ao atendimento das necessidades do ensino obrigatório, no que se refere a universalização, garantia de padrão de qualidade e equidade, nos termos do plano nacional de educação. (Redação dada pela Emenda Constitucional nº 59, de 2009)</a:t>
            </a: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14298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435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124744"/>
            <a:ext cx="8991600" cy="49553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7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4º Os programas suplementares de alimentação e assistência à saúde previstos no art. 208, VII, serão financiados com recursos provenientes de contribuições sociais e outros recursos orçamentários.</a:t>
            </a:r>
            <a:endParaRPr lang="pt-BR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7200" strike="sngStrik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5º O ensino fundamental público terá como fonte adicional de financiamento a contribuição social do salário-educação, recolhida, na forma da lei, pelas empresas, que dela poderão deduzir a aplicação realizada no ensino fundamental de seus empregados e dependentes.</a:t>
            </a:r>
            <a:endParaRPr lang="pt-BR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7200" strike="sngStrik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5º O ensino fundamental público terá como fonte adicional de financiamento a contribuição social do salário-educação, recolhida pelas empresas, na forma da lei. </a:t>
            </a:r>
            <a:r>
              <a:rPr lang="pt-BR" sz="7200" u="sng" strike="sngStrike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(Redação dada pela Emenda Constitucional nº 14, de 1996)</a:t>
            </a:r>
            <a:endParaRPr lang="pt-BR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7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5º A educação básica pública terá como fonte adicional de financiamento a contribuição social do salário-educação, recolhida pelas empresas na forma da lei. </a:t>
            </a:r>
            <a:r>
              <a:rPr lang="pt-BR" sz="7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(Redação dada pela Emenda Constitucional nº 53, de 2006)</a:t>
            </a:r>
            <a:r>
              <a:rPr lang="pt-BR" sz="7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7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(Vide Decreto nº 6.003, de 2006)</a:t>
            </a:r>
            <a:endParaRPr lang="pt-BR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7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6º As cotas estaduais e municipais da arrecadação da contribuição social do salário-educação serão distribuídas proporcionalmente ao número de alunos matriculados na educação básica nas respectivas redes públicas de ensino. </a:t>
            </a:r>
            <a:r>
              <a:rPr lang="pt-BR" sz="7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(Incluído pela Emenda Constitucional nº 53, de 2006)</a:t>
            </a:r>
            <a:endParaRPr lang="pt-BR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435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85720" y="107154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Art. 213. Os recursos públicos serão destinados às escolas públicas, podendo ser dirigidos a escolas comunitárias, confessionais ou filantrópicas, definidas em lei, que: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I - comprovem finalidade não-lucrativa e apliquem seus excedentes financeiros em educação;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II - assegurem a destinação de seu patrimônio a outra escola comunitária, filantrópica ou confessional, ou ao Poder Público, no caso de encerramento de suas atividades.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§ 1º - Os recursos de que trata este artigo poderão ser destinados a bolsas de estudo para o ensino fundamental e médio, na forma da lei, para os que demonstrarem insuficiência de recursos, quando houver falta de vagas e cursos regulares da rede pública na localidade da residência do educando, ficando o Poder Público obrigado a investir prioritariamente na expansão de sua rede na localidade.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§ 2º As atividades de pesquisa, de extensão e de estímulo e fomento à inovação realizadas por universidades e/ou por instituições de educação profissional e tecnológica poderão receber apoio financeiro do Poder Público.   </a:t>
            </a:r>
            <a:r>
              <a:rPr lang="pt-BR" sz="2000" dirty="0" smtClean="0">
                <a:latin typeface="Arial" pitchFamily="34" charset="0"/>
                <a:cs typeface="Arial" pitchFamily="34" charset="0"/>
                <a:hlinkClick r:id="rId2"/>
              </a:rPr>
              <a:t>(Redação dada pela Emenda Constitucional nº 85, de 2015)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435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85720" y="1071546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Art. 214. A lei estabelecerá o plano nacional de educação, de duração decenal, com o objetivo de articular o sistema nacional de educação em regime de colaboração e definir diretrizes, objetivos, metas e estratégias de implementação para assegurar a manutenção e desenvolvimento do ensino em seus diversos níveis, etapas e modalidades por meio de ações integradas dos poderes públicos das diferentes esferas federativas que conduzam a: </a:t>
            </a:r>
            <a:r>
              <a:rPr lang="pt-BR" sz="2000" dirty="0" smtClean="0">
                <a:hlinkClick r:id="rId2"/>
              </a:rPr>
              <a:t>(Redação dada pela Emenda Constitucional nº 59, de 2009)</a:t>
            </a:r>
            <a:endParaRPr lang="pt-BR" sz="2000" dirty="0" smtClean="0"/>
          </a:p>
          <a:p>
            <a:r>
              <a:rPr lang="pt-BR" sz="2000" dirty="0" smtClean="0"/>
              <a:t>I - erradicação do analfabetismo;</a:t>
            </a:r>
          </a:p>
          <a:p>
            <a:r>
              <a:rPr lang="pt-BR" sz="2000" dirty="0" smtClean="0"/>
              <a:t>II - universalização do atendimento escolar;</a:t>
            </a:r>
          </a:p>
          <a:p>
            <a:r>
              <a:rPr lang="pt-BR" sz="2000" dirty="0" smtClean="0"/>
              <a:t>III - melhoria da qualidade do ensino;</a:t>
            </a:r>
          </a:p>
          <a:p>
            <a:r>
              <a:rPr lang="pt-BR" sz="2000" dirty="0" smtClean="0"/>
              <a:t>IV - formação para o trabalho;</a:t>
            </a:r>
          </a:p>
          <a:p>
            <a:r>
              <a:rPr lang="pt-BR" sz="2000" dirty="0" smtClean="0"/>
              <a:t>V - promoção humanística, científica e tecnológica do País.</a:t>
            </a:r>
          </a:p>
          <a:p>
            <a:r>
              <a:rPr lang="pt-BR" sz="2000" dirty="0" smtClean="0"/>
              <a:t>VI - estabelecimento de meta de aplicação de recursos públicos em educação como proporção do produto interno bruto. </a:t>
            </a:r>
            <a:r>
              <a:rPr lang="pt-BR" sz="2000" dirty="0" smtClean="0">
                <a:hlinkClick r:id="rId2"/>
              </a:rPr>
              <a:t>(Incluído pela Emenda Constitucional nº 59, de 2009)</a:t>
            </a:r>
            <a:endParaRPr lang="pt-BR" sz="2000" dirty="0" smtClean="0"/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LDB histórico e princípios</a:t>
            </a: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2214554"/>
            <a:ext cx="8777318" cy="3865571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 Retomada da aula anterior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Discussão dos artigos da CF 88</a:t>
            </a: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7" name="Retângulo 6"/>
          <p:cNvSpPr/>
          <p:nvPr/>
        </p:nvSpPr>
        <p:spPr>
          <a:xfrm>
            <a:off x="571472" y="1720840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CAPÍTULO III</a:t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>DA EDUCAÇÃO, DA CULTURA E DO DESPORTO</a:t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>Seção I</a:t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>DA EDUCAÇÃO</a:t>
            </a:r>
          </a:p>
          <a:p>
            <a:pPr algn="ctr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000108"/>
            <a:ext cx="8884096" cy="57412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. 206. O ensino será ministrado com base nos seguintes princípios: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I - igualdade de condições para o acesso e permanência na escola;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II - liberdade de aprender, ensinar, pesquisar e divulgar o pensamento, a arte e o saber;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III - pluralismo de </a:t>
            </a:r>
            <a:r>
              <a:rPr lang="pt-BR" sz="6400" dirty="0" err="1">
                <a:latin typeface="Arial" panose="020B0604020202020204" pitchFamily="34" charset="0"/>
                <a:cs typeface="Arial" panose="020B0604020202020204" pitchFamily="34" charset="0"/>
              </a:rPr>
              <a:t>idéias</a:t>
            </a: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 e de concepções pedagógicas, e coexistência de instituições públicas e privadas de ensino;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IV - gratuidade do ensino público em estabelecimentos oficiais;</a:t>
            </a:r>
          </a:p>
          <a:p>
            <a:pPr marL="0" indent="0">
              <a:buNone/>
            </a:pPr>
            <a:r>
              <a:rPr lang="pt-BR" sz="6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V - valorização dos profissionais do ensino, garantido, na forma da lei, plano de carreira para o magistério público, com piso salarial profissional e ingresso exclusivamente por concurso público de provas e títulos, assegurado regime jurídico único para todas as instituições mantidas pela União;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6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V - valorização dos profissionais do ensino, garantidos, na forma da lei, planos de carreira para o magistério público, com piso salarial profissional e ingresso exclusivamente por concurso público de provas e títulos; </a:t>
            </a:r>
            <a:r>
              <a:rPr lang="pt-BR" sz="6400" u="sng" strike="sngStrik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(Redação dada pela Emenda Constitucional nº 19, de 1998)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V - valorização dos profissionais da educação escolar, garantidos, na forma da lei, planos de carreira, com ingresso exclusivamente por concurso público de provas e títulos, aos das redes públicas; </a:t>
            </a:r>
            <a:r>
              <a:rPr lang="pt-BR" sz="6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(Redação dada pela Emenda Constitucional nº 53, de 2006)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VI - gestão democrática do ensino público, na forma da lei;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VII - garantia de padrão de qualidade</a:t>
            </a: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 VIII - piso salarial profissional nacional para os profissionais da educação escolar pública, nos termos de lei federal. </a:t>
            </a: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(Incluído pela Emenda Constitucional nº 53, de 2006)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Parágrafo único. A lei disporá sobre as categorias de trabalhadores considerados profissionais da educação básica e sobre a fixação de prazo para a elaboração ou adequação de seus planos de carreira, no âmbito da União, dos Estados, do Distrito Federal e dos Municípios. </a:t>
            </a:r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(Incluído pela Emenda Constitucional nº 53, de 2006)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14298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dirty="0">
                <a:latin typeface="Arial" panose="020B0604020202020204" pitchFamily="34" charset="0"/>
                <a:cs typeface="Arial" panose="020B0604020202020204" pitchFamily="34" charset="0"/>
              </a:rPr>
              <a:t>Art. 207. As universidades gozam de autonomia didático-científica, administrativa e de gestão financeira e patrimonial, e obedecerão ao princípio de </a:t>
            </a:r>
            <a:r>
              <a:rPr lang="pt-BR" sz="9600" dirty="0" err="1">
                <a:latin typeface="Arial" panose="020B0604020202020204" pitchFamily="34" charset="0"/>
                <a:cs typeface="Arial" panose="020B0604020202020204" pitchFamily="34" charset="0"/>
              </a:rPr>
              <a:t>indissociabilidade</a:t>
            </a:r>
            <a:r>
              <a:rPr lang="pt-BR" sz="9600" dirty="0">
                <a:latin typeface="Arial" panose="020B0604020202020204" pitchFamily="34" charset="0"/>
                <a:cs typeface="Arial" panose="020B0604020202020204" pitchFamily="34" charset="0"/>
              </a:rPr>
              <a:t> entre ensino, pesquisa e extensão.</a:t>
            </a:r>
          </a:p>
          <a:p>
            <a:pPr marL="0" indent="0">
              <a:buNone/>
            </a:pPr>
            <a:r>
              <a:rPr lang="pt-BR" sz="9600" dirty="0">
                <a:latin typeface="Arial" panose="020B0604020202020204" pitchFamily="34" charset="0"/>
                <a:cs typeface="Arial" panose="020B0604020202020204" pitchFamily="34" charset="0"/>
              </a:rPr>
              <a:t>§ 1º É facultado às universidades admitir professores, técnicos e cientistas estrangeiros, na forma da lei.</a:t>
            </a:r>
            <a:r>
              <a:rPr lang="pt-BR" sz="9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 (Incluído pela Emenda Constitucional nº 11, de 1996)</a:t>
            </a:r>
            <a:endParaRPr lang="pt-BR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9600" dirty="0">
                <a:latin typeface="Arial" panose="020B0604020202020204" pitchFamily="34" charset="0"/>
                <a:cs typeface="Arial" panose="020B0604020202020204" pitchFamily="34" charset="0"/>
              </a:rPr>
              <a:t>§ 2º O disposto neste artigo aplica-se às instituições de pesquisa científica e tecnológica.</a:t>
            </a:r>
            <a:r>
              <a:rPr lang="pt-BR" sz="9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(Incluído pela Emenda Constitucional nº 11, de 1996)</a:t>
            </a:r>
            <a:endParaRPr lang="pt-BR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9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836712"/>
            <a:ext cx="8884096" cy="52434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 smtClean="0">
                <a:latin typeface="Arial" pitchFamily="34" charset="0"/>
                <a:cs typeface="Arial" pitchFamily="34" charset="0"/>
              </a:rPr>
              <a:t>Art</a:t>
            </a:r>
            <a:r>
              <a:rPr lang="pt-BR" sz="5600" dirty="0">
                <a:latin typeface="Arial" pitchFamily="34" charset="0"/>
                <a:cs typeface="Arial" pitchFamily="34" charset="0"/>
              </a:rPr>
              <a:t>. 208. O dever do Estado com a educação será efetivado mediante a garantia 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 - ensino fundamental, obrigatório e gratuito, inclusive para os que a ele não tiveram acesso na idade própria;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 - ensino fundamental, obrigatório e gratuito, assegurada, inclusive, sua oferta gratuita para todos os que a ele não tiveram acesso na idade própria; (Redação dada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 - educação básica obrigatória e gratuita dos 4 (quatro) aos 17 (dezessete) anos de idade, assegurada inclusive sua oferta gratuita para todos os que a ela não tiveram acesso na idade própria; (Redação dada pela Emenda Constitucional nº 59, de 2009) (Vide Emenda Constitucional nº 59, de 2009)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  II - progressiva extensão da obrigatoriedade e gratuidade ao ensino médio;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II - progressiva universalização do ensino médio gratuito; (Redação dada pela Emenda Constitucional nº 14, de 1996)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III - atendimento educacional especializado aos portadores de deficiência, preferencialmente na rede regular de ensino;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IV - atendimento em creche e pré-escola às crianças de zero a seis anos de idade;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IV - educação infantil, em creche e pré-escola, às crianças até 5 (cinco) anos de idade; (Redação dada pela Emenda Constitucional nº 53, de 2006)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V - acesso aos níveis mais elevados do ensino, da pesquisa e da criação artística, segundo a capacidade de cada um;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5600" dirty="0">
                <a:latin typeface="Arial" pitchFamily="34" charset="0"/>
                <a:cs typeface="Arial" pitchFamily="34" charset="0"/>
              </a:rPr>
              <a:t>VI - oferta de ensino noturno regular, adequado às condições do educando;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000108"/>
            <a:ext cx="8884096" cy="50800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400" dirty="0">
                <a:latin typeface="Arial" pitchFamily="34" charset="0"/>
                <a:cs typeface="Arial" pitchFamily="34" charset="0"/>
              </a:rPr>
              <a:t>VII - atendimento ao educando, no ensino fundamental, através de programas suplementares de material didático-escolar, transporte, alimentação e assistência à saúde.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6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400" dirty="0">
                <a:latin typeface="Arial" pitchFamily="34" charset="0"/>
                <a:cs typeface="Arial" pitchFamily="34" charset="0"/>
              </a:rPr>
              <a:t>VII - atendimento ao educando, em todas as etapas da educação básica, por meio de programas suplementares de material </a:t>
            </a:r>
            <a:r>
              <a:rPr lang="pt-BR" sz="6400" dirty="0" smtClean="0">
                <a:latin typeface="Arial" pitchFamily="34" charset="0"/>
                <a:cs typeface="Arial" pitchFamily="34" charset="0"/>
              </a:rPr>
              <a:t>didático escolar</a:t>
            </a:r>
            <a:r>
              <a:rPr lang="pt-BR" sz="6400" dirty="0">
                <a:latin typeface="Arial" pitchFamily="34" charset="0"/>
                <a:cs typeface="Arial" pitchFamily="34" charset="0"/>
              </a:rPr>
              <a:t>, transporte, alimentação e assistência à saúde. (Redação dada pela Emenda Constitucional nº 59, de 2009)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6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400" dirty="0">
                <a:latin typeface="Arial" pitchFamily="34" charset="0"/>
                <a:cs typeface="Arial" pitchFamily="34" charset="0"/>
              </a:rPr>
              <a:t>§ 1º O acesso ao ensino obrigatório e gratuito é direito público subjetivo.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6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400" dirty="0">
                <a:latin typeface="Arial" pitchFamily="34" charset="0"/>
                <a:cs typeface="Arial" pitchFamily="34" charset="0"/>
              </a:rPr>
              <a:t>§ 2º O não-oferecimento do ensino obrigatório pelo Poder Público, ou sua oferta irregular, importa responsabilidade da autoridade competente.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6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400" dirty="0">
                <a:latin typeface="Arial" pitchFamily="34" charset="0"/>
                <a:cs typeface="Arial" pitchFamily="34" charset="0"/>
              </a:rPr>
              <a:t>§ 3º Compete ao Poder Público recensear os educandos no ensino fundamental, fazer-lhes a chamada e zelar, junto aos pais ou responsáveis, pela </a:t>
            </a:r>
            <a:r>
              <a:rPr lang="pt-BR" sz="6400" dirty="0" err="1">
                <a:latin typeface="Arial" pitchFamily="34" charset="0"/>
                <a:cs typeface="Arial" pitchFamily="34" charset="0"/>
              </a:rPr>
              <a:t>freqüência</a:t>
            </a:r>
            <a:r>
              <a:rPr lang="pt-BR" sz="6400" dirty="0">
                <a:latin typeface="Arial" pitchFamily="34" charset="0"/>
                <a:cs typeface="Arial" pitchFamily="34" charset="0"/>
              </a:rPr>
              <a:t> à escola.</a:t>
            </a:r>
            <a:endParaRPr lang="pt-BR" sz="6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00010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CF 1988: artigos 205 a 214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20" y="-3126641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CAPÍTULO III</a:t>
            </a:r>
            <a:br>
              <a:rPr lang="pt-BR" dirty="0" smtClean="0"/>
            </a:br>
            <a:r>
              <a:rPr lang="pt-BR" dirty="0" smtClean="0"/>
              <a:t>DA EDUCAÇÃO, DA CULTURA E DO DESPORTO</a:t>
            </a:r>
            <a:br>
              <a:rPr lang="pt-BR" dirty="0" smtClean="0"/>
            </a:br>
            <a:r>
              <a:rPr lang="pt-BR" dirty="0" smtClean="0"/>
              <a:t>Seção I</a:t>
            </a:r>
            <a:br>
              <a:rPr lang="pt-BR" dirty="0" smtClean="0"/>
            </a:br>
            <a:r>
              <a:rPr lang="pt-BR" dirty="0" smtClean="0"/>
              <a:t>DA EDUCAÇÃO</a:t>
            </a:r>
          </a:p>
          <a:p>
            <a:r>
              <a:rPr lang="pt-BR" dirty="0" smtClean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142984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Art. 209. O ensino é livre à iniciativa privada, atendidas as seguintes condições: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I - cumprimento das normas gerais da educação nacional;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II - autorização e avaliação de qualidade pelo Poder Público</a:t>
            </a:r>
            <a:r>
              <a:rPr lang="pt-BR" sz="2400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1476</TotalTime>
  <Words>1695</Words>
  <Application>Microsoft Office PowerPoint</Application>
  <PresentationFormat>Apresentação na tela (4:3)</PresentationFormat>
  <Paragraphs>264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Viagem</vt:lpstr>
      <vt:lpstr>POEB - licenciaturas Docente Amélia Artes 2º  semestre de 2016 FEUSP  </vt:lpstr>
      <vt:lpstr>Organização da aula:</vt:lpstr>
      <vt:lpstr>AULA ANTERIOR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CF 1988: artigos 205 a 214</vt:lpstr>
      <vt:lpstr>Apresentação do PowerPoint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aartes</cp:lastModifiedBy>
  <cp:revision>100</cp:revision>
  <dcterms:created xsi:type="dcterms:W3CDTF">2015-01-27T17:50:53Z</dcterms:created>
  <dcterms:modified xsi:type="dcterms:W3CDTF">2016-08-03T18:45:09Z</dcterms:modified>
</cp:coreProperties>
</file>