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7" r:id="rId3"/>
    <p:sldId id="288" r:id="rId4"/>
    <p:sldId id="286" r:id="rId5"/>
    <p:sldId id="266" r:id="rId6"/>
    <p:sldId id="267" r:id="rId7"/>
    <p:sldId id="268" r:id="rId8"/>
    <p:sldId id="269" r:id="rId9"/>
    <p:sldId id="270" r:id="rId10"/>
    <p:sldId id="284" r:id="rId11"/>
    <p:sldId id="272" r:id="rId12"/>
    <p:sldId id="291" r:id="rId13"/>
    <p:sldId id="273" r:id="rId14"/>
    <p:sldId id="274" r:id="rId15"/>
    <p:sldId id="275" r:id="rId16"/>
    <p:sldId id="290" r:id="rId17"/>
    <p:sldId id="276" r:id="rId18"/>
    <p:sldId id="289" r:id="rId19"/>
    <p:sldId id="28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6DE3-5B32-44EC-AF61-9A491DBF4E46}" type="datetimeFigureOut">
              <a:rPr lang="pt-BR" smtClean="0"/>
              <a:pPr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B7A3-283A-4F9E-87A0-A9D29CC324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80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6DE3-5B32-44EC-AF61-9A491DBF4E46}" type="datetimeFigureOut">
              <a:rPr lang="pt-BR" smtClean="0"/>
              <a:pPr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B7A3-283A-4F9E-87A0-A9D29CC324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55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6DE3-5B32-44EC-AF61-9A491DBF4E46}" type="datetimeFigureOut">
              <a:rPr lang="pt-BR" smtClean="0"/>
              <a:pPr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B7A3-283A-4F9E-87A0-A9D29CC324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52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6DE3-5B32-44EC-AF61-9A491DBF4E46}" type="datetimeFigureOut">
              <a:rPr lang="pt-BR" smtClean="0"/>
              <a:pPr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B7A3-283A-4F9E-87A0-A9D29CC324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34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6DE3-5B32-44EC-AF61-9A491DBF4E46}" type="datetimeFigureOut">
              <a:rPr lang="pt-BR" smtClean="0"/>
              <a:pPr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B7A3-283A-4F9E-87A0-A9D29CC324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6DE3-5B32-44EC-AF61-9A491DBF4E46}" type="datetimeFigureOut">
              <a:rPr lang="pt-BR" smtClean="0"/>
              <a:pPr/>
              <a:t>11/10/2017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B7A3-283A-4F9E-87A0-A9D29CC324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26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6DE3-5B32-44EC-AF61-9A491DBF4E46}" type="datetimeFigureOut">
              <a:rPr lang="pt-BR" smtClean="0"/>
              <a:pPr/>
              <a:t>11/10/2017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B7A3-283A-4F9E-87A0-A9D29CC324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6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6DE3-5B32-44EC-AF61-9A491DBF4E46}" type="datetimeFigureOut">
              <a:rPr lang="pt-BR" smtClean="0"/>
              <a:pPr/>
              <a:t>11/10/2017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B7A3-283A-4F9E-87A0-A9D29CC324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14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6DE3-5B32-44EC-AF61-9A491DBF4E46}" type="datetimeFigureOut">
              <a:rPr lang="pt-BR" smtClean="0"/>
              <a:pPr/>
              <a:t>11/10/2017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B7A3-283A-4F9E-87A0-A9D29CC324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6DE3-5B32-44EC-AF61-9A491DBF4E46}" type="datetimeFigureOut">
              <a:rPr lang="pt-BR" smtClean="0"/>
              <a:pPr/>
              <a:t>11/10/2017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B7A3-283A-4F9E-87A0-A9D29CC324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90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6DE3-5B32-44EC-AF61-9A491DBF4E46}" type="datetimeFigureOut">
              <a:rPr lang="pt-BR" smtClean="0"/>
              <a:pPr/>
              <a:t>11/10/2017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B7A3-283A-4F9E-87A0-A9D29CC324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90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46DE3-5B32-44EC-AF61-9A491DBF4E46}" type="datetimeFigureOut">
              <a:rPr lang="pt-BR" smtClean="0"/>
              <a:pPr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B7A3-283A-4F9E-87A0-A9D29CC324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09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m.br/url?sa=i&amp;rct=j&amp;q=&amp;esrc=s&amp;frm=1&amp;source=images&amp;cd=&amp;cad=rja&amp;uact=8&amp;ved=0CAcQjRw&amp;url=http://www.terapiasmanuales.com/v2/pub/es/articulos/36/musculos_profundos_del_dorso_parte_1/&amp;ei=1nFuVLrcMoirgwTLuoLADg&amp;bvm=bv.80185997,d.eXY&amp;psig=AFQjCNGiINcNG0epC_nnLweeFokCCqiS1A&amp;ust=1416609714765955" TargetMode="External"/><Relationship Id="rId2" Type="http://schemas.openxmlformats.org/officeDocument/2006/relationships/hyperlink" Target="http://www.google.com.br/url?sa=i&amp;rct=j&amp;q=&amp;esrc=s&amp;frm=1&amp;source=images&amp;cd=&amp;cad=rja&amp;uact=8&amp;ved=0ahUKEwi5-NjDq-jZAhVFmJAKHZv4A2oQjRwIBg&amp;url=http://www.suacolunasemdor.com/curvas-de-sua-coluna-sao-saudaveis/&amp;psig=AOvVaw1KhCQTwGOCNLpeRYTeQbz6&amp;ust=152099749751541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br/url?sa=i&amp;rct=j&amp;q=&amp;esrc=s&amp;frm=1&amp;source=images&amp;cd=&amp;cad=rja&amp;uact=8&amp;ved=0CAcQjRw&amp;url=http://anatoinsitu.blogspot.com/2013/02/musculos-dorso.html&amp;ei=o25uVLq2HoHcgwTPtINY&amp;bvm=bv.80185997,d.eXY&amp;psig=AFQjCNGiINcNG0epC_nnLweeFokCCqiS1A&amp;ust=1416609714765955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uact=8&amp;ved=0ahUKEwir1rOK3ezZAhULDZAKHROlDqsQjRwIBg&amp;url=http://fisioterapiamarioschenberg.blogspot.com/2013/07/goniometria-da-coluna-lombar.html&amp;psig=AOvVaw0Z9uaWtWB2b4D_ycaXevg7&amp;ust=1521148138922979" TargetMode="External"/><Relationship Id="rId3" Type="http://schemas.openxmlformats.org/officeDocument/2006/relationships/hyperlink" Target="http://www.google.com.br/url?sa=i&amp;rct=j&amp;q=&amp;esrc=s&amp;source=images&amp;cd=&amp;cad=rja&amp;uact=8&amp;ved=0ahUKEwjw6ZnT8uvZAhUBFZAKHfNqBscQjRwIBg&amp;url=http://www.ebah.com.br/content/ABAAAAx3oAD/apostila-anatomia-humana?part=2&amp;psig=AOvVaw0BhDN6d-VHQ_gDb22N38Gt&amp;ust=1521119666685197" TargetMode="External"/><Relationship Id="rId7" Type="http://schemas.openxmlformats.org/officeDocument/2006/relationships/image" Target="../media/image40.jpeg"/><Relationship Id="rId12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2.jpeg"/><Relationship Id="rId5" Type="http://schemas.openxmlformats.org/officeDocument/2006/relationships/hyperlink" Target="https://www.google.com.br/url?sa=i&amp;rct=j&amp;q=&amp;esrc=s&amp;source=images&amp;cd=&amp;cad=rja&amp;uact=8&amp;ved=0ahUKEwiCwOfZ8-vZAhVGf5AKHduWDMEQjRwIBg&amp;url=https://www.auladeanatomia.com/novosite/sistemas/sistema-articular/diartroses/articular-coluna-vertebral/&amp;psig=AOvVaw2dRGYKyJtpXE5Z0nJj7fp7&amp;ust=1521119809950150" TargetMode="External"/><Relationship Id="rId10" Type="http://schemas.openxmlformats.org/officeDocument/2006/relationships/hyperlink" Target="http://www.google.com.br/url?sa=i&amp;rct=j&amp;q=&amp;esrc=s&amp;frm=1&amp;source=images&amp;cd=&amp;cad=rja&amp;uact=8&amp;ved=0ahUKEwir1rOK3ezZAhULDZAKHROlDqsQjRwIBg&amp;url=http://www.concursoefisioterapia.com/2010/05/goniometria-da-coluna-lombar.html&amp;psig=AOvVaw0Z9uaWtWB2b4D_ycaXevg7&amp;ust=1521148138922979" TargetMode="External"/><Relationship Id="rId4" Type="http://schemas.openxmlformats.org/officeDocument/2006/relationships/image" Target="../media/image38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.br/url?sa=i&amp;rct=j&amp;q=&amp;esrc=s&amp;source=images&amp;cd=&amp;cad=rja&amp;uact=8&amp;ved=2ahUKEwjti-22gvHZAhVMCpAKHdIBDcQQjRx6BAgAEAU&amp;url=http://www.abc.med.br/p/exames-e-procedimentos/358844/como+e+a+anestesia+peridural+ou+epidural.htm&amp;psig=AOvVaw1KAT6EsEvzuZ9XpupMns7-&amp;ust=152129566004836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16JKZ9-vZAhXBS5AKHVxXA8EQjRwIBg&amp;url=http://123coolpictures.com/sacrum+sacral+canal&amp;psig=AOvVaw31I75CX7dUiC3PkTqmZv6u&amp;ust=1521120687914512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://www.google.com.br/url?sa=i&amp;rct=j&amp;q=&amp;esrc=s&amp;source=images&amp;cd=&amp;cad=rja&amp;uact=8&amp;ved=2ahUKEwi_t6zhq_jZAhWGkpAKHfa1DqsQjRx6BAgAEAU&amp;url=http%3A%2F%2Fsaude.culturamix.com%2Fdoencas%2Ftratamento-para-bico-de-papagaio&amp;psig=AOvVaw0B68xD2y3mrzB7MJ-C_AGy&amp;ust=1521547340908940" TargetMode="External"/><Relationship Id="rId3" Type="http://schemas.openxmlformats.org/officeDocument/2006/relationships/hyperlink" Target="http://www.google.com.br/url?sa=i&amp;rct=j&amp;q=&amp;esrc=s&amp;source=images&amp;cd=&amp;cad=rja&amp;uact=8&amp;ved=0ahUKEwj9q6iHgezZAhVEiJAKHW5GA5sQjRwIBg&amp;url=http://fisioterapiaegerontologia.blogspot.com/2011/07/patologias-da-coluna-vertebral-hernia.html&amp;psig=AOvVaw07V3TwvLeO204vEzZ1RFpI&amp;ust=1521123423046900" TargetMode="External"/><Relationship Id="rId7" Type="http://schemas.openxmlformats.org/officeDocument/2006/relationships/hyperlink" Target="http://www.google.com.br/url?sa=i&amp;rct=j&amp;q=&amp;esrc=s&amp;frm=1&amp;source=images&amp;cd=&amp;cad=rja&amp;uact=8&amp;ved=2ahUKEwiX87ewue_ZAhXKhpAKHc5jCg8QjRx6BAgAEAU&amp;url=http://www.neuroedor.com.br/blog/articulacao-sacroiliaca---uma-importante-causa-de-dor-lombar-porem-pouco-lembrada-na-hora-do-diagnostico&amp;psig=AOvVaw1C_Y6_s3qJnvXGKq4nYMsv&amp;ust=1521241727123473" TargetMode="External"/><Relationship Id="rId12" Type="http://schemas.openxmlformats.org/officeDocument/2006/relationships/image" Target="../media/image52.jpeg"/><Relationship Id="rId2" Type="http://schemas.openxmlformats.org/officeDocument/2006/relationships/image" Target="../media/image29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hyperlink" Target="http://www.google.com.br/url?sa=i&amp;rct=j&amp;q=&amp;esrc=s&amp;source=images&amp;cd=&amp;cad=rja&amp;uact=8&amp;ved=2ahUKEwiatZDEgPHZAhUFh5AKHTIaCasQjRx6BAgAEAU&amp;url=http://vertebrata.com.br/blog/hernia-de-disco-lombar-conheca-as-principais-causas-e-como-evitar/&amp;psig=AOvVaw0dswBm0_vHZbFFQ0fJI-37&amp;ust=1521295228910792" TargetMode="External"/><Relationship Id="rId5" Type="http://schemas.openxmlformats.org/officeDocument/2006/relationships/hyperlink" Target="http://www.google.com.br/url?sa=i&amp;rct=j&amp;q=&amp;esrc=s&amp;source=images&amp;cd=&amp;cad=rja&amp;uact=8&amp;ved=0ahUKEwiQgKTBgOzZAhWGEZAKHf5wCJ8QjRwIBg&amp;url=http://drbrunofontes.com.br/perguntas/o-disco-intervertebral/&amp;psig=AOvVaw07V3TwvLeO204vEzZ1RFpI&amp;ust=1521123423046900" TargetMode="External"/><Relationship Id="rId15" Type="http://schemas.openxmlformats.org/officeDocument/2006/relationships/hyperlink" Target="https://www.google.com.br/url?sa=i&amp;rct=j&amp;q=&amp;esrc=s&amp;source=images&amp;cd=&amp;cad=rja&amp;uact=8&amp;ved=2ahUKEwjm9Z-UsvjZAhVHW5AKHSn7BVcQjRx6BAgAEAU&amp;url=https%3A%2F%2Fwww.tuasaude.com%2Fhernia-de-disco%2F&amp;psig=AOvVaw2T4jMf6xP8UoJcWEF0HaaF&amp;ust=1521548993542862" TargetMode="External"/><Relationship Id="rId10" Type="http://schemas.openxmlformats.org/officeDocument/2006/relationships/image" Target="../media/image51.jpeg"/><Relationship Id="rId4" Type="http://schemas.openxmlformats.org/officeDocument/2006/relationships/image" Target="../media/image47.jpeg"/><Relationship Id="rId9" Type="http://schemas.openxmlformats.org/officeDocument/2006/relationships/image" Target="../media/image50.jpeg"/><Relationship Id="rId1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s://www.google.com.br/url?sa=i&amp;rct=j&amp;q=&amp;esrc=s&amp;frm=1&amp;source=images&amp;cd=&amp;cad=rja&amp;uact=8&amp;ved=2ahUKEwi7seffoO_ZAhXIi5AKHQGWCj0QjRx6BAgAEAU&amp;url=https://www.auladeanatomia.com/novosite/sistemas/sistema-articular/diartroses/articular-coluna-vertebral/&amp;psig=AOvVaw2X2EhoY9aXsxkuRnSh65Af&amp;ust=1521235093424224" TargetMode="External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google.com.br/url?sa=i&amp;rct=j&amp;q=&amp;esrc=s&amp;source=images&amp;cd=&amp;cad=rja&amp;uact=8&amp;ved=0ahUKEwj3xIyK3enZAhWIQZAKHQWZDjgQjRwIBg&amp;url=http://www.drfogaca.com.br/website/index.php/entenda-sua-doenca/fratura-de-coluna&amp;psig=AOvVaw3o23odYj7cefvi70KBZHXf&amp;ust=1521045110383578" TargetMode="External"/><Relationship Id="rId7" Type="http://schemas.openxmlformats.org/officeDocument/2006/relationships/image" Target="../media/image59.jpeg"/><Relationship Id="rId2" Type="http://schemas.openxmlformats.org/officeDocument/2006/relationships/hyperlink" Target="https://www.google.com.br/url?sa=i&amp;rct=j&amp;q=&amp;esrc=s&amp;source=images&amp;cd=&amp;cad=rja&amp;uact=8&amp;ved=0ahUKEwiZwZTj3OnZAhUCD5AKHV6sDGwQjRwIBg&amp;url=https://www.auladeanatomia.com/novosite/sistemas/sistema-articular/diartroses/articular-coluna-vertebral/&amp;psig=AOvVaw3o23odYj7cefvi70KBZHXf&amp;ust=15210451103835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source=images&amp;cd=&amp;cad=rja&amp;uact=8&amp;ved=0ahUKEwi0-9bH3-nZAhVFTZAKHYQoAbAQjRwIBg&amp;url=https://www.auladeanatomia.com/novosite/sistemas/sistema-articular/diartroses/articular-coluna-vertebral/&amp;psig=AOvVaw3o23odYj7cefvi70KBZHXf&amp;ust=1521045110383578" TargetMode="External"/><Relationship Id="rId5" Type="http://schemas.openxmlformats.org/officeDocument/2006/relationships/hyperlink" Target="https://www.google.com.br/url?sa=i&amp;rct=j&amp;q=&amp;esrc=s&amp;source=images&amp;cd=&amp;cad=rja&amp;uact=8&amp;ved=0ahUKEwjA5vCt3enZAhUBO5AKHWNrBucQjRwIBg&amp;url=https://www.auladeanatomia.com/novosite/sistemas/sistema-articular/diartroses/articular-coluna-vertebral/&amp;psig=AOvVaw3o23odYj7cefvi70KBZHXf&amp;ust=1521045110383578" TargetMode="Externa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m.br/url?sa=i&amp;rct=j&amp;q=&amp;esrc=s&amp;source=images&amp;cd=&amp;cad=rja&amp;uact=8&amp;ved=0CAcQjRw&amp;url=http://lifineucb.blogspot.com/2012/05/coluna-vertebral-coluna-vertebral-e.html&amp;ei=b7Y_VOnWLpaMNvrJgsgJ&amp;bvm=bv.77648437,d.eXY&amp;psig=AFQjCNFSrekky8CzMmctUA0lUDklRdkGtg&amp;ust=1413547903511897" TargetMode="External"/><Relationship Id="rId2" Type="http://schemas.openxmlformats.org/officeDocument/2006/relationships/hyperlink" Target="http://www.google.com.br/url?sa=i&amp;rct=j&amp;q=&amp;esrc=s&amp;frm=1&amp;source=images&amp;cd=&amp;cad=rja&amp;uact=8&amp;ved=0ahUKEwj6-u_VrrXXAhVBD5AKHcB-CpAQjRwIBw&amp;url=http://www.treinoemfoco.com.br/treino-em-foco-flexibilidade/alongamento-para-regiao-lombar/&amp;psig=AOvVaw1wQz2ASkVmVn9zBAcuCL0w&amp;ust=151044988713535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2.bp.blogspot.com/-lJAPYb-ObNA/V4rGmFOP9-I/AAAAAAAAAJo/j7q7RokxmPIl3FfiFBa0_JLegfrf0Wj_wCLcB/s1600/movimentos+coluna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hyperlink" Target="http://www.google.com.br/url?sa=i&amp;rct=j&amp;q=&amp;esrc=s&amp;source=images&amp;cd=&amp;cad=rja&amp;uact=8&amp;ved=2ahUKEwj1nt2rg_HZAhWKGJAKHQ6sBqwQjRx6BAgAEAU&amp;url=http://drbrunofontes.com.br/doenca/cifose/&amp;psig=AOvVaw0Ow-SWUCr_AZ1TDNcMrIA7&amp;ust=152129597036239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br/url?sa=i&amp;rct=j&amp;q=&amp;esrc=s&amp;frm=1&amp;source=images&amp;cd=&amp;cad=rja&amp;uact=8&amp;ved=0ahUKEwi5-NjDq-jZAhVFmJAKHZv4A2oQjRwIBg&amp;url=http://www.suacolunasemdor.com/curvas-de-sua-coluna-sao-saudaveis/&amp;psig=AOvVaw1KhCQTwGOCNLpeRYTeQbz6&amp;ust=15209974975154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hyperlink" Target="http://www.google.com.br/url?sa=i&amp;rct=j&amp;q=&amp;esrc=s&amp;source=images&amp;cd=&amp;cad=rja&amp;uact=8&amp;ved=2ahUKEwiHtY7Pg_HZAhWDfZAKHVrpCnQQjRx6BAgAEAU&amp;url=http://vertebrata.com.br/blog/osteoporose-pode-causar-fratura-na-coluna-saiba-como-prevenir/&amp;psig=AOvVaw2WquwfsHMHrCxVyITHCRCj&amp;ust=1521296053457482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google.com.br/url?sa=i&amp;rct=j&amp;q=&amp;esrc=s&amp;frm=1&amp;source=images&amp;cd=&amp;cad=rja&amp;uact=8&amp;ved=0ahUKEwi5-NjDq-jZAhVFmJAKHZv4A2oQjRwIBg&amp;url=http://www.suacolunasemdor.com/curvas-de-sua-coluna-sao-saudaveis/&amp;psig=AOvVaw1KhCQTwGOCNLpeRYTeQbz6&amp;ust=152099749751541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frm=1&amp;source=images&amp;cd=&amp;ved=0ahUKEwj34pT76uXZAhUDOZAKHeJEBiYQjRwIBg&amp;url=http://estudiamedicina.net/torax/arteria-aorta-toracica/&amp;psig=AOvVaw3seJ-gVv9z3GQ_Erv13L6F&amp;ust=1520911346407793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com.br/url?sa=i&amp;rct=j&amp;q=&amp;esrc=s&amp;frm=1&amp;source=images&amp;cd=&amp;cad=rja&amp;uact=8&amp;ved=0ahUKEwii_8_s6uXZAhUTlpAKHU18DyoQjRwIBg&amp;url=http://www.anatomiadocorpo.com/sistema-circulatorio/cavidade-aorta-abdominal-arterias/&amp;psig=AOvVaw3seJ-gVv9z3GQ_Erv13L6F&amp;ust=152091134640779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frm=1&amp;source=images&amp;cd=&amp;cad=rja&amp;uact=8&amp;ved=0ahUKEwjJlKmf1OzZAhUDFpAKHdqoBiYQjRwIBg&amp;url=http://www.ebah.com.br/content/ABAAAeqMoAE/coluna-vertebral&amp;psig=AOvVaw06FOFeVklLghZ6S0DuZO3D&amp;ust=1521145787402940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oogle.com.br/url?sa=i&amp;rct=j&amp;q=&amp;esrc=s&amp;frm=1&amp;source=images&amp;cd=&amp;cad=rja&amp;uact=8&amp;ved=2ahUKEwjg84Heoe_ZAhVIg5AKHT_lAn0QjRx6BAgAEAU&amp;url=http://www.hong.com.br/dor-facetaria-artrose-articulacao-facetas/&amp;psig=AOvVaw1gjuZGMxatRZQTr2k6283i&amp;ust=15212353680635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2771775" y="6453188"/>
            <a:ext cx="374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charset="0"/>
              </a:rPr>
              <a:t>FMRP - USP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7504" y="188641"/>
            <a:ext cx="7272808" cy="1368152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BR" sz="2800" b="1" kern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t-BR" sz="1800" b="1" kern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RCG 0118 ANATOMIA GERAL E DO APARELHO LOCOMOTOR</a:t>
            </a:r>
            <a:endParaRPr lang="pt-BR" sz="18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lvl="0" eaLnBrk="1" hangingPunct="1">
              <a:defRPr/>
            </a:pPr>
            <a:r>
              <a:rPr lang="pt-BR" sz="2400" b="1" dirty="0" smtClean="0">
                <a:effectLst/>
                <a:latin typeface="Arial" pitchFamily="34" charset="0"/>
                <a:cs typeface="Arial" pitchFamily="34" charset="0"/>
              </a:rPr>
              <a:t>AULA 3: DORSO</a:t>
            </a:r>
          </a:p>
          <a:p>
            <a:pPr lvl="0" eaLnBrk="1" hangingPunct="1">
              <a:defRPr/>
            </a:pPr>
            <a:r>
              <a:rPr lang="pt-BR" sz="2400" b="1" dirty="0" smtClean="0">
                <a:effectLst/>
                <a:latin typeface="Arial" pitchFamily="34" charset="0"/>
                <a:cs typeface="Arial" pitchFamily="34" charset="0"/>
              </a:rPr>
              <a:t>ANATOMIA </a:t>
            </a:r>
            <a:r>
              <a:rPr lang="pt-BR" sz="2400" b="1" dirty="0">
                <a:effectLst/>
                <a:latin typeface="Arial" pitchFamily="34" charset="0"/>
                <a:cs typeface="Arial" pitchFamily="34" charset="0"/>
              </a:rPr>
              <a:t>DA COLUNA VERTEBRAL</a:t>
            </a:r>
          </a:p>
          <a:p>
            <a:pPr eaLnBrk="1" hangingPunct="1">
              <a:defRPr/>
            </a:pPr>
            <a:endParaRPr lang="pt-BR" sz="2400" b="1" kern="0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9" name="Picture 6" descr="Resultado de imagem para suporte de peso da colu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898" y="1628800"/>
            <a:ext cx="5012422" cy="482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rasao USP -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s://encrypted-tbn3.gstatic.com/images?q=tbn:ANd9GcTZrkPrbDEJYjv5MHS6WawEy8jso_EPUQ2Cg4tK2gqkK0A1AN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700808"/>
            <a:ext cx="2947239" cy="2591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019925" y="6381005"/>
            <a:ext cx="1800225" cy="360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-106" charset="2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Tirapelli</a:t>
            </a: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0" descr="https://encrypted-tbn2.gstatic.com/images?q=tbn:ANd9GcQ1LF-5Mb3r8pII6NihTEn_iqcPRtV-dHHoM94twLnMNp3PASPU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2996" y="2492896"/>
            <a:ext cx="2215508" cy="3023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56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13315" name="Picture 2" descr="C:\Users\tirapelli\Desktop\vt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737595"/>
            <a:ext cx="3744416" cy="2854917"/>
          </a:xfrm>
        </p:spPr>
      </p:pic>
      <p:pic>
        <p:nvPicPr>
          <p:cNvPr id="13316" name="Picture 4" descr="C:\Users\tirapelli\Desktop\vértebra torácica típ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82886"/>
            <a:ext cx="3995936" cy="298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317875"/>
            <a:ext cx="51847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059113" y="52197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7ª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924300" y="5373688"/>
            <a:ext cx="503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7ª</a:t>
            </a:r>
          </a:p>
        </p:txBody>
      </p:sp>
      <p:pic>
        <p:nvPicPr>
          <p:cNvPr id="8" name="Picture 14" descr="C:\Users\Lab Biol\Desktop\coluna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0033" y="692696"/>
            <a:ext cx="5223967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755576" y="18864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Características regionais das vértebras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torácicas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5085184"/>
            <a:ext cx="32403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Flexão e extensão limitadas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1691680" y="1412776"/>
            <a:ext cx="936104" cy="3600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1916088" y="3221360"/>
            <a:ext cx="1368152" cy="18722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b Biol\Desktop\fig lom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109913"/>
            <a:ext cx="4608512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Resultado de imagem para vertebras lombar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52768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6" descr="Resultado de imagem para articulação lombossacral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763688" y="3467100"/>
            <a:ext cx="48006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55305" name="Picture 9" descr="C:\Users\Lab Biol\Desktop\sacr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271838"/>
            <a:ext cx="4911725" cy="347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2" descr="Resultado de imagem para musculos rotadores da colu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675681"/>
            <a:ext cx="4479677" cy="3713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16024" y="529516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Características regionais das vértebras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lombares</a:t>
            </a:r>
            <a:endParaRPr lang="pt-BR" sz="2800" dirty="0">
              <a:solidFill>
                <a:srgbClr val="FF0000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2915816" y="4437112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Imagem relacionad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1412776"/>
            <a:ext cx="2543175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8" descr="Resultado de imagem para movimentos da coluna lomba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1340768"/>
            <a:ext cx="1762125" cy="3171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10" descr="Imagem relacionada">
            <a:hlinkClick r:id="rId10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65118" y="4149080"/>
            <a:ext cx="1619250" cy="2628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Espaço Reservado para Conteúdo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7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Anestesia peridural</a:t>
            </a:r>
            <a:endParaRPr lang="pt-BR" dirty="0"/>
          </a:p>
        </p:txBody>
      </p:sp>
      <p:pic>
        <p:nvPicPr>
          <p:cNvPr id="6" name="Picture 4" descr="Resultado de imagem para anestesia peridural e raquidia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092280" cy="47281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251520" y="485800"/>
            <a:ext cx="8435280" cy="854968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Características regionais do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sacro e cóccix</a:t>
            </a:r>
            <a:endParaRPr lang="pt-BR" sz="2800" dirty="0" smtClean="0">
              <a:solidFill>
                <a:srgbClr val="FF0000"/>
              </a:solidFill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1268" name="Picture 2" descr="C:\Users\Lab Biol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51843"/>
            <a:ext cx="8664575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esultado de imagem para canal sacr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226" y="3961599"/>
            <a:ext cx="3805262" cy="2851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5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Articulações da Coluna vertebral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AutoShape 4" descr="Resultado de imagem para discos intervertebrai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4" name="AutoShape 6" descr="Resultado de imagem para discos intervertebrais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0" name="Picture 7" descr="C:\Users\tirapelli\Desktop\c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44216"/>
            <a:ext cx="6012160" cy="4509120"/>
          </a:xfrm>
          <a:prstGeom prst="rect">
            <a:avLst/>
          </a:prstGeom>
          <a:noFill/>
        </p:spPr>
      </p:pic>
      <p:pic>
        <p:nvPicPr>
          <p:cNvPr id="11" name="Picture 8" descr="Resultado de imagem para discos intervertebra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9475" y="2132856"/>
            <a:ext cx="430702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Resultado de imagem para discos intervertebrai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4297313" cy="27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Resultado de imagem para articulação sacroiliac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005064"/>
            <a:ext cx="8263121" cy="2694655"/>
          </a:xfrm>
          <a:prstGeom prst="rect">
            <a:avLst/>
          </a:prstGeom>
          <a:noFill/>
        </p:spPr>
      </p:pic>
      <p:pic>
        <p:nvPicPr>
          <p:cNvPr id="13" name="Picture 3" descr="showimage"/>
          <p:cNvPicPr>
            <a:picLocks noChangeAspect="1" noChangeArrowheads="1"/>
          </p:cNvPicPr>
          <p:nvPr/>
        </p:nvPicPr>
        <p:blipFill>
          <a:blip r:embed="rId9" cstate="print"/>
          <a:srcRect l="22699" t="4344" r="49394" b="56760"/>
          <a:stretch>
            <a:fillRect/>
          </a:stretch>
        </p:blipFill>
        <p:spPr bwMode="auto">
          <a:xfrm>
            <a:off x="5436096" y="2204864"/>
            <a:ext cx="3384550" cy="3201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539552" y="764704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Dos processos articulares</a:t>
            </a:r>
          </a:p>
          <a:p>
            <a:pPr>
              <a:buFontTx/>
              <a:buChar char="-"/>
            </a:pPr>
            <a:r>
              <a:rPr lang="pt-B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Craniovertebrais</a:t>
            </a:r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Costovertebrais</a:t>
            </a:r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Sacroilíacas </a:t>
            </a:r>
          </a:p>
          <a:p>
            <a:pPr>
              <a:buFontTx/>
              <a:buChar char="-"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Dos corpos vertebrais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9" descr="Sem título-6cóp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220072" y="1341438"/>
            <a:ext cx="3672408" cy="530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6" descr="Resultado de imagem para hernia de disc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1" y="2242032"/>
            <a:ext cx="83831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bico de papagai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402054" cy="375275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do de imagem para hernia de disco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342900" y="-1317625"/>
            <a:ext cx="50863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hernia de disco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38100" y="-1622425"/>
            <a:ext cx="50863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5" name="Picture 11" descr="C:\Users\Lab Biol\Desktop\her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2" y="2780928"/>
            <a:ext cx="4234824" cy="2818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1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Ligamentos da coluna vertebral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tirapelli\Desktop\300px-LigamentoAmarel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1253611"/>
            <a:ext cx="5236821" cy="5271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3" descr="C:\Users\Lab Biol\Desktop\colun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37681"/>
            <a:ext cx="4553246" cy="3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2" descr="C:\Users\Lab Biol\Desktop\colun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64043"/>
            <a:ext cx="4536256" cy="3193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4" name="Picture 2" descr="Resultado de imagem para discos intervertebrais cervicai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8625" y="3495674"/>
            <a:ext cx="4905375" cy="3362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13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b="1" dirty="0" smtClean="0"/>
              <a:t>Ligamentos da coluna vertebral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Lig. Longitudinal anterior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Lig. Longitudinal posterior</a:t>
            </a:r>
          </a:p>
          <a:p>
            <a:pPr algn="ctr"/>
            <a:r>
              <a:rPr lang="pt-BR" b="1" dirty="0" err="1" smtClean="0">
                <a:solidFill>
                  <a:srgbClr val="FF0000"/>
                </a:solidFill>
              </a:rPr>
              <a:t>Ligs</a:t>
            </a:r>
            <a:r>
              <a:rPr lang="pt-BR" b="1" dirty="0" smtClean="0">
                <a:solidFill>
                  <a:srgbClr val="FF0000"/>
                </a:solidFill>
              </a:rPr>
              <a:t>. Amarelos</a:t>
            </a:r>
          </a:p>
          <a:p>
            <a:pPr algn="ctr"/>
            <a:r>
              <a:rPr lang="pt-BR" b="1" dirty="0" err="1" smtClean="0">
                <a:solidFill>
                  <a:srgbClr val="FF0000"/>
                </a:solidFill>
              </a:rPr>
              <a:t>Ligs</a:t>
            </a:r>
            <a:r>
              <a:rPr lang="pt-BR" b="1" dirty="0" smtClean="0">
                <a:solidFill>
                  <a:srgbClr val="FF0000"/>
                </a:solidFill>
              </a:rPr>
              <a:t>. </a:t>
            </a:r>
            <a:r>
              <a:rPr lang="pt-BR" b="1" dirty="0" err="1" smtClean="0">
                <a:solidFill>
                  <a:srgbClr val="FF0000"/>
                </a:solidFill>
              </a:rPr>
              <a:t>Intertransversários</a:t>
            </a:r>
            <a:endParaRPr lang="pt-BR" b="1" dirty="0" smtClean="0">
              <a:solidFill>
                <a:srgbClr val="FF0000"/>
              </a:solidFill>
            </a:endParaRPr>
          </a:p>
          <a:p>
            <a:pPr algn="ctr"/>
            <a:r>
              <a:rPr lang="pt-BR" b="1" dirty="0" err="1" smtClean="0">
                <a:solidFill>
                  <a:srgbClr val="FF0000"/>
                </a:solidFill>
              </a:rPr>
              <a:t>Ligs</a:t>
            </a:r>
            <a:r>
              <a:rPr lang="pt-BR" b="1" dirty="0" smtClean="0">
                <a:solidFill>
                  <a:srgbClr val="FF0000"/>
                </a:solidFill>
              </a:rPr>
              <a:t>. Interespinhais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Lig. Supraespinhal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Lig. </a:t>
            </a:r>
            <a:r>
              <a:rPr lang="pt-BR" b="1" dirty="0" err="1" smtClean="0">
                <a:solidFill>
                  <a:srgbClr val="FF0000"/>
                </a:solidFill>
              </a:rPr>
              <a:t>Nucal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Ligamentos da coluna cervical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4340" name="AutoShape 2" descr="Resultado de imagem para LIGAMENTOS DA ARTICULAÇÃO ATLANTOAXIAL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333500"/>
            <a:ext cx="53530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4341" name="Picture 4" descr="Resultado de imagem para LIGAMENTOS DA ARTICULAÇÃO ATLANTOAXI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864058"/>
            <a:ext cx="4896544" cy="2993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2" name="AutoShape 6" descr="Resultado de imagem para LIGAMENTOS DA ARTICULAÇÃO ATLANTOAXIAL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100" y="-1622425"/>
            <a:ext cx="47910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3" name="AutoShape 8" descr="Resultado de imagem para LIGAMENTOS DA ARTICULAÇÃO ATLANTOAXIAL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0500" y="-1470025"/>
            <a:ext cx="47910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4" name="AutoShape 10" descr="Resultado de imagem para LIGAMENTOS DA ARTICULAÇÃO ATLANTOAXIA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622425"/>
            <a:ext cx="47910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4345" name="Picture 11" descr="C:\Users\Lab Biol\Desktop\coluna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037333"/>
            <a:ext cx="3989140" cy="2823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6" name="Picture 12" descr="C:\Users\Lab Biol\Desktop\colun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188" y="1125463"/>
            <a:ext cx="46894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ANATOMIA DA COLUNA VERTEBRAL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Características gerais</a:t>
            </a:r>
          </a:p>
          <a:p>
            <a:pPr algn="ctr"/>
            <a:r>
              <a:rPr lang="pt-BR" dirty="0" smtClean="0"/>
              <a:t>Curvaturas primárias e secundárias</a:t>
            </a:r>
          </a:p>
          <a:p>
            <a:pPr algn="ctr"/>
            <a:r>
              <a:rPr lang="pt-BR" dirty="0" smtClean="0"/>
              <a:t>Características regionais</a:t>
            </a:r>
          </a:p>
          <a:p>
            <a:pPr algn="ctr"/>
            <a:r>
              <a:rPr lang="pt-BR" dirty="0" smtClean="0"/>
              <a:t>Articulações</a:t>
            </a:r>
          </a:p>
          <a:p>
            <a:pPr algn="ctr"/>
            <a:r>
              <a:rPr lang="pt-BR" dirty="0" smtClean="0"/>
              <a:t>Ligamentos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18048"/>
            <a:ext cx="8229600" cy="1143000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Obrigado!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b="0" dirty="0" smtClean="0"/>
              <a:t/>
            </a:r>
            <a:br>
              <a:rPr lang="pt-BR" b="0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  <p:pic>
        <p:nvPicPr>
          <p:cNvPr id="38914" name="Picture 2" descr="Resultado de imagem para coluna vertebral posteri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11" y="1844825"/>
            <a:ext cx="8916565" cy="501317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491880" y="620688"/>
            <a:ext cx="4464496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Coluna Vertebral: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sustentação, movimento e proteção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 descr="https://2.bp.blogspot.com/-lJAPYb-ObNA/V4rGmFOP9-I/AAAAAAAAAJo/j7q7RokxmPIl3FfiFBa0_JLegfrf0Wj_wCLcB/s1600/movimentos%2Bcolu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75" y="3903314"/>
            <a:ext cx="4669249" cy="291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Retângulo 11"/>
          <p:cNvSpPr/>
          <p:nvPr/>
        </p:nvSpPr>
        <p:spPr>
          <a:xfrm>
            <a:off x="539552" y="1628800"/>
            <a:ext cx="34563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C:\Users\tirapelli\Desktop\torçã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28800"/>
            <a:ext cx="4067944" cy="3329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8" descr="https://encrypted-tbn1.gstatic.com/images?q=tbn:ANd9GcQ6H_4LG6O1S0Azo-e2XazUd66RHM5USK8BZDc_5txLMaobfeOVe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556792"/>
            <a:ext cx="3275856" cy="305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553062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Características gerais</a:t>
            </a:r>
            <a:b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1. Regiões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2. Número de vértebras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3. Relação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vértebro-medular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</a:t>
            </a:r>
            <a:endParaRPr lang="pt-BR" sz="1800" dirty="0"/>
          </a:p>
        </p:txBody>
      </p:sp>
      <p:pic>
        <p:nvPicPr>
          <p:cNvPr id="10243" name="Picture 2" descr="C:\Users\tirapelli\Desktop\coluna-vertebral regiõ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99" y="141288"/>
            <a:ext cx="3895725" cy="67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491880" y="2492896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347864" y="251438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TORÁCICA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4986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200" b="1" dirty="0" smtClean="0">
                <a:solidFill>
                  <a:srgbClr val="FF0000"/>
                </a:solidFill>
              </a:rPr>
              <a:t>COLUNA VERTEBRAL</a:t>
            </a:r>
            <a:br>
              <a:rPr lang="pt-BR" sz="3200" b="1" dirty="0" smtClean="0">
                <a:solidFill>
                  <a:srgbClr val="FF0000"/>
                </a:solidFill>
              </a:rPr>
            </a:br>
            <a:r>
              <a:rPr lang="pt-BR" sz="3200" b="1" dirty="0" smtClean="0">
                <a:solidFill>
                  <a:srgbClr val="FF0000"/>
                </a:solidFill>
              </a:rPr>
              <a:t>Curvaturas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4099" name="Picture 2" descr="C:\Users\tirapelli\Desktop\coluna curv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25" y="981348"/>
            <a:ext cx="592455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3600" cy="2143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38950" y="1916113"/>
            <a:ext cx="2305050" cy="3038475"/>
          </a:xfrm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9500"/>
            <a:ext cx="23431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549650"/>
            <a:ext cx="3744912" cy="31194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Conector reto 9"/>
          <p:cNvCxnSpPr/>
          <p:nvPr/>
        </p:nvCxnSpPr>
        <p:spPr>
          <a:xfrm>
            <a:off x="4644008" y="1340768"/>
            <a:ext cx="0" cy="47525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Resultado de imagem para cifos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100"/>
            <a:ext cx="2295525" cy="3390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76056" y="3068960"/>
            <a:ext cx="1080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Cifose T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716016" y="2060848"/>
            <a:ext cx="1080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/>
                </a:solidFill>
              </a:rPr>
              <a:t>Lordose C</a:t>
            </a:r>
            <a:endParaRPr lang="pt-BR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Elementos estruturais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Resultado de imagem para suporte de peso da colu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066" y="1628800"/>
            <a:ext cx="515643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99592" y="5517232"/>
            <a:ext cx="29523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Mobilidade e estabilidade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:\Users\tirapelli\Desktop\300px-LigamentoAmare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764" y="1390965"/>
            <a:ext cx="3885204" cy="3910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95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224" y="116632"/>
            <a:ext cx="7643192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Partes da vértebra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 descr="C:\Users\tirapelli\Desktop\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608" y="1071500"/>
            <a:ext cx="7847856" cy="5885892"/>
          </a:xfrm>
          <a:prstGeom prst="rect">
            <a:avLst/>
          </a:prstGeom>
          <a:noFill/>
        </p:spPr>
      </p:pic>
      <p:pic>
        <p:nvPicPr>
          <p:cNvPr id="12" name="Picture 3" descr="C:\Users\tirapelli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287524"/>
            <a:ext cx="4860032" cy="39416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6" descr="Resultado de imagem para suporte de peso da colun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908720"/>
            <a:ext cx="3362894" cy="3240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08721"/>
            <a:ext cx="5823278" cy="327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Resultado de imagem para osteoporose da colun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991100" cy="33909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Aspectos anterior, lateral e posterior da CV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 flipV="1">
            <a:off x="5076056" y="4005064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s3.amazonaws.com/magoo/ABAAAeqMoA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44375" cy="5040560"/>
          </a:xfrm>
          <a:prstGeom prst="rect">
            <a:avLst/>
          </a:prstGeom>
          <a:noFill/>
        </p:spPr>
      </p:pic>
      <p:pic>
        <p:nvPicPr>
          <p:cNvPr id="13" name="Picture 2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801"/>
            <a:ext cx="2808312" cy="3140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2" descr="Resultado de imagem para aorta toracic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1721" y="1340768"/>
            <a:ext cx="4452279" cy="3650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4" descr="Resultado de imagem para aorta toracic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340768"/>
            <a:ext cx="3534519" cy="45121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22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Características regionais das vértebras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cervicais</a:t>
            </a:r>
            <a:endParaRPr lang="pt-B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tirapelli\Desktop\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384" y="1340768"/>
            <a:ext cx="6677992" cy="547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512" y="2276872"/>
            <a:ext cx="4407984" cy="44644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12" descr="C:\Users\Lab Biol\Desktop\colun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44738" y="3501008"/>
            <a:ext cx="4689475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2483768" y="1268760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1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Movimentos cervicais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Picture 7" descr="C:\Users\tirapelli\Desktop\c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848872" cy="5886654"/>
          </a:xfrm>
          <a:prstGeom prst="rect">
            <a:avLst/>
          </a:prstGeom>
          <a:noFill/>
        </p:spPr>
      </p:pic>
      <p:pic>
        <p:nvPicPr>
          <p:cNvPr id="5" name="Picture 6" descr="http://s3.amazonaws.com/magoo/ABAAAeqMoAE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20" y="548680"/>
            <a:ext cx="2052568" cy="3026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40" name="Picture 4" descr="Resultado de imagem para verbebras cervicai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406" y="4197360"/>
            <a:ext cx="4231570" cy="261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4" descr="Imagem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8328" y="4077072"/>
            <a:ext cx="2391544" cy="2777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CaixaDeTexto 8"/>
          <p:cNvSpPr txBox="1"/>
          <p:nvPr/>
        </p:nvSpPr>
        <p:spPr>
          <a:xfrm>
            <a:off x="4355976" y="2564904"/>
            <a:ext cx="216024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Flexão máxima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152</Words>
  <Application>Microsoft Office PowerPoint</Application>
  <PresentationFormat>Apresentação na tela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 </vt:lpstr>
      <vt:lpstr>Características gerais  1. Regiões 2. Número de vértebras 3. Relação vértebro-medular  </vt:lpstr>
      <vt:lpstr>COLUNA VERTEBRAL Curvaturas</vt:lpstr>
      <vt:lpstr>Elementos estruturais</vt:lpstr>
      <vt:lpstr>Partes da vértebra</vt:lpstr>
      <vt:lpstr>Aspectos anterior, lateral e posterior da CV</vt:lpstr>
      <vt:lpstr>Características regionais das vértebras cervicais</vt:lpstr>
      <vt:lpstr>Movimentos cervicais</vt:lpstr>
      <vt:lpstr>Apresentação do PowerPoint</vt:lpstr>
      <vt:lpstr>Apresentação do PowerPoint</vt:lpstr>
      <vt:lpstr>Anestesia peridural</vt:lpstr>
      <vt:lpstr>Características regionais do sacro e cóccix</vt:lpstr>
      <vt:lpstr>Articulações da Coluna vertebral </vt:lpstr>
      <vt:lpstr>Ligamentos da coluna vertebral</vt:lpstr>
      <vt:lpstr>Ligamentos da coluna vertebral</vt:lpstr>
      <vt:lpstr>Ligamentos da coluna cervical</vt:lpstr>
      <vt:lpstr>ANATOMIA DA COLUNA VERTEBRAL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14</cp:revision>
  <dcterms:created xsi:type="dcterms:W3CDTF">2017-10-11T03:25:54Z</dcterms:created>
  <dcterms:modified xsi:type="dcterms:W3CDTF">2017-10-11T04:43:24Z</dcterms:modified>
</cp:coreProperties>
</file>