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4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080D-66F4-46EE-B700-84C87040F8BD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87-919D-463D-A395-DB65EA729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51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080D-66F4-46EE-B700-84C87040F8BD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87-919D-463D-A395-DB65EA729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34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080D-66F4-46EE-B700-84C87040F8BD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87-919D-463D-A395-DB65EA729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29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080D-66F4-46EE-B700-84C87040F8BD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87-919D-463D-A395-DB65EA729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65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080D-66F4-46EE-B700-84C87040F8BD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87-919D-463D-A395-DB65EA729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450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080D-66F4-46EE-B700-84C87040F8BD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87-919D-463D-A395-DB65EA729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47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080D-66F4-46EE-B700-84C87040F8BD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87-919D-463D-A395-DB65EA729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31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080D-66F4-46EE-B700-84C87040F8BD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87-919D-463D-A395-DB65EA729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449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080D-66F4-46EE-B700-84C87040F8BD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87-919D-463D-A395-DB65EA729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080D-66F4-46EE-B700-84C87040F8BD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87-919D-463D-A395-DB65EA729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76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080D-66F4-46EE-B700-84C87040F8BD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87-919D-463D-A395-DB65EA729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95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2080D-66F4-46EE-B700-84C87040F8BD}" type="datetimeFigureOut">
              <a:rPr lang="pt-BR" smtClean="0"/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A887-919D-463D-A395-DB65EA729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55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a.gov.br/estimativa/2018/estimativa-2018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lobocan.iarc.fr/Default.aspx" TargetMode="External"/><Relationship Id="rId2" Type="http://schemas.openxmlformats.org/officeDocument/2006/relationships/hyperlink" Target="http://www.cancerresearchuk.org/cancer-info/cancerstats/world/incidenc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lobocan.iarc.fr/Pages/fact_sheets_cancer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cer.org/acs/groups/content/@research/documents/webcontent/acspc-04215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a.gov.br/estimativa/2014/estimativa-24042014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Câncer: Incidência e mortalidade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Tatiana Natasha </a:t>
            </a:r>
            <a:r>
              <a:rPr lang="pt-BR" dirty="0" err="1" smtClean="0"/>
              <a:t>Toporcov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1744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Comparação na incidência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Pode-se comparar uma mesma localidade ao longo do tempo ou diferentes localidades.</a:t>
            </a:r>
          </a:p>
          <a:p>
            <a:endParaRPr lang="pt-BR" dirty="0"/>
          </a:p>
          <a:p>
            <a:r>
              <a:rPr lang="pt-BR" dirty="0" smtClean="0"/>
              <a:t>Diferenças na incidência podem indicar: diferenças na qualidade de coleta dos dados, acesso a diagnóstico ou exposição a fatores de risco (ex. aumento na incidência de câncer de pulmão após globalização do tabagismo).</a:t>
            </a:r>
          </a:p>
          <a:p>
            <a:endParaRPr lang="pt-BR" dirty="0"/>
          </a:p>
          <a:p>
            <a:r>
              <a:rPr lang="pt-BR" dirty="0" smtClean="0"/>
              <a:t>Diferenças na mortalidade: motivos anteriores e diferenças no acesso a tratamento.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657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Câncer é uma doença democrática? Vamos ver a distribuição no Brasil?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7619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INCA- Estimativas para 2018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www.inca.gov.br/estimativa/2018/estimativa-2018.pdf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8000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em lousa. Tendências.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839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Incidência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Ocorrência de novos casos de câncer em um período</a:t>
            </a:r>
          </a:p>
          <a:p>
            <a:r>
              <a:rPr lang="pt-BR" dirty="0" smtClean="0"/>
              <a:t>É incomum trabalhar com prevalência de câncer </a:t>
            </a:r>
          </a:p>
          <a:p>
            <a:r>
              <a:rPr lang="pt-BR" dirty="0" smtClean="0"/>
              <a:t>Reflete condições relacionadas à fase de susceptibilidade do período </a:t>
            </a:r>
            <a:r>
              <a:rPr lang="pt-BR" dirty="0" err="1" smtClean="0"/>
              <a:t>pré</a:t>
            </a:r>
            <a:r>
              <a:rPr lang="pt-BR" dirty="0" smtClean="0"/>
              <a:t>-patogênico (genética, </a:t>
            </a:r>
            <a:r>
              <a:rPr lang="pt-BR" dirty="0" err="1" smtClean="0"/>
              <a:t>epigenética</a:t>
            </a:r>
            <a:r>
              <a:rPr lang="pt-BR" dirty="0" smtClean="0"/>
              <a:t> e exposição a fatores de risco ou de proteção)</a:t>
            </a:r>
          </a:p>
          <a:p>
            <a:r>
              <a:rPr lang="pt-BR" dirty="0" smtClean="0"/>
              <a:t>Pode sofrer “</a:t>
            </a:r>
            <a:r>
              <a:rPr lang="pt-BR" dirty="0" err="1" smtClean="0"/>
              <a:t>pseudo”alterações</a:t>
            </a:r>
            <a:r>
              <a:rPr lang="pt-BR" dirty="0" smtClean="0"/>
              <a:t> por mudanças apenas na notificação, e não </a:t>
            </a:r>
            <a:r>
              <a:rPr lang="pt-BR" dirty="0" smtClean="0"/>
              <a:t>na </a:t>
            </a:r>
            <a:r>
              <a:rPr lang="pt-BR" dirty="0" smtClean="0"/>
              <a:t>ocorrência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827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Mortalidade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Reflete condições relacionadas tanto ao período </a:t>
            </a:r>
            <a:r>
              <a:rPr lang="pt-BR" dirty="0" err="1" smtClean="0"/>
              <a:t>pré</a:t>
            </a:r>
            <a:r>
              <a:rPr lang="pt-BR" dirty="0" smtClean="0"/>
              <a:t>-patogênico quanto ao período patogênico</a:t>
            </a:r>
          </a:p>
          <a:p>
            <a:r>
              <a:rPr lang="pt-BR" dirty="0" smtClean="0"/>
              <a:t>Reflete incidência e duração da doença</a:t>
            </a:r>
          </a:p>
          <a:p>
            <a:r>
              <a:rPr lang="pt-BR" dirty="0" smtClean="0"/>
              <a:t>Reflete incidência e assistência à saúde</a:t>
            </a:r>
          </a:p>
          <a:p>
            <a:r>
              <a:rPr lang="pt-BR" dirty="0" smtClean="0"/>
              <a:t>Alterações na mortalidade podem refletir melhoras ou pioras nas condições de saúde ou melhoras na notificação.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838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Indicadores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Incidência: número de novos casos/100.000 habitantes</a:t>
            </a:r>
          </a:p>
          <a:p>
            <a:r>
              <a:rPr lang="pt-BR" dirty="0" smtClean="0"/>
              <a:t>Mortalidade: número de mortes por câncer / 100.000 habitantes</a:t>
            </a:r>
          </a:p>
          <a:p>
            <a:r>
              <a:rPr lang="pt-BR" dirty="0" smtClean="0"/>
              <a:t>Prevalência é sempre estimada! Problema: como reconhecer a cura</a:t>
            </a:r>
          </a:p>
        </p:txBody>
      </p:sp>
    </p:spTree>
    <p:extLst>
      <p:ext uri="{BB962C8B-B14F-4D97-AF65-F5344CB8AC3E}">
        <p14:creationId xmlns:p14="http://schemas.microsoft.com/office/powerpoint/2010/main" val="1562129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Incidência de câncer no mundo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hlinkClick r:id="rId2"/>
              </a:rPr>
              <a:t>- http://www.cancerresearchuk.org/cancer-info/cancerstats/world/incidence/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(2012- Utiliza dados do </a:t>
            </a:r>
            <a:r>
              <a:rPr lang="pt-BR" dirty="0" err="1" smtClean="0"/>
              <a:t>Globocan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>
                <a:hlinkClick r:id="rId3"/>
              </a:rPr>
              <a:t>http://globocan.iarc.fr/Default.aspx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8281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</a:t>
            </a:r>
            <a:r>
              <a:rPr lang="pt-BR" dirty="0" smtClean="0"/>
              <a:t>ncidência no mundo (Desigualdade e tendências)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http://globocan.iarc.fr/Pages/fact_sheets_cancer.aspx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7144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Incidência nos EUA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http://www.cancer.org/acs/groups/content/@research/documents/webcontent/acspc-042151.pdf</a:t>
            </a:r>
            <a:endParaRPr lang="pt-BR" dirty="0" smtClean="0"/>
          </a:p>
          <a:p>
            <a:endParaRPr lang="pt-BR" dirty="0"/>
          </a:p>
          <a:p>
            <a:r>
              <a:rPr lang="pt-BR" dirty="0" err="1" smtClean="0"/>
              <a:t>Pág</a:t>
            </a:r>
            <a:r>
              <a:rPr lang="pt-BR" dirty="0" smtClean="0"/>
              <a:t> 10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5532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Incidência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Estimativas do INCA para </a:t>
            </a:r>
            <a:r>
              <a:rPr lang="pt-BR" dirty="0" smtClean="0"/>
              <a:t>2018</a:t>
            </a:r>
            <a:endParaRPr lang="pt-BR" dirty="0" smtClean="0"/>
          </a:p>
          <a:p>
            <a:r>
              <a:rPr lang="pt-BR" dirty="0" smtClean="0">
                <a:hlinkClick r:id="rId2"/>
              </a:rPr>
              <a:t>http://www.inca.gov.br/estimativa/2014/estimativa-24042014.pdf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420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Global </a:t>
            </a:r>
            <a:r>
              <a:rPr lang="pt-BR" dirty="0" err="1" smtClean="0"/>
              <a:t>burden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diseases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http://www.healthdata.org/gbd</a:t>
            </a:r>
          </a:p>
        </p:txBody>
      </p:sp>
    </p:spTree>
    <p:extLst>
      <p:ext uri="{BB962C8B-B14F-4D97-AF65-F5344CB8AC3E}">
        <p14:creationId xmlns:p14="http://schemas.microsoft.com/office/powerpoint/2010/main" val="2842914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285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Câncer: Incidência e mortalidade</vt:lpstr>
      <vt:lpstr>Incidência</vt:lpstr>
      <vt:lpstr>Mortalidade</vt:lpstr>
      <vt:lpstr>Indicadores</vt:lpstr>
      <vt:lpstr>Incidência de câncer no mundo</vt:lpstr>
      <vt:lpstr>Incidência no mundo (Desigualdade e tendências)</vt:lpstr>
      <vt:lpstr>Incidência nos EUA</vt:lpstr>
      <vt:lpstr>Incidência no Brasil</vt:lpstr>
      <vt:lpstr>Global burden of diseases</vt:lpstr>
      <vt:lpstr>Comparação na incidência</vt:lpstr>
      <vt:lpstr>Apresentação do PowerPoint</vt:lpstr>
      <vt:lpstr>INCA- Estimativas para 2018</vt:lpstr>
      <vt:lpstr>Atividade em lousa. Tendências.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Câncer: Incidência e mortalidade</dc:title>
  <dc:creator>USUARIO</dc:creator>
  <cp:lastModifiedBy>Tatiana Toporcov</cp:lastModifiedBy>
  <cp:revision>8</cp:revision>
  <dcterms:created xsi:type="dcterms:W3CDTF">2015-04-06T15:57:59Z</dcterms:created>
  <dcterms:modified xsi:type="dcterms:W3CDTF">2018-04-11T16:30:39Z</dcterms:modified>
</cp:coreProperties>
</file>