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embeddedFontLst>
    <p:embeddedFont>
      <p:font typeface="Abril Fatface" panose="020B0604020202020204" charset="0"/>
      <p:regular r:id="rId36"/>
    </p:embeddedFont>
    <p:embeddedFont>
      <p:font typeface="Arim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ontserrat" panose="020B0604020202020204" charset="0"/>
      <p:bold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Open Sans Light" panose="020B0604020202020204" charset="0"/>
      <p:regular r:id="rId51"/>
      <p:bold r:id="rId52"/>
      <p:italic r:id="rId53"/>
      <p:boldItalic r:id="rId54"/>
    </p:embeddedFont>
    <p:embeddedFont>
      <p:font typeface="Play" panose="020B0604020202020204" charset="0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50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3f90539c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83f90539c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3f90539c3_2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83f90539c3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3f90539c3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83f90539c3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3f90539c3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83f90539c3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3f90539c3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83f90539c3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3f90539c3_2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83f90539c3_2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3f90539c3_2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83f90539c3_2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3f90539c3_2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83f90539c3_2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3f90539c3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83f90539c3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3f90539c3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83f90539c3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3f90539c3_2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83f90539c3_2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3f90539c3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83f90539c3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3f90539c3_2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83f90539c3_2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3f90539c3_2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83f90539c3_2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3f90539c3_2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83f90539c3_2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3f90539c3_2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83f90539c3_2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3f90539c3_2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83f90539c3_2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83f90539c3_2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83f90539c3_2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3f90539c3_2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83f90539c3_2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3f90539c3_2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83f90539c3_2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3f90539c3_2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83f90539c3_2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83f90539c3_2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83f90539c3_2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3f90539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83f90539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83f90539c3_2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83f90539c3_2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83f90539c3_2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83f90539c3_2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83f90539c3_2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83f90539c3_2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3f90539c3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3f90539c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3f90539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83f90539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3f90539c3_2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83f90539c3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3f90539c3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83f90539c3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3f90539c3_2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83f90539c3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3f90539c3_2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83f90539c3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7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7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3127568" y="351695"/>
            <a:ext cx="5502082" cy="1610835"/>
            <a:chOff x="0" y="180975"/>
            <a:chExt cx="14672220" cy="4295561"/>
          </a:xfrm>
        </p:grpSpPr>
        <p:sp>
          <p:nvSpPr>
            <p:cNvPr id="130" name="Google Shape;130;p25"/>
            <p:cNvSpPr txBox="1"/>
            <p:nvPr/>
          </p:nvSpPr>
          <p:spPr>
            <a:xfrm>
              <a:off x="0" y="3853813"/>
              <a:ext cx="14148688" cy="622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32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0" i="0" u="none" strike="noStrike" cap="none">
                  <a:solidFill>
                    <a:srgbClr val="FFDE59"/>
                  </a:solidFill>
                  <a:latin typeface="Arimo"/>
                  <a:ea typeface="Arimo"/>
                  <a:cs typeface="Arimo"/>
                  <a:sym typeface="Arimo"/>
                </a:rPr>
                <a:t>Zabalza, 2004</a:t>
              </a:r>
              <a:endParaRPr sz="700"/>
            </a:p>
          </p:txBody>
        </p:sp>
        <p:sp>
          <p:nvSpPr>
            <p:cNvPr id="131" name="Google Shape;131;p25"/>
            <p:cNvSpPr txBox="1"/>
            <p:nvPr/>
          </p:nvSpPr>
          <p:spPr>
            <a:xfrm>
              <a:off x="0" y="180975"/>
              <a:ext cx="14672220" cy="3048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 b="0" i="0" u="none" strike="noStrike" cap="none">
                  <a:solidFill>
                    <a:srgbClr val="FFDE5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OS PROFESSORES UNIVERSITÁRIOS</a:t>
              </a:r>
              <a:endParaRPr sz="7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4"/>
          <p:cNvGrpSpPr/>
          <p:nvPr/>
        </p:nvGrpSpPr>
        <p:grpSpPr>
          <a:xfrm>
            <a:off x="4572000" y="-150055"/>
            <a:ext cx="4681718" cy="5443609"/>
            <a:chOff x="0" y="0"/>
            <a:chExt cx="22234478" cy="25852860"/>
          </a:xfrm>
        </p:grpSpPr>
        <p:sp>
          <p:nvSpPr>
            <p:cNvPr id="262" name="Google Shape;262;p34"/>
            <p:cNvSpPr/>
            <p:nvPr/>
          </p:nvSpPr>
          <p:spPr>
            <a:xfrm>
              <a:off x="72390" y="72390"/>
              <a:ext cx="22089698" cy="25708080"/>
            </a:xfrm>
            <a:custGeom>
              <a:avLst/>
              <a:gdLst/>
              <a:ahLst/>
              <a:cxnLst/>
              <a:rect l="l" t="t" r="r" b="b"/>
              <a:pathLst>
                <a:path w="22089698" h="25708081" extrusionOk="0">
                  <a:moveTo>
                    <a:pt x="0" y="0"/>
                  </a:moveTo>
                  <a:lnTo>
                    <a:pt x="22089698" y="0"/>
                  </a:lnTo>
                  <a:lnTo>
                    <a:pt x="22089698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  <a:ln>
              <a:noFill/>
            </a:ln>
          </p:spPr>
        </p:sp>
        <p:sp>
          <p:nvSpPr>
            <p:cNvPr id="263" name="Google Shape;263;p34"/>
            <p:cNvSpPr/>
            <p:nvPr/>
          </p:nvSpPr>
          <p:spPr>
            <a:xfrm>
              <a:off x="0" y="0"/>
              <a:ext cx="22234478" cy="25852860"/>
            </a:xfrm>
            <a:custGeom>
              <a:avLst/>
              <a:gdLst/>
              <a:ahLst/>
              <a:cxnLst/>
              <a:rect l="l" t="t" r="r" b="b"/>
              <a:pathLst>
                <a:path w="22234478" h="25852861" extrusionOk="0">
                  <a:moveTo>
                    <a:pt x="22089698" y="25708080"/>
                  </a:moveTo>
                  <a:lnTo>
                    <a:pt x="22234478" y="25708080"/>
                  </a:lnTo>
                  <a:lnTo>
                    <a:pt x="22234478" y="25852861"/>
                  </a:lnTo>
                  <a:lnTo>
                    <a:pt x="22089698" y="25852861"/>
                  </a:lnTo>
                  <a:lnTo>
                    <a:pt x="2208969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089698" y="144780"/>
                  </a:moveTo>
                  <a:lnTo>
                    <a:pt x="22234478" y="144780"/>
                  </a:lnTo>
                  <a:lnTo>
                    <a:pt x="22234478" y="25708080"/>
                  </a:lnTo>
                  <a:lnTo>
                    <a:pt x="22089698" y="25708080"/>
                  </a:lnTo>
                  <a:lnTo>
                    <a:pt x="22089698" y="144780"/>
                  </a:lnTo>
                  <a:close/>
                  <a:moveTo>
                    <a:pt x="144780" y="25708080"/>
                  </a:moveTo>
                  <a:lnTo>
                    <a:pt x="22089698" y="25708080"/>
                  </a:lnTo>
                  <a:lnTo>
                    <a:pt x="2208969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089698" y="0"/>
                  </a:moveTo>
                  <a:lnTo>
                    <a:pt x="22234478" y="0"/>
                  </a:lnTo>
                  <a:lnTo>
                    <a:pt x="22234478" y="144780"/>
                  </a:lnTo>
                  <a:lnTo>
                    <a:pt x="22089698" y="144780"/>
                  </a:lnTo>
                  <a:lnTo>
                    <a:pt x="220896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089698" y="0"/>
                  </a:lnTo>
                  <a:lnTo>
                    <a:pt x="220896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264" name="Google Shape;264;p34"/>
          <p:cNvGrpSpPr/>
          <p:nvPr/>
        </p:nvGrpSpPr>
        <p:grpSpPr>
          <a:xfrm>
            <a:off x="159363" y="3624484"/>
            <a:ext cx="1476998" cy="1374107"/>
            <a:chOff x="0" y="0"/>
            <a:chExt cx="3938661" cy="3664286"/>
          </a:xfrm>
        </p:grpSpPr>
        <p:sp>
          <p:nvSpPr>
            <p:cNvPr id="265" name="Google Shape;265;p34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266" name="Google Shape;266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44" y="1411704"/>
            <a:ext cx="2999648" cy="200039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/>
        </p:nvSpPr>
        <p:spPr>
          <a:xfrm>
            <a:off x="514350" y="262425"/>
            <a:ext cx="4001236" cy="101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Competências fundamentais do professor competente:</a:t>
            </a:r>
            <a:endParaRPr sz="700"/>
          </a:p>
        </p:txBody>
      </p:sp>
      <p:sp>
        <p:nvSpPr>
          <p:cNvPr id="269" name="Google Shape;269;p34"/>
          <p:cNvSpPr txBox="1"/>
          <p:nvPr/>
        </p:nvSpPr>
        <p:spPr>
          <a:xfrm>
            <a:off x="4723354" y="1266825"/>
            <a:ext cx="4139470" cy="228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Possuir alto nível de conhecimento da disciplina;</a:t>
            </a:r>
            <a:endParaRPr sz="700"/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•Habilidades comunicativas;</a:t>
            </a:r>
            <a:endParaRPr sz="700"/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•Envolvimento e compromisso com a aprendizagem dos alunos;</a:t>
            </a:r>
            <a:endParaRPr sz="700"/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•Interesse e preocupação com cada aluno.</a:t>
            </a:r>
            <a:endParaRPr sz="700"/>
          </a:p>
        </p:txBody>
      </p:sp>
      <p:sp>
        <p:nvSpPr>
          <p:cNvPr id="270" name="Google Shape;270;p34"/>
          <p:cNvSpPr txBox="1"/>
          <p:nvPr/>
        </p:nvSpPr>
        <p:spPr>
          <a:xfrm>
            <a:off x="1217096" y="3478787"/>
            <a:ext cx="4001236" cy="29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Moses, 1985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35"/>
          <p:cNvGrpSpPr/>
          <p:nvPr/>
        </p:nvGrpSpPr>
        <p:grpSpPr>
          <a:xfrm>
            <a:off x="-175773" y="-150055"/>
            <a:ext cx="2768831" cy="5443609"/>
            <a:chOff x="0" y="0"/>
            <a:chExt cx="13149768" cy="25852860"/>
          </a:xfrm>
        </p:grpSpPr>
        <p:sp>
          <p:nvSpPr>
            <p:cNvPr id="276" name="Google Shape;276;p35"/>
            <p:cNvSpPr/>
            <p:nvPr/>
          </p:nvSpPr>
          <p:spPr>
            <a:xfrm>
              <a:off x="72390" y="72390"/>
              <a:ext cx="13004989" cy="25708080"/>
            </a:xfrm>
            <a:custGeom>
              <a:avLst/>
              <a:gdLst/>
              <a:ahLst/>
              <a:cxnLst/>
              <a:rect l="l" t="t" r="r" b="b"/>
              <a:pathLst>
                <a:path w="13004989" h="25708081" extrusionOk="0">
                  <a:moveTo>
                    <a:pt x="0" y="0"/>
                  </a:moveTo>
                  <a:lnTo>
                    <a:pt x="13004989" y="0"/>
                  </a:lnTo>
                  <a:lnTo>
                    <a:pt x="1300498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277" name="Google Shape;277;p35"/>
            <p:cNvSpPr/>
            <p:nvPr/>
          </p:nvSpPr>
          <p:spPr>
            <a:xfrm>
              <a:off x="0" y="0"/>
              <a:ext cx="13149768" cy="25852860"/>
            </a:xfrm>
            <a:custGeom>
              <a:avLst/>
              <a:gdLst/>
              <a:ahLst/>
              <a:cxnLst/>
              <a:rect l="l" t="t" r="r" b="b"/>
              <a:pathLst>
                <a:path w="13149768" h="25852861" extrusionOk="0">
                  <a:moveTo>
                    <a:pt x="13004988" y="25708080"/>
                  </a:moveTo>
                  <a:lnTo>
                    <a:pt x="13149768" y="25708080"/>
                  </a:lnTo>
                  <a:lnTo>
                    <a:pt x="13149768" y="25852861"/>
                  </a:lnTo>
                  <a:lnTo>
                    <a:pt x="13004988" y="25852861"/>
                  </a:lnTo>
                  <a:lnTo>
                    <a:pt x="1300498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13004988" y="144780"/>
                  </a:moveTo>
                  <a:lnTo>
                    <a:pt x="13149768" y="144780"/>
                  </a:lnTo>
                  <a:lnTo>
                    <a:pt x="13149768" y="25708080"/>
                  </a:lnTo>
                  <a:lnTo>
                    <a:pt x="13004988" y="25708080"/>
                  </a:lnTo>
                  <a:lnTo>
                    <a:pt x="13004988" y="144780"/>
                  </a:lnTo>
                  <a:close/>
                  <a:moveTo>
                    <a:pt x="144780" y="25708080"/>
                  </a:moveTo>
                  <a:lnTo>
                    <a:pt x="13004988" y="25708080"/>
                  </a:lnTo>
                  <a:lnTo>
                    <a:pt x="1300498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13004988" y="0"/>
                  </a:moveTo>
                  <a:lnTo>
                    <a:pt x="13149768" y="0"/>
                  </a:lnTo>
                  <a:lnTo>
                    <a:pt x="13149768" y="144780"/>
                  </a:lnTo>
                  <a:lnTo>
                    <a:pt x="13004988" y="144780"/>
                  </a:lnTo>
                  <a:lnTo>
                    <a:pt x="13004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004988" y="0"/>
                  </a:lnTo>
                  <a:lnTo>
                    <a:pt x="13004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278" name="Google Shape;278;p35"/>
          <p:cNvPicPr preferRelativeResize="0"/>
          <p:nvPr/>
        </p:nvPicPr>
        <p:blipFill rotWithShape="1">
          <a:blip r:embed="rId3">
            <a:alphaModFix/>
          </a:blip>
          <a:srcRect l="4193" r="2646"/>
          <a:stretch/>
        </p:blipFill>
        <p:spPr>
          <a:xfrm>
            <a:off x="1346106" y="562727"/>
            <a:ext cx="2493903" cy="4018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35"/>
          <p:cNvGrpSpPr/>
          <p:nvPr/>
        </p:nvGrpSpPr>
        <p:grpSpPr>
          <a:xfrm>
            <a:off x="4033684" y="524268"/>
            <a:ext cx="4629468" cy="3018652"/>
            <a:chOff x="3352" y="-2870167"/>
            <a:chExt cx="12345248" cy="8049741"/>
          </a:xfrm>
        </p:grpSpPr>
        <p:sp>
          <p:nvSpPr>
            <p:cNvPr id="280" name="Google Shape;280;p35"/>
            <p:cNvSpPr txBox="1"/>
            <p:nvPr/>
          </p:nvSpPr>
          <p:spPr>
            <a:xfrm>
              <a:off x="89400" y="-2870167"/>
              <a:ext cx="12259200" cy="8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just" rtl="0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Função formativa dos professores</a:t>
              </a:r>
              <a:endParaRPr sz="21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81" name="Google Shape;281;p35"/>
            <p:cNvSpPr txBox="1"/>
            <p:nvPr/>
          </p:nvSpPr>
          <p:spPr>
            <a:xfrm>
              <a:off x="3352" y="455759"/>
              <a:ext cx="122559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rgbClr val="FF1616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O QUE, DE FATO, SE ESPERA DE UM PROFESSOR   DA UNIVERSIDADE?</a:t>
              </a:r>
              <a:endParaRPr sz="700"/>
            </a:p>
          </p:txBody>
        </p:sp>
        <p:sp>
          <p:nvSpPr>
            <p:cNvPr id="282" name="Google Shape;282;p35"/>
            <p:cNvSpPr txBox="1"/>
            <p:nvPr/>
          </p:nvSpPr>
          <p:spPr>
            <a:xfrm>
              <a:off x="3352" y="4474724"/>
              <a:ext cx="12255908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Lacuna tradicional na dimensão formativa do docente</a:t>
              </a:r>
              <a:endParaRPr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5"/>
          <p:cNvGrpSpPr/>
          <p:nvPr/>
        </p:nvGrpSpPr>
        <p:grpSpPr>
          <a:xfrm>
            <a:off x="159363" y="3624484"/>
            <a:ext cx="1476998" cy="1374107"/>
            <a:chOff x="0" y="0"/>
            <a:chExt cx="3938661" cy="3664286"/>
          </a:xfrm>
        </p:grpSpPr>
        <p:sp>
          <p:nvSpPr>
            <p:cNvPr id="284" name="Google Shape;284;p35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285" name="Google Shape;285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35"/>
          <p:cNvSpPr txBox="1"/>
          <p:nvPr/>
        </p:nvSpPr>
        <p:spPr>
          <a:xfrm>
            <a:off x="2593057" y="4552198"/>
            <a:ext cx="6036592" cy="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Exige mais do que bons cientistas ou bons administradores, exige   também bons formadores.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6"/>
          <p:cNvGrpSpPr/>
          <p:nvPr/>
        </p:nvGrpSpPr>
        <p:grpSpPr>
          <a:xfrm>
            <a:off x="-65647" y="0"/>
            <a:ext cx="4455005" cy="5287744"/>
            <a:chOff x="0" y="0"/>
            <a:chExt cx="21157772" cy="25112624"/>
          </a:xfrm>
        </p:grpSpPr>
        <p:sp>
          <p:nvSpPr>
            <p:cNvPr id="292" name="Google Shape;292;p36"/>
            <p:cNvSpPr/>
            <p:nvPr/>
          </p:nvSpPr>
          <p:spPr>
            <a:xfrm>
              <a:off x="72390" y="72390"/>
              <a:ext cx="21012991" cy="24967845"/>
            </a:xfrm>
            <a:custGeom>
              <a:avLst/>
              <a:gdLst/>
              <a:ahLst/>
              <a:cxnLst/>
              <a:rect l="l" t="t" r="r" b="b"/>
              <a:pathLst>
                <a:path w="21012991" h="24967846" extrusionOk="0">
                  <a:moveTo>
                    <a:pt x="0" y="0"/>
                  </a:moveTo>
                  <a:lnTo>
                    <a:pt x="21012991" y="0"/>
                  </a:lnTo>
                  <a:lnTo>
                    <a:pt x="21012991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293" name="Google Shape;293;p36"/>
            <p:cNvSpPr/>
            <p:nvPr/>
          </p:nvSpPr>
          <p:spPr>
            <a:xfrm>
              <a:off x="0" y="0"/>
              <a:ext cx="21157772" cy="25112624"/>
            </a:xfrm>
            <a:custGeom>
              <a:avLst/>
              <a:gdLst/>
              <a:ahLst/>
              <a:cxnLst/>
              <a:rect l="l" t="t" r="r" b="b"/>
              <a:pathLst>
                <a:path w="21157772" h="25112625" extrusionOk="0">
                  <a:moveTo>
                    <a:pt x="21012992" y="24967845"/>
                  </a:moveTo>
                  <a:lnTo>
                    <a:pt x="21157772" y="24967845"/>
                  </a:lnTo>
                  <a:lnTo>
                    <a:pt x="21157772" y="25112625"/>
                  </a:lnTo>
                  <a:lnTo>
                    <a:pt x="21012992" y="25112625"/>
                  </a:lnTo>
                  <a:lnTo>
                    <a:pt x="21012992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21012992" y="144780"/>
                  </a:moveTo>
                  <a:lnTo>
                    <a:pt x="21157772" y="144780"/>
                  </a:lnTo>
                  <a:lnTo>
                    <a:pt x="21157772" y="24967845"/>
                  </a:lnTo>
                  <a:lnTo>
                    <a:pt x="21012992" y="24967845"/>
                  </a:lnTo>
                  <a:lnTo>
                    <a:pt x="21012992" y="144780"/>
                  </a:lnTo>
                  <a:close/>
                  <a:moveTo>
                    <a:pt x="144780" y="24967845"/>
                  </a:moveTo>
                  <a:lnTo>
                    <a:pt x="21012992" y="24967845"/>
                  </a:lnTo>
                  <a:lnTo>
                    <a:pt x="21012992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21012992" y="0"/>
                  </a:moveTo>
                  <a:lnTo>
                    <a:pt x="21157772" y="0"/>
                  </a:lnTo>
                  <a:lnTo>
                    <a:pt x="21157772" y="144780"/>
                  </a:lnTo>
                  <a:lnTo>
                    <a:pt x="21012992" y="144780"/>
                  </a:lnTo>
                  <a:lnTo>
                    <a:pt x="2101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012992" y="0"/>
                  </a:lnTo>
                  <a:lnTo>
                    <a:pt x="2101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294" name="Google Shape;294;p36"/>
          <p:cNvSpPr txBox="1"/>
          <p:nvPr/>
        </p:nvSpPr>
        <p:spPr>
          <a:xfrm>
            <a:off x="5080454" y="504825"/>
            <a:ext cx="3549196" cy="66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FUNÇÃO FORMATIVA DOS PROFESSORES</a:t>
            </a:r>
            <a:endParaRPr sz="700"/>
          </a:p>
        </p:txBody>
      </p:sp>
      <p:grpSp>
        <p:nvGrpSpPr>
          <p:cNvPr id="295" name="Google Shape;295;p36"/>
          <p:cNvGrpSpPr/>
          <p:nvPr/>
        </p:nvGrpSpPr>
        <p:grpSpPr>
          <a:xfrm>
            <a:off x="159363" y="3624484"/>
            <a:ext cx="1476998" cy="1374107"/>
            <a:chOff x="0" y="0"/>
            <a:chExt cx="3938661" cy="3664286"/>
          </a:xfrm>
        </p:grpSpPr>
        <p:sp>
          <p:nvSpPr>
            <p:cNvPr id="296" name="Google Shape;296;p36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297" name="Google Shape;29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36"/>
          <p:cNvSpPr txBox="1"/>
          <p:nvPr/>
        </p:nvSpPr>
        <p:spPr>
          <a:xfrm>
            <a:off x="219148" y="1336614"/>
            <a:ext cx="3885415" cy="40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Dois caminhos de atuação:</a:t>
            </a:r>
            <a:endParaRPr sz="700"/>
          </a:p>
        </p:txBody>
      </p:sp>
      <p:sp>
        <p:nvSpPr>
          <p:cNvPr id="299" name="Google Shape;299;p36"/>
          <p:cNvSpPr txBox="1"/>
          <p:nvPr/>
        </p:nvSpPr>
        <p:spPr>
          <a:xfrm>
            <a:off x="116782" y="2791727"/>
            <a:ext cx="4090147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1.Atuação direta – relação interpessoal </a:t>
            </a:r>
            <a:endParaRPr sz="700"/>
          </a:p>
        </p:txBody>
      </p:sp>
      <p:sp>
        <p:nvSpPr>
          <p:cNvPr id="300" name="Google Shape;300;p36"/>
          <p:cNvSpPr txBox="1"/>
          <p:nvPr/>
        </p:nvSpPr>
        <p:spPr>
          <a:xfrm>
            <a:off x="4489680" y="2791727"/>
            <a:ext cx="4569035" cy="109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2.Atuação indireta –conteúdos selecionados, abordagem e metodologias empregadas 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/>
        </p:nvSpPr>
        <p:spPr>
          <a:xfrm>
            <a:off x="514350" y="498477"/>
            <a:ext cx="6448304" cy="135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Dilemas da identidade profissional dos docentes universitários</a:t>
            </a:r>
            <a:endParaRPr sz="700"/>
          </a:p>
        </p:txBody>
      </p:sp>
      <p:grpSp>
        <p:nvGrpSpPr>
          <p:cNvPr id="306" name="Google Shape;306;p37"/>
          <p:cNvGrpSpPr/>
          <p:nvPr/>
        </p:nvGrpSpPr>
        <p:grpSpPr>
          <a:xfrm>
            <a:off x="26" y="2442211"/>
            <a:ext cx="9141452" cy="2672413"/>
            <a:chOff x="1341909" y="9"/>
            <a:chExt cx="45165275" cy="13739915"/>
          </a:xfrm>
        </p:grpSpPr>
        <p:sp>
          <p:nvSpPr>
            <p:cNvPr id="307" name="Google Shape;307;p37"/>
            <p:cNvSpPr/>
            <p:nvPr/>
          </p:nvSpPr>
          <p:spPr>
            <a:xfrm>
              <a:off x="1631741" y="72409"/>
              <a:ext cx="44875442" cy="13595134"/>
            </a:xfrm>
            <a:custGeom>
              <a:avLst/>
              <a:gdLst/>
              <a:ahLst/>
              <a:cxnLst/>
              <a:rect l="l" t="t" r="r" b="b"/>
              <a:pathLst>
                <a:path w="46382886" h="13595134" extrusionOk="0">
                  <a:moveTo>
                    <a:pt x="0" y="0"/>
                  </a:moveTo>
                  <a:lnTo>
                    <a:pt x="46382886" y="0"/>
                  </a:lnTo>
                  <a:lnTo>
                    <a:pt x="46382886" y="13595134"/>
                  </a:lnTo>
                  <a:lnTo>
                    <a:pt x="0" y="1359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308" name="Google Shape;308;p37"/>
            <p:cNvSpPr/>
            <p:nvPr/>
          </p:nvSpPr>
          <p:spPr>
            <a:xfrm>
              <a:off x="1341909" y="9"/>
              <a:ext cx="45131835" cy="13739915"/>
            </a:xfrm>
            <a:custGeom>
              <a:avLst/>
              <a:gdLst/>
              <a:ahLst/>
              <a:cxnLst/>
              <a:rect l="l" t="t" r="r" b="b"/>
              <a:pathLst>
                <a:path w="46527665" h="13739915" extrusionOk="0">
                  <a:moveTo>
                    <a:pt x="46382887" y="13595135"/>
                  </a:moveTo>
                  <a:lnTo>
                    <a:pt x="46527665" y="13595135"/>
                  </a:lnTo>
                  <a:lnTo>
                    <a:pt x="46527665" y="13739915"/>
                  </a:lnTo>
                  <a:lnTo>
                    <a:pt x="46382887" y="13739915"/>
                  </a:lnTo>
                  <a:lnTo>
                    <a:pt x="46382887" y="135951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595135"/>
                  </a:lnTo>
                  <a:lnTo>
                    <a:pt x="0" y="13595135"/>
                  </a:lnTo>
                  <a:lnTo>
                    <a:pt x="0" y="144780"/>
                  </a:lnTo>
                  <a:close/>
                  <a:moveTo>
                    <a:pt x="0" y="13595135"/>
                  </a:moveTo>
                  <a:lnTo>
                    <a:pt x="144780" y="13595135"/>
                  </a:lnTo>
                  <a:lnTo>
                    <a:pt x="144780" y="13739915"/>
                  </a:lnTo>
                  <a:lnTo>
                    <a:pt x="0" y="13739915"/>
                  </a:lnTo>
                  <a:lnTo>
                    <a:pt x="0" y="1359513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3595135"/>
                  </a:lnTo>
                  <a:lnTo>
                    <a:pt x="46382887" y="13595135"/>
                  </a:lnTo>
                  <a:lnTo>
                    <a:pt x="46382887" y="144780"/>
                  </a:lnTo>
                  <a:close/>
                  <a:moveTo>
                    <a:pt x="144780" y="13595135"/>
                  </a:moveTo>
                  <a:lnTo>
                    <a:pt x="46382887" y="13595135"/>
                  </a:lnTo>
                  <a:lnTo>
                    <a:pt x="46382887" y="13739915"/>
                  </a:lnTo>
                  <a:lnTo>
                    <a:pt x="144780" y="13739915"/>
                  </a:lnTo>
                  <a:lnTo>
                    <a:pt x="144780" y="1359513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309" name="Google Shape;309;p37"/>
          <p:cNvSpPr txBox="1"/>
          <p:nvPr/>
        </p:nvSpPr>
        <p:spPr>
          <a:xfrm>
            <a:off x="289000" y="3498025"/>
            <a:ext cx="2692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1.Individualismo/Coordenação</a:t>
            </a:r>
            <a:endParaRPr sz="700"/>
          </a:p>
        </p:txBody>
      </p:sp>
      <p:sp>
        <p:nvSpPr>
          <p:cNvPr id="310" name="Google Shape;310;p37"/>
          <p:cNvSpPr txBox="1"/>
          <p:nvPr/>
        </p:nvSpPr>
        <p:spPr>
          <a:xfrm>
            <a:off x="3086250" y="3498025"/>
            <a:ext cx="27408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Universidade como burocracia profissional (Maassen &amp; Portman, 1990)</a:t>
            </a:r>
            <a:endParaRPr sz="700"/>
          </a:p>
        </p:txBody>
      </p:sp>
      <p:sp>
        <p:nvSpPr>
          <p:cNvPr id="311" name="Google Shape;311;p37"/>
          <p:cNvSpPr txBox="1"/>
          <p:nvPr/>
        </p:nvSpPr>
        <p:spPr>
          <a:xfrm>
            <a:off x="6050649" y="3502800"/>
            <a:ext cx="27408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1" indent="-114300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Autonomia dos professores (ideológica, científica, didática) x estruturas organizacionais (Mintzberg, 1983)</a:t>
            </a:r>
            <a:endParaRPr sz="700"/>
          </a:p>
        </p:txBody>
      </p:sp>
      <p:sp>
        <p:nvSpPr>
          <p:cNvPr id="312" name="Google Shape;312;p37"/>
          <p:cNvSpPr txBox="1"/>
          <p:nvPr/>
        </p:nvSpPr>
        <p:spPr>
          <a:xfrm>
            <a:off x="3252425" y="2003450"/>
            <a:ext cx="47679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Nenhuma posição extrema é convincente</a:t>
            </a:r>
            <a:endParaRPr sz="700"/>
          </a:p>
        </p:txBody>
      </p:sp>
      <p:sp>
        <p:nvSpPr>
          <p:cNvPr id="313" name="Google Shape;313;p37"/>
          <p:cNvSpPr txBox="1"/>
          <p:nvPr/>
        </p:nvSpPr>
        <p:spPr>
          <a:xfrm>
            <a:off x="4037001" y="2531350"/>
            <a:ext cx="3453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solução = equilíbrio</a:t>
            </a:r>
            <a:endParaRPr sz="700"/>
          </a:p>
        </p:txBody>
      </p:sp>
      <p:grpSp>
        <p:nvGrpSpPr>
          <p:cNvPr id="314" name="Google Shape;314;p37"/>
          <p:cNvGrpSpPr/>
          <p:nvPr/>
        </p:nvGrpSpPr>
        <p:grpSpPr>
          <a:xfrm>
            <a:off x="7351302" y="297651"/>
            <a:ext cx="1476998" cy="1374107"/>
            <a:chOff x="0" y="0"/>
            <a:chExt cx="3938661" cy="3664286"/>
          </a:xfrm>
        </p:grpSpPr>
        <p:sp>
          <p:nvSpPr>
            <p:cNvPr id="315" name="Google Shape;315;p37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316" name="Google Shape;31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/>
          <p:nvPr/>
        </p:nvSpPr>
        <p:spPr>
          <a:xfrm>
            <a:off x="514350" y="498477"/>
            <a:ext cx="6448304" cy="135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Dilemas da identidade profissional dos docentes universitários</a:t>
            </a:r>
            <a:endParaRPr sz="700"/>
          </a:p>
        </p:txBody>
      </p:sp>
      <p:grpSp>
        <p:nvGrpSpPr>
          <p:cNvPr id="322" name="Google Shape;322;p38"/>
          <p:cNvGrpSpPr/>
          <p:nvPr/>
        </p:nvGrpSpPr>
        <p:grpSpPr>
          <a:xfrm>
            <a:off x="-13392" y="2336703"/>
            <a:ext cx="9151992" cy="2893626"/>
            <a:chOff x="0" y="0"/>
            <a:chExt cx="46527664" cy="13739915"/>
          </a:xfrm>
        </p:grpSpPr>
        <p:sp>
          <p:nvSpPr>
            <p:cNvPr id="323" name="Google Shape;323;p38"/>
            <p:cNvSpPr/>
            <p:nvPr/>
          </p:nvSpPr>
          <p:spPr>
            <a:xfrm>
              <a:off x="72390" y="72390"/>
              <a:ext cx="46382885" cy="13595134"/>
            </a:xfrm>
            <a:custGeom>
              <a:avLst/>
              <a:gdLst/>
              <a:ahLst/>
              <a:cxnLst/>
              <a:rect l="l" t="t" r="r" b="b"/>
              <a:pathLst>
                <a:path w="46382886" h="13595134" extrusionOk="0">
                  <a:moveTo>
                    <a:pt x="0" y="0"/>
                  </a:moveTo>
                  <a:lnTo>
                    <a:pt x="46382886" y="0"/>
                  </a:lnTo>
                  <a:lnTo>
                    <a:pt x="46382886" y="13595134"/>
                  </a:lnTo>
                  <a:lnTo>
                    <a:pt x="0" y="1359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324" name="Google Shape;324;p38"/>
            <p:cNvSpPr/>
            <p:nvPr/>
          </p:nvSpPr>
          <p:spPr>
            <a:xfrm>
              <a:off x="0" y="0"/>
              <a:ext cx="46527664" cy="13739915"/>
            </a:xfrm>
            <a:custGeom>
              <a:avLst/>
              <a:gdLst/>
              <a:ahLst/>
              <a:cxnLst/>
              <a:rect l="l" t="t" r="r" b="b"/>
              <a:pathLst>
                <a:path w="46527665" h="13739915" extrusionOk="0">
                  <a:moveTo>
                    <a:pt x="46382887" y="13595135"/>
                  </a:moveTo>
                  <a:lnTo>
                    <a:pt x="46527665" y="13595135"/>
                  </a:lnTo>
                  <a:lnTo>
                    <a:pt x="46527665" y="13739915"/>
                  </a:lnTo>
                  <a:lnTo>
                    <a:pt x="46382887" y="13739915"/>
                  </a:lnTo>
                  <a:lnTo>
                    <a:pt x="46382887" y="135951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595135"/>
                  </a:lnTo>
                  <a:lnTo>
                    <a:pt x="0" y="13595135"/>
                  </a:lnTo>
                  <a:lnTo>
                    <a:pt x="0" y="144780"/>
                  </a:lnTo>
                  <a:close/>
                  <a:moveTo>
                    <a:pt x="0" y="13595135"/>
                  </a:moveTo>
                  <a:lnTo>
                    <a:pt x="144780" y="13595135"/>
                  </a:lnTo>
                  <a:lnTo>
                    <a:pt x="144780" y="13739915"/>
                  </a:lnTo>
                  <a:lnTo>
                    <a:pt x="0" y="13739915"/>
                  </a:lnTo>
                  <a:lnTo>
                    <a:pt x="0" y="1359513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3595135"/>
                  </a:lnTo>
                  <a:lnTo>
                    <a:pt x="46382887" y="13595135"/>
                  </a:lnTo>
                  <a:lnTo>
                    <a:pt x="46382887" y="144780"/>
                  </a:lnTo>
                  <a:close/>
                  <a:moveTo>
                    <a:pt x="144780" y="13595135"/>
                  </a:moveTo>
                  <a:lnTo>
                    <a:pt x="46382887" y="13595135"/>
                  </a:lnTo>
                  <a:lnTo>
                    <a:pt x="46382887" y="13739915"/>
                  </a:lnTo>
                  <a:lnTo>
                    <a:pt x="144780" y="13739915"/>
                  </a:lnTo>
                  <a:lnTo>
                    <a:pt x="144780" y="1359513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325" name="Google Shape;325;p38"/>
          <p:cNvSpPr txBox="1"/>
          <p:nvPr/>
        </p:nvSpPr>
        <p:spPr>
          <a:xfrm>
            <a:off x="439590" y="3269433"/>
            <a:ext cx="254161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2.Pesquisa/Docência</a:t>
            </a:r>
            <a:endParaRPr sz="700"/>
          </a:p>
        </p:txBody>
      </p:sp>
      <p:sp>
        <p:nvSpPr>
          <p:cNvPr id="326" name="Google Shape;326;p38"/>
          <p:cNvSpPr txBox="1"/>
          <p:nvPr/>
        </p:nvSpPr>
        <p:spPr>
          <a:xfrm>
            <a:off x="3428287" y="3269433"/>
            <a:ext cx="4238669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Pesquisa-docência não são caminhos opostos: é fundamental que os professores pesquisem, mas que não deixem a docência à margem.</a:t>
            </a:r>
            <a:endParaRPr sz="700"/>
          </a:p>
        </p:txBody>
      </p:sp>
      <p:grpSp>
        <p:nvGrpSpPr>
          <p:cNvPr id="327" name="Google Shape;327;p38"/>
          <p:cNvGrpSpPr/>
          <p:nvPr/>
        </p:nvGrpSpPr>
        <p:grpSpPr>
          <a:xfrm>
            <a:off x="7351302" y="297651"/>
            <a:ext cx="1476998" cy="1374107"/>
            <a:chOff x="0" y="0"/>
            <a:chExt cx="3938661" cy="3664286"/>
          </a:xfrm>
        </p:grpSpPr>
        <p:sp>
          <p:nvSpPr>
            <p:cNvPr id="328" name="Google Shape;328;p38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329" name="Google Shape;329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/>
          <p:nvPr/>
        </p:nvSpPr>
        <p:spPr>
          <a:xfrm>
            <a:off x="514350" y="498477"/>
            <a:ext cx="6448304" cy="135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Dilemas da identidade profissional dos docentes universitários</a:t>
            </a:r>
            <a:endParaRPr sz="700"/>
          </a:p>
        </p:txBody>
      </p:sp>
      <p:grpSp>
        <p:nvGrpSpPr>
          <p:cNvPr id="335" name="Google Shape;335;p39"/>
          <p:cNvGrpSpPr/>
          <p:nvPr/>
        </p:nvGrpSpPr>
        <p:grpSpPr>
          <a:xfrm>
            <a:off x="-13392" y="2336703"/>
            <a:ext cx="9161297" cy="2893626"/>
            <a:chOff x="0" y="0"/>
            <a:chExt cx="46527664" cy="13739915"/>
          </a:xfrm>
        </p:grpSpPr>
        <p:sp>
          <p:nvSpPr>
            <p:cNvPr id="336" name="Google Shape;336;p39"/>
            <p:cNvSpPr/>
            <p:nvPr/>
          </p:nvSpPr>
          <p:spPr>
            <a:xfrm>
              <a:off x="72390" y="72390"/>
              <a:ext cx="46382885" cy="13595134"/>
            </a:xfrm>
            <a:custGeom>
              <a:avLst/>
              <a:gdLst/>
              <a:ahLst/>
              <a:cxnLst/>
              <a:rect l="l" t="t" r="r" b="b"/>
              <a:pathLst>
                <a:path w="46382886" h="13595134" extrusionOk="0">
                  <a:moveTo>
                    <a:pt x="0" y="0"/>
                  </a:moveTo>
                  <a:lnTo>
                    <a:pt x="46382886" y="0"/>
                  </a:lnTo>
                  <a:lnTo>
                    <a:pt x="46382886" y="13595134"/>
                  </a:lnTo>
                  <a:lnTo>
                    <a:pt x="0" y="1359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337" name="Google Shape;337;p39"/>
            <p:cNvSpPr/>
            <p:nvPr/>
          </p:nvSpPr>
          <p:spPr>
            <a:xfrm>
              <a:off x="0" y="0"/>
              <a:ext cx="46527664" cy="13739915"/>
            </a:xfrm>
            <a:custGeom>
              <a:avLst/>
              <a:gdLst/>
              <a:ahLst/>
              <a:cxnLst/>
              <a:rect l="l" t="t" r="r" b="b"/>
              <a:pathLst>
                <a:path w="46527665" h="13739915" extrusionOk="0">
                  <a:moveTo>
                    <a:pt x="46382887" y="13595135"/>
                  </a:moveTo>
                  <a:lnTo>
                    <a:pt x="46527665" y="13595135"/>
                  </a:lnTo>
                  <a:lnTo>
                    <a:pt x="46527665" y="13739915"/>
                  </a:lnTo>
                  <a:lnTo>
                    <a:pt x="46382887" y="13739915"/>
                  </a:lnTo>
                  <a:lnTo>
                    <a:pt x="46382887" y="135951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595135"/>
                  </a:lnTo>
                  <a:lnTo>
                    <a:pt x="0" y="13595135"/>
                  </a:lnTo>
                  <a:lnTo>
                    <a:pt x="0" y="144780"/>
                  </a:lnTo>
                  <a:close/>
                  <a:moveTo>
                    <a:pt x="0" y="13595135"/>
                  </a:moveTo>
                  <a:lnTo>
                    <a:pt x="144780" y="13595135"/>
                  </a:lnTo>
                  <a:lnTo>
                    <a:pt x="144780" y="13739915"/>
                  </a:lnTo>
                  <a:lnTo>
                    <a:pt x="0" y="13739915"/>
                  </a:lnTo>
                  <a:lnTo>
                    <a:pt x="0" y="1359513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3595135"/>
                  </a:lnTo>
                  <a:lnTo>
                    <a:pt x="46382887" y="13595135"/>
                  </a:lnTo>
                  <a:lnTo>
                    <a:pt x="46382887" y="144780"/>
                  </a:lnTo>
                  <a:close/>
                  <a:moveTo>
                    <a:pt x="144780" y="13595135"/>
                  </a:moveTo>
                  <a:lnTo>
                    <a:pt x="46382887" y="13595135"/>
                  </a:lnTo>
                  <a:lnTo>
                    <a:pt x="46382887" y="13739915"/>
                  </a:lnTo>
                  <a:lnTo>
                    <a:pt x="144780" y="13739915"/>
                  </a:lnTo>
                  <a:lnTo>
                    <a:pt x="144780" y="1359513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338" name="Google Shape;338;p39"/>
          <p:cNvSpPr txBox="1"/>
          <p:nvPr/>
        </p:nvSpPr>
        <p:spPr>
          <a:xfrm>
            <a:off x="439590" y="3040833"/>
            <a:ext cx="254161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3.Generalistas/Especialistas</a:t>
            </a:r>
            <a:endParaRPr sz="700"/>
          </a:p>
        </p:txBody>
      </p:sp>
      <p:sp>
        <p:nvSpPr>
          <p:cNvPr id="339" name="Google Shape;339;p39"/>
          <p:cNvSpPr txBox="1"/>
          <p:nvPr/>
        </p:nvSpPr>
        <p:spPr>
          <a:xfrm>
            <a:off x="3428287" y="3040833"/>
            <a:ext cx="4661513" cy="141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Especialização como tendência: compartimentalização dos conteúdos disciplinares;</a:t>
            </a:r>
            <a:endParaRPr sz="700"/>
          </a:p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Reflexo na formação dos professores: especialização no seu ramo, mas idealmente com algum nível de conhecimento geral.</a:t>
            </a:r>
            <a:endParaRPr sz="700"/>
          </a:p>
        </p:txBody>
      </p:sp>
      <p:grpSp>
        <p:nvGrpSpPr>
          <p:cNvPr id="340" name="Google Shape;340;p39"/>
          <p:cNvGrpSpPr/>
          <p:nvPr/>
        </p:nvGrpSpPr>
        <p:grpSpPr>
          <a:xfrm>
            <a:off x="7351302" y="297651"/>
            <a:ext cx="1476998" cy="1374107"/>
            <a:chOff x="0" y="0"/>
            <a:chExt cx="3938661" cy="3664286"/>
          </a:xfrm>
        </p:grpSpPr>
        <p:sp>
          <p:nvSpPr>
            <p:cNvPr id="341" name="Google Shape;341;p39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342" name="Google Shape;342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/>
          <p:nvPr/>
        </p:nvSpPr>
        <p:spPr>
          <a:xfrm>
            <a:off x="514350" y="498477"/>
            <a:ext cx="6448304" cy="135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Dilemas da identidade profissional dos docentes universitários</a:t>
            </a:r>
            <a:endParaRPr sz="700"/>
          </a:p>
        </p:txBody>
      </p:sp>
      <p:grpSp>
        <p:nvGrpSpPr>
          <p:cNvPr id="348" name="Google Shape;348;p40"/>
          <p:cNvGrpSpPr/>
          <p:nvPr/>
        </p:nvGrpSpPr>
        <p:grpSpPr>
          <a:xfrm>
            <a:off x="-13392" y="2336704"/>
            <a:ext cx="9165950" cy="2893626"/>
            <a:chOff x="0" y="0"/>
            <a:chExt cx="46527664" cy="13739915"/>
          </a:xfrm>
        </p:grpSpPr>
        <p:sp>
          <p:nvSpPr>
            <p:cNvPr id="349" name="Google Shape;349;p40"/>
            <p:cNvSpPr/>
            <p:nvPr/>
          </p:nvSpPr>
          <p:spPr>
            <a:xfrm>
              <a:off x="72390" y="72390"/>
              <a:ext cx="46382885" cy="13595134"/>
            </a:xfrm>
            <a:custGeom>
              <a:avLst/>
              <a:gdLst/>
              <a:ahLst/>
              <a:cxnLst/>
              <a:rect l="l" t="t" r="r" b="b"/>
              <a:pathLst>
                <a:path w="46382886" h="13595134" extrusionOk="0">
                  <a:moveTo>
                    <a:pt x="0" y="0"/>
                  </a:moveTo>
                  <a:lnTo>
                    <a:pt x="46382886" y="0"/>
                  </a:lnTo>
                  <a:lnTo>
                    <a:pt x="46382886" y="13595134"/>
                  </a:lnTo>
                  <a:lnTo>
                    <a:pt x="0" y="1359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350" name="Google Shape;350;p40"/>
            <p:cNvSpPr/>
            <p:nvPr/>
          </p:nvSpPr>
          <p:spPr>
            <a:xfrm>
              <a:off x="0" y="0"/>
              <a:ext cx="46527664" cy="13739915"/>
            </a:xfrm>
            <a:custGeom>
              <a:avLst/>
              <a:gdLst/>
              <a:ahLst/>
              <a:cxnLst/>
              <a:rect l="l" t="t" r="r" b="b"/>
              <a:pathLst>
                <a:path w="46527665" h="13739915" extrusionOk="0">
                  <a:moveTo>
                    <a:pt x="46382887" y="13595135"/>
                  </a:moveTo>
                  <a:lnTo>
                    <a:pt x="46527665" y="13595135"/>
                  </a:lnTo>
                  <a:lnTo>
                    <a:pt x="46527665" y="13739915"/>
                  </a:lnTo>
                  <a:lnTo>
                    <a:pt x="46382887" y="13739915"/>
                  </a:lnTo>
                  <a:lnTo>
                    <a:pt x="46382887" y="135951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595135"/>
                  </a:lnTo>
                  <a:lnTo>
                    <a:pt x="0" y="13595135"/>
                  </a:lnTo>
                  <a:lnTo>
                    <a:pt x="0" y="144780"/>
                  </a:lnTo>
                  <a:close/>
                  <a:moveTo>
                    <a:pt x="0" y="13595135"/>
                  </a:moveTo>
                  <a:lnTo>
                    <a:pt x="144780" y="13595135"/>
                  </a:lnTo>
                  <a:lnTo>
                    <a:pt x="144780" y="13739915"/>
                  </a:lnTo>
                  <a:lnTo>
                    <a:pt x="0" y="13739915"/>
                  </a:lnTo>
                  <a:lnTo>
                    <a:pt x="0" y="1359513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3595135"/>
                  </a:lnTo>
                  <a:lnTo>
                    <a:pt x="46382887" y="13595135"/>
                  </a:lnTo>
                  <a:lnTo>
                    <a:pt x="46382887" y="144780"/>
                  </a:lnTo>
                  <a:close/>
                  <a:moveTo>
                    <a:pt x="144780" y="13595135"/>
                  </a:moveTo>
                  <a:lnTo>
                    <a:pt x="46382887" y="13595135"/>
                  </a:lnTo>
                  <a:lnTo>
                    <a:pt x="46382887" y="13739915"/>
                  </a:lnTo>
                  <a:lnTo>
                    <a:pt x="144780" y="13739915"/>
                  </a:lnTo>
                  <a:lnTo>
                    <a:pt x="144780" y="1359513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351" name="Google Shape;351;p40"/>
          <p:cNvSpPr txBox="1"/>
          <p:nvPr/>
        </p:nvSpPr>
        <p:spPr>
          <a:xfrm>
            <a:off x="439590" y="3040833"/>
            <a:ext cx="254161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4.Ensino/Aprendizagem</a:t>
            </a:r>
            <a:endParaRPr sz="700"/>
          </a:p>
        </p:txBody>
      </p:sp>
      <p:sp>
        <p:nvSpPr>
          <p:cNvPr id="352" name="Google Shape;352;p40"/>
          <p:cNvSpPr txBox="1"/>
          <p:nvPr/>
        </p:nvSpPr>
        <p:spPr>
          <a:xfrm>
            <a:off x="3428287" y="3040833"/>
            <a:ext cx="5201363" cy="141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Modelo academicista (foco nos conteúdos) x modelo pastoral (paternalismo condutivista);</a:t>
            </a:r>
            <a:endParaRPr sz="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2E41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Máxima: “não oferecer menos apoio que o necessário nem mais que o suficiente”.</a:t>
            </a:r>
            <a:endParaRPr sz="700"/>
          </a:p>
        </p:txBody>
      </p:sp>
      <p:grpSp>
        <p:nvGrpSpPr>
          <p:cNvPr id="353" name="Google Shape;353;p40"/>
          <p:cNvGrpSpPr/>
          <p:nvPr/>
        </p:nvGrpSpPr>
        <p:grpSpPr>
          <a:xfrm>
            <a:off x="7351302" y="297651"/>
            <a:ext cx="1476998" cy="1374107"/>
            <a:chOff x="0" y="0"/>
            <a:chExt cx="3938661" cy="3664286"/>
          </a:xfrm>
        </p:grpSpPr>
        <p:sp>
          <p:nvSpPr>
            <p:cNvPr id="354" name="Google Shape;354;p40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355" name="Google Shape;355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1"/>
          <p:cNvSpPr txBox="1"/>
          <p:nvPr/>
        </p:nvSpPr>
        <p:spPr>
          <a:xfrm>
            <a:off x="5112925" y="2709925"/>
            <a:ext cx="3715500" cy="1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Novos Parâmetros da Profissionalização Docente</a:t>
            </a:r>
            <a:endParaRPr sz="2400"/>
          </a:p>
        </p:txBody>
      </p:sp>
      <p:sp>
        <p:nvSpPr>
          <p:cNvPr id="361" name="Google Shape;361;p41"/>
          <p:cNvSpPr/>
          <p:nvPr/>
        </p:nvSpPr>
        <p:spPr>
          <a:xfrm>
            <a:off x="-15085" y="0"/>
            <a:ext cx="874667" cy="5220024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840250" y="514350"/>
            <a:ext cx="38665" cy="4766598"/>
          </a:xfrm>
          <a:prstGeom prst="rect">
            <a:avLst/>
          </a:pr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41"/>
          <p:cNvGrpSpPr/>
          <p:nvPr/>
        </p:nvGrpSpPr>
        <p:grpSpPr>
          <a:xfrm>
            <a:off x="1493298" y="993774"/>
            <a:ext cx="3078702" cy="1906515"/>
            <a:chOff x="0" y="-66675"/>
            <a:chExt cx="8209872" cy="5084041"/>
          </a:xfrm>
        </p:grpSpPr>
        <p:sp>
          <p:nvSpPr>
            <p:cNvPr id="364" name="Google Shape;364;p41"/>
            <p:cNvSpPr txBox="1"/>
            <p:nvPr/>
          </p:nvSpPr>
          <p:spPr>
            <a:xfrm>
              <a:off x="0" y="-66675"/>
              <a:ext cx="8209872" cy="1504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REFLEXÃO SOBRE A PRÓPRIA PRÁTICA</a:t>
              </a:r>
              <a:endParaRPr sz="700"/>
            </a:p>
          </p:txBody>
        </p:sp>
        <p:sp>
          <p:nvSpPr>
            <p:cNvPr id="365" name="Google Shape;365;p41"/>
            <p:cNvSpPr txBox="1"/>
            <p:nvPr/>
          </p:nvSpPr>
          <p:spPr>
            <a:xfrm>
              <a:off x="0" y="1956766"/>
              <a:ext cx="8209800" cy="30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 reflexivo como postulado básico (Schön, 1983/1987);</a:t>
              </a:r>
              <a:endParaRPr sz="700"/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“Prática” como geradora de conhecimento: preconceito pernicioso.</a:t>
              </a:r>
              <a:endParaRPr sz="700"/>
            </a:p>
          </p:txBody>
        </p:sp>
      </p:grpSp>
      <p:sp>
        <p:nvSpPr>
          <p:cNvPr id="366" name="Google Shape;366;p41"/>
          <p:cNvSpPr/>
          <p:nvPr/>
        </p:nvSpPr>
        <p:spPr>
          <a:xfrm>
            <a:off x="800351" y="514350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1"/>
          <p:cNvSpPr/>
          <p:nvPr/>
        </p:nvSpPr>
        <p:spPr>
          <a:xfrm>
            <a:off x="800351" y="2057219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1"/>
          <p:cNvSpPr/>
          <p:nvPr/>
        </p:nvSpPr>
        <p:spPr>
          <a:xfrm>
            <a:off x="800351" y="3600088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41"/>
          <p:cNvGrpSpPr/>
          <p:nvPr/>
        </p:nvGrpSpPr>
        <p:grpSpPr>
          <a:xfrm>
            <a:off x="7351302" y="169305"/>
            <a:ext cx="1476998" cy="1374107"/>
            <a:chOff x="0" y="0"/>
            <a:chExt cx="3938661" cy="3664286"/>
          </a:xfrm>
        </p:grpSpPr>
        <p:sp>
          <p:nvSpPr>
            <p:cNvPr id="370" name="Google Shape;370;p41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371" name="Google Shape;371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/>
          <p:nvPr/>
        </p:nvSpPr>
        <p:spPr>
          <a:xfrm>
            <a:off x="-15085" y="0"/>
            <a:ext cx="874667" cy="5220024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2"/>
          <p:cNvSpPr/>
          <p:nvPr/>
        </p:nvSpPr>
        <p:spPr>
          <a:xfrm>
            <a:off x="840250" y="514350"/>
            <a:ext cx="38665" cy="4766598"/>
          </a:xfrm>
          <a:prstGeom prst="rect">
            <a:avLst/>
          </a:pr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42"/>
          <p:cNvGrpSpPr/>
          <p:nvPr/>
        </p:nvGrpSpPr>
        <p:grpSpPr>
          <a:xfrm>
            <a:off x="1126972" y="741670"/>
            <a:ext cx="3990825" cy="2373278"/>
            <a:chOff x="0" y="-66675"/>
            <a:chExt cx="10642200" cy="6328741"/>
          </a:xfrm>
        </p:grpSpPr>
        <p:sp>
          <p:nvSpPr>
            <p:cNvPr id="379" name="Google Shape;379;p42"/>
            <p:cNvSpPr txBox="1"/>
            <p:nvPr/>
          </p:nvSpPr>
          <p:spPr>
            <a:xfrm>
              <a:off x="0" y="-66675"/>
              <a:ext cx="10642073" cy="1504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TRABALHO EM EQUIPE E COOPERAÇÃO</a:t>
              </a:r>
              <a:endParaRPr sz="700"/>
            </a:p>
          </p:txBody>
        </p:sp>
        <p:sp>
          <p:nvSpPr>
            <p:cNvPr id="380" name="Google Shape;380;p42"/>
            <p:cNvSpPr txBox="1"/>
            <p:nvPr/>
          </p:nvSpPr>
          <p:spPr>
            <a:xfrm>
              <a:off x="0" y="1956766"/>
              <a:ext cx="10642200" cy="43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Para implementar um projeto formativo relevante, é preciso ultrapassar o individualismo;</a:t>
              </a:r>
              <a:endParaRPr sz="700"/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Transição: de “professor de uma turma/grupo” para “professor da instituição”;</a:t>
              </a:r>
              <a:endParaRPr sz="700"/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Mudança na cultura profissional dos professores.</a:t>
              </a:r>
              <a:endParaRPr sz="700"/>
            </a:p>
          </p:txBody>
        </p:sp>
      </p:grpSp>
      <p:sp>
        <p:nvSpPr>
          <p:cNvPr id="381" name="Google Shape;381;p42"/>
          <p:cNvSpPr/>
          <p:nvPr/>
        </p:nvSpPr>
        <p:spPr>
          <a:xfrm>
            <a:off x="800351" y="514350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2"/>
          <p:cNvSpPr/>
          <p:nvPr/>
        </p:nvSpPr>
        <p:spPr>
          <a:xfrm>
            <a:off x="800351" y="2057219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2"/>
          <p:cNvSpPr/>
          <p:nvPr/>
        </p:nvSpPr>
        <p:spPr>
          <a:xfrm>
            <a:off x="800351" y="3600088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42"/>
          <p:cNvGrpSpPr/>
          <p:nvPr/>
        </p:nvGrpSpPr>
        <p:grpSpPr>
          <a:xfrm>
            <a:off x="7351302" y="169305"/>
            <a:ext cx="1476998" cy="1374107"/>
            <a:chOff x="0" y="0"/>
            <a:chExt cx="3938661" cy="3664286"/>
          </a:xfrm>
        </p:grpSpPr>
        <p:sp>
          <p:nvSpPr>
            <p:cNvPr id="385" name="Google Shape;385;p42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386" name="Google Shape;386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7" name="Google Shape;387;p42"/>
          <p:cNvPicPr preferRelativeResize="0"/>
          <p:nvPr/>
        </p:nvPicPr>
        <p:blipFill rotWithShape="1">
          <a:blip r:embed="rId4">
            <a:alphaModFix/>
          </a:blip>
          <a:srcRect t="1114" b="19686"/>
          <a:stretch/>
        </p:blipFill>
        <p:spPr>
          <a:xfrm>
            <a:off x="5188059" y="633341"/>
            <a:ext cx="1699235" cy="201611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2"/>
          <p:cNvSpPr txBox="1"/>
          <p:nvPr/>
        </p:nvSpPr>
        <p:spPr>
          <a:xfrm>
            <a:off x="5149975" y="2986350"/>
            <a:ext cx="3618600" cy="1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Novos Parâmetros da Profissionalização Docente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"/>
          <p:cNvSpPr/>
          <p:nvPr/>
        </p:nvSpPr>
        <p:spPr>
          <a:xfrm>
            <a:off x="-15085" y="0"/>
            <a:ext cx="874667" cy="5220024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3"/>
          <p:cNvSpPr/>
          <p:nvPr/>
        </p:nvSpPr>
        <p:spPr>
          <a:xfrm>
            <a:off x="840250" y="514350"/>
            <a:ext cx="38665" cy="4766598"/>
          </a:xfrm>
          <a:prstGeom prst="rect">
            <a:avLst/>
          </a:pr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3"/>
          <p:cNvSpPr/>
          <p:nvPr/>
        </p:nvSpPr>
        <p:spPr>
          <a:xfrm>
            <a:off x="800351" y="514350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3"/>
          <p:cNvSpPr/>
          <p:nvPr/>
        </p:nvSpPr>
        <p:spPr>
          <a:xfrm>
            <a:off x="800351" y="2057219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3"/>
          <p:cNvSpPr/>
          <p:nvPr/>
        </p:nvSpPr>
        <p:spPr>
          <a:xfrm>
            <a:off x="800351" y="3600088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43"/>
          <p:cNvGrpSpPr/>
          <p:nvPr/>
        </p:nvGrpSpPr>
        <p:grpSpPr>
          <a:xfrm>
            <a:off x="7351302" y="169305"/>
            <a:ext cx="1476998" cy="1374107"/>
            <a:chOff x="0" y="0"/>
            <a:chExt cx="3938661" cy="3664286"/>
          </a:xfrm>
        </p:grpSpPr>
        <p:sp>
          <p:nvSpPr>
            <p:cNvPr id="399" name="Google Shape;399;p43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400" name="Google Shape;400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1" name="Google Shape;401;p43"/>
          <p:cNvPicPr preferRelativeResize="0"/>
          <p:nvPr/>
        </p:nvPicPr>
        <p:blipFill rotWithShape="1">
          <a:blip r:embed="rId4">
            <a:alphaModFix/>
          </a:blip>
          <a:srcRect l="2652" r="5304"/>
          <a:stretch/>
        </p:blipFill>
        <p:spPr>
          <a:xfrm>
            <a:off x="5117750" y="633341"/>
            <a:ext cx="2334644" cy="1693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43"/>
          <p:cNvGrpSpPr/>
          <p:nvPr/>
        </p:nvGrpSpPr>
        <p:grpSpPr>
          <a:xfrm>
            <a:off x="1126972" y="741670"/>
            <a:ext cx="3990825" cy="2139953"/>
            <a:chOff x="0" y="-66675"/>
            <a:chExt cx="10642200" cy="5706541"/>
          </a:xfrm>
        </p:grpSpPr>
        <p:sp>
          <p:nvSpPr>
            <p:cNvPr id="403" name="Google Shape;403;p43"/>
            <p:cNvSpPr txBox="1"/>
            <p:nvPr/>
          </p:nvSpPr>
          <p:spPr>
            <a:xfrm>
              <a:off x="0" y="-66675"/>
              <a:ext cx="10642073" cy="1504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ORIENTAÇÃO PARA O MERCADO DE TRABALHO</a:t>
              </a:r>
              <a:endParaRPr sz="700"/>
            </a:p>
          </p:txBody>
        </p:sp>
        <p:sp>
          <p:nvSpPr>
            <p:cNvPr id="404" name="Google Shape;404;p43"/>
            <p:cNvSpPr txBox="1"/>
            <p:nvPr/>
          </p:nvSpPr>
          <p:spPr>
            <a:xfrm>
              <a:off x="0" y="1956766"/>
              <a:ext cx="10642200" cy="36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Formação orientada para o emprego x seleção em função das competências em pesquisa;</a:t>
              </a:r>
              <a:endParaRPr sz="700"/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Combinar professores com maior experiência acadêmica junto a outros com maior experiência de exercício da profissão.</a:t>
              </a:r>
              <a:endParaRPr sz="700"/>
            </a:p>
          </p:txBody>
        </p:sp>
      </p:grpSp>
      <p:sp>
        <p:nvSpPr>
          <p:cNvPr id="405" name="Google Shape;405;p43"/>
          <p:cNvSpPr txBox="1"/>
          <p:nvPr/>
        </p:nvSpPr>
        <p:spPr>
          <a:xfrm>
            <a:off x="5046251" y="2986350"/>
            <a:ext cx="3722400" cy="1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Novos Parâmetros da Profissionalização Docente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6"/>
          <p:cNvGrpSpPr/>
          <p:nvPr/>
        </p:nvGrpSpPr>
        <p:grpSpPr>
          <a:xfrm>
            <a:off x="-378331" y="514350"/>
            <a:ext cx="6835487" cy="999409"/>
            <a:chOff x="0" y="0"/>
            <a:chExt cx="18227965" cy="2665092"/>
          </a:xfrm>
        </p:grpSpPr>
        <p:grpSp>
          <p:nvGrpSpPr>
            <p:cNvPr id="137" name="Google Shape;137;p26"/>
            <p:cNvGrpSpPr/>
            <p:nvPr/>
          </p:nvGrpSpPr>
          <p:grpSpPr>
            <a:xfrm>
              <a:off x="0" y="0"/>
              <a:ext cx="18227965" cy="2665092"/>
              <a:chOff x="0" y="0"/>
              <a:chExt cx="32463186" cy="4746409"/>
            </a:xfrm>
          </p:grpSpPr>
          <p:sp>
            <p:nvSpPr>
              <p:cNvPr id="138" name="Google Shape;138;p26"/>
              <p:cNvSpPr/>
              <p:nvPr/>
            </p:nvSpPr>
            <p:spPr>
              <a:xfrm>
                <a:off x="72390" y="72390"/>
                <a:ext cx="32318407" cy="4601629"/>
              </a:xfrm>
              <a:custGeom>
                <a:avLst/>
                <a:gdLst/>
                <a:ahLst/>
                <a:cxnLst/>
                <a:rect l="l" t="t" r="r" b="b"/>
                <a:pathLst>
                  <a:path w="32318408" h="4601629" extrusionOk="0">
                    <a:moveTo>
                      <a:pt x="0" y="0"/>
                    </a:moveTo>
                    <a:lnTo>
                      <a:pt x="32318408" y="0"/>
                    </a:lnTo>
                    <a:lnTo>
                      <a:pt x="32318408" y="4601629"/>
                    </a:lnTo>
                    <a:lnTo>
                      <a:pt x="0" y="4601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  <a:ln>
                <a:noFill/>
              </a:ln>
            </p:spPr>
          </p:sp>
          <p:sp>
            <p:nvSpPr>
              <p:cNvPr id="139" name="Google Shape;139;p26"/>
              <p:cNvSpPr/>
              <p:nvPr/>
            </p:nvSpPr>
            <p:spPr>
              <a:xfrm>
                <a:off x="0" y="0"/>
                <a:ext cx="32463186" cy="4746409"/>
              </a:xfrm>
              <a:custGeom>
                <a:avLst/>
                <a:gdLst/>
                <a:ahLst/>
                <a:cxnLst/>
                <a:rect l="l" t="t" r="r" b="b"/>
                <a:pathLst>
                  <a:path w="32463187" h="4746409" extrusionOk="0">
                    <a:moveTo>
                      <a:pt x="32318409" y="4601629"/>
                    </a:moveTo>
                    <a:lnTo>
                      <a:pt x="32463187" y="4601629"/>
                    </a:lnTo>
                    <a:lnTo>
                      <a:pt x="32463187" y="4746409"/>
                    </a:lnTo>
                    <a:lnTo>
                      <a:pt x="32318409" y="4746409"/>
                    </a:lnTo>
                    <a:lnTo>
                      <a:pt x="32318409" y="460162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1629"/>
                    </a:lnTo>
                    <a:lnTo>
                      <a:pt x="0" y="4601629"/>
                    </a:lnTo>
                    <a:lnTo>
                      <a:pt x="0" y="144780"/>
                    </a:lnTo>
                    <a:close/>
                    <a:moveTo>
                      <a:pt x="0" y="4601629"/>
                    </a:moveTo>
                    <a:lnTo>
                      <a:pt x="144780" y="4601629"/>
                    </a:lnTo>
                    <a:lnTo>
                      <a:pt x="144780" y="4746409"/>
                    </a:lnTo>
                    <a:lnTo>
                      <a:pt x="0" y="4746409"/>
                    </a:lnTo>
                    <a:lnTo>
                      <a:pt x="0" y="4601629"/>
                    </a:lnTo>
                    <a:close/>
                    <a:moveTo>
                      <a:pt x="32318409" y="144780"/>
                    </a:moveTo>
                    <a:lnTo>
                      <a:pt x="32463187" y="144780"/>
                    </a:lnTo>
                    <a:lnTo>
                      <a:pt x="32463187" y="4601629"/>
                    </a:lnTo>
                    <a:lnTo>
                      <a:pt x="32318409" y="4601629"/>
                    </a:lnTo>
                    <a:lnTo>
                      <a:pt x="32318409" y="144780"/>
                    </a:lnTo>
                    <a:close/>
                    <a:moveTo>
                      <a:pt x="144780" y="4601629"/>
                    </a:moveTo>
                    <a:lnTo>
                      <a:pt x="32318409" y="4601629"/>
                    </a:lnTo>
                    <a:lnTo>
                      <a:pt x="32318409" y="4746409"/>
                    </a:lnTo>
                    <a:lnTo>
                      <a:pt x="144780" y="4746409"/>
                    </a:lnTo>
                    <a:lnTo>
                      <a:pt x="144780" y="4601629"/>
                    </a:lnTo>
                    <a:close/>
                    <a:moveTo>
                      <a:pt x="32318409" y="0"/>
                    </a:moveTo>
                    <a:lnTo>
                      <a:pt x="32463187" y="0"/>
                    </a:lnTo>
                    <a:lnTo>
                      <a:pt x="32463187" y="144780"/>
                    </a:lnTo>
                    <a:lnTo>
                      <a:pt x="32318409" y="144780"/>
                    </a:lnTo>
                    <a:lnTo>
                      <a:pt x="3231840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2318409" y="0"/>
                    </a:lnTo>
                    <a:lnTo>
                      <a:pt x="3231840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  <a:ln>
                <a:noFill/>
              </a:ln>
            </p:spPr>
          </p:sp>
        </p:grpSp>
        <p:sp>
          <p:nvSpPr>
            <p:cNvPr id="140" name="Google Shape;140;p26"/>
            <p:cNvSpPr txBox="1"/>
            <p:nvPr/>
          </p:nvSpPr>
          <p:spPr>
            <a:xfrm>
              <a:off x="2380482" y="886858"/>
              <a:ext cx="14982347" cy="910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rgbClr val="FFBD5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Disciplina: Universidade: Formação, Ensino e Produção do Conhecimento.</a:t>
              </a:r>
              <a:endParaRPr sz="700"/>
            </a:p>
            <a:p>
              <a:pPr marL="0" marR="0" lvl="0" indent="0" algn="l" rtl="0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rgbClr val="FFBD5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Ministrante: Sylvia Domingos Barrera</a:t>
              </a:r>
              <a:endParaRPr sz="700"/>
            </a:p>
          </p:txBody>
        </p:sp>
      </p:grpSp>
      <p:grpSp>
        <p:nvGrpSpPr>
          <p:cNvPr id="141" name="Google Shape;141;p26"/>
          <p:cNvGrpSpPr/>
          <p:nvPr/>
        </p:nvGrpSpPr>
        <p:grpSpPr>
          <a:xfrm>
            <a:off x="514350" y="2157236"/>
            <a:ext cx="4228652" cy="2471914"/>
            <a:chOff x="0" y="0"/>
            <a:chExt cx="11276405" cy="6591770"/>
          </a:xfrm>
        </p:grpSpPr>
        <p:sp>
          <p:nvSpPr>
            <p:cNvPr id="142" name="Google Shape;142;p26"/>
            <p:cNvSpPr txBox="1"/>
            <p:nvPr/>
          </p:nvSpPr>
          <p:spPr>
            <a:xfrm>
              <a:off x="0" y="0"/>
              <a:ext cx="11276405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0" i="0" u="none" strike="noStrike" cap="none">
                  <a:solidFill>
                    <a:srgbClr val="FFDE59"/>
                  </a:solidFill>
                  <a:latin typeface="Arial"/>
                  <a:ea typeface="Arial"/>
                  <a:cs typeface="Arial"/>
                  <a:sym typeface="Arial"/>
                </a:rPr>
                <a:t>DISCENTES</a:t>
              </a:r>
              <a:endParaRPr sz="700"/>
            </a:p>
          </p:txBody>
        </p:sp>
        <p:sp>
          <p:nvSpPr>
            <p:cNvPr id="143" name="Google Shape;143;p26"/>
            <p:cNvSpPr txBox="1"/>
            <p:nvPr/>
          </p:nvSpPr>
          <p:spPr>
            <a:xfrm>
              <a:off x="0" y="1314920"/>
              <a:ext cx="11276405" cy="5276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Camila Motta</a:t>
              </a:r>
              <a:endParaRPr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pt-BR" sz="1500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Camila Museti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Cíntia de Castro</a:t>
              </a:r>
              <a:endParaRPr sz="70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Cristiana Araújo</a:t>
              </a:r>
              <a:endParaRPr sz="70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Cristiane Lacerda</a:t>
              </a:r>
              <a:endParaRPr sz="70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Jefté Souza</a:t>
              </a:r>
              <a:endParaRPr sz="70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144" name="Google Shape;144;p26"/>
          <p:cNvSpPr txBox="1"/>
          <p:nvPr/>
        </p:nvSpPr>
        <p:spPr>
          <a:xfrm rot="5400000">
            <a:off x="7793385" y="3757107"/>
            <a:ext cx="1536440" cy="20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FFCL-RP-USP</a:t>
            </a:r>
            <a:endParaRPr sz="700"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595" y="440173"/>
            <a:ext cx="847725" cy="115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/>
          <p:nvPr/>
        </p:nvSpPr>
        <p:spPr>
          <a:xfrm>
            <a:off x="-15085" y="0"/>
            <a:ext cx="874667" cy="5220024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4"/>
          <p:cNvSpPr/>
          <p:nvPr/>
        </p:nvSpPr>
        <p:spPr>
          <a:xfrm>
            <a:off x="840250" y="514350"/>
            <a:ext cx="38665" cy="4766598"/>
          </a:xfrm>
          <a:prstGeom prst="rect">
            <a:avLst/>
          </a:pr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4"/>
          <p:cNvSpPr/>
          <p:nvPr/>
        </p:nvSpPr>
        <p:spPr>
          <a:xfrm>
            <a:off x="800351" y="514350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4"/>
          <p:cNvSpPr/>
          <p:nvPr/>
        </p:nvSpPr>
        <p:spPr>
          <a:xfrm>
            <a:off x="800351" y="2057219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4"/>
          <p:cNvSpPr/>
          <p:nvPr/>
        </p:nvSpPr>
        <p:spPr>
          <a:xfrm>
            <a:off x="800351" y="3600088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44"/>
          <p:cNvGrpSpPr/>
          <p:nvPr/>
        </p:nvGrpSpPr>
        <p:grpSpPr>
          <a:xfrm>
            <a:off x="7351302" y="169305"/>
            <a:ext cx="1476998" cy="1374107"/>
            <a:chOff x="0" y="0"/>
            <a:chExt cx="3938661" cy="3664286"/>
          </a:xfrm>
        </p:grpSpPr>
        <p:sp>
          <p:nvSpPr>
            <p:cNvPr id="416" name="Google Shape;416;p44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417" name="Google Shape;417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8" name="Google Shape;41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581" y="2798905"/>
            <a:ext cx="2400546" cy="1602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" name="Google Shape;419;p44"/>
          <p:cNvGrpSpPr/>
          <p:nvPr/>
        </p:nvGrpSpPr>
        <p:grpSpPr>
          <a:xfrm>
            <a:off x="1052213" y="831355"/>
            <a:ext cx="3990825" cy="1596990"/>
            <a:chOff x="0" y="-66675"/>
            <a:chExt cx="10642200" cy="4258641"/>
          </a:xfrm>
        </p:grpSpPr>
        <p:sp>
          <p:nvSpPr>
            <p:cNvPr id="420" name="Google Shape;420;p44"/>
            <p:cNvSpPr txBox="1"/>
            <p:nvPr/>
          </p:nvSpPr>
          <p:spPr>
            <a:xfrm>
              <a:off x="0" y="-66675"/>
              <a:ext cx="10642073" cy="1504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ENSINO PLANEJADO A PARTIR DA APRENDIZAGEM E DA DIDÁTICA</a:t>
              </a:r>
              <a:endParaRPr sz="700"/>
            </a:p>
          </p:txBody>
        </p:sp>
        <p:sp>
          <p:nvSpPr>
            <p:cNvPr id="421" name="Google Shape;421;p44"/>
            <p:cNvSpPr txBox="1"/>
            <p:nvPr/>
          </p:nvSpPr>
          <p:spPr>
            <a:xfrm>
              <a:off x="0" y="1753566"/>
              <a:ext cx="10642200" cy="24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Transição: de “especialista da disciplina” para “didata da disciplina”;</a:t>
              </a:r>
              <a:endParaRPr sz="700"/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Elo entre ensinar e aprender.</a:t>
              </a:r>
              <a:endParaRPr sz="700"/>
            </a:p>
          </p:txBody>
        </p:sp>
      </p:grpSp>
      <p:sp>
        <p:nvSpPr>
          <p:cNvPr id="422" name="Google Shape;422;p44"/>
          <p:cNvSpPr txBox="1"/>
          <p:nvPr/>
        </p:nvSpPr>
        <p:spPr>
          <a:xfrm>
            <a:off x="5098126" y="2986350"/>
            <a:ext cx="3670500" cy="1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Novos Parâmetros da Profissionalização Docente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"/>
          <p:cNvSpPr/>
          <p:nvPr/>
        </p:nvSpPr>
        <p:spPr>
          <a:xfrm>
            <a:off x="-15085" y="0"/>
            <a:ext cx="874667" cy="5220024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5"/>
          <p:cNvSpPr/>
          <p:nvPr/>
        </p:nvSpPr>
        <p:spPr>
          <a:xfrm>
            <a:off x="840225" y="188400"/>
            <a:ext cx="38700" cy="4766700"/>
          </a:xfrm>
          <a:prstGeom prst="rect">
            <a:avLst/>
          </a:pr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5"/>
          <p:cNvSpPr/>
          <p:nvPr/>
        </p:nvSpPr>
        <p:spPr>
          <a:xfrm>
            <a:off x="800351" y="514350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5"/>
          <p:cNvSpPr/>
          <p:nvPr/>
        </p:nvSpPr>
        <p:spPr>
          <a:xfrm>
            <a:off x="800351" y="2057219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5"/>
          <p:cNvSpPr/>
          <p:nvPr/>
        </p:nvSpPr>
        <p:spPr>
          <a:xfrm>
            <a:off x="800351" y="3600088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45"/>
          <p:cNvGrpSpPr/>
          <p:nvPr/>
        </p:nvGrpSpPr>
        <p:grpSpPr>
          <a:xfrm>
            <a:off x="7351302" y="169305"/>
            <a:ext cx="1476998" cy="1374107"/>
            <a:chOff x="0" y="0"/>
            <a:chExt cx="3938661" cy="3664286"/>
          </a:xfrm>
        </p:grpSpPr>
        <p:sp>
          <p:nvSpPr>
            <p:cNvPr id="433" name="Google Shape;433;p45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434" name="Google Shape;434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" name="Google Shape;435;p45"/>
          <p:cNvGrpSpPr/>
          <p:nvPr/>
        </p:nvGrpSpPr>
        <p:grpSpPr>
          <a:xfrm>
            <a:off x="1052213" y="831355"/>
            <a:ext cx="3990777" cy="2687603"/>
            <a:chOff x="0" y="-66675"/>
            <a:chExt cx="10642073" cy="7166941"/>
          </a:xfrm>
        </p:grpSpPr>
        <p:sp>
          <p:nvSpPr>
            <p:cNvPr id="436" name="Google Shape;436;p45"/>
            <p:cNvSpPr txBox="1"/>
            <p:nvPr/>
          </p:nvSpPr>
          <p:spPr>
            <a:xfrm>
              <a:off x="0" y="-66675"/>
              <a:ext cx="10642073" cy="1504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RECUPERAÇÃO DA DIMENSÃO ÉTICA DE NOSSA PROFISSÃO</a:t>
              </a:r>
              <a:endParaRPr sz="700"/>
            </a:p>
          </p:txBody>
        </p:sp>
        <p:sp>
          <p:nvSpPr>
            <p:cNvPr id="437" name="Google Shape;437;p45"/>
            <p:cNvSpPr txBox="1"/>
            <p:nvPr/>
          </p:nvSpPr>
          <p:spPr>
            <a:xfrm>
              <a:off x="0" y="1559891"/>
              <a:ext cx="10642073" cy="5540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Descompasso ético: resgatar o compromisso e a responsabilidade com a docência;</a:t>
              </a:r>
              <a:endParaRPr sz="700"/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Profissão docente e a necessidade de um código ético próprio;</a:t>
              </a:r>
              <a:endParaRPr sz="700"/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Ética como parte do desenvolvimento profissional docente e do aprimoramento da qualidade de suas atividades.</a:t>
              </a:r>
              <a:endParaRPr sz="700"/>
            </a:p>
          </p:txBody>
        </p:sp>
      </p:grpSp>
      <p:sp>
        <p:nvSpPr>
          <p:cNvPr id="438" name="Google Shape;438;p45"/>
          <p:cNvSpPr txBox="1"/>
          <p:nvPr/>
        </p:nvSpPr>
        <p:spPr>
          <a:xfrm>
            <a:off x="5350200" y="3062550"/>
            <a:ext cx="3571500" cy="1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Novos Parâmetros da Profissionalização Docente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6"/>
          <p:cNvGrpSpPr/>
          <p:nvPr/>
        </p:nvGrpSpPr>
        <p:grpSpPr>
          <a:xfrm>
            <a:off x="-31113" y="-144244"/>
            <a:ext cx="4610871" cy="5287744"/>
            <a:chOff x="0" y="0"/>
            <a:chExt cx="21898008" cy="25112624"/>
          </a:xfrm>
        </p:grpSpPr>
        <p:sp>
          <p:nvSpPr>
            <p:cNvPr id="444" name="Google Shape;444;p46"/>
            <p:cNvSpPr/>
            <p:nvPr/>
          </p:nvSpPr>
          <p:spPr>
            <a:xfrm>
              <a:off x="72390" y="72390"/>
              <a:ext cx="21753228" cy="24967845"/>
            </a:xfrm>
            <a:custGeom>
              <a:avLst/>
              <a:gdLst/>
              <a:ahLst/>
              <a:cxnLst/>
              <a:rect l="l" t="t" r="r" b="b"/>
              <a:pathLst>
                <a:path w="21753228" h="24967846" extrusionOk="0">
                  <a:moveTo>
                    <a:pt x="0" y="0"/>
                  </a:moveTo>
                  <a:lnTo>
                    <a:pt x="21753228" y="0"/>
                  </a:lnTo>
                  <a:lnTo>
                    <a:pt x="21753228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445" name="Google Shape;445;p46"/>
            <p:cNvSpPr/>
            <p:nvPr/>
          </p:nvSpPr>
          <p:spPr>
            <a:xfrm>
              <a:off x="0" y="0"/>
              <a:ext cx="21898008" cy="25112624"/>
            </a:xfrm>
            <a:custGeom>
              <a:avLst/>
              <a:gdLst/>
              <a:ahLst/>
              <a:cxnLst/>
              <a:rect l="l" t="t" r="r" b="b"/>
              <a:pathLst>
                <a:path w="21898008" h="25112625" extrusionOk="0">
                  <a:moveTo>
                    <a:pt x="21753227" y="24967845"/>
                  </a:moveTo>
                  <a:lnTo>
                    <a:pt x="21898008" y="24967845"/>
                  </a:lnTo>
                  <a:lnTo>
                    <a:pt x="21898008" y="25112625"/>
                  </a:lnTo>
                  <a:lnTo>
                    <a:pt x="21753227" y="25112625"/>
                  </a:lnTo>
                  <a:lnTo>
                    <a:pt x="2175322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21753227" y="144780"/>
                  </a:moveTo>
                  <a:lnTo>
                    <a:pt x="21898008" y="144780"/>
                  </a:lnTo>
                  <a:lnTo>
                    <a:pt x="21898008" y="24967845"/>
                  </a:lnTo>
                  <a:lnTo>
                    <a:pt x="21753227" y="24967845"/>
                  </a:lnTo>
                  <a:lnTo>
                    <a:pt x="21753227" y="144780"/>
                  </a:lnTo>
                  <a:close/>
                  <a:moveTo>
                    <a:pt x="144780" y="24967845"/>
                  </a:moveTo>
                  <a:lnTo>
                    <a:pt x="21753227" y="24967845"/>
                  </a:lnTo>
                  <a:lnTo>
                    <a:pt x="2175322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21753227" y="0"/>
                  </a:moveTo>
                  <a:lnTo>
                    <a:pt x="21898008" y="0"/>
                  </a:lnTo>
                  <a:lnTo>
                    <a:pt x="21898008" y="144780"/>
                  </a:lnTo>
                  <a:lnTo>
                    <a:pt x="21753227" y="144780"/>
                  </a:lnTo>
                  <a:lnTo>
                    <a:pt x="2175322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753227" y="0"/>
                  </a:lnTo>
                  <a:lnTo>
                    <a:pt x="2175322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446" name="Google Shape;44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611" y="514350"/>
            <a:ext cx="3103423" cy="174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6332" y="2260026"/>
            <a:ext cx="4288348" cy="2629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46"/>
          <p:cNvGrpSpPr/>
          <p:nvPr/>
        </p:nvGrpSpPr>
        <p:grpSpPr>
          <a:xfrm>
            <a:off x="384792" y="2901555"/>
            <a:ext cx="3441243" cy="1960146"/>
            <a:chOff x="0" y="-9525"/>
            <a:chExt cx="9176646" cy="5227056"/>
          </a:xfrm>
        </p:grpSpPr>
        <p:sp>
          <p:nvSpPr>
            <p:cNvPr id="449" name="Google Shape;449;p46"/>
            <p:cNvSpPr txBox="1"/>
            <p:nvPr/>
          </p:nvSpPr>
          <p:spPr>
            <a:xfrm>
              <a:off x="0" y="-9525"/>
              <a:ext cx="9176646" cy="387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rgbClr val="2E414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DIMENSÃO PESSOAL DO DOCENTE UNIVERSITÁRIO</a:t>
              </a:r>
              <a:endParaRPr sz="700"/>
            </a:p>
          </p:txBody>
        </p:sp>
        <p:sp>
          <p:nvSpPr>
            <p:cNvPr id="450" name="Google Shape;450;p46"/>
            <p:cNvSpPr txBox="1"/>
            <p:nvPr/>
          </p:nvSpPr>
          <p:spPr>
            <a:xfrm>
              <a:off x="0" y="4468450"/>
              <a:ext cx="9176646" cy="749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268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46"/>
          <p:cNvSpPr txBox="1"/>
          <p:nvPr/>
        </p:nvSpPr>
        <p:spPr>
          <a:xfrm>
            <a:off x="4648945" y="815342"/>
            <a:ext cx="4433181" cy="62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“Os professores ensinam tanto pelo que sabem como pelo que são”</a:t>
            </a:r>
            <a:endParaRPr sz="700"/>
          </a:p>
        </p:txBody>
      </p:sp>
      <p:grpSp>
        <p:nvGrpSpPr>
          <p:cNvPr id="452" name="Google Shape;452;p46"/>
          <p:cNvGrpSpPr/>
          <p:nvPr/>
        </p:nvGrpSpPr>
        <p:grpSpPr>
          <a:xfrm>
            <a:off x="5056238" y="2499628"/>
            <a:ext cx="1564780" cy="1455774"/>
            <a:chOff x="0" y="0"/>
            <a:chExt cx="4172745" cy="3882063"/>
          </a:xfrm>
        </p:grpSpPr>
        <p:sp>
          <p:nvSpPr>
            <p:cNvPr id="453" name="Google Shape;453;p46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454" name="Google Shape;454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47"/>
          <p:cNvGrpSpPr/>
          <p:nvPr/>
        </p:nvGrpSpPr>
        <p:grpSpPr>
          <a:xfrm>
            <a:off x="2563564" y="-150055"/>
            <a:ext cx="6665453" cy="5443609"/>
            <a:chOff x="0" y="0"/>
            <a:chExt cx="31655657" cy="25852860"/>
          </a:xfrm>
        </p:grpSpPr>
        <p:sp>
          <p:nvSpPr>
            <p:cNvPr id="460" name="Google Shape;460;p47"/>
            <p:cNvSpPr/>
            <p:nvPr/>
          </p:nvSpPr>
          <p:spPr>
            <a:xfrm>
              <a:off x="72390" y="72390"/>
              <a:ext cx="31510878" cy="25708080"/>
            </a:xfrm>
            <a:custGeom>
              <a:avLst/>
              <a:gdLst/>
              <a:ahLst/>
              <a:cxnLst/>
              <a:rect l="l" t="t" r="r" b="b"/>
              <a:pathLst>
                <a:path w="31510879" h="25708081" extrusionOk="0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461" name="Google Shape;461;p47"/>
            <p:cNvSpPr/>
            <p:nvPr/>
          </p:nvSpPr>
          <p:spPr>
            <a:xfrm>
              <a:off x="0" y="0"/>
              <a:ext cx="31655657" cy="25852860"/>
            </a:xfrm>
            <a:custGeom>
              <a:avLst/>
              <a:gdLst/>
              <a:ahLst/>
              <a:cxnLst/>
              <a:rect l="l" t="t" r="r" b="b"/>
              <a:pathLst>
                <a:path w="31655658" h="25852861" extrusionOk="0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462" name="Google Shape;462;p47"/>
          <p:cNvPicPr preferRelativeResize="0"/>
          <p:nvPr/>
        </p:nvPicPr>
        <p:blipFill rotWithShape="1">
          <a:blip r:embed="rId3">
            <a:alphaModFix/>
          </a:blip>
          <a:srcRect t="9288"/>
          <a:stretch/>
        </p:blipFill>
        <p:spPr>
          <a:xfrm>
            <a:off x="3240031" y="514350"/>
            <a:ext cx="2034940" cy="123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7"/>
          <p:cNvPicPr preferRelativeResize="0"/>
          <p:nvPr/>
        </p:nvPicPr>
        <p:blipFill rotWithShape="1">
          <a:blip r:embed="rId4">
            <a:alphaModFix/>
          </a:blip>
          <a:srcRect t="4559" b="4558"/>
          <a:stretch/>
        </p:blipFill>
        <p:spPr>
          <a:xfrm>
            <a:off x="3240031" y="3397011"/>
            <a:ext cx="2034940" cy="123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47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465" name="Google Shape;465;p47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466" name="Google Shape;466;p4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7" name="Google Shape;467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0031" y="1887003"/>
            <a:ext cx="2034940" cy="135705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7"/>
          <p:cNvSpPr txBox="1"/>
          <p:nvPr/>
        </p:nvSpPr>
        <p:spPr>
          <a:xfrm>
            <a:off x="107107" y="990600"/>
            <a:ext cx="2405656" cy="158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sp>
        <p:nvSpPr>
          <p:cNvPr id="469" name="Google Shape;469;p47"/>
          <p:cNvSpPr txBox="1"/>
          <p:nvPr/>
        </p:nvSpPr>
        <p:spPr>
          <a:xfrm>
            <a:off x="5467113" y="663892"/>
            <a:ext cx="3021810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INDIVIDUALIDADE X COLETIVIDADE;</a:t>
            </a:r>
            <a:endParaRPr sz="700"/>
          </a:p>
        </p:txBody>
      </p:sp>
      <p:sp>
        <p:nvSpPr>
          <p:cNvPr id="470" name="Google Shape;470;p47"/>
          <p:cNvSpPr txBox="1"/>
          <p:nvPr/>
        </p:nvSpPr>
        <p:spPr>
          <a:xfrm>
            <a:off x="5513232" y="1922343"/>
            <a:ext cx="2797529" cy="5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SATISFAÇÃO X INSATISFAÇÃO;</a:t>
            </a:r>
            <a:endParaRPr sz="700"/>
          </a:p>
        </p:txBody>
      </p:sp>
      <p:sp>
        <p:nvSpPr>
          <p:cNvPr id="471" name="Google Shape;471;p47"/>
          <p:cNvSpPr txBox="1"/>
          <p:nvPr/>
        </p:nvSpPr>
        <p:spPr>
          <a:xfrm>
            <a:off x="5513232" y="2681599"/>
            <a:ext cx="2797529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RELAÇÕES PESSOAIS;</a:t>
            </a:r>
            <a:endParaRPr sz="700"/>
          </a:p>
        </p:txBody>
      </p:sp>
      <p:sp>
        <p:nvSpPr>
          <p:cNvPr id="472" name="Google Shape;472;p47"/>
          <p:cNvSpPr txBox="1"/>
          <p:nvPr/>
        </p:nvSpPr>
        <p:spPr>
          <a:xfrm>
            <a:off x="107107" y="2847087"/>
            <a:ext cx="24057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Satisfação pessoal e profissional</a:t>
            </a:r>
            <a:endParaRPr sz="700"/>
          </a:p>
        </p:txBody>
      </p:sp>
      <p:sp>
        <p:nvSpPr>
          <p:cNvPr id="473" name="Google Shape;473;p47"/>
          <p:cNvSpPr txBox="1"/>
          <p:nvPr/>
        </p:nvSpPr>
        <p:spPr>
          <a:xfrm>
            <a:off x="5513218" y="4088210"/>
            <a:ext cx="2797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ESTRATÉGIAS E ORGANIZAÇÃO</a:t>
            </a:r>
            <a:endParaRPr sz="700"/>
          </a:p>
        </p:txBody>
      </p:sp>
      <p:sp>
        <p:nvSpPr>
          <p:cNvPr id="474" name="Google Shape;474;p47"/>
          <p:cNvSpPr txBox="1"/>
          <p:nvPr/>
        </p:nvSpPr>
        <p:spPr>
          <a:xfrm>
            <a:off x="5513218" y="3396973"/>
            <a:ext cx="2797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CONDIÇÕES DE TRABALHO;</a:t>
            </a:r>
            <a:endParaRPr sz="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48"/>
          <p:cNvGrpSpPr/>
          <p:nvPr/>
        </p:nvGrpSpPr>
        <p:grpSpPr>
          <a:xfrm>
            <a:off x="2630848" y="0"/>
            <a:ext cx="6665453" cy="5443609"/>
            <a:chOff x="0" y="0"/>
            <a:chExt cx="31655657" cy="25852860"/>
          </a:xfrm>
        </p:grpSpPr>
        <p:sp>
          <p:nvSpPr>
            <p:cNvPr id="480" name="Google Shape;480;p48"/>
            <p:cNvSpPr/>
            <p:nvPr/>
          </p:nvSpPr>
          <p:spPr>
            <a:xfrm>
              <a:off x="72390" y="72390"/>
              <a:ext cx="31510878" cy="25708080"/>
            </a:xfrm>
            <a:custGeom>
              <a:avLst/>
              <a:gdLst/>
              <a:ahLst/>
              <a:cxnLst/>
              <a:rect l="l" t="t" r="r" b="b"/>
              <a:pathLst>
                <a:path w="31510879" h="25708081" extrusionOk="0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481" name="Google Shape;481;p48"/>
            <p:cNvSpPr/>
            <p:nvPr/>
          </p:nvSpPr>
          <p:spPr>
            <a:xfrm>
              <a:off x="0" y="0"/>
              <a:ext cx="31655657" cy="25852860"/>
            </a:xfrm>
            <a:custGeom>
              <a:avLst/>
              <a:gdLst/>
              <a:ahLst/>
              <a:cxnLst/>
              <a:rect l="l" t="t" r="r" b="b"/>
              <a:pathLst>
                <a:path w="31655658" h="25852861" extrusionOk="0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482" name="Google Shape;482;p48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483" name="Google Shape;483;p48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484" name="Google Shape;484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5" name="Google Shape;485;p48"/>
          <p:cNvSpPr txBox="1"/>
          <p:nvPr/>
        </p:nvSpPr>
        <p:spPr>
          <a:xfrm>
            <a:off x="184382" y="620100"/>
            <a:ext cx="2405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sp>
        <p:nvSpPr>
          <p:cNvPr id="486" name="Google Shape;486;p48"/>
          <p:cNvSpPr txBox="1"/>
          <p:nvPr/>
        </p:nvSpPr>
        <p:spPr>
          <a:xfrm>
            <a:off x="249730" y="2395329"/>
            <a:ext cx="19932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Carreira docente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48"/>
          <p:cNvSpPr txBox="1"/>
          <p:nvPr/>
        </p:nvSpPr>
        <p:spPr>
          <a:xfrm>
            <a:off x="3202844" y="466725"/>
            <a:ext cx="4741887" cy="44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Modelo de carreira acadêmica:</a:t>
            </a:r>
            <a:endParaRPr sz="700"/>
          </a:p>
        </p:txBody>
      </p:sp>
      <p:grpSp>
        <p:nvGrpSpPr>
          <p:cNvPr id="488" name="Google Shape;488;p48"/>
          <p:cNvGrpSpPr/>
          <p:nvPr/>
        </p:nvGrpSpPr>
        <p:grpSpPr>
          <a:xfrm>
            <a:off x="3060723" y="1913769"/>
            <a:ext cx="4996224" cy="2019783"/>
            <a:chOff x="0" y="47625"/>
            <a:chExt cx="13323265" cy="5386089"/>
          </a:xfrm>
        </p:grpSpPr>
        <p:sp>
          <p:nvSpPr>
            <p:cNvPr id="489" name="Google Shape;489;p48"/>
            <p:cNvSpPr txBox="1"/>
            <p:nvPr/>
          </p:nvSpPr>
          <p:spPr>
            <a:xfrm>
              <a:off x="0" y="47625"/>
              <a:ext cx="13323265" cy="5386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FF16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EXPECTATIVAS INICIAIS DE FORMAÇÃO </a:t>
              </a:r>
              <a:endParaRPr sz="700"/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 i="0" u="none" strike="noStrike" cap="none">
                <a:solidFill>
                  <a:srgbClr val="FF161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FF16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X </a:t>
              </a:r>
              <a:endParaRPr sz="700"/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 i="0" u="none" strike="noStrike" cap="none">
                <a:solidFill>
                  <a:srgbClr val="FF161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 b="1" i="0" u="none" strike="noStrike" cap="none">
                  <a:solidFill>
                    <a:srgbClr val="FF16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EXIGÊNCIAS MÍNIMAS PARA A PROMOÇÃO</a:t>
              </a:r>
              <a:endParaRPr sz="700"/>
            </a:p>
          </p:txBody>
        </p:sp>
        <p:sp>
          <p:nvSpPr>
            <p:cNvPr id="490" name="Google Shape;490;p48"/>
            <p:cNvSpPr txBox="1"/>
            <p:nvPr/>
          </p:nvSpPr>
          <p:spPr>
            <a:xfrm>
              <a:off x="0" y="4093415"/>
              <a:ext cx="13323265" cy="311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49"/>
          <p:cNvGrpSpPr/>
          <p:nvPr/>
        </p:nvGrpSpPr>
        <p:grpSpPr>
          <a:xfrm>
            <a:off x="2630849" y="0"/>
            <a:ext cx="6502072" cy="5444612"/>
            <a:chOff x="0" y="0"/>
            <a:chExt cx="31655657" cy="25852860"/>
          </a:xfrm>
        </p:grpSpPr>
        <p:sp>
          <p:nvSpPr>
            <p:cNvPr id="496" name="Google Shape;496;p49"/>
            <p:cNvSpPr/>
            <p:nvPr/>
          </p:nvSpPr>
          <p:spPr>
            <a:xfrm>
              <a:off x="72390" y="72390"/>
              <a:ext cx="31510878" cy="25708080"/>
            </a:xfrm>
            <a:custGeom>
              <a:avLst/>
              <a:gdLst/>
              <a:ahLst/>
              <a:cxnLst/>
              <a:rect l="l" t="t" r="r" b="b"/>
              <a:pathLst>
                <a:path w="31510879" h="25708081" extrusionOk="0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497" name="Google Shape;497;p49"/>
            <p:cNvSpPr/>
            <p:nvPr/>
          </p:nvSpPr>
          <p:spPr>
            <a:xfrm>
              <a:off x="0" y="0"/>
              <a:ext cx="31655657" cy="25852860"/>
            </a:xfrm>
            <a:custGeom>
              <a:avLst/>
              <a:gdLst/>
              <a:ahLst/>
              <a:cxnLst/>
              <a:rect l="l" t="t" r="r" b="b"/>
              <a:pathLst>
                <a:path w="31655658" h="25852861" extrusionOk="0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498" name="Google Shape;498;p49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499" name="Google Shape;499;p49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500" name="Google Shape;500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49"/>
          <p:cNvSpPr txBox="1"/>
          <p:nvPr/>
        </p:nvSpPr>
        <p:spPr>
          <a:xfrm>
            <a:off x="184382" y="701600"/>
            <a:ext cx="2405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sp>
        <p:nvSpPr>
          <p:cNvPr id="502" name="Google Shape;502;p49"/>
          <p:cNvSpPr txBox="1"/>
          <p:nvPr/>
        </p:nvSpPr>
        <p:spPr>
          <a:xfrm>
            <a:off x="343964" y="2683704"/>
            <a:ext cx="2086496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Carreira docente</a:t>
            </a:r>
            <a:endParaRPr sz="700"/>
          </a:p>
        </p:txBody>
      </p:sp>
      <p:sp>
        <p:nvSpPr>
          <p:cNvPr id="503" name="Google Shape;503;p49"/>
          <p:cNvSpPr txBox="1"/>
          <p:nvPr/>
        </p:nvSpPr>
        <p:spPr>
          <a:xfrm>
            <a:off x="2932373" y="473425"/>
            <a:ext cx="5698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Dois aspectos da carreira acadêmica:</a:t>
            </a:r>
            <a:endParaRPr sz="700"/>
          </a:p>
        </p:txBody>
      </p:sp>
      <p:sp>
        <p:nvSpPr>
          <p:cNvPr id="504" name="Google Shape;504;p49"/>
          <p:cNvSpPr txBox="1"/>
          <p:nvPr/>
        </p:nvSpPr>
        <p:spPr>
          <a:xfrm>
            <a:off x="2854697" y="1922304"/>
            <a:ext cx="5568405" cy="220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Estágios/fases de progresso, com seus respectivos incentivos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= &gt;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>
                <a:solidFill>
                  <a:srgbClr val="FFBD59"/>
                </a:solidFill>
                <a:latin typeface="Open Sans"/>
                <a:ea typeface="Open Sans"/>
                <a:cs typeface="Open Sans"/>
                <a:sym typeface="Open Sans"/>
              </a:rPr>
              <a:t>reconhecimento institucional e salário;</a:t>
            </a:r>
            <a:endParaRPr sz="700"/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BD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Passagem de um estado para o outro vinculados aos esforços e méritos profissionais </a:t>
            </a:r>
            <a:r>
              <a:rPr lang="pt-BR" sz="1800" b="0" i="0" u="none" strike="noStrike" cap="none">
                <a:solidFill>
                  <a:srgbClr val="FF1616"/>
                </a:solidFill>
                <a:latin typeface="Open Sans"/>
                <a:ea typeface="Open Sans"/>
                <a:cs typeface="Open Sans"/>
                <a:sym typeface="Open Sans"/>
              </a:rPr>
              <a:t>= &gt;</a:t>
            </a: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>
                <a:solidFill>
                  <a:srgbClr val="FFBD59"/>
                </a:solidFill>
                <a:latin typeface="Open Sans"/>
                <a:ea typeface="Open Sans"/>
                <a:cs typeface="Open Sans"/>
                <a:sym typeface="Open Sans"/>
              </a:rPr>
              <a:t>autoestima e identidade profissional;</a:t>
            </a:r>
            <a:endParaRPr sz="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50"/>
          <p:cNvGrpSpPr/>
          <p:nvPr/>
        </p:nvGrpSpPr>
        <p:grpSpPr>
          <a:xfrm>
            <a:off x="2630848" y="0"/>
            <a:ext cx="6666681" cy="5170572"/>
            <a:chOff x="0" y="0"/>
            <a:chExt cx="31655657" cy="25852860"/>
          </a:xfrm>
        </p:grpSpPr>
        <p:sp>
          <p:nvSpPr>
            <p:cNvPr id="510" name="Google Shape;510;p50"/>
            <p:cNvSpPr/>
            <p:nvPr/>
          </p:nvSpPr>
          <p:spPr>
            <a:xfrm>
              <a:off x="72390" y="72390"/>
              <a:ext cx="31510878" cy="25708080"/>
            </a:xfrm>
            <a:custGeom>
              <a:avLst/>
              <a:gdLst/>
              <a:ahLst/>
              <a:cxnLst/>
              <a:rect l="l" t="t" r="r" b="b"/>
              <a:pathLst>
                <a:path w="31510879" h="25708081" extrusionOk="0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11" name="Google Shape;511;p50"/>
            <p:cNvSpPr/>
            <p:nvPr/>
          </p:nvSpPr>
          <p:spPr>
            <a:xfrm>
              <a:off x="0" y="0"/>
              <a:ext cx="31655657" cy="25852860"/>
            </a:xfrm>
            <a:custGeom>
              <a:avLst/>
              <a:gdLst/>
              <a:ahLst/>
              <a:cxnLst/>
              <a:rect l="l" t="t" r="r" b="b"/>
              <a:pathLst>
                <a:path w="31655658" h="25852861" extrusionOk="0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512" name="Google Shape;512;p50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513" name="Google Shape;513;p50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514" name="Google Shape;514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5" name="Google Shape;515;p50"/>
          <p:cNvSpPr txBox="1"/>
          <p:nvPr/>
        </p:nvSpPr>
        <p:spPr>
          <a:xfrm>
            <a:off x="107107" y="679375"/>
            <a:ext cx="2405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sp>
        <p:nvSpPr>
          <p:cNvPr id="516" name="Google Shape;516;p50"/>
          <p:cNvSpPr txBox="1"/>
          <p:nvPr/>
        </p:nvSpPr>
        <p:spPr>
          <a:xfrm>
            <a:off x="343964" y="2683704"/>
            <a:ext cx="2086496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Carreira docente</a:t>
            </a:r>
            <a:endParaRPr sz="700"/>
          </a:p>
        </p:txBody>
      </p:sp>
      <p:sp>
        <p:nvSpPr>
          <p:cNvPr id="517" name="Google Shape;517;p50"/>
          <p:cNvSpPr txBox="1"/>
          <p:nvPr/>
        </p:nvSpPr>
        <p:spPr>
          <a:xfrm>
            <a:off x="2936934" y="1376554"/>
            <a:ext cx="5568405" cy="251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1" indent="-1397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Fatores externos/institucionais x mérito individual;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2100" marR="0" lvl="1" indent="-1397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Financiamentos;produtividade científica;produção acadêmica x qualidade da docência;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92100" marR="0" lvl="1" indent="-1397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Ausência de acompanhamento acadêmico;</a:t>
            </a:r>
            <a:endParaRPr sz="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51"/>
          <p:cNvGrpSpPr/>
          <p:nvPr/>
        </p:nvGrpSpPr>
        <p:grpSpPr>
          <a:xfrm>
            <a:off x="2662275" y="0"/>
            <a:ext cx="6635026" cy="5421345"/>
            <a:chOff x="0" y="0"/>
            <a:chExt cx="31655657" cy="25852860"/>
          </a:xfrm>
        </p:grpSpPr>
        <p:sp>
          <p:nvSpPr>
            <p:cNvPr id="523" name="Google Shape;523;p51"/>
            <p:cNvSpPr/>
            <p:nvPr/>
          </p:nvSpPr>
          <p:spPr>
            <a:xfrm>
              <a:off x="72398" y="72367"/>
              <a:ext cx="31510879" cy="24551217"/>
            </a:xfrm>
            <a:custGeom>
              <a:avLst/>
              <a:gdLst/>
              <a:ahLst/>
              <a:cxnLst/>
              <a:rect l="l" t="t" r="r" b="b"/>
              <a:pathLst>
                <a:path w="31510879" h="25708081" extrusionOk="0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24" name="Google Shape;524;p51"/>
            <p:cNvSpPr/>
            <p:nvPr/>
          </p:nvSpPr>
          <p:spPr>
            <a:xfrm>
              <a:off x="0" y="0"/>
              <a:ext cx="31655657" cy="25852860"/>
            </a:xfrm>
            <a:custGeom>
              <a:avLst/>
              <a:gdLst/>
              <a:ahLst/>
              <a:cxnLst/>
              <a:rect l="l" t="t" r="r" b="b"/>
              <a:pathLst>
                <a:path w="31655658" h="25852861" extrusionOk="0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525" name="Google Shape;525;p51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526" name="Google Shape;526;p51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527" name="Google Shape;527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8" name="Google Shape;528;p51"/>
          <p:cNvSpPr txBox="1"/>
          <p:nvPr/>
        </p:nvSpPr>
        <p:spPr>
          <a:xfrm>
            <a:off x="107107" y="716425"/>
            <a:ext cx="2405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sp>
        <p:nvSpPr>
          <p:cNvPr id="529" name="Google Shape;529;p51"/>
          <p:cNvSpPr txBox="1"/>
          <p:nvPr/>
        </p:nvSpPr>
        <p:spPr>
          <a:xfrm>
            <a:off x="343964" y="2683704"/>
            <a:ext cx="2086496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Carreira docente</a:t>
            </a:r>
            <a:endParaRPr sz="700"/>
          </a:p>
        </p:txBody>
      </p:sp>
      <p:sp>
        <p:nvSpPr>
          <p:cNvPr id="530" name="Google Shape;530;p51"/>
          <p:cNvSpPr txBox="1"/>
          <p:nvPr/>
        </p:nvSpPr>
        <p:spPr>
          <a:xfrm>
            <a:off x="2936925" y="1376549"/>
            <a:ext cx="5568300" cy="3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1" indent="-1397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Fatores de influência:</a:t>
            </a:r>
            <a:endParaRPr sz="700"/>
          </a:p>
          <a:p>
            <a:pPr marL="152400" marR="0" lvl="1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52400" marR="0" lvl="1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Ambiente organizacional; 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2. Legislação;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3. Estilo de direção e gestão da instituição; 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4. Confiança social; 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5. Expectativas sociais; 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6. Organizações profissionais e os sindicatos.</a:t>
            </a:r>
            <a:endParaRPr sz="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52"/>
          <p:cNvGrpSpPr/>
          <p:nvPr/>
        </p:nvGrpSpPr>
        <p:grpSpPr>
          <a:xfrm>
            <a:off x="2630848" y="0"/>
            <a:ext cx="6665453" cy="5443609"/>
            <a:chOff x="0" y="0"/>
            <a:chExt cx="31655657" cy="25852860"/>
          </a:xfrm>
        </p:grpSpPr>
        <p:sp>
          <p:nvSpPr>
            <p:cNvPr id="536" name="Google Shape;536;p52"/>
            <p:cNvSpPr/>
            <p:nvPr/>
          </p:nvSpPr>
          <p:spPr>
            <a:xfrm>
              <a:off x="72390" y="72390"/>
              <a:ext cx="31510878" cy="25708080"/>
            </a:xfrm>
            <a:custGeom>
              <a:avLst/>
              <a:gdLst/>
              <a:ahLst/>
              <a:cxnLst/>
              <a:rect l="l" t="t" r="r" b="b"/>
              <a:pathLst>
                <a:path w="31510879" h="25708081" extrusionOk="0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37" name="Google Shape;537;p52"/>
            <p:cNvSpPr/>
            <p:nvPr/>
          </p:nvSpPr>
          <p:spPr>
            <a:xfrm>
              <a:off x="0" y="0"/>
              <a:ext cx="31655657" cy="25852860"/>
            </a:xfrm>
            <a:custGeom>
              <a:avLst/>
              <a:gdLst/>
              <a:ahLst/>
              <a:cxnLst/>
              <a:rect l="l" t="t" r="r" b="b"/>
              <a:pathLst>
                <a:path w="31655658" h="25852861" extrusionOk="0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538" name="Google Shape;538;p52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539" name="Google Shape;539;p52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540" name="Google Shape;540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1" name="Google Shape;541;p52"/>
          <p:cNvSpPr txBox="1"/>
          <p:nvPr/>
        </p:nvSpPr>
        <p:spPr>
          <a:xfrm>
            <a:off x="77457" y="753475"/>
            <a:ext cx="2405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sp>
        <p:nvSpPr>
          <p:cNvPr id="542" name="Google Shape;542;p52"/>
          <p:cNvSpPr txBox="1"/>
          <p:nvPr/>
        </p:nvSpPr>
        <p:spPr>
          <a:xfrm>
            <a:off x="343964" y="2683704"/>
            <a:ext cx="2086496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Carreira docente</a:t>
            </a:r>
            <a:endParaRPr sz="1600"/>
          </a:p>
        </p:txBody>
      </p:sp>
      <p:sp>
        <p:nvSpPr>
          <p:cNvPr id="543" name="Google Shape;543;p52"/>
          <p:cNvSpPr txBox="1"/>
          <p:nvPr/>
        </p:nvSpPr>
        <p:spPr>
          <a:xfrm>
            <a:off x="2832270" y="1117930"/>
            <a:ext cx="6099202" cy="287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Huberman (1995) – construção profissional não é linear;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Fessler (1995) – Desenvolvimento profissional depende de dois fatores contextuais: pessoal e organizacional/Institucional;</a:t>
            </a:r>
            <a:endParaRPr sz="70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 relação ao âmbito pessoal, podemos destacar, por exemplo, questões de gênero e como podem afetar a produtividade acadêmica (das mulheres), levando a uma estagnação profissional, principalmente na situação atual de pandemia.</a:t>
            </a:r>
            <a:endParaRPr sz="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53"/>
          <p:cNvGrpSpPr/>
          <p:nvPr/>
        </p:nvGrpSpPr>
        <p:grpSpPr>
          <a:xfrm>
            <a:off x="3182777" y="2756264"/>
            <a:ext cx="5446873" cy="1872886"/>
            <a:chOff x="0" y="0"/>
            <a:chExt cx="25868361" cy="8894736"/>
          </a:xfrm>
        </p:grpSpPr>
        <p:sp>
          <p:nvSpPr>
            <p:cNvPr id="549" name="Google Shape;549;p53"/>
            <p:cNvSpPr/>
            <p:nvPr/>
          </p:nvSpPr>
          <p:spPr>
            <a:xfrm>
              <a:off x="72390" y="72390"/>
              <a:ext cx="25723582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 extrusionOk="0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50" name="Google Shape;550;p53"/>
            <p:cNvSpPr/>
            <p:nvPr/>
          </p:nvSpPr>
          <p:spPr>
            <a:xfrm>
              <a:off x="0" y="0"/>
              <a:ext cx="25868361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 extrusionOk="0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551" name="Google Shape;551;p53"/>
          <p:cNvGrpSpPr/>
          <p:nvPr/>
        </p:nvGrpSpPr>
        <p:grpSpPr>
          <a:xfrm>
            <a:off x="3182777" y="514350"/>
            <a:ext cx="5446873" cy="1872886"/>
            <a:chOff x="0" y="0"/>
            <a:chExt cx="25868361" cy="8894736"/>
          </a:xfrm>
        </p:grpSpPr>
        <p:sp>
          <p:nvSpPr>
            <p:cNvPr id="552" name="Google Shape;552;p53"/>
            <p:cNvSpPr/>
            <p:nvPr/>
          </p:nvSpPr>
          <p:spPr>
            <a:xfrm>
              <a:off x="72390" y="72390"/>
              <a:ext cx="25723582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 extrusionOk="0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53" name="Google Shape;553;p53"/>
            <p:cNvSpPr/>
            <p:nvPr/>
          </p:nvSpPr>
          <p:spPr>
            <a:xfrm>
              <a:off x="0" y="0"/>
              <a:ext cx="25868361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 extrusionOk="0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554" name="Google Shape;554;p53"/>
          <p:cNvSpPr txBox="1"/>
          <p:nvPr/>
        </p:nvSpPr>
        <p:spPr>
          <a:xfrm>
            <a:off x="3637659" y="3869291"/>
            <a:ext cx="46193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Condições de funcionário público atribuídas a maior parte dos professores</a:t>
            </a:r>
            <a:endParaRPr sz="700"/>
          </a:p>
        </p:txBody>
      </p:sp>
      <p:sp>
        <p:nvSpPr>
          <p:cNvPr id="555" name="Google Shape;555;p53"/>
          <p:cNvSpPr txBox="1"/>
          <p:nvPr/>
        </p:nvSpPr>
        <p:spPr>
          <a:xfrm>
            <a:off x="3637659" y="3002145"/>
            <a:ext cx="456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Características diferenciais de diversos contratos e categoria de professores</a:t>
            </a:r>
            <a:endParaRPr sz="700"/>
          </a:p>
        </p:txBody>
      </p:sp>
      <p:sp>
        <p:nvSpPr>
          <p:cNvPr id="556" name="Google Shape;556;p53"/>
          <p:cNvSpPr txBox="1"/>
          <p:nvPr/>
        </p:nvSpPr>
        <p:spPr>
          <a:xfrm>
            <a:off x="3637659" y="1137187"/>
            <a:ext cx="354636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Políticas de seleção e critérios aplicados</a:t>
            </a:r>
            <a:endParaRPr sz="700"/>
          </a:p>
        </p:txBody>
      </p:sp>
      <p:sp>
        <p:nvSpPr>
          <p:cNvPr id="557" name="Google Shape;557;p53"/>
          <p:cNvSpPr txBox="1"/>
          <p:nvPr/>
        </p:nvSpPr>
        <p:spPr>
          <a:xfrm>
            <a:off x="255765" y="293638"/>
            <a:ext cx="2405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grpSp>
        <p:nvGrpSpPr>
          <p:cNvPr id="558" name="Google Shape;558;p53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559" name="Google Shape;559;p53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560" name="Google Shape;560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53"/>
          <p:cNvSpPr txBox="1"/>
          <p:nvPr/>
        </p:nvSpPr>
        <p:spPr>
          <a:xfrm>
            <a:off x="281502" y="2274429"/>
            <a:ext cx="23541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Desenvolvimento da docência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5897451" y="4087493"/>
            <a:ext cx="2732199" cy="54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>
                <a:solidFill>
                  <a:srgbClr val="FFDE59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Introdução</a:t>
            </a:r>
            <a:endParaRPr sz="700"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051756" y="-449554"/>
            <a:ext cx="2568342" cy="2409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>
            <a:off x="-15085" y="0"/>
            <a:ext cx="874667" cy="5220024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840250" y="514350"/>
            <a:ext cx="38665" cy="4766598"/>
          </a:xfrm>
          <a:prstGeom prst="rect">
            <a:avLst/>
          </a:pr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1568058" y="485775"/>
            <a:ext cx="4594841" cy="20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3200" marR="0" lvl="1" indent="-10160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2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UNIVERSIDADES COMO INSTITUIÇÕES FORMATIVAS</a:t>
            </a:r>
            <a:endParaRPr sz="700"/>
          </a:p>
        </p:txBody>
      </p:sp>
      <p:grpSp>
        <p:nvGrpSpPr>
          <p:cNvPr id="155" name="Google Shape;155;p27"/>
          <p:cNvGrpSpPr/>
          <p:nvPr/>
        </p:nvGrpSpPr>
        <p:grpSpPr>
          <a:xfrm>
            <a:off x="1523608" y="1654291"/>
            <a:ext cx="4617062" cy="2411227"/>
            <a:chOff x="-118533" y="-1074475"/>
            <a:chExt cx="12312167" cy="6429940"/>
          </a:xfrm>
        </p:grpSpPr>
        <p:sp>
          <p:nvSpPr>
            <p:cNvPr id="156" name="Google Shape;156;p27"/>
            <p:cNvSpPr txBox="1"/>
            <p:nvPr/>
          </p:nvSpPr>
          <p:spPr>
            <a:xfrm>
              <a:off x="-118533" y="-1074475"/>
              <a:ext cx="122529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DESAFIOS:</a:t>
              </a:r>
              <a:endParaRPr sz="700"/>
            </a:p>
          </p:txBody>
        </p:sp>
        <p:sp>
          <p:nvSpPr>
            <p:cNvPr id="157" name="Google Shape;157;p27"/>
            <p:cNvSpPr txBox="1"/>
            <p:nvPr/>
          </p:nvSpPr>
          <p:spPr>
            <a:xfrm>
              <a:off x="-59267" y="-286335"/>
              <a:ext cx="12252900" cy="56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•Circunstâncias instáveis que obscureceram seu sentido formativo</a:t>
              </a:r>
              <a:endParaRPr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62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rgbClr val="2E414D"/>
                  </a:solidFill>
                  <a:latin typeface="Arimo"/>
                  <a:ea typeface="Arimo"/>
                  <a:cs typeface="Arimo"/>
                  <a:sym typeface="Arimo"/>
                </a:rPr>
                <a:t>•Ranking das universidades</a:t>
              </a:r>
              <a:endParaRPr sz="1200" b="0" i="0" u="none" strike="noStrike" cap="none">
                <a:solidFill>
                  <a:srgbClr val="2E414D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rtl="0">
                <a:lnSpc>
                  <a:spcPct val="1562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2E414D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rtl="0">
                <a:lnSpc>
                  <a:spcPct val="1562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rgbClr val="2E414D"/>
                  </a:solidFill>
                  <a:latin typeface="Arimo"/>
                  <a:ea typeface="Arimo"/>
                  <a:cs typeface="Arimo"/>
                  <a:sym typeface="Arimo"/>
                </a:rPr>
                <a:t>•O nível de formação dos alunos ficou em segundo plano</a:t>
              </a:r>
              <a:endParaRPr sz="1200" b="0" i="0" u="none" strike="noStrike" cap="none">
                <a:solidFill>
                  <a:srgbClr val="2E414D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rtl="0">
                <a:lnSpc>
                  <a:spcPct val="1562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2E414D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rtl="0">
                <a:lnSpc>
                  <a:spcPct val="1562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rgbClr val="2E414D"/>
                  </a:solidFill>
                  <a:latin typeface="Arimo"/>
                  <a:ea typeface="Arimo"/>
                  <a:cs typeface="Arimo"/>
                  <a:sym typeface="Arimo"/>
                </a:rPr>
                <a:t>•Identidade profissional sustentada pela produção científica </a:t>
              </a:r>
              <a:endParaRPr sz="700"/>
            </a:p>
            <a:p>
              <a:pPr marL="0" marR="0" lvl="0" indent="0" algn="l" rtl="0">
                <a:lnSpc>
                  <a:spcPct val="15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2E414D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rtl="0">
                <a:lnSpc>
                  <a:spcPct val="15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0" i="0" u="none" strike="noStrike" cap="none">
                  <a:solidFill>
                    <a:srgbClr val="2E414D"/>
                  </a:solidFill>
                  <a:latin typeface="Arimo"/>
                  <a:ea typeface="Arimo"/>
                  <a:cs typeface="Arimo"/>
                  <a:sym typeface="Arimo"/>
                </a:rPr>
                <a:t>(“ética da praticidade” – Vandenberghe)</a:t>
              </a:r>
              <a:endParaRPr sz="700"/>
            </a:p>
          </p:txBody>
        </p:sp>
      </p:grpSp>
      <p:sp>
        <p:nvSpPr>
          <p:cNvPr id="158" name="Google Shape;158;p27"/>
          <p:cNvSpPr/>
          <p:nvPr/>
        </p:nvSpPr>
        <p:spPr>
          <a:xfrm>
            <a:off x="800351" y="514350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800351" y="2057219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800351" y="3600088"/>
            <a:ext cx="118460" cy="1189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E414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1568058" y="1202733"/>
            <a:ext cx="4594841" cy="20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3200" marR="0" lvl="1" indent="-10160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2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Papel Fundamental dos professores</a:t>
            </a:r>
            <a:endParaRPr sz="1200" b="0" i="0" u="none" strike="noStrike" cap="none">
              <a:solidFill>
                <a:srgbClr val="2E41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54"/>
          <p:cNvGrpSpPr/>
          <p:nvPr/>
        </p:nvGrpSpPr>
        <p:grpSpPr>
          <a:xfrm>
            <a:off x="3182777" y="2756264"/>
            <a:ext cx="5446873" cy="1872886"/>
            <a:chOff x="0" y="0"/>
            <a:chExt cx="25868361" cy="8894736"/>
          </a:xfrm>
        </p:grpSpPr>
        <p:sp>
          <p:nvSpPr>
            <p:cNvPr id="567" name="Google Shape;567;p54"/>
            <p:cNvSpPr/>
            <p:nvPr/>
          </p:nvSpPr>
          <p:spPr>
            <a:xfrm>
              <a:off x="72390" y="72390"/>
              <a:ext cx="25723582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 extrusionOk="0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68" name="Google Shape;568;p54"/>
            <p:cNvSpPr/>
            <p:nvPr/>
          </p:nvSpPr>
          <p:spPr>
            <a:xfrm>
              <a:off x="0" y="0"/>
              <a:ext cx="25868361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 extrusionOk="0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569" name="Google Shape;569;p54"/>
          <p:cNvSpPr txBox="1"/>
          <p:nvPr/>
        </p:nvSpPr>
        <p:spPr>
          <a:xfrm>
            <a:off x="5516866" y="3560504"/>
            <a:ext cx="2598094" cy="6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Programas de acompanhamento e desenvolvimento alinhados com as necessidades da instituição</a:t>
            </a:r>
            <a:endParaRPr sz="700"/>
          </a:p>
        </p:txBody>
      </p:sp>
      <p:grpSp>
        <p:nvGrpSpPr>
          <p:cNvPr id="570" name="Google Shape;570;p54"/>
          <p:cNvGrpSpPr/>
          <p:nvPr/>
        </p:nvGrpSpPr>
        <p:grpSpPr>
          <a:xfrm>
            <a:off x="3182777" y="514350"/>
            <a:ext cx="5446873" cy="1872886"/>
            <a:chOff x="0" y="0"/>
            <a:chExt cx="25868361" cy="8894736"/>
          </a:xfrm>
        </p:grpSpPr>
        <p:sp>
          <p:nvSpPr>
            <p:cNvPr id="571" name="Google Shape;571;p54"/>
            <p:cNvSpPr/>
            <p:nvPr/>
          </p:nvSpPr>
          <p:spPr>
            <a:xfrm>
              <a:off x="72390" y="72390"/>
              <a:ext cx="25723582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 extrusionOk="0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72" name="Google Shape;572;p54"/>
            <p:cNvSpPr/>
            <p:nvPr/>
          </p:nvSpPr>
          <p:spPr>
            <a:xfrm>
              <a:off x="0" y="0"/>
              <a:ext cx="25868361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 extrusionOk="0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573" name="Google Shape;573;p54"/>
          <p:cNvSpPr txBox="1"/>
          <p:nvPr/>
        </p:nvSpPr>
        <p:spPr>
          <a:xfrm>
            <a:off x="3286286" y="3560504"/>
            <a:ext cx="1692305" cy="6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Importância de uma boa formação (desde a Graduação)</a:t>
            </a:r>
            <a:endParaRPr sz="700"/>
          </a:p>
        </p:txBody>
      </p:sp>
      <p:sp>
        <p:nvSpPr>
          <p:cNvPr id="574" name="Google Shape;574;p54"/>
          <p:cNvSpPr txBox="1"/>
          <p:nvPr/>
        </p:nvSpPr>
        <p:spPr>
          <a:xfrm>
            <a:off x="5516866" y="993593"/>
            <a:ext cx="259809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Novas condições de trabalho, de contratação e evolução na carreira;</a:t>
            </a:r>
            <a:endParaRPr sz="700"/>
          </a:p>
        </p:txBody>
      </p:sp>
      <p:sp>
        <p:nvSpPr>
          <p:cNvPr id="575" name="Google Shape;575;p54"/>
          <p:cNvSpPr txBox="1"/>
          <p:nvPr/>
        </p:nvSpPr>
        <p:spPr>
          <a:xfrm>
            <a:off x="3286286" y="903825"/>
            <a:ext cx="1864254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Necessidade de criação de políticas de formação e atualização constante de professores;</a:t>
            </a:r>
            <a:endParaRPr sz="700"/>
          </a:p>
        </p:txBody>
      </p:sp>
      <p:sp>
        <p:nvSpPr>
          <p:cNvPr id="576" name="Google Shape;576;p54"/>
          <p:cNvSpPr txBox="1"/>
          <p:nvPr/>
        </p:nvSpPr>
        <p:spPr>
          <a:xfrm>
            <a:off x="133727" y="389963"/>
            <a:ext cx="24057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Pessoal do Docente Universitário</a:t>
            </a:r>
            <a:endParaRPr sz="2400"/>
          </a:p>
        </p:txBody>
      </p:sp>
      <p:grpSp>
        <p:nvGrpSpPr>
          <p:cNvPr id="577" name="Google Shape;577;p54"/>
          <p:cNvGrpSpPr/>
          <p:nvPr/>
        </p:nvGrpSpPr>
        <p:grpSpPr>
          <a:xfrm>
            <a:off x="107107" y="3598604"/>
            <a:ext cx="1564780" cy="1455774"/>
            <a:chOff x="0" y="0"/>
            <a:chExt cx="4172745" cy="3882063"/>
          </a:xfrm>
        </p:grpSpPr>
        <p:sp>
          <p:nvSpPr>
            <p:cNvPr id="578" name="Google Shape;578;p54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579" name="Google Shape;579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0" name="Google Shape;580;p54"/>
          <p:cNvSpPr txBox="1"/>
          <p:nvPr/>
        </p:nvSpPr>
        <p:spPr>
          <a:xfrm>
            <a:off x="159452" y="2421379"/>
            <a:ext cx="23541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Desenvolvimento da docência</a:t>
            </a:r>
            <a:endParaRPr sz="700"/>
          </a:p>
        </p:txBody>
      </p:sp>
      <p:sp>
        <p:nvSpPr>
          <p:cNvPr id="581" name="Google Shape;581;p54"/>
          <p:cNvSpPr txBox="1"/>
          <p:nvPr/>
        </p:nvSpPr>
        <p:spPr>
          <a:xfrm>
            <a:off x="3458235" y="2793354"/>
            <a:ext cx="4824761" cy="5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4AA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Novas habilidades necessárias para o bom desempenho da carreira docente, tais como:</a:t>
            </a:r>
            <a:endParaRPr sz="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5"/>
          <p:cNvSpPr txBox="1"/>
          <p:nvPr/>
        </p:nvSpPr>
        <p:spPr>
          <a:xfrm>
            <a:off x="297545" y="245757"/>
            <a:ext cx="5887601" cy="106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Dimensão Profissional do Docente Universitário</a:t>
            </a:r>
            <a:endParaRPr sz="700"/>
          </a:p>
        </p:txBody>
      </p:sp>
      <p:grpSp>
        <p:nvGrpSpPr>
          <p:cNvPr id="587" name="Google Shape;587;p55"/>
          <p:cNvGrpSpPr/>
          <p:nvPr/>
        </p:nvGrpSpPr>
        <p:grpSpPr>
          <a:xfrm>
            <a:off x="-33532" y="1805898"/>
            <a:ext cx="9198519" cy="3424522"/>
            <a:chOff x="0" y="0"/>
            <a:chExt cx="46527664" cy="16260787"/>
          </a:xfrm>
        </p:grpSpPr>
        <p:sp>
          <p:nvSpPr>
            <p:cNvPr id="588" name="Google Shape;588;p55"/>
            <p:cNvSpPr/>
            <p:nvPr/>
          </p:nvSpPr>
          <p:spPr>
            <a:xfrm>
              <a:off x="72390" y="72390"/>
              <a:ext cx="46382885" cy="16116008"/>
            </a:xfrm>
            <a:custGeom>
              <a:avLst/>
              <a:gdLst/>
              <a:ahLst/>
              <a:cxnLst/>
              <a:rect l="l" t="t" r="r" b="b"/>
              <a:pathLst>
                <a:path w="46382886" h="16116008" extrusionOk="0">
                  <a:moveTo>
                    <a:pt x="0" y="0"/>
                  </a:moveTo>
                  <a:lnTo>
                    <a:pt x="46382886" y="0"/>
                  </a:lnTo>
                  <a:lnTo>
                    <a:pt x="46382886" y="16116008"/>
                  </a:lnTo>
                  <a:lnTo>
                    <a:pt x="0" y="1611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589" name="Google Shape;589;p55"/>
            <p:cNvSpPr/>
            <p:nvPr/>
          </p:nvSpPr>
          <p:spPr>
            <a:xfrm>
              <a:off x="0" y="0"/>
              <a:ext cx="46527664" cy="16260787"/>
            </a:xfrm>
            <a:custGeom>
              <a:avLst/>
              <a:gdLst/>
              <a:ahLst/>
              <a:cxnLst/>
              <a:rect l="l" t="t" r="r" b="b"/>
              <a:pathLst>
                <a:path w="46527665" h="16260787" extrusionOk="0">
                  <a:moveTo>
                    <a:pt x="46382887" y="16116007"/>
                  </a:moveTo>
                  <a:lnTo>
                    <a:pt x="46527665" y="16116007"/>
                  </a:lnTo>
                  <a:lnTo>
                    <a:pt x="46527665" y="16260787"/>
                  </a:lnTo>
                  <a:lnTo>
                    <a:pt x="46382887" y="16260787"/>
                  </a:lnTo>
                  <a:lnTo>
                    <a:pt x="46382887" y="161160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116007"/>
                  </a:lnTo>
                  <a:lnTo>
                    <a:pt x="0" y="16116007"/>
                  </a:lnTo>
                  <a:lnTo>
                    <a:pt x="0" y="144780"/>
                  </a:lnTo>
                  <a:close/>
                  <a:moveTo>
                    <a:pt x="0" y="16116007"/>
                  </a:moveTo>
                  <a:lnTo>
                    <a:pt x="144780" y="16116007"/>
                  </a:lnTo>
                  <a:lnTo>
                    <a:pt x="144780" y="16260787"/>
                  </a:lnTo>
                  <a:lnTo>
                    <a:pt x="0" y="16260787"/>
                  </a:lnTo>
                  <a:lnTo>
                    <a:pt x="0" y="16116007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6116007"/>
                  </a:lnTo>
                  <a:lnTo>
                    <a:pt x="46382887" y="16116007"/>
                  </a:lnTo>
                  <a:lnTo>
                    <a:pt x="46382887" y="144780"/>
                  </a:lnTo>
                  <a:close/>
                  <a:moveTo>
                    <a:pt x="144780" y="16116007"/>
                  </a:moveTo>
                  <a:lnTo>
                    <a:pt x="46382887" y="16116007"/>
                  </a:lnTo>
                  <a:lnTo>
                    <a:pt x="46382887" y="16260787"/>
                  </a:lnTo>
                  <a:lnTo>
                    <a:pt x="144780" y="16260787"/>
                  </a:lnTo>
                  <a:lnTo>
                    <a:pt x="144780" y="16116007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590" name="Google Shape;590;p55"/>
          <p:cNvGrpSpPr/>
          <p:nvPr/>
        </p:nvGrpSpPr>
        <p:grpSpPr>
          <a:xfrm>
            <a:off x="5026443" y="2058708"/>
            <a:ext cx="2930522" cy="1001081"/>
            <a:chOff x="0" y="-66675"/>
            <a:chExt cx="7814725" cy="2669548"/>
          </a:xfrm>
        </p:grpSpPr>
        <p:sp>
          <p:nvSpPr>
            <p:cNvPr id="591" name="Google Shape;591;p55"/>
            <p:cNvSpPr txBox="1"/>
            <p:nvPr/>
          </p:nvSpPr>
          <p:spPr>
            <a:xfrm>
              <a:off x="0" y="-66675"/>
              <a:ext cx="7814725" cy="729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25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5"/>
            <p:cNvSpPr txBox="1"/>
            <p:nvPr/>
          </p:nvSpPr>
          <p:spPr>
            <a:xfrm>
              <a:off x="0" y="1136023"/>
              <a:ext cx="7814725" cy="1466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Coordenação de projetos; Metodologias pedagógicas;</a:t>
              </a:r>
              <a:endParaRPr sz="700"/>
            </a:p>
          </p:txBody>
        </p:sp>
      </p:grpSp>
      <p:grpSp>
        <p:nvGrpSpPr>
          <p:cNvPr id="593" name="Google Shape;593;p55"/>
          <p:cNvGrpSpPr/>
          <p:nvPr/>
        </p:nvGrpSpPr>
        <p:grpSpPr>
          <a:xfrm>
            <a:off x="7351302" y="169305"/>
            <a:ext cx="1476998" cy="1374107"/>
            <a:chOff x="0" y="0"/>
            <a:chExt cx="3938661" cy="3664286"/>
          </a:xfrm>
        </p:grpSpPr>
        <p:sp>
          <p:nvSpPr>
            <p:cNvPr id="594" name="Google Shape;594;p55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595" name="Google Shape;595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Google Shape;596;p55"/>
          <p:cNvGrpSpPr/>
          <p:nvPr/>
        </p:nvGrpSpPr>
        <p:grpSpPr>
          <a:xfrm>
            <a:off x="6120209" y="217182"/>
            <a:ext cx="1425536" cy="1326230"/>
            <a:chOff x="0" y="0"/>
            <a:chExt cx="3801429" cy="3536613"/>
          </a:xfrm>
        </p:grpSpPr>
        <p:sp>
          <p:nvSpPr>
            <p:cNvPr id="597" name="Google Shape;597;p55"/>
            <p:cNvSpPr txBox="1"/>
            <p:nvPr/>
          </p:nvSpPr>
          <p:spPr>
            <a:xfrm>
              <a:off x="0" y="2895534"/>
              <a:ext cx="3801429" cy="641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Administrativa</a:t>
              </a:r>
              <a:endParaRPr sz="700"/>
            </a:p>
          </p:txBody>
        </p:sp>
        <p:pic>
          <p:nvPicPr>
            <p:cNvPr id="598" name="Google Shape;598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679" y="0"/>
              <a:ext cx="2706071" cy="189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9" name="Google Shape;599;p55"/>
          <p:cNvGrpSpPr/>
          <p:nvPr/>
        </p:nvGrpSpPr>
        <p:grpSpPr>
          <a:xfrm>
            <a:off x="5026443" y="3395482"/>
            <a:ext cx="3269290" cy="1286831"/>
            <a:chOff x="0" y="-66675"/>
            <a:chExt cx="8718107" cy="3431548"/>
          </a:xfrm>
        </p:grpSpPr>
        <p:sp>
          <p:nvSpPr>
            <p:cNvPr id="600" name="Google Shape;600;p55"/>
            <p:cNvSpPr txBox="1"/>
            <p:nvPr/>
          </p:nvSpPr>
          <p:spPr>
            <a:xfrm>
              <a:off x="0" y="-66675"/>
              <a:ext cx="8718107" cy="729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25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55"/>
            <p:cNvSpPr txBox="1"/>
            <p:nvPr/>
          </p:nvSpPr>
          <p:spPr>
            <a:xfrm>
              <a:off x="0" y="1136023"/>
              <a:ext cx="8718107" cy="222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Habilidades de assessoramento;  Transnacionalidade (habilidades linguísticas)</a:t>
              </a:r>
              <a:endParaRPr sz="700"/>
            </a:p>
          </p:txBody>
        </p:sp>
      </p:grpSp>
      <p:pic>
        <p:nvPicPr>
          <p:cNvPr id="602" name="Google Shape;602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9684" y="2213731"/>
            <a:ext cx="828504" cy="102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8868" y="3630645"/>
            <a:ext cx="1118952" cy="111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9684" y="3720897"/>
            <a:ext cx="1043482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3245" y="2359784"/>
            <a:ext cx="1060701" cy="1060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55"/>
          <p:cNvGrpSpPr/>
          <p:nvPr/>
        </p:nvGrpSpPr>
        <p:grpSpPr>
          <a:xfrm>
            <a:off x="641442" y="2058708"/>
            <a:ext cx="2287425" cy="1001081"/>
            <a:chOff x="0" y="-66675"/>
            <a:chExt cx="6099802" cy="2669548"/>
          </a:xfrm>
        </p:grpSpPr>
        <p:sp>
          <p:nvSpPr>
            <p:cNvPr id="607" name="Google Shape;607;p55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25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55"/>
            <p:cNvSpPr txBox="1"/>
            <p:nvPr/>
          </p:nvSpPr>
          <p:spPr>
            <a:xfrm>
              <a:off x="0" y="1136023"/>
              <a:ext cx="6099802" cy="1466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Ensino;</a:t>
              </a:r>
              <a:endParaRPr sz="70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Pesquisa;</a:t>
              </a:r>
              <a:endParaRPr sz="700"/>
            </a:p>
          </p:txBody>
        </p:sp>
      </p:grpSp>
      <p:grpSp>
        <p:nvGrpSpPr>
          <p:cNvPr id="609" name="Google Shape;609;p55"/>
          <p:cNvGrpSpPr/>
          <p:nvPr/>
        </p:nvGrpSpPr>
        <p:grpSpPr>
          <a:xfrm>
            <a:off x="514350" y="3538357"/>
            <a:ext cx="2287425" cy="1001081"/>
            <a:chOff x="0" y="-66675"/>
            <a:chExt cx="6099802" cy="2669548"/>
          </a:xfrm>
        </p:grpSpPr>
        <p:sp>
          <p:nvSpPr>
            <p:cNvPr id="610" name="Google Shape;610;p55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25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55"/>
            <p:cNvSpPr txBox="1"/>
            <p:nvPr/>
          </p:nvSpPr>
          <p:spPr>
            <a:xfrm>
              <a:off x="0" y="1136023"/>
              <a:ext cx="6099802" cy="1466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Domínio das tecnologias;</a:t>
              </a:r>
              <a:endParaRPr sz="70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Trabalho em equipe;</a:t>
              </a:r>
              <a:endParaRPr sz="70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56"/>
          <p:cNvGrpSpPr/>
          <p:nvPr/>
        </p:nvGrpSpPr>
        <p:grpSpPr>
          <a:xfrm>
            <a:off x="-182843" y="-305920"/>
            <a:ext cx="2442931" cy="5755339"/>
            <a:chOff x="0" y="0"/>
            <a:chExt cx="11602003" cy="27333332"/>
          </a:xfrm>
        </p:grpSpPr>
        <p:sp>
          <p:nvSpPr>
            <p:cNvPr id="617" name="Google Shape;617;p56"/>
            <p:cNvSpPr/>
            <p:nvPr/>
          </p:nvSpPr>
          <p:spPr>
            <a:xfrm>
              <a:off x="72390" y="72390"/>
              <a:ext cx="11457223" cy="27188553"/>
            </a:xfrm>
            <a:custGeom>
              <a:avLst/>
              <a:gdLst/>
              <a:ahLst/>
              <a:cxnLst/>
              <a:rect l="l" t="t" r="r" b="b"/>
              <a:pathLst>
                <a:path w="11457223" h="27188554" extrusionOk="0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  <a:ln>
              <a:noFill/>
            </a:ln>
          </p:spPr>
        </p:sp>
        <p:sp>
          <p:nvSpPr>
            <p:cNvPr id="618" name="Google Shape;618;p56"/>
            <p:cNvSpPr/>
            <p:nvPr/>
          </p:nvSpPr>
          <p:spPr>
            <a:xfrm>
              <a:off x="0" y="0"/>
              <a:ext cx="11602003" cy="27333332"/>
            </a:xfrm>
            <a:custGeom>
              <a:avLst/>
              <a:gdLst/>
              <a:ahLst/>
              <a:cxnLst/>
              <a:rect l="l" t="t" r="r" b="b"/>
              <a:pathLst>
                <a:path w="11602003" h="27333333" extrusionOk="0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619" name="Google Shape;619;p56"/>
          <p:cNvSpPr txBox="1"/>
          <p:nvPr/>
        </p:nvSpPr>
        <p:spPr>
          <a:xfrm>
            <a:off x="2614340" y="500063"/>
            <a:ext cx="6015309" cy="94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"O EDUCADOR SE ETERNIZA EM CADA SER QUE EDUCA"</a:t>
            </a:r>
            <a:endParaRPr sz="700"/>
          </a:p>
        </p:txBody>
      </p:sp>
      <p:sp>
        <p:nvSpPr>
          <p:cNvPr id="620" name="Google Shape;620;p56"/>
          <p:cNvSpPr txBox="1"/>
          <p:nvPr/>
        </p:nvSpPr>
        <p:spPr>
          <a:xfrm>
            <a:off x="4114800" y="1657350"/>
            <a:ext cx="4441195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PAULO FREIRE</a:t>
            </a:r>
            <a:endParaRPr sz="700"/>
          </a:p>
        </p:txBody>
      </p:sp>
      <p:sp>
        <p:nvSpPr>
          <p:cNvPr id="621" name="Google Shape;621;p56"/>
          <p:cNvSpPr txBox="1"/>
          <p:nvPr/>
        </p:nvSpPr>
        <p:spPr>
          <a:xfrm>
            <a:off x="3467899" y="3790950"/>
            <a:ext cx="50223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Agradecemos</a:t>
            </a:r>
            <a:endParaRPr sz="6000" b="1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622" name="Google Shape;62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60" y="3724681"/>
            <a:ext cx="847725" cy="115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672492" y="608738"/>
            <a:ext cx="6284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Objetivo</a:t>
            </a:r>
            <a:endParaRPr sz="700"/>
          </a:p>
        </p:txBody>
      </p:sp>
      <p:grpSp>
        <p:nvGrpSpPr>
          <p:cNvPr id="167" name="Google Shape;167;p28"/>
          <p:cNvGrpSpPr/>
          <p:nvPr/>
        </p:nvGrpSpPr>
        <p:grpSpPr>
          <a:xfrm>
            <a:off x="672492" y="2047787"/>
            <a:ext cx="7799016" cy="2581363"/>
            <a:chOff x="0" y="0"/>
            <a:chExt cx="37039189" cy="12259443"/>
          </a:xfrm>
        </p:grpSpPr>
        <p:sp>
          <p:nvSpPr>
            <p:cNvPr id="168" name="Google Shape;168;p28"/>
            <p:cNvSpPr/>
            <p:nvPr/>
          </p:nvSpPr>
          <p:spPr>
            <a:xfrm>
              <a:off x="72390" y="72390"/>
              <a:ext cx="36894410" cy="12114663"/>
            </a:xfrm>
            <a:custGeom>
              <a:avLst/>
              <a:gdLst/>
              <a:ahLst/>
              <a:cxnLst/>
              <a:rect l="l" t="t" r="r" b="b"/>
              <a:pathLst>
                <a:path w="36894411" h="12114663" extrusionOk="0">
                  <a:moveTo>
                    <a:pt x="0" y="0"/>
                  </a:moveTo>
                  <a:lnTo>
                    <a:pt x="36894411" y="0"/>
                  </a:lnTo>
                  <a:lnTo>
                    <a:pt x="36894411" y="12114663"/>
                  </a:lnTo>
                  <a:lnTo>
                    <a:pt x="0" y="1211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169" name="Google Shape;169;p28"/>
            <p:cNvSpPr/>
            <p:nvPr/>
          </p:nvSpPr>
          <p:spPr>
            <a:xfrm>
              <a:off x="0" y="0"/>
              <a:ext cx="37039189" cy="12259443"/>
            </a:xfrm>
            <a:custGeom>
              <a:avLst/>
              <a:gdLst/>
              <a:ahLst/>
              <a:cxnLst/>
              <a:rect l="l" t="t" r="r" b="b"/>
              <a:pathLst>
                <a:path w="37039190" h="12259443" extrusionOk="0">
                  <a:moveTo>
                    <a:pt x="36894412" y="12114663"/>
                  </a:moveTo>
                  <a:lnTo>
                    <a:pt x="37039190" y="12114663"/>
                  </a:lnTo>
                  <a:lnTo>
                    <a:pt x="37039190" y="12259443"/>
                  </a:lnTo>
                  <a:lnTo>
                    <a:pt x="36894412" y="12259443"/>
                  </a:lnTo>
                  <a:lnTo>
                    <a:pt x="36894412" y="12114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114664"/>
                  </a:lnTo>
                  <a:lnTo>
                    <a:pt x="0" y="12114664"/>
                  </a:lnTo>
                  <a:lnTo>
                    <a:pt x="0" y="144780"/>
                  </a:lnTo>
                  <a:close/>
                  <a:moveTo>
                    <a:pt x="0" y="12114664"/>
                  </a:moveTo>
                  <a:lnTo>
                    <a:pt x="144780" y="12114664"/>
                  </a:lnTo>
                  <a:lnTo>
                    <a:pt x="144780" y="12259443"/>
                  </a:lnTo>
                  <a:lnTo>
                    <a:pt x="0" y="12259443"/>
                  </a:lnTo>
                  <a:lnTo>
                    <a:pt x="0" y="12114663"/>
                  </a:lnTo>
                  <a:close/>
                  <a:moveTo>
                    <a:pt x="36894412" y="144780"/>
                  </a:moveTo>
                  <a:lnTo>
                    <a:pt x="37039190" y="144780"/>
                  </a:lnTo>
                  <a:lnTo>
                    <a:pt x="37039190" y="12114664"/>
                  </a:lnTo>
                  <a:lnTo>
                    <a:pt x="36894412" y="12114664"/>
                  </a:lnTo>
                  <a:lnTo>
                    <a:pt x="36894412" y="144780"/>
                  </a:lnTo>
                  <a:close/>
                  <a:moveTo>
                    <a:pt x="144780" y="12114663"/>
                  </a:moveTo>
                  <a:lnTo>
                    <a:pt x="36894412" y="12114663"/>
                  </a:lnTo>
                  <a:lnTo>
                    <a:pt x="36894412" y="12259443"/>
                  </a:lnTo>
                  <a:lnTo>
                    <a:pt x="144780" y="12259443"/>
                  </a:lnTo>
                  <a:lnTo>
                    <a:pt x="144780" y="12114663"/>
                  </a:lnTo>
                  <a:close/>
                  <a:moveTo>
                    <a:pt x="36894412" y="0"/>
                  </a:moveTo>
                  <a:lnTo>
                    <a:pt x="37039190" y="0"/>
                  </a:lnTo>
                  <a:lnTo>
                    <a:pt x="37039190" y="144780"/>
                  </a:lnTo>
                  <a:lnTo>
                    <a:pt x="36894412" y="144780"/>
                  </a:lnTo>
                  <a:lnTo>
                    <a:pt x="368944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894412" y="0"/>
                  </a:lnTo>
                  <a:lnTo>
                    <a:pt x="368944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170" name="Google Shape;170;p28"/>
          <p:cNvGrpSpPr/>
          <p:nvPr/>
        </p:nvGrpSpPr>
        <p:grpSpPr>
          <a:xfrm>
            <a:off x="3957262" y="2610582"/>
            <a:ext cx="1564780" cy="1455774"/>
            <a:chOff x="0" y="0"/>
            <a:chExt cx="4172745" cy="3882063"/>
          </a:xfrm>
        </p:grpSpPr>
        <p:sp>
          <p:nvSpPr>
            <p:cNvPr id="171" name="Google Shape;171;p28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Pessoal</a:t>
              </a:r>
              <a:endParaRPr sz="700"/>
            </a:p>
          </p:txBody>
        </p:sp>
        <p:pic>
          <p:nvPicPr>
            <p:cNvPr id="172" name="Google Shape;17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4220" y="0"/>
              <a:ext cx="1424304" cy="20792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28"/>
          <p:cNvGrpSpPr/>
          <p:nvPr/>
        </p:nvGrpSpPr>
        <p:grpSpPr>
          <a:xfrm>
            <a:off x="1516360" y="2610582"/>
            <a:ext cx="1564780" cy="1455774"/>
            <a:chOff x="0" y="0"/>
            <a:chExt cx="4172745" cy="3882063"/>
          </a:xfrm>
        </p:grpSpPr>
        <p:sp>
          <p:nvSpPr>
            <p:cNvPr id="174" name="Google Shape;174;p28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175" name="Google Shape;175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6734" y="0"/>
              <a:ext cx="2079277" cy="20792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28"/>
          <p:cNvGrpSpPr/>
          <p:nvPr/>
        </p:nvGrpSpPr>
        <p:grpSpPr>
          <a:xfrm>
            <a:off x="6062861" y="2610582"/>
            <a:ext cx="1564780" cy="1455774"/>
            <a:chOff x="0" y="0"/>
            <a:chExt cx="4172745" cy="3882063"/>
          </a:xfrm>
        </p:grpSpPr>
        <p:sp>
          <p:nvSpPr>
            <p:cNvPr id="177" name="Google Shape;177;p28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Administrativa</a:t>
              </a:r>
              <a:endParaRPr sz="700"/>
            </a:p>
          </p:txBody>
        </p:sp>
        <p:pic>
          <p:nvPicPr>
            <p:cNvPr id="178" name="Google Shape;178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175" y="0"/>
              <a:ext cx="2970395" cy="20792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9" name="Google Shape;17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7548255" y="-690436"/>
            <a:ext cx="2568342" cy="2409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469396" y="1259932"/>
            <a:ext cx="7158244" cy="40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Analisar a figura e o trabalho dos professores</a:t>
            </a:r>
            <a:endParaRPr sz="700"/>
          </a:p>
        </p:txBody>
      </p:sp>
      <p:sp>
        <p:nvSpPr>
          <p:cNvPr id="181" name="Google Shape;181;p28"/>
          <p:cNvSpPr txBox="1"/>
          <p:nvPr/>
        </p:nvSpPr>
        <p:spPr>
          <a:xfrm>
            <a:off x="769772" y="2135630"/>
            <a:ext cx="3756312" cy="19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Para isto o autor diferenciou três grandes dimensões: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9"/>
          <p:cNvGrpSpPr/>
          <p:nvPr/>
        </p:nvGrpSpPr>
        <p:grpSpPr>
          <a:xfrm>
            <a:off x="-118725" y="-86291"/>
            <a:ext cx="8181593" cy="5316083"/>
            <a:chOff x="0" y="0"/>
            <a:chExt cx="38856133" cy="25247213"/>
          </a:xfrm>
        </p:grpSpPr>
        <p:sp>
          <p:nvSpPr>
            <p:cNvPr id="187" name="Google Shape;187;p29"/>
            <p:cNvSpPr/>
            <p:nvPr/>
          </p:nvSpPr>
          <p:spPr>
            <a:xfrm>
              <a:off x="72390" y="72390"/>
              <a:ext cx="38711350" cy="25102432"/>
            </a:xfrm>
            <a:custGeom>
              <a:avLst/>
              <a:gdLst/>
              <a:ahLst/>
              <a:cxnLst/>
              <a:rect l="l" t="t" r="r" b="b"/>
              <a:pathLst>
                <a:path w="38711351" h="25102433" extrusionOk="0">
                  <a:moveTo>
                    <a:pt x="0" y="0"/>
                  </a:moveTo>
                  <a:lnTo>
                    <a:pt x="38711351" y="0"/>
                  </a:lnTo>
                  <a:lnTo>
                    <a:pt x="38711351" y="25102433"/>
                  </a:lnTo>
                  <a:lnTo>
                    <a:pt x="0" y="25102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188" name="Google Shape;188;p29"/>
            <p:cNvSpPr/>
            <p:nvPr/>
          </p:nvSpPr>
          <p:spPr>
            <a:xfrm>
              <a:off x="0" y="0"/>
              <a:ext cx="38856133" cy="25247213"/>
            </a:xfrm>
            <a:custGeom>
              <a:avLst/>
              <a:gdLst/>
              <a:ahLst/>
              <a:cxnLst/>
              <a:rect l="l" t="t" r="r" b="b"/>
              <a:pathLst>
                <a:path w="38856134" h="25247214" extrusionOk="0">
                  <a:moveTo>
                    <a:pt x="38711352" y="25102434"/>
                  </a:moveTo>
                  <a:lnTo>
                    <a:pt x="38856134" y="25102434"/>
                  </a:lnTo>
                  <a:lnTo>
                    <a:pt x="38856134" y="25247214"/>
                  </a:lnTo>
                  <a:lnTo>
                    <a:pt x="38711352" y="25247214"/>
                  </a:lnTo>
                  <a:lnTo>
                    <a:pt x="38711352" y="251024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02434"/>
                  </a:lnTo>
                  <a:lnTo>
                    <a:pt x="0" y="25102434"/>
                  </a:lnTo>
                  <a:lnTo>
                    <a:pt x="0" y="144780"/>
                  </a:lnTo>
                  <a:close/>
                  <a:moveTo>
                    <a:pt x="0" y="25102434"/>
                  </a:moveTo>
                  <a:lnTo>
                    <a:pt x="144780" y="25102434"/>
                  </a:lnTo>
                  <a:lnTo>
                    <a:pt x="144780" y="25247214"/>
                  </a:lnTo>
                  <a:lnTo>
                    <a:pt x="0" y="25247214"/>
                  </a:lnTo>
                  <a:lnTo>
                    <a:pt x="0" y="25102434"/>
                  </a:lnTo>
                  <a:close/>
                  <a:moveTo>
                    <a:pt x="38711352" y="144780"/>
                  </a:moveTo>
                  <a:lnTo>
                    <a:pt x="38856134" y="144780"/>
                  </a:lnTo>
                  <a:lnTo>
                    <a:pt x="38856134" y="25102434"/>
                  </a:lnTo>
                  <a:lnTo>
                    <a:pt x="38711352" y="25102434"/>
                  </a:lnTo>
                  <a:lnTo>
                    <a:pt x="38711352" y="144780"/>
                  </a:lnTo>
                  <a:close/>
                  <a:moveTo>
                    <a:pt x="144780" y="25102434"/>
                  </a:moveTo>
                  <a:lnTo>
                    <a:pt x="38711352" y="25102434"/>
                  </a:lnTo>
                  <a:lnTo>
                    <a:pt x="38711352" y="25247214"/>
                  </a:lnTo>
                  <a:lnTo>
                    <a:pt x="144780" y="25247214"/>
                  </a:lnTo>
                  <a:lnTo>
                    <a:pt x="144780" y="25102434"/>
                  </a:lnTo>
                  <a:close/>
                  <a:moveTo>
                    <a:pt x="38711352" y="0"/>
                  </a:moveTo>
                  <a:lnTo>
                    <a:pt x="38856134" y="0"/>
                  </a:lnTo>
                  <a:lnTo>
                    <a:pt x="38856134" y="144780"/>
                  </a:lnTo>
                  <a:lnTo>
                    <a:pt x="38711352" y="144780"/>
                  </a:lnTo>
                  <a:lnTo>
                    <a:pt x="387113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711352" y="0"/>
                  </a:lnTo>
                  <a:lnTo>
                    <a:pt x="387113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t="12401" b="12400"/>
          <a:stretch/>
        </p:blipFill>
        <p:spPr>
          <a:xfrm>
            <a:off x="3125941" y="544592"/>
            <a:ext cx="4313268" cy="405431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436348" y="967479"/>
            <a:ext cx="2220188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Docência Universitária</a:t>
            </a:r>
            <a:endParaRPr sz="1500" b="0" i="0" u="none" strike="noStrike" cap="none">
              <a:solidFill>
                <a:srgbClr val="2E41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 rot="5400000">
            <a:off x="6727985" y="2579132"/>
            <a:ext cx="3831905" cy="20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Dimensão Profissional</a:t>
            </a:r>
            <a:endParaRPr sz="700"/>
          </a:p>
        </p:txBody>
      </p:sp>
      <p:grpSp>
        <p:nvGrpSpPr>
          <p:cNvPr id="192" name="Google Shape;192;p29"/>
          <p:cNvGrpSpPr/>
          <p:nvPr/>
        </p:nvGrpSpPr>
        <p:grpSpPr>
          <a:xfrm>
            <a:off x="265958" y="3448840"/>
            <a:ext cx="1564780" cy="1455774"/>
            <a:chOff x="0" y="0"/>
            <a:chExt cx="4172745" cy="3882063"/>
          </a:xfrm>
        </p:grpSpPr>
        <p:sp>
          <p:nvSpPr>
            <p:cNvPr id="193" name="Google Shape;193;p29"/>
            <p:cNvSpPr txBox="1"/>
            <p:nvPr/>
          </p:nvSpPr>
          <p:spPr>
            <a:xfrm>
              <a:off x="0" y="3177213"/>
              <a:ext cx="4172745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194" name="Google Shape;194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6734" y="0"/>
              <a:ext cx="2079277" cy="2079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29"/>
          <p:cNvSpPr txBox="1"/>
          <p:nvPr/>
        </p:nvSpPr>
        <p:spPr>
          <a:xfrm>
            <a:off x="428507" y="1433513"/>
            <a:ext cx="2220188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0" marR="0" lvl="1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D"/>
              </a:buClr>
              <a:buSzPts val="1500"/>
              <a:buFont typeface="Arial"/>
              <a:buChar char="•"/>
            </a:pPr>
            <a:r>
              <a:rPr lang="pt-BR" sz="15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Profissão ou trabalho que exercemos?</a:t>
            </a:r>
            <a:endParaRPr sz="700"/>
          </a:p>
        </p:txBody>
      </p:sp>
      <p:sp>
        <p:nvSpPr>
          <p:cNvPr id="196" name="Google Shape;196;p29"/>
          <p:cNvSpPr txBox="1"/>
          <p:nvPr/>
        </p:nvSpPr>
        <p:spPr>
          <a:xfrm>
            <a:off x="3690199" y="3788945"/>
            <a:ext cx="3393749" cy="32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rPr>
              <a:t>EXTREMAMENTE CONTRADITÓRIA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0"/>
          <p:cNvGrpSpPr/>
          <p:nvPr/>
        </p:nvGrpSpPr>
        <p:grpSpPr>
          <a:xfrm>
            <a:off x="2563564" y="-150055"/>
            <a:ext cx="6665453" cy="5443609"/>
            <a:chOff x="0" y="0"/>
            <a:chExt cx="31655657" cy="25852860"/>
          </a:xfrm>
        </p:grpSpPr>
        <p:sp>
          <p:nvSpPr>
            <p:cNvPr id="202" name="Google Shape;202;p30"/>
            <p:cNvSpPr/>
            <p:nvPr/>
          </p:nvSpPr>
          <p:spPr>
            <a:xfrm>
              <a:off x="72390" y="72390"/>
              <a:ext cx="31510878" cy="25708080"/>
            </a:xfrm>
            <a:custGeom>
              <a:avLst/>
              <a:gdLst/>
              <a:ahLst/>
              <a:cxnLst/>
              <a:rect l="l" t="t" r="r" b="b"/>
              <a:pathLst>
                <a:path w="31510879" h="25708081" extrusionOk="0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203" name="Google Shape;203;p30"/>
            <p:cNvSpPr/>
            <p:nvPr/>
          </p:nvSpPr>
          <p:spPr>
            <a:xfrm>
              <a:off x="0" y="0"/>
              <a:ext cx="31655657" cy="25852860"/>
            </a:xfrm>
            <a:custGeom>
              <a:avLst/>
              <a:gdLst/>
              <a:ahLst/>
              <a:cxnLst/>
              <a:rect l="l" t="t" r="r" b="b"/>
              <a:pathLst>
                <a:path w="31655658" h="25852861" extrusionOk="0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t="9288"/>
          <a:stretch/>
        </p:blipFill>
        <p:spPr>
          <a:xfrm>
            <a:off x="3240031" y="3389168"/>
            <a:ext cx="2034940" cy="12321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30"/>
          <p:cNvGrpSpPr/>
          <p:nvPr/>
        </p:nvGrpSpPr>
        <p:grpSpPr>
          <a:xfrm>
            <a:off x="353740" y="3530507"/>
            <a:ext cx="1476998" cy="1374107"/>
            <a:chOff x="0" y="0"/>
            <a:chExt cx="3938661" cy="3664286"/>
          </a:xfrm>
        </p:grpSpPr>
        <p:sp>
          <p:nvSpPr>
            <p:cNvPr id="206" name="Google Shape;206;p30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207" name="Google Shape;207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0031" y="465452"/>
            <a:ext cx="1990528" cy="132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0031" y="1922340"/>
            <a:ext cx="1990529" cy="129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306617" y="452813"/>
            <a:ext cx="2102426" cy="93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Identidade</a:t>
            </a:r>
            <a:endParaRPr sz="2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profissional indefinida</a:t>
            </a:r>
            <a:endParaRPr sz="21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5691393" y="629190"/>
            <a:ext cx="2797529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CENTRADA NOS CONHECIMENTOS ESPECÍFICOS</a:t>
            </a:r>
            <a:endParaRPr sz="700"/>
          </a:p>
        </p:txBody>
      </p:sp>
      <p:sp>
        <p:nvSpPr>
          <p:cNvPr id="212" name="Google Shape;212;p30"/>
          <p:cNvSpPr txBox="1"/>
          <p:nvPr/>
        </p:nvSpPr>
        <p:spPr>
          <a:xfrm>
            <a:off x="5691393" y="2236259"/>
            <a:ext cx="2797529" cy="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FORMAÇÃO VOLTADA PARA</a:t>
            </a:r>
            <a:endParaRPr sz="700"/>
          </a:p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rimo"/>
                <a:ea typeface="Arimo"/>
                <a:cs typeface="Arimo"/>
                <a:sym typeface="Arimo"/>
              </a:rPr>
              <a:t>o domínio científico</a:t>
            </a:r>
            <a:endParaRPr sz="700"/>
          </a:p>
        </p:txBody>
      </p:sp>
      <p:sp>
        <p:nvSpPr>
          <p:cNvPr id="213" name="Google Shape;213;p30"/>
          <p:cNvSpPr txBox="1"/>
          <p:nvPr/>
        </p:nvSpPr>
        <p:spPr>
          <a:xfrm>
            <a:off x="5691393" y="3688411"/>
            <a:ext cx="2797529" cy="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“ENSINAR SE APRENDE ENSINANDO”</a:t>
            </a:r>
            <a:endParaRPr sz="700"/>
          </a:p>
        </p:txBody>
      </p:sp>
      <p:sp>
        <p:nvSpPr>
          <p:cNvPr id="214" name="Google Shape;214;p30"/>
          <p:cNvSpPr txBox="1"/>
          <p:nvPr/>
        </p:nvSpPr>
        <p:spPr>
          <a:xfrm>
            <a:off x="265958" y="2342823"/>
            <a:ext cx="1439593" cy="73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Preparação para</a:t>
            </a:r>
            <a:endParaRPr sz="70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ser docente</a:t>
            </a:r>
            <a:endParaRPr sz="70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31"/>
          <p:cNvGrpSpPr/>
          <p:nvPr/>
        </p:nvGrpSpPr>
        <p:grpSpPr>
          <a:xfrm>
            <a:off x="35992" y="-353473"/>
            <a:ext cx="4610871" cy="5287744"/>
            <a:chOff x="0" y="0"/>
            <a:chExt cx="21898008" cy="25112624"/>
          </a:xfrm>
        </p:grpSpPr>
        <p:sp>
          <p:nvSpPr>
            <p:cNvPr id="220" name="Google Shape;220;p31"/>
            <p:cNvSpPr/>
            <p:nvPr/>
          </p:nvSpPr>
          <p:spPr>
            <a:xfrm>
              <a:off x="72390" y="72390"/>
              <a:ext cx="21753228" cy="24967845"/>
            </a:xfrm>
            <a:custGeom>
              <a:avLst/>
              <a:gdLst/>
              <a:ahLst/>
              <a:cxnLst/>
              <a:rect l="l" t="t" r="r" b="b"/>
              <a:pathLst>
                <a:path w="21753228" h="24967846" extrusionOk="0">
                  <a:moveTo>
                    <a:pt x="0" y="0"/>
                  </a:moveTo>
                  <a:lnTo>
                    <a:pt x="21753228" y="0"/>
                  </a:lnTo>
                  <a:lnTo>
                    <a:pt x="21753228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221" name="Google Shape;221;p31"/>
            <p:cNvSpPr/>
            <p:nvPr/>
          </p:nvSpPr>
          <p:spPr>
            <a:xfrm>
              <a:off x="0" y="0"/>
              <a:ext cx="21898008" cy="25112624"/>
            </a:xfrm>
            <a:custGeom>
              <a:avLst/>
              <a:gdLst/>
              <a:ahLst/>
              <a:cxnLst/>
              <a:rect l="l" t="t" r="r" b="b"/>
              <a:pathLst>
                <a:path w="21898008" h="25112625" extrusionOk="0">
                  <a:moveTo>
                    <a:pt x="21753227" y="24967845"/>
                  </a:moveTo>
                  <a:lnTo>
                    <a:pt x="21898008" y="24967845"/>
                  </a:lnTo>
                  <a:lnTo>
                    <a:pt x="21898008" y="25112625"/>
                  </a:lnTo>
                  <a:lnTo>
                    <a:pt x="21753227" y="25112625"/>
                  </a:lnTo>
                  <a:lnTo>
                    <a:pt x="2175322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21753227" y="144780"/>
                  </a:moveTo>
                  <a:lnTo>
                    <a:pt x="21898008" y="144780"/>
                  </a:lnTo>
                  <a:lnTo>
                    <a:pt x="21898008" y="24967845"/>
                  </a:lnTo>
                  <a:lnTo>
                    <a:pt x="21753227" y="24967845"/>
                  </a:lnTo>
                  <a:lnTo>
                    <a:pt x="21753227" y="144780"/>
                  </a:lnTo>
                  <a:close/>
                  <a:moveTo>
                    <a:pt x="144780" y="24967845"/>
                  </a:moveTo>
                  <a:lnTo>
                    <a:pt x="21753227" y="24967845"/>
                  </a:lnTo>
                  <a:lnTo>
                    <a:pt x="2175322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21753227" y="0"/>
                  </a:moveTo>
                  <a:lnTo>
                    <a:pt x="21898008" y="0"/>
                  </a:lnTo>
                  <a:lnTo>
                    <a:pt x="21898008" y="144780"/>
                  </a:lnTo>
                  <a:lnTo>
                    <a:pt x="21753227" y="144780"/>
                  </a:lnTo>
                  <a:lnTo>
                    <a:pt x="2175322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753227" y="0"/>
                  </a:lnTo>
                  <a:lnTo>
                    <a:pt x="2175322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r="25707" b="25707"/>
          <a:stretch/>
        </p:blipFill>
        <p:spPr>
          <a:xfrm>
            <a:off x="514350" y="514350"/>
            <a:ext cx="3414923" cy="227519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617588" y="2804224"/>
            <a:ext cx="3311684" cy="22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2E414D"/>
                </a:solidFill>
                <a:latin typeface="Arial"/>
                <a:ea typeface="Arial"/>
                <a:cs typeface="Arial"/>
                <a:sym typeface="Arial"/>
              </a:rPr>
              <a:t>A docência como atividade profissional</a:t>
            </a:r>
            <a:endParaRPr sz="700"/>
          </a:p>
        </p:txBody>
      </p:sp>
      <p:sp>
        <p:nvSpPr>
          <p:cNvPr id="224" name="Google Shape;224;p31"/>
          <p:cNvSpPr txBox="1"/>
          <p:nvPr/>
        </p:nvSpPr>
        <p:spPr>
          <a:xfrm>
            <a:off x="5001695" y="447966"/>
            <a:ext cx="3627956" cy="6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FUNÇÕES FORMATIVAS CONVENCIONAIS TORNARAM</a:t>
            </a:r>
            <a:r>
              <a:rPr lang="pt-BR" sz="1500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-</a:t>
            </a:r>
            <a:r>
              <a:rPr lang="pt-BR"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SE MAIS COMPLEXAS:</a:t>
            </a:r>
            <a:endParaRPr sz="700"/>
          </a:p>
        </p:txBody>
      </p:sp>
      <p:sp>
        <p:nvSpPr>
          <p:cNvPr id="225" name="Google Shape;225;p31"/>
          <p:cNvSpPr txBox="1"/>
          <p:nvPr/>
        </p:nvSpPr>
        <p:spPr>
          <a:xfrm>
            <a:off x="1460233" y="3823946"/>
            <a:ext cx="3171388" cy="8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Funções que ultrapassam a atividade docente</a:t>
            </a:r>
            <a:endParaRPr sz="1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2600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001695" y="1527405"/>
            <a:ext cx="3815295" cy="29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•Massificação dos alunos;</a:t>
            </a:r>
            <a:endParaRPr sz="7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•Novas tecnologias; </a:t>
            </a:r>
            <a:endParaRPr sz="7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•Internacionalização;</a:t>
            </a:r>
            <a:endParaRPr sz="7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endParaRPr sz="7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•Novas funções (Business</a:t>
            </a:r>
            <a:endParaRPr sz="7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 Relações institucionais)</a:t>
            </a:r>
            <a:endParaRPr sz="700"/>
          </a:p>
        </p:txBody>
      </p:sp>
      <p:grpSp>
        <p:nvGrpSpPr>
          <p:cNvPr id="227" name="Google Shape;227;p31"/>
          <p:cNvGrpSpPr/>
          <p:nvPr/>
        </p:nvGrpSpPr>
        <p:grpSpPr>
          <a:xfrm>
            <a:off x="353740" y="3530507"/>
            <a:ext cx="1476998" cy="1374107"/>
            <a:chOff x="0" y="0"/>
            <a:chExt cx="3938661" cy="3664286"/>
          </a:xfrm>
        </p:grpSpPr>
        <p:sp>
          <p:nvSpPr>
            <p:cNvPr id="228" name="Google Shape;228;p31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229" name="Google Shape;229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r="60190"/>
          <a:stretch/>
        </p:blipFill>
        <p:spPr>
          <a:xfrm>
            <a:off x="638092" y="514350"/>
            <a:ext cx="2406774" cy="409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32"/>
          <p:cNvGrpSpPr/>
          <p:nvPr/>
        </p:nvGrpSpPr>
        <p:grpSpPr>
          <a:xfrm>
            <a:off x="3569601" y="559206"/>
            <a:ext cx="5574399" cy="4154181"/>
            <a:chOff x="0" y="0"/>
            <a:chExt cx="26474008" cy="19729093"/>
          </a:xfrm>
        </p:grpSpPr>
        <p:sp>
          <p:nvSpPr>
            <p:cNvPr id="236" name="Google Shape;236;p32"/>
            <p:cNvSpPr/>
            <p:nvPr/>
          </p:nvSpPr>
          <p:spPr>
            <a:xfrm>
              <a:off x="72390" y="72390"/>
              <a:ext cx="26329228" cy="19584314"/>
            </a:xfrm>
            <a:custGeom>
              <a:avLst/>
              <a:gdLst/>
              <a:ahLst/>
              <a:cxnLst/>
              <a:rect l="l" t="t" r="r" b="b"/>
              <a:pathLst>
                <a:path w="26329229" h="19584314" extrusionOk="0">
                  <a:moveTo>
                    <a:pt x="0" y="0"/>
                  </a:moveTo>
                  <a:lnTo>
                    <a:pt x="26329229" y="0"/>
                  </a:lnTo>
                  <a:lnTo>
                    <a:pt x="26329229" y="19584314"/>
                  </a:lnTo>
                  <a:lnTo>
                    <a:pt x="0" y="19584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</p:spPr>
        </p:sp>
        <p:sp>
          <p:nvSpPr>
            <p:cNvPr id="237" name="Google Shape;237;p32"/>
            <p:cNvSpPr/>
            <p:nvPr/>
          </p:nvSpPr>
          <p:spPr>
            <a:xfrm>
              <a:off x="0" y="0"/>
              <a:ext cx="26474008" cy="19729093"/>
            </a:xfrm>
            <a:custGeom>
              <a:avLst/>
              <a:gdLst/>
              <a:ahLst/>
              <a:cxnLst/>
              <a:rect l="l" t="t" r="r" b="b"/>
              <a:pathLst>
                <a:path w="26474009" h="19729093" extrusionOk="0">
                  <a:moveTo>
                    <a:pt x="26329230" y="19584313"/>
                  </a:moveTo>
                  <a:lnTo>
                    <a:pt x="26474009" y="19584313"/>
                  </a:lnTo>
                  <a:lnTo>
                    <a:pt x="26474009" y="19729093"/>
                  </a:lnTo>
                  <a:lnTo>
                    <a:pt x="26329230" y="19729093"/>
                  </a:lnTo>
                  <a:lnTo>
                    <a:pt x="26329230" y="195843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584313"/>
                  </a:lnTo>
                  <a:lnTo>
                    <a:pt x="0" y="19584313"/>
                  </a:lnTo>
                  <a:lnTo>
                    <a:pt x="0" y="144780"/>
                  </a:lnTo>
                  <a:close/>
                  <a:moveTo>
                    <a:pt x="0" y="19584313"/>
                  </a:moveTo>
                  <a:lnTo>
                    <a:pt x="144780" y="19584313"/>
                  </a:lnTo>
                  <a:lnTo>
                    <a:pt x="144780" y="19729093"/>
                  </a:lnTo>
                  <a:lnTo>
                    <a:pt x="0" y="19729093"/>
                  </a:lnTo>
                  <a:lnTo>
                    <a:pt x="0" y="19584313"/>
                  </a:lnTo>
                  <a:close/>
                  <a:moveTo>
                    <a:pt x="26329230" y="144780"/>
                  </a:moveTo>
                  <a:lnTo>
                    <a:pt x="26474009" y="144780"/>
                  </a:lnTo>
                  <a:lnTo>
                    <a:pt x="26474009" y="19584313"/>
                  </a:lnTo>
                  <a:lnTo>
                    <a:pt x="26329230" y="19584313"/>
                  </a:lnTo>
                  <a:lnTo>
                    <a:pt x="26329230" y="144780"/>
                  </a:lnTo>
                  <a:close/>
                  <a:moveTo>
                    <a:pt x="144780" y="19584313"/>
                  </a:moveTo>
                  <a:lnTo>
                    <a:pt x="26329230" y="19584313"/>
                  </a:lnTo>
                  <a:lnTo>
                    <a:pt x="26329230" y="19729093"/>
                  </a:lnTo>
                  <a:lnTo>
                    <a:pt x="144780" y="19729093"/>
                  </a:lnTo>
                  <a:lnTo>
                    <a:pt x="144780" y="19584313"/>
                  </a:lnTo>
                  <a:close/>
                  <a:moveTo>
                    <a:pt x="26329230" y="0"/>
                  </a:moveTo>
                  <a:lnTo>
                    <a:pt x="26474009" y="0"/>
                  </a:lnTo>
                  <a:lnTo>
                    <a:pt x="26474009" y="144780"/>
                  </a:lnTo>
                  <a:lnTo>
                    <a:pt x="26329230" y="144780"/>
                  </a:lnTo>
                  <a:lnTo>
                    <a:pt x="2632923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329230" y="0"/>
                  </a:lnTo>
                  <a:lnTo>
                    <a:pt x="263292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sp>
        <p:nvSpPr>
          <p:cNvPr id="238" name="Google Shape;238;p32"/>
          <p:cNvSpPr txBox="1"/>
          <p:nvPr/>
        </p:nvSpPr>
        <p:spPr>
          <a:xfrm>
            <a:off x="3749637" y="1344917"/>
            <a:ext cx="5066914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Conhecer os conteúdos</a:t>
            </a: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•Analisar e resolver problemas</a:t>
            </a: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•Analisar como detalhar e tornar compreensível certo tópico</a:t>
            </a: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239" name="Google Shape;239;p32"/>
          <p:cNvGrpSpPr/>
          <p:nvPr/>
        </p:nvGrpSpPr>
        <p:grpSpPr>
          <a:xfrm>
            <a:off x="353740" y="3530507"/>
            <a:ext cx="1476998" cy="1374107"/>
            <a:chOff x="0" y="0"/>
            <a:chExt cx="3938661" cy="3664286"/>
          </a:xfrm>
        </p:grpSpPr>
        <p:sp>
          <p:nvSpPr>
            <p:cNvPr id="240" name="Google Shape;240;p32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241" name="Google Shape;241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32"/>
          <p:cNvSpPr txBox="1"/>
          <p:nvPr/>
        </p:nvSpPr>
        <p:spPr>
          <a:xfrm>
            <a:off x="627350" y="1134097"/>
            <a:ext cx="2406774" cy="48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Habilidades básicas dos</a:t>
            </a:r>
            <a:endParaRPr sz="700"/>
          </a:p>
          <a:p>
            <a:pPr marL="0" marR="0" lvl="0" indent="0" algn="ctr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</a:t>
            </a:r>
            <a:endParaRPr sz="700"/>
          </a:p>
        </p:txBody>
      </p:sp>
      <p:sp>
        <p:nvSpPr>
          <p:cNvPr id="243" name="Google Shape;243;p32"/>
          <p:cNvSpPr txBox="1"/>
          <p:nvPr/>
        </p:nvSpPr>
        <p:spPr>
          <a:xfrm>
            <a:off x="3749637" y="2800738"/>
            <a:ext cx="5066914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Observar a melhor maneira de abordar um conteúdo</a:t>
            </a: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•Selecionar estratégias metodológicas adequadas</a:t>
            </a: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•Organizar ideias, informações e as tarefas para os alunos</a:t>
            </a: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3"/>
          <p:cNvGrpSpPr/>
          <p:nvPr/>
        </p:nvGrpSpPr>
        <p:grpSpPr>
          <a:xfrm>
            <a:off x="4572000" y="-150055"/>
            <a:ext cx="4681718" cy="5443609"/>
            <a:chOff x="0" y="0"/>
            <a:chExt cx="22234478" cy="25852860"/>
          </a:xfrm>
        </p:grpSpPr>
        <p:sp>
          <p:nvSpPr>
            <p:cNvPr id="249" name="Google Shape;249;p33"/>
            <p:cNvSpPr/>
            <p:nvPr/>
          </p:nvSpPr>
          <p:spPr>
            <a:xfrm>
              <a:off x="72390" y="72390"/>
              <a:ext cx="22089698" cy="25708080"/>
            </a:xfrm>
            <a:custGeom>
              <a:avLst/>
              <a:gdLst/>
              <a:ahLst/>
              <a:cxnLst/>
              <a:rect l="l" t="t" r="r" b="b"/>
              <a:pathLst>
                <a:path w="22089698" h="25708081" extrusionOk="0">
                  <a:moveTo>
                    <a:pt x="0" y="0"/>
                  </a:moveTo>
                  <a:lnTo>
                    <a:pt x="22089698" y="0"/>
                  </a:lnTo>
                  <a:lnTo>
                    <a:pt x="22089698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  <a:ln>
              <a:noFill/>
            </a:ln>
          </p:spPr>
        </p:sp>
        <p:sp>
          <p:nvSpPr>
            <p:cNvPr id="250" name="Google Shape;250;p33"/>
            <p:cNvSpPr/>
            <p:nvPr/>
          </p:nvSpPr>
          <p:spPr>
            <a:xfrm>
              <a:off x="0" y="0"/>
              <a:ext cx="22234478" cy="25852860"/>
            </a:xfrm>
            <a:custGeom>
              <a:avLst/>
              <a:gdLst/>
              <a:ahLst/>
              <a:cxnLst/>
              <a:rect l="l" t="t" r="r" b="b"/>
              <a:pathLst>
                <a:path w="22234478" h="25852861" extrusionOk="0">
                  <a:moveTo>
                    <a:pt x="22089698" y="25708080"/>
                  </a:moveTo>
                  <a:lnTo>
                    <a:pt x="22234478" y="25708080"/>
                  </a:lnTo>
                  <a:lnTo>
                    <a:pt x="22234478" y="25852861"/>
                  </a:lnTo>
                  <a:lnTo>
                    <a:pt x="22089698" y="25852861"/>
                  </a:lnTo>
                  <a:lnTo>
                    <a:pt x="2208969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089698" y="144780"/>
                  </a:moveTo>
                  <a:lnTo>
                    <a:pt x="22234478" y="144780"/>
                  </a:lnTo>
                  <a:lnTo>
                    <a:pt x="22234478" y="25708080"/>
                  </a:lnTo>
                  <a:lnTo>
                    <a:pt x="22089698" y="25708080"/>
                  </a:lnTo>
                  <a:lnTo>
                    <a:pt x="22089698" y="144780"/>
                  </a:lnTo>
                  <a:close/>
                  <a:moveTo>
                    <a:pt x="144780" y="25708080"/>
                  </a:moveTo>
                  <a:lnTo>
                    <a:pt x="22089698" y="25708080"/>
                  </a:lnTo>
                  <a:lnTo>
                    <a:pt x="2208969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089698" y="0"/>
                  </a:moveTo>
                  <a:lnTo>
                    <a:pt x="22234478" y="0"/>
                  </a:lnTo>
                  <a:lnTo>
                    <a:pt x="22234478" y="144780"/>
                  </a:lnTo>
                  <a:lnTo>
                    <a:pt x="22089698" y="144780"/>
                  </a:lnTo>
                  <a:lnTo>
                    <a:pt x="220896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089698" y="0"/>
                  </a:lnTo>
                  <a:lnTo>
                    <a:pt x="220896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  <a:ln>
              <a:noFill/>
            </a:ln>
          </p:spPr>
        </p:sp>
      </p:grpSp>
      <p:grpSp>
        <p:nvGrpSpPr>
          <p:cNvPr id="251" name="Google Shape;251;p33"/>
          <p:cNvGrpSpPr/>
          <p:nvPr/>
        </p:nvGrpSpPr>
        <p:grpSpPr>
          <a:xfrm>
            <a:off x="159363" y="3624484"/>
            <a:ext cx="1476998" cy="1374107"/>
            <a:chOff x="0" y="0"/>
            <a:chExt cx="3938661" cy="3664286"/>
          </a:xfrm>
        </p:grpSpPr>
        <p:sp>
          <p:nvSpPr>
            <p:cNvPr id="252" name="Google Shape;252;p33"/>
            <p:cNvSpPr txBox="1"/>
            <p:nvPr/>
          </p:nvSpPr>
          <p:spPr>
            <a:xfrm>
              <a:off x="0" y="3003158"/>
              <a:ext cx="3938661" cy="66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0" i="0" u="none" strike="noStrike" cap="none">
                  <a:solidFill>
                    <a:srgbClr val="2E414D"/>
                  </a:solidFill>
                  <a:latin typeface="Arial"/>
                  <a:ea typeface="Arial"/>
                  <a:cs typeface="Arial"/>
                  <a:sym typeface="Arial"/>
                </a:rPr>
                <a:t>Profissional</a:t>
              </a:r>
              <a:endParaRPr sz="700"/>
            </a:p>
          </p:txBody>
        </p:sp>
        <p:pic>
          <p:nvPicPr>
            <p:cNvPr id="253" name="Google Shape;253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014" y="0"/>
              <a:ext cx="1962633" cy="19626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44" y="1411704"/>
            <a:ext cx="2999648" cy="200039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/>
        </p:nvSpPr>
        <p:spPr>
          <a:xfrm>
            <a:off x="514350" y="429843"/>
            <a:ext cx="3223729" cy="68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Competências do docente:</a:t>
            </a:r>
            <a:endParaRPr sz="700"/>
          </a:p>
        </p:txBody>
      </p:sp>
      <p:sp>
        <p:nvSpPr>
          <p:cNvPr id="256" name="Google Shape;256;p33"/>
          <p:cNvSpPr txBox="1"/>
          <p:nvPr/>
        </p:nvSpPr>
        <p:spPr>
          <a:xfrm>
            <a:off x="4723354" y="1364079"/>
            <a:ext cx="4139470" cy="227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</a:t>
            </a: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Saber identificar o que o aluno já sabe;</a:t>
            </a:r>
            <a:endParaRPr sz="700"/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•Saber estabelecer uma boa comunicação com os alunos;</a:t>
            </a:r>
            <a:endParaRPr sz="700"/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E414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2E414D"/>
                </a:solidFill>
                <a:latin typeface="Abril Fatface"/>
                <a:ea typeface="Abril Fatface"/>
                <a:cs typeface="Abril Fatface"/>
                <a:sym typeface="Abril Fatface"/>
              </a:rPr>
              <a:t>•Saber agir de acordo com as condições e características dos alunos com quem irá trabalhar.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Apresentação na tela (16:9)</PresentationFormat>
  <Paragraphs>230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Abril Fatface</vt:lpstr>
      <vt:lpstr>Calibri</vt:lpstr>
      <vt:lpstr>Play</vt:lpstr>
      <vt:lpstr>Open Sans Light</vt:lpstr>
      <vt:lpstr>Montserrat</vt:lpstr>
      <vt:lpstr>Arimo</vt:lpstr>
      <vt:lpstr>Open Sans</vt:lpstr>
      <vt:lpstr>Arial</vt:lpstr>
      <vt:lpstr>Simple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Sylvia</dc:creator>
  <cp:lastModifiedBy>Sylvia Barrera</cp:lastModifiedBy>
  <cp:revision>1</cp:revision>
  <dcterms:modified xsi:type="dcterms:W3CDTF">2020-04-24T21:36:46Z</dcterms:modified>
</cp:coreProperties>
</file>