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3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0" r:id="rId13"/>
    <p:sldId id="355" r:id="rId14"/>
    <p:sldId id="282" r:id="rId15"/>
    <p:sldId id="336" r:id="rId16"/>
    <p:sldId id="337" r:id="rId17"/>
    <p:sldId id="284" r:id="rId18"/>
    <p:sldId id="285" r:id="rId19"/>
    <p:sldId id="350" r:id="rId20"/>
    <p:sldId id="351" r:id="rId21"/>
    <p:sldId id="352" r:id="rId22"/>
    <p:sldId id="286" r:id="rId23"/>
    <p:sldId id="326" r:id="rId24"/>
    <p:sldId id="353" r:id="rId25"/>
    <p:sldId id="354" r:id="rId26"/>
    <p:sldId id="327" r:id="rId27"/>
    <p:sldId id="329" r:id="rId28"/>
    <p:sldId id="287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  <a:srgbClr val="F0F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41AF-A6E2-44C0-9478-F524A84D10CD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3C88-976C-488B-B82A-C11B44AB1F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C082C-0CC1-4485-8AEA-A47E12EEA3A4}" type="slidenum">
              <a:rPr lang="en-US" altLang="pt-BR" smtClean="0"/>
              <a:pPr/>
              <a:t>5</a:t>
            </a:fld>
            <a:endParaRPr lang="en-US" alt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1685" name="Espaço Reservado para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4F201-7C82-4A06-9CAE-89F47CF84E76}" type="slidenum">
              <a:rPr lang="pt-BR" altLang="pt-BR" smtClean="0"/>
              <a:pPr/>
              <a:t>35</a:t>
            </a:fld>
            <a:endParaRPr lang="pt-BR" altLang="pt-BR" smtClean="0"/>
          </a:p>
        </p:txBody>
      </p:sp>
      <p:sp>
        <p:nvSpPr>
          <p:cNvPr id="80901" name="Espaço Reservado para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05ECB-C1DC-4CE7-A2FC-49A99FC549A8}" type="slidenum">
              <a:rPr lang="en-US" altLang="pt-BR" smtClean="0"/>
              <a:pPr/>
              <a:t>6</a:t>
            </a:fld>
            <a:endParaRPr lang="en-US" alt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2709" name="Espaço Reservado para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9138A-DD3B-4E1B-92C5-8561527C383A}" type="slidenum">
              <a:rPr lang="en-US" altLang="pt-BR" smtClean="0"/>
              <a:pPr/>
              <a:t>7</a:t>
            </a:fld>
            <a:endParaRPr lang="en-US" alt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3733" name="Espaço Reservado para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EA2C-6FBE-47F1-BF3C-2D556A03B88C}" type="slidenum">
              <a:rPr lang="en-US" altLang="pt-BR" smtClean="0"/>
              <a:pPr/>
              <a:t>8</a:t>
            </a:fld>
            <a:endParaRPr lang="en-US" alt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4757" name="Espaço Reservado para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BR" smtClean="0"/>
          </a:p>
        </p:txBody>
      </p:sp>
      <p:sp>
        <p:nvSpPr>
          <p:cNvPr id="75780" name="Espaço Reservado para Data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BR" smtClean="0"/>
          </a:p>
        </p:txBody>
      </p:sp>
      <p:sp>
        <p:nvSpPr>
          <p:cNvPr id="75780" name="Espaço Reservado para Data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77828" name="Espaço Reservado para Data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19/06/2010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FA7BE-A0F7-439C-9B42-8355F87EBCE3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79876" tIns="39938" rIns="79876" bIns="399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FA7BE-A0F7-439C-9B42-8355F87EBCE3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79876" tIns="39938" rIns="79876" bIns="399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 baseline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2774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148" y="19768"/>
            <a:ext cx="5948106" cy="7749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245874" y="813332"/>
            <a:ext cx="8626121" cy="53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48" y="6120"/>
            <a:ext cx="5961753" cy="774989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73" y="1029969"/>
            <a:ext cx="8626121" cy="5261650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245874" y="813332"/>
            <a:ext cx="8626121" cy="53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7937" y="72122"/>
            <a:ext cx="9144000" cy="97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6" descr="LOGO_NICOLE_perfil_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454" y="48785"/>
            <a:ext cx="1071546" cy="1071546"/>
          </a:xfrm>
          <a:prstGeom prst="rect">
            <a:avLst/>
          </a:prstGeom>
        </p:spPr>
      </p:pic>
      <p:sp>
        <p:nvSpPr>
          <p:cNvPr id="10" name="Retângulo 11"/>
          <p:cNvSpPr/>
          <p:nvPr userDrawn="1"/>
        </p:nvSpPr>
        <p:spPr>
          <a:xfrm>
            <a:off x="-3829" y="1070541"/>
            <a:ext cx="9144000" cy="3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9"/>
          <p:cNvSpPr/>
          <p:nvPr userDrawn="1"/>
        </p:nvSpPr>
        <p:spPr>
          <a:xfrm>
            <a:off x="-11113" y="10716"/>
            <a:ext cx="9144000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7F0C11-171B-4BF5-B4A6-AE3309C74937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760" y="160178"/>
            <a:ext cx="5816896" cy="79690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012" y="1037230"/>
            <a:ext cx="4282838" cy="5139733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849" y="1064524"/>
            <a:ext cx="4269195" cy="512608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63988" y="799692"/>
            <a:ext cx="8626121" cy="53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4" name="Conector Reto 3"/>
          <p:cNvCxnSpPr/>
          <p:nvPr userDrawn="1"/>
        </p:nvCxnSpPr>
        <p:spPr>
          <a:xfrm>
            <a:off x="204930" y="813339"/>
            <a:ext cx="8626121" cy="53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CE7E-02D5-4B67-996F-3EB2AAB0CC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E418-6DBB-41EB-B325-8334B9FE4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330200"/>
            <a:ext cx="8218488" cy="671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 hasCustomPrompt="1"/>
          </p:nvPr>
        </p:nvSpPr>
        <p:spPr>
          <a:xfrm>
            <a:off x="457200" y="1400175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 hasCustomPrompt="1"/>
          </p:nvPr>
        </p:nvSpPr>
        <p:spPr>
          <a:xfrm>
            <a:off x="4648200" y="1400175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 hasCustomPrompt="1"/>
          </p:nvPr>
        </p:nvSpPr>
        <p:spPr>
          <a:xfrm>
            <a:off x="457200" y="3738563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8200" y="3738563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7A6D4-39F8-4F71-B595-B74035850ECE}" type="datetime4">
              <a:rPr lang="en-US"/>
              <a:pPr>
                <a:defRPr/>
              </a:pPr>
              <a:t>May 17, 2021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C7094B6-82D9-4D53-99BF-B8260940F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hasCustomPrompt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Agosto/2009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Técnicas de Determinação das Propriedades Hídricas de Meios Porosos</a:t>
            </a:r>
            <a:r>
              <a:rPr lang="pt-BR" sz="140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48" y="19768"/>
            <a:ext cx="7886700" cy="77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73" y="1412112"/>
            <a:ext cx="8626121" cy="484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7" name="image1.png"/>
          <p:cNvPicPr/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6023872" y="0"/>
            <a:ext cx="3120128" cy="3696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" name="image1.jpeg"/>
          <p:cNvPicPr/>
          <p:nvPr userDrawn="1"/>
        </p:nvPicPr>
        <p:blipFill>
          <a:blip r:embed="rId33" cstate="print"/>
          <a:stretch>
            <a:fillRect/>
          </a:stretch>
        </p:blipFill>
        <p:spPr>
          <a:xfrm rot="10800000" flipV="1">
            <a:off x="0" y="6390621"/>
            <a:ext cx="9144000" cy="46737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image2.png"/>
          <p:cNvPicPr/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245874" y="6471686"/>
            <a:ext cx="1663797" cy="322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780" y="6547349"/>
            <a:ext cx="226314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45CE7E-02D5-4B67-996F-3EB2AAB0CC7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355" y="2299916"/>
            <a:ext cx="7886700" cy="1340751"/>
          </a:xfrm>
        </p:spPr>
        <p:txBody>
          <a:bodyPr anchor="t" anchorCtr="0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Geoquímica de </a:t>
            </a:r>
            <a:b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Contaminantes Orgânicos: </a:t>
            </a:r>
            <a:b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Mecanismos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Partição</a:t>
            </a:r>
            <a:endParaRPr lang="pt-BR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2544" y="5000346"/>
            <a:ext cx="7799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cs typeface="Tahoma" pitchFamily="34" charset="0"/>
              </a:rPr>
              <a:t>Prof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. Reginaldo 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Bertolo</a:t>
            </a:r>
          </a:p>
          <a:p>
            <a:pPr algn="ctr"/>
            <a:r>
              <a:rPr lang="pt-BR" sz="2400" dirty="0" smtClean="0">
                <a:latin typeface="Tahoma" pitchFamily="34" charset="0"/>
                <a:cs typeface="Tahoma" pitchFamily="34" charset="0"/>
              </a:rPr>
              <a:t>Hidroquímica Ambiental</a:t>
            </a: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9" descr="logo_cep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09" y="138641"/>
            <a:ext cx="1150787" cy="9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040493"/>
            <a:ext cx="7772400" cy="3911600"/>
          </a:xfrm>
        </p:spPr>
        <p:txBody>
          <a:bodyPr lIns="90488" tIns="44450" rIns="90488" bIns="44450" anchor="t" anchorCtr="0">
            <a:noAutofit/>
          </a:bodyPr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Controla a existência de líquidos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dissolvidos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ou em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não aquosa 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(livre ou retida)</a:t>
            </a:r>
            <a:endParaRPr lang="pt-BR" alt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Mais solúveis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compostos orgânicos que possuem oxigênio ou nitrogênio (ex. </a:t>
            </a:r>
            <a:r>
              <a:rPr lang="pt-BR" alt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álcoois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Tamanho da molécula: compostos com maiores moléculas são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menos solúveis</a:t>
            </a:r>
          </a:p>
          <a:p>
            <a:pPr marL="0" indent="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Quanto maior a solubilidade,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maior a mobilidade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17358" y="919035"/>
            <a:ext cx="762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Solubilidade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163630" y="564698"/>
            <a:ext cx="4013200" cy="6019800"/>
            <a:chOff x="0" y="838200"/>
            <a:chExt cx="4013200" cy="6019800"/>
          </a:xfrm>
        </p:grpSpPr>
        <p:pic>
          <p:nvPicPr>
            <p:cNvPr id="17411" name="Picture 4" descr="solubility ranges"/>
            <p:cNvPicPr>
              <a:picLocks noChangeAspect="1" noChangeArrowheads="1"/>
            </p:cNvPicPr>
            <p:nvPr/>
          </p:nvPicPr>
          <p:blipFill>
            <a:blip r:embed="rId2" cstate="print"/>
            <a:srcRect l="4207" t="1083" r="24532" b="2611"/>
            <a:stretch>
              <a:fillRect/>
            </a:stretch>
          </p:blipFill>
          <p:spPr bwMode="auto">
            <a:xfrm>
              <a:off x="0" y="838200"/>
              <a:ext cx="40132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Line 6"/>
            <p:cNvSpPr>
              <a:spLocks noChangeShapeType="1"/>
            </p:cNvSpPr>
            <p:nvPr/>
          </p:nvSpPr>
          <p:spPr bwMode="auto">
            <a:xfrm>
              <a:off x="2700338" y="838200"/>
              <a:ext cx="0" cy="55054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3" name="Line 7"/>
            <p:cNvSpPr>
              <a:spLocks noChangeShapeType="1"/>
            </p:cNvSpPr>
            <p:nvPr/>
          </p:nvSpPr>
          <p:spPr bwMode="auto">
            <a:xfrm flipH="1">
              <a:off x="2286000" y="1500188"/>
              <a:ext cx="3619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 flipH="1">
              <a:off x="2786063" y="1928813"/>
              <a:ext cx="3619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Text Box 9"/>
            <p:cNvSpPr txBox="1">
              <a:spLocks noChangeArrowheads="1"/>
            </p:cNvSpPr>
            <p:nvPr/>
          </p:nvSpPr>
          <p:spPr bwMode="auto">
            <a:xfrm>
              <a:off x="500063" y="1643063"/>
              <a:ext cx="23574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6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“Não representa um  problema para AS”</a:t>
              </a:r>
              <a:endParaRPr lang="pt-BR" altLang="pt-BR" sz="1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18" name="CaixaDeTexto 48"/>
            <p:cNvSpPr txBox="1">
              <a:spLocks noChangeArrowheads="1"/>
            </p:cNvSpPr>
            <p:nvPr/>
          </p:nvSpPr>
          <p:spPr bwMode="auto">
            <a:xfrm>
              <a:off x="71438" y="6438900"/>
              <a:ext cx="11220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altLang="pt-BR" sz="1200" dirty="0"/>
                <a:t>Barker, 2008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625544" y="2523089"/>
            <a:ext cx="4154391" cy="3922425"/>
            <a:chOff x="6269047" y="495094"/>
            <a:chExt cx="4222855" cy="4276228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6269047" y="495094"/>
              <a:ext cx="4222855" cy="4276228"/>
              <a:chOff x="528" y="1104"/>
              <a:chExt cx="4749" cy="2400"/>
            </a:xfrm>
          </p:grpSpPr>
          <p:sp>
            <p:nvSpPr>
              <p:cNvPr id="17419" name="Rectangle 4"/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1761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Poucos mg/L</a:t>
                </a:r>
              </a:p>
            </p:txBody>
          </p:sp>
          <p:sp>
            <p:nvSpPr>
              <p:cNvPr id="17421" name="Rectangle 6"/>
              <p:cNvSpPr>
                <a:spLocks noChangeArrowheads="1"/>
              </p:cNvSpPr>
              <p:nvPr/>
            </p:nvSpPr>
            <p:spPr bwMode="auto">
              <a:xfrm>
                <a:off x="3126" y="3032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93000</a:t>
                </a:r>
              </a:p>
            </p:txBody>
          </p:sp>
          <p:sp>
            <p:nvSpPr>
              <p:cNvPr id="17422" name="Rectangle 7"/>
              <p:cNvSpPr>
                <a:spLocks noChangeArrowheads="1"/>
              </p:cNvSpPr>
              <p:nvPr/>
            </p:nvSpPr>
            <p:spPr bwMode="auto">
              <a:xfrm>
                <a:off x="528" y="3032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Fenol</a:t>
                </a:r>
              </a:p>
            </p:txBody>
          </p:sp>
          <p:sp>
            <p:nvSpPr>
              <p:cNvPr id="17423" name="Rectangle 8"/>
              <p:cNvSpPr>
                <a:spLocks noChangeArrowheads="1"/>
              </p:cNvSpPr>
              <p:nvPr/>
            </p:nvSpPr>
            <p:spPr bwMode="auto">
              <a:xfrm>
                <a:off x="3126" y="2821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0,144</a:t>
                </a:r>
              </a:p>
            </p:txBody>
          </p:sp>
          <p:sp>
            <p:nvSpPr>
              <p:cNvPr id="17424" name="Rectangle 9"/>
              <p:cNvSpPr>
                <a:spLocks noChangeArrowheads="1"/>
              </p:cNvSpPr>
              <p:nvPr/>
            </p:nvSpPr>
            <p:spPr bwMode="auto">
              <a:xfrm>
                <a:off x="528" y="2821"/>
                <a:ext cx="285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Arochlor 1260 (PCB)</a:t>
                </a:r>
              </a:p>
            </p:txBody>
          </p:sp>
          <p:sp>
            <p:nvSpPr>
              <p:cNvPr id="17425" name="Rectangle 10"/>
              <p:cNvSpPr>
                <a:spLocks noChangeArrowheads="1"/>
              </p:cNvSpPr>
              <p:nvPr/>
            </p:nvSpPr>
            <p:spPr bwMode="auto">
              <a:xfrm>
                <a:off x="3126" y="2610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4270</a:t>
                </a:r>
              </a:p>
            </p:txBody>
          </p:sp>
          <p:sp>
            <p:nvSpPr>
              <p:cNvPr id="17426" name="Rectangle 11"/>
              <p:cNvSpPr>
                <a:spLocks noChangeArrowheads="1"/>
              </p:cNvSpPr>
              <p:nvPr/>
            </p:nvSpPr>
            <p:spPr bwMode="auto">
              <a:xfrm>
                <a:off x="528" y="2610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Cloreto de Vinila</a:t>
                </a:r>
              </a:p>
            </p:txBody>
          </p:sp>
          <p:sp>
            <p:nvSpPr>
              <p:cNvPr id="17427" name="Rectangle 12"/>
              <p:cNvSpPr>
                <a:spLocks noChangeArrowheads="1"/>
              </p:cNvSpPr>
              <p:nvPr/>
            </p:nvSpPr>
            <p:spPr bwMode="auto">
              <a:xfrm>
                <a:off x="3126" y="2399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1100</a:t>
                </a:r>
              </a:p>
            </p:txBody>
          </p:sp>
          <p:sp>
            <p:nvSpPr>
              <p:cNvPr id="17428" name="Rectangle 13"/>
              <p:cNvSpPr>
                <a:spLocks noChangeArrowheads="1"/>
              </p:cNvSpPr>
              <p:nvPr/>
            </p:nvSpPr>
            <p:spPr bwMode="auto">
              <a:xfrm>
                <a:off x="528" y="2399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Tricloroeteno</a:t>
                </a:r>
              </a:p>
            </p:txBody>
          </p:sp>
          <p:sp>
            <p:nvSpPr>
              <p:cNvPr id="17429" name="Rectangle 14"/>
              <p:cNvSpPr>
                <a:spLocks noChangeArrowheads="1"/>
              </p:cNvSpPr>
              <p:nvPr/>
            </p:nvSpPr>
            <p:spPr bwMode="auto">
              <a:xfrm>
                <a:off x="3126" y="2188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4500</a:t>
                </a:r>
              </a:p>
            </p:txBody>
          </p:sp>
          <p:sp>
            <p:nvSpPr>
              <p:cNvPr id="17430" name="Rectangle 15"/>
              <p:cNvSpPr>
                <a:spLocks noChangeArrowheads="1"/>
              </p:cNvSpPr>
              <p:nvPr/>
            </p:nvSpPr>
            <p:spPr bwMode="auto">
              <a:xfrm>
                <a:off x="528" y="2188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1,1,1-Tricloroetano</a:t>
                </a:r>
              </a:p>
            </p:txBody>
          </p:sp>
          <p:sp>
            <p:nvSpPr>
              <p:cNvPr id="17431" name="Rectangle 16"/>
              <p:cNvSpPr>
                <a:spLocks noChangeArrowheads="1"/>
              </p:cNvSpPr>
              <p:nvPr/>
            </p:nvSpPr>
            <p:spPr bwMode="auto">
              <a:xfrm>
                <a:off x="3126" y="1977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31</a:t>
                </a:r>
              </a:p>
            </p:txBody>
          </p:sp>
          <p:sp>
            <p:nvSpPr>
              <p:cNvPr id="17432" name="Rectangle 17"/>
              <p:cNvSpPr>
                <a:spLocks noChangeArrowheads="1"/>
              </p:cNvSpPr>
              <p:nvPr/>
            </p:nvSpPr>
            <p:spPr bwMode="auto">
              <a:xfrm>
                <a:off x="528" y="1977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Naftaleno</a:t>
                </a:r>
              </a:p>
            </p:txBody>
          </p:sp>
          <p:sp>
            <p:nvSpPr>
              <p:cNvPr id="17433" name="Rectangle 18"/>
              <p:cNvSpPr>
                <a:spLocks noChangeArrowheads="1"/>
              </p:cNvSpPr>
              <p:nvPr/>
            </p:nvSpPr>
            <p:spPr bwMode="auto">
              <a:xfrm>
                <a:off x="3126" y="1766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198</a:t>
                </a:r>
              </a:p>
            </p:txBody>
          </p:sp>
          <p:sp>
            <p:nvSpPr>
              <p:cNvPr id="17434" name="Rectangle 19"/>
              <p:cNvSpPr>
                <a:spLocks noChangeArrowheads="1"/>
              </p:cNvSpPr>
              <p:nvPr/>
            </p:nvSpPr>
            <p:spPr bwMode="auto">
              <a:xfrm>
                <a:off x="528" y="1766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P-Xileno</a:t>
                </a:r>
              </a:p>
            </p:txBody>
          </p:sp>
          <p:sp>
            <p:nvSpPr>
              <p:cNvPr id="17435" name="Rectangle 20"/>
              <p:cNvSpPr>
                <a:spLocks noChangeArrowheads="1"/>
              </p:cNvSpPr>
              <p:nvPr/>
            </p:nvSpPr>
            <p:spPr bwMode="auto">
              <a:xfrm>
                <a:off x="3126" y="1555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515</a:t>
                </a:r>
              </a:p>
            </p:txBody>
          </p:sp>
          <p:sp>
            <p:nvSpPr>
              <p:cNvPr id="17436" name="Rectangle 21"/>
              <p:cNvSpPr>
                <a:spLocks noChangeArrowheads="1"/>
              </p:cNvSpPr>
              <p:nvPr/>
            </p:nvSpPr>
            <p:spPr bwMode="auto">
              <a:xfrm>
                <a:off x="528" y="1555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Tolueno</a:t>
                </a:r>
              </a:p>
            </p:txBody>
          </p:sp>
          <p:sp>
            <p:nvSpPr>
              <p:cNvPr id="17437" name="Rectangle 22"/>
              <p:cNvSpPr>
                <a:spLocks noChangeArrowheads="1"/>
              </p:cNvSpPr>
              <p:nvPr/>
            </p:nvSpPr>
            <p:spPr bwMode="auto">
              <a:xfrm>
                <a:off x="3055" y="1344"/>
                <a:ext cx="15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1780</a:t>
                </a:r>
              </a:p>
            </p:txBody>
          </p:sp>
          <p:sp>
            <p:nvSpPr>
              <p:cNvPr id="17438" name="Rectangle 23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25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6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Benzeno</a:t>
                </a:r>
              </a:p>
            </p:txBody>
          </p:sp>
          <p:sp>
            <p:nvSpPr>
              <p:cNvPr id="17439" name="Rectangle 24"/>
              <p:cNvSpPr>
                <a:spLocks noChangeArrowheads="1"/>
              </p:cNvSpPr>
              <p:nvPr/>
            </p:nvSpPr>
            <p:spPr bwMode="auto">
              <a:xfrm>
                <a:off x="2763" y="1126"/>
                <a:ext cx="251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pt-BR" altLang="pt-BR" sz="1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Solubilidade (</a:t>
                </a:r>
                <a:r>
                  <a:rPr lang="pt-BR" altLang="pt-BR" sz="1400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mg/L)</a:t>
                </a:r>
                <a:endParaRPr lang="pt-BR" altLang="pt-BR" sz="1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0" name="Rectangle 25"/>
              <p:cNvSpPr>
                <a:spLocks noChangeArrowheads="1"/>
              </p:cNvSpPr>
              <p:nvPr/>
            </p:nvSpPr>
            <p:spPr bwMode="auto">
              <a:xfrm>
                <a:off x="582" y="1131"/>
                <a:ext cx="185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>
                  <a:spcBef>
                    <a:spcPct val="40000"/>
                  </a:spcBef>
                </a:pPr>
                <a:r>
                  <a:rPr lang="pt-BR" altLang="pt-BR" sz="1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Contaminante</a:t>
                </a:r>
              </a:p>
            </p:txBody>
          </p:sp>
          <p:sp>
            <p:nvSpPr>
              <p:cNvPr id="17441" name="Line 26"/>
              <p:cNvSpPr>
                <a:spLocks noChangeShapeType="1"/>
              </p:cNvSpPr>
              <p:nvPr/>
            </p:nvSpPr>
            <p:spPr bwMode="auto">
              <a:xfrm>
                <a:off x="528" y="1104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2" name="Line 27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3" name="Line 28"/>
              <p:cNvSpPr>
                <a:spLocks noChangeShapeType="1"/>
              </p:cNvSpPr>
              <p:nvPr/>
            </p:nvSpPr>
            <p:spPr bwMode="auto">
              <a:xfrm>
                <a:off x="528" y="1555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4" name="Line 29"/>
              <p:cNvSpPr>
                <a:spLocks noChangeShapeType="1"/>
              </p:cNvSpPr>
              <p:nvPr/>
            </p:nvSpPr>
            <p:spPr bwMode="auto">
              <a:xfrm>
                <a:off x="528" y="1766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5" name="Line 30"/>
              <p:cNvSpPr>
                <a:spLocks noChangeShapeType="1"/>
              </p:cNvSpPr>
              <p:nvPr/>
            </p:nvSpPr>
            <p:spPr bwMode="auto">
              <a:xfrm>
                <a:off x="528" y="1977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6" name="Line 31"/>
              <p:cNvSpPr>
                <a:spLocks noChangeShapeType="1"/>
              </p:cNvSpPr>
              <p:nvPr/>
            </p:nvSpPr>
            <p:spPr bwMode="auto">
              <a:xfrm>
                <a:off x="528" y="2188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7" name="Line 32"/>
              <p:cNvSpPr>
                <a:spLocks noChangeShapeType="1"/>
              </p:cNvSpPr>
              <p:nvPr/>
            </p:nvSpPr>
            <p:spPr bwMode="auto">
              <a:xfrm>
                <a:off x="528" y="2399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8" name="Line 33"/>
              <p:cNvSpPr>
                <a:spLocks noChangeShapeType="1"/>
              </p:cNvSpPr>
              <p:nvPr/>
            </p:nvSpPr>
            <p:spPr bwMode="auto">
              <a:xfrm>
                <a:off x="528" y="2610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49" name="Line 34"/>
              <p:cNvSpPr>
                <a:spLocks noChangeShapeType="1"/>
              </p:cNvSpPr>
              <p:nvPr/>
            </p:nvSpPr>
            <p:spPr bwMode="auto">
              <a:xfrm>
                <a:off x="528" y="2821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0" name="Line 35"/>
              <p:cNvSpPr>
                <a:spLocks noChangeShapeType="1"/>
              </p:cNvSpPr>
              <p:nvPr/>
            </p:nvSpPr>
            <p:spPr bwMode="auto">
              <a:xfrm>
                <a:off x="528" y="3032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1" name="Line 36"/>
              <p:cNvSpPr>
                <a:spLocks noChangeShapeType="1"/>
              </p:cNvSpPr>
              <p:nvPr/>
            </p:nvSpPr>
            <p:spPr bwMode="auto">
              <a:xfrm>
                <a:off x="528" y="3243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2" name="Line 37"/>
              <p:cNvSpPr>
                <a:spLocks noChangeShapeType="1"/>
              </p:cNvSpPr>
              <p:nvPr/>
            </p:nvSpPr>
            <p:spPr bwMode="auto">
              <a:xfrm>
                <a:off x="528" y="3504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3" name="Line 38"/>
              <p:cNvSpPr>
                <a:spLocks noChangeShapeType="1"/>
              </p:cNvSpPr>
              <p:nvPr/>
            </p:nvSpPr>
            <p:spPr bwMode="auto">
              <a:xfrm>
                <a:off x="528" y="1104"/>
                <a:ext cx="0" cy="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4" name="Line 39"/>
              <p:cNvSpPr>
                <a:spLocks noChangeShapeType="1"/>
              </p:cNvSpPr>
              <p:nvPr/>
            </p:nvSpPr>
            <p:spPr bwMode="auto">
              <a:xfrm flipH="1">
                <a:off x="2738" y="1104"/>
                <a:ext cx="6" cy="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55" name="Line 40"/>
              <p:cNvSpPr>
                <a:spLocks noChangeShapeType="1"/>
              </p:cNvSpPr>
              <p:nvPr/>
            </p:nvSpPr>
            <p:spPr bwMode="auto">
              <a:xfrm>
                <a:off x="5232" y="1104"/>
                <a:ext cx="0" cy="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6315574" y="4352230"/>
              <a:ext cx="1793386" cy="37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Óleo mineral</a:t>
              </a:r>
              <a:endParaRPr lang="pt-BR" altLang="pt-B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386472" y="1787066"/>
            <a:ext cx="261178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Solubilidade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28422" y="827421"/>
            <a:ext cx="43161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Dissolução de Compostos Imiscíveis</a:t>
            </a:r>
          </a:p>
        </p:txBody>
      </p:sp>
      <p:sp>
        <p:nvSpPr>
          <p:cNvPr id="21507" name="Retângulo 4"/>
          <p:cNvSpPr>
            <a:spLocks noChangeArrowheads="1"/>
          </p:cNvSpPr>
          <p:nvPr/>
        </p:nvSpPr>
        <p:spPr bwMode="auto">
          <a:xfrm>
            <a:off x="273141" y="2166525"/>
            <a:ext cx="8501063" cy="23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tabLst>
                <a:tab pos="346075" algn="l"/>
              </a:tabLst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Concentração na água depende da composição do NAPL: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x</a:t>
            </a:r>
            <a:r>
              <a:rPr lang="pt-BR" altLang="pt-B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  <a:r>
              <a:rPr lang="pt-BR" altLang="pt-B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400" b="1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lang="pt-BR" altLang="pt-B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720725">
              <a:lnSpc>
                <a:spcPct val="130000"/>
              </a:lnSpc>
              <a:tabLst>
                <a:tab pos="346075" algn="l"/>
              </a:tabLst>
            </a:pP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a solubilidade efetiva</a:t>
            </a:r>
          </a:p>
          <a:p>
            <a:pPr indent="720725">
              <a:lnSpc>
                <a:spcPct val="130000"/>
              </a:lnSpc>
              <a:tabLst>
                <a:tab pos="346075" algn="l"/>
              </a:tabLst>
            </a:pP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pt-BR" altLang="pt-B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a fração molar no NAPL</a:t>
            </a:r>
          </a:p>
          <a:p>
            <a:pPr indent="720725">
              <a:lnSpc>
                <a:spcPct val="130000"/>
              </a:lnSpc>
              <a:tabLst>
                <a:tab pos="346075" algn="l"/>
              </a:tabLst>
            </a:pPr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é a solubilidade do composto puro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2069" y="2563694"/>
            <a:ext cx="8378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/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Ex.: A solubilidade do benzeno é de 1780 </a:t>
            </a:r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/L e do tolueno é 535 </a:t>
            </a:r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/L. Quanto de benzeno haverá na água subterrânea em equilíbrio com o LNAPL composto por 10% benzeno e 90% tolueno?</a:t>
            </a:r>
          </a:p>
          <a:p>
            <a:pPr algn="ctr"/>
            <a:endParaRPr lang="pt-BR" alt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000" baseline="30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</a:t>
            </a:r>
            <a:r>
              <a:rPr lang="pt-BR" altLang="pt-BR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benzeno = 0,1 x 1780 = 178 </a:t>
            </a:r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/L</a:t>
            </a:r>
            <a:endParaRPr lang="pt-BR" altLang="pt-BR" sz="2000" baseline="30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altLang="pt-BR" sz="2000" baseline="30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</a:t>
            </a:r>
            <a:r>
              <a:rPr lang="pt-BR" altLang="pt-BR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tolueno = 0,9 x 535 = 481,5 </a:t>
            </a:r>
            <a:r>
              <a:rPr lang="pt-BR" alt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/L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284" y="5150852"/>
            <a:ext cx="710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Portanto: concentrações menores que solubilidade do composto puro reportadas na água podem representar ocorrência de fase livre no aquífero</a:t>
            </a:r>
            <a:endParaRPr lang="pt-BR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422" y="827421"/>
            <a:ext cx="43161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Dissolução de Compostos Imiscíveis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138" y="376138"/>
            <a:ext cx="4112661" cy="1765930"/>
          </a:xfrm>
        </p:spPr>
        <p:txBody>
          <a:bodyPr>
            <a:normAutofit/>
          </a:bodyPr>
          <a:lstStyle/>
          <a:p>
            <a:r>
              <a:rPr lang="pt-BR" alt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que o limite de solubilidade nem sempre é atingido em um poço localizado na área fonte?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4724397" y="2494888"/>
            <a:ext cx="4027079" cy="3110045"/>
            <a:chOff x="1414914" y="1705883"/>
            <a:chExt cx="4016562" cy="3502760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720364" y="2989402"/>
              <a:ext cx="3455173" cy="1309481"/>
              <a:chOff x="1248" y="2544"/>
              <a:chExt cx="2592" cy="816"/>
            </a:xfrm>
          </p:grpSpPr>
          <p:sp>
            <p:nvSpPr>
              <p:cNvPr id="23575" name="Oval 33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76" name="Oval 34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77" name="Oval 35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78" name="Oval 36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79" name="Oval 37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0" name="Oval 38"/>
              <p:cNvSpPr>
                <a:spLocks noChangeArrowheads="1"/>
              </p:cNvSpPr>
              <p:nvPr/>
            </p:nvSpPr>
            <p:spPr bwMode="auto">
              <a:xfrm>
                <a:off x="2064" y="292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1" name="Oval 39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2" name="Oval 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3" name="Oval 41"/>
              <p:cNvSpPr>
                <a:spLocks noChangeArrowheads="1"/>
              </p:cNvSpPr>
              <p:nvPr/>
            </p:nvSpPr>
            <p:spPr bwMode="auto">
              <a:xfrm>
                <a:off x="1296" y="3312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4" name="Oval 42"/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5" name="Oval 43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6" name="Oval 44"/>
              <p:cNvSpPr>
                <a:spLocks noChangeArrowheads="1"/>
              </p:cNvSpPr>
              <p:nvPr/>
            </p:nvSpPr>
            <p:spPr bwMode="auto">
              <a:xfrm flipH="1">
                <a:off x="3360" y="2640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7" name="Oval 45"/>
              <p:cNvSpPr>
                <a:spLocks noChangeArrowheads="1"/>
              </p:cNvSpPr>
              <p:nvPr/>
            </p:nvSpPr>
            <p:spPr bwMode="auto">
              <a:xfrm flipH="1">
                <a:off x="3600" y="292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8" name="Oval 46"/>
              <p:cNvSpPr>
                <a:spLocks noChangeArrowheads="1"/>
              </p:cNvSpPr>
              <p:nvPr/>
            </p:nvSpPr>
            <p:spPr bwMode="auto">
              <a:xfrm flipH="1">
                <a:off x="3264" y="297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89" name="Oval 47"/>
              <p:cNvSpPr>
                <a:spLocks noChangeArrowheads="1"/>
              </p:cNvSpPr>
              <p:nvPr/>
            </p:nvSpPr>
            <p:spPr bwMode="auto">
              <a:xfrm flipH="1">
                <a:off x="3120" y="2784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0" name="Oval 48"/>
              <p:cNvSpPr>
                <a:spLocks noChangeArrowheads="1"/>
              </p:cNvSpPr>
              <p:nvPr/>
            </p:nvSpPr>
            <p:spPr bwMode="auto">
              <a:xfrm flipH="1">
                <a:off x="2880" y="2592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1" name="Oval 49"/>
              <p:cNvSpPr>
                <a:spLocks noChangeArrowheads="1"/>
              </p:cNvSpPr>
              <p:nvPr/>
            </p:nvSpPr>
            <p:spPr bwMode="auto">
              <a:xfrm flipH="1">
                <a:off x="2880" y="292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2" name="Oval 50"/>
              <p:cNvSpPr>
                <a:spLocks noChangeArrowheads="1"/>
              </p:cNvSpPr>
              <p:nvPr/>
            </p:nvSpPr>
            <p:spPr bwMode="auto">
              <a:xfrm flipH="1">
                <a:off x="2784" y="316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3" name="Oval 51"/>
              <p:cNvSpPr>
                <a:spLocks noChangeArrowheads="1"/>
              </p:cNvSpPr>
              <p:nvPr/>
            </p:nvSpPr>
            <p:spPr bwMode="auto">
              <a:xfrm flipH="1">
                <a:off x="3264" y="321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4" name="Oval 52"/>
              <p:cNvSpPr>
                <a:spLocks noChangeArrowheads="1"/>
              </p:cNvSpPr>
              <p:nvPr/>
            </p:nvSpPr>
            <p:spPr bwMode="auto">
              <a:xfrm flipH="1">
                <a:off x="3648" y="3312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5" name="Oval 53"/>
              <p:cNvSpPr>
                <a:spLocks noChangeArrowheads="1"/>
              </p:cNvSpPr>
              <p:nvPr/>
            </p:nvSpPr>
            <p:spPr bwMode="auto">
              <a:xfrm flipH="1">
                <a:off x="3696" y="2544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sp>
            <p:nvSpPr>
              <p:cNvPr id="23596" name="Oval 54"/>
              <p:cNvSpPr>
                <a:spLocks noChangeArrowheads="1"/>
              </p:cNvSpPr>
              <p:nvPr/>
            </p:nvSpPr>
            <p:spPr bwMode="auto">
              <a:xfrm flipH="1">
                <a:off x="2640" y="268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1414914" y="1705883"/>
              <a:ext cx="4016562" cy="3502760"/>
              <a:chOff x="1414914" y="1705883"/>
              <a:chExt cx="4016562" cy="3502760"/>
            </a:xfrm>
          </p:grpSpPr>
          <p:sp>
            <p:nvSpPr>
              <p:cNvPr id="23556" name="Rectangle 7" descr="Horizontal clara"/>
              <p:cNvSpPr>
                <a:spLocks noChangeArrowheads="1"/>
              </p:cNvSpPr>
              <p:nvPr/>
            </p:nvSpPr>
            <p:spPr bwMode="auto">
              <a:xfrm>
                <a:off x="3367802" y="1911005"/>
                <a:ext cx="185836" cy="3297638"/>
              </a:xfrm>
              <a:prstGeom prst="rect">
                <a:avLst/>
              </a:prstGeom>
              <a:pattFill prst="ltHorz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  <p:grpSp>
            <p:nvGrpSpPr>
              <p:cNvPr id="2" name="Group 8"/>
              <p:cNvGrpSpPr>
                <a:grpSpLocks/>
              </p:cNvGrpSpPr>
              <p:nvPr/>
            </p:nvGrpSpPr>
            <p:grpSpPr bwMode="auto">
              <a:xfrm>
                <a:off x="1414914" y="2627697"/>
                <a:ext cx="3994484" cy="250257"/>
                <a:chOff x="432" y="2352"/>
                <a:chExt cx="3651" cy="144"/>
              </a:xfrm>
            </p:grpSpPr>
            <p:sp>
              <p:nvSpPr>
                <p:cNvPr id="2360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2" y="2490"/>
                  <a:ext cx="3651" cy="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9" name="AutoShape 10"/>
                <p:cNvSpPr>
                  <a:spLocks noChangeArrowheads="1"/>
                </p:cNvSpPr>
                <p:nvPr/>
              </p:nvSpPr>
              <p:spPr bwMode="auto">
                <a:xfrm>
                  <a:off x="528" y="2352"/>
                  <a:ext cx="144" cy="144"/>
                </a:xfrm>
                <a:prstGeom prst="flowChartMerg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CA" altLang="pt-BR"/>
                </a:p>
              </p:txBody>
            </p:sp>
          </p:grpSp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1463040" y="1988033"/>
                <a:ext cx="3917482" cy="308113"/>
                <a:chOff x="432" y="1920"/>
                <a:chExt cx="3631" cy="192"/>
              </a:xfrm>
            </p:grpSpPr>
            <p:sp>
              <p:nvSpPr>
                <p:cNvPr id="23597" name="Line 12"/>
                <p:cNvSpPr>
                  <a:spLocks noChangeShapeType="1"/>
                </p:cNvSpPr>
                <p:nvPr/>
              </p:nvSpPr>
              <p:spPr bwMode="auto">
                <a:xfrm>
                  <a:off x="432" y="1920"/>
                  <a:ext cx="3631" cy="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8" name="Line 13"/>
                <p:cNvSpPr>
                  <a:spLocks noChangeShapeType="1"/>
                </p:cNvSpPr>
                <p:nvPr/>
              </p:nvSpPr>
              <p:spPr bwMode="auto">
                <a:xfrm>
                  <a:off x="432" y="1920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9" name="Line 14"/>
                <p:cNvSpPr>
                  <a:spLocks noChangeShapeType="1"/>
                </p:cNvSpPr>
                <p:nvPr/>
              </p:nvSpPr>
              <p:spPr bwMode="auto">
                <a:xfrm>
                  <a:off x="480" y="1920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0" name="Line 15"/>
                <p:cNvSpPr>
                  <a:spLocks noChangeShapeType="1"/>
                </p:cNvSpPr>
                <p:nvPr/>
              </p:nvSpPr>
              <p:spPr bwMode="auto">
                <a:xfrm>
                  <a:off x="528" y="1920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1" name="Line 16"/>
                <p:cNvSpPr>
                  <a:spLocks noChangeShapeType="1"/>
                </p:cNvSpPr>
                <p:nvPr/>
              </p:nvSpPr>
              <p:spPr bwMode="auto">
                <a:xfrm>
                  <a:off x="576" y="1920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2" name="Line 17"/>
                <p:cNvSpPr>
                  <a:spLocks noChangeShapeType="1"/>
                </p:cNvSpPr>
                <p:nvPr/>
              </p:nvSpPr>
              <p:spPr bwMode="auto">
                <a:xfrm>
                  <a:off x="624" y="1920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72" y="1920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4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72" y="1920"/>
                  <a:ext cx="96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720" y="1920"/>
                  <a:ext cx="96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720" y="1920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768" y="1920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559" name="Freeform 23"/>
              <p:cNvSpPr>
                <a:spLocks/>
              </p:cNvSpPr>
              <p:nvPr/>
            </p:nvSpPr>
            <p:spPr bwMode="auto">
              <a:xfrm>
                <a:off x="1464425" y="2963725"/>
                <a:ext cx="1855556" cy="487846"/>
              </a:xfrm>
              <a:custGeom>
                <a:avLst/>
                <a:gdLst>
                  <a:gd name="T0" fmla="*/ 0 w 1392"/>
                  <a:gd name="T1" fmla="*/ 2147483647 h 304"/>
                  <a:gd name="T2" fmla="*/ 2147483647 w 1392"/>
                  <a:gd name="T3" fmla="*/ 2147483647 h 304"/>
                  <a:gd name="T4" fmla="*/ 2147483647 w 1392"/>
                  <a:gd name="T5" fmla="*/ 2147483647 h 304"/>
                  <a:gd name="T6" fmla="*/ 2147483647 w 1392"/>
                  <a:gd name="T7" fmla="*/ 2147483647 h 304"/>
                  <a:gd name="T8" fmla="*/ 2147483647 w 1392"/>
                  <a:gd name="T9" fmla="*/ 2147483647 h 304"/>
                  <a:gd name="T10" fmla="*/ 2147483647 w 1392"/>
                  <a:gd name="T11" fmla="*/ 2147483647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2"/>
                  <a:gd name="T19" fmla="*/ 0 h 304"/>
                  <a:gd name="T20" fmla="*/ 1392 w 1392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2" h="304">
                    <a:moveTo>
                      <a:pt x="0" y="256"/>
                    </a:moveTo>
                    <a:cubicBezTo>
                      <a:pt x="120" y="252"/>
                      <a:pt x="240" y="248"/>
                      <a:pt x="336" y="208"/>
                    </a:cubicBezTo>
                    <a:cubicBezTo>
                      <a:pt x="432" y="168"/>
                      <a:pt x="480" y="32"/>
                      <a:pt x="576" y="16"/>
                    </a:cubicBezTo>
                    <a:cubicBezTo>
                      <a:pt x="672" y="0"/>
                      <a:pt x="832" y="72"/>
                      <a:pt x="912" y="112"/>
                    </a:cubicBezTo>
                    <a:cubicBezTo>
                      <a:pt x="992" y="152"/>
                      <a:pt x="976" y="224"/>
                      <a:pt x="1056" y="256"/>
                    </a:cubicBezTo>
                    <a:cubicBezTo>
                      <a:pt x="1136" y="288"/>
                      <a:pt x="1336" y="296"/>
                      <a:pt x="1392" y="3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0" name="Freeform 24"/>
              <p:cNvSpPr>
                <a:spLocks/>
              </p:cNvSpPr>
              <p:nvPr/>
            </p:nvSpPr>
            <p:spPr bwMode="auto">
              <a:xfrm>
                <a:off x="1912318" y="3297514"/>
                <a:ext cx="1407663" cy="564874"/>
              </a:xfrm>
              <a:custGeom>
                <a:avLst/>
                <a:gdLst>
                  <a:gd name="T0" fmla="*/ 0 w 1056"/>
                  <a:gd name="T1" fmla="*/ 0 h 352"/>
                  <a:gd name="T2" fmla="*/ 2147483647 w 1056"/>
                  <a:gd name="T3" fmla="*/ 2147483647 h 352"/>
                  <a:gd name="T4" fmla="*/ 2147483647 w 1056"/>
                  <a:gd name="T5" fmla="*/ 2147483647 h 352"/>
                  <a:gd name="T6" fmla="*/ 2147483647 w 1056"/>
                  <a:gd name="T7" fmla="*/ 2147483647 h 352"/>
                  <a:gd name="T8" fmla="*/ 2147483647 w 1056"/>
                  <a:gd name="T9" fmla="*/ 214748364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6"/>
                  <a:gd name="T16" fmla="*/ 0 h 352"/>
                  <a:gd name="T17" fmla="*/ 1056 w 1056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6" h="352">
                    <a:moveTo>
                      <a:pt x="0" y="0"/>
                    </a:moveTo>
                    <a:cubicBezTo>
                      <a:pt x="104" y="4"/>
                      <a:pt x="208" y="8"/>
                      <a:pt x="288" y="48"/>
                    </a:cubicBezTo>
                    <a:cubicBezTo>
                      <a:pt x="368" y="88"/>
                      <a:pt x="400" y="192"/>
                      <a:pt x="480" y="240"/>
                    </a:cubicBezTo>
                    <a:cubicBezTo>
                      <a:pt x="560" y="288"/>
                      <a:pt x="672" y="320"/>
                      <a:pt x="768" y="336"/>
                    </a:cubicBezTo>
                    <a:cubicBezTo>
                      <a:pt x="864" y="352"/>
                      <a:pt x="1008" y="336"/>
                      <a:pt x="1056" y="3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1" name="Freeform 25"/>
              <p:cNvSpPr>
                <a:spLocks/>
              </p:cNvSpPr>
              <p:nvPr/>
            </p:nvSpPr>
            <p:spPr bwMode="auto">
              <a:xfrm>
                <a:off x="1592395" y="3939417"/>
                <a:ext cx="1727586" cy="436494"/>
              </a:xfrm>
              <a:custGeom>
                <a:avLst/>
                <a:gdLst>
                  <a:gd name="T0" fmla="*/ 0 w 1296"/>
                  <a:gd name="T1" fmla="*/ 2147483647 h 272"/>
                  <a:gd name="T2" fmla="*/ 2147483647 w 1296"/>
                  <a:gd name="T3" fmla="*/ 2147483647 h 272"/>
                  <a:gd name="T4" fmla="*/ 2147483647 w 1296"/>
                  <a:gd name="T5" fmla="*/ 2147483647 h 272"/>
                  <a:gd name="T6" fmla="*/ 2147483647 w 1296"/>
                  <a:gd name="T7" fmla="*/ 2147483647 h 272"/>
                  <a:gd name="T8" fmla="*/ 2147483647 w 1296"/>
                  <a:gd name="T9" fmla="*/ 214748364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6"/>
                  <a:gd name="T16" fmla="*/ 0 h 272"/>
                  <a:gd name="T17" fmla="*/ 1296 w 129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6" h="272">
                    <a:moveTo>
                      <a:pt x="0" y="32"/>
                    </a:moveTo>
                    <a:cubicBezTo>
                      <a:pt x="120" y="16"/>
                      <a:pt x="240" y="0"/>
                      <a:pt x="336" y="32"/>
                    </a:cubicBezTo>
                    <a:cubicBezTo>
                      <a:pt x="432" y="64"/>
                      <a:pt x="480" y="184"/>
                      <a:pt x="576" y="224"/>
                    </a:cubicBezTo>
                    <a:cubicBezTo>
                      <a:pt x="672" y="264"/>
                      <a:pt x="792" y="272"/>
                      <a:pt x="912" y="272"/>
                    </a:cubicBezTo>
                    <a:cubicBezTo>
                      <a:pt x="1032" y="272"/>
                      <a:pt x="1232" y="232"/>
                      <a:pt x="1296" y="22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2" name="Line 26"/>
              <p:cNvSpPr>
                <a:spLocks noChangeShapeType="1"/>
              </p:cNvSpPr>
              <p:nvPr/>
            </p:nvSpPr>
            <p:spPr bwMode="auto">
              <a:xfrm>
                <a:off x="1656379" y="4684023"/>
                <a:ext cx="15996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3" name="Line 27"/>
              <p:cNvSpPr>
                <a:spLocks noChangeShapeType="1"/>
              </p:cNvSpPr>
              <p:nvPr/>
            </p:nvSpPr>
            <p:spPr bwMode="auto">
              <a:xfrm>
                <a:off x="1656379" y="5069165"/>
                <a:ext cx="15996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4" name="Freeform 28"/>
              <p:cNvSpPr>
                <a:spLocks/>
              </p:cNvSpPr>
              <p:nvPr/>
            </p:nvSpPr>
            <p:spPr bwMode="auto">
              <a:xfrm>
                <a:off x="2424196" y="2976563"/>
                <a:ext cx="895785" cy="89866"/>
              </a:xfrm>
              <a:custGeom>
                <a:avLst/>
                <a:gdLst>
                  <a:gd name="T0" fmla="*/ 0 w 672"/>
                  <a:gd name="T1" fmla="*/ 2147483647 h 56"/>
                  <a:gd name="T2" fmla="*/ 2147483647 w 672"/>
                  <a:gd name="T3" fmla="*/ 2147483647 h 56"/>
                  <a:gd name="T4" fmla="*/ 2147483647 w 672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56"/>
                  <a:gd name="T11" fmla="*/ 672 w 67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56">
                    <a:moveTo>
                      <a:pt x="0" y="8"/>
                    </a:moveTo>
                    <a:cubicBezTo>
                      <a:pt x="112" y="4"/>
                      <a:pt x="224" y="0"/>
                      <a:pt x="336" y="8"/>
                    </a:cubicBezTo>
                    <a:cubicBezTo>
                      <a:pt x="448" y="16"/>
                      <a:pt x="560" y="36"/>
                      <a:pt x="672" y="5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6" name="Freeform 55"/>
              <p:cNvSpPr>
                <a:spLocks/>
              </p:cNvSpPr>
              <p:nvPr/>
            </p:nvSpPr>
            <p:spPr bwMode="auto">
              <a:xfrm flipH="1">
                <a:off x="3575920" y="2963725"/>
                <a:ext cx="1855556" cy="487846"/>
              </a:xfrm>
              <a:custGeom>
                <a:avLst/>
                <a:gdLst>
                  <a:gd name="T0" fmla="*/ 0 w 1392"/>
                  <a:gd name="T1" fmla="*/ 2147483647 h 304"/>
                  <a:gd name="T2" fmla="*/ 2147483647 w 1392"/>
                  <a:gd name="T3" fmla="*/ 2147483647 h 304"/>
                  <a:gd name="T4" fmla="*/ 2147483647 w 1392"/>
                  <a:gd name="T5" fmla="*/ 2147483647 h 304"/>
                  <a:gd name="T6" fmla="*/ 2147483647 w 1392"/>
                  <a:gd name="T7" fmla="*/ 2147483647 h 304"/>
                  <a:gd name="T8" fmla="*/ 2147483647 w 1392"/>
                  <a:gd name="T9" fmla="*/ 2147483647 h 304"/>
                  <a:gd name="T10" fmla="*/ 2147483647 w 1392"/>
                  <a:gd name="T11" fmla="*/ 2147483647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2"/>
                  <a:gd name="T19" fmla="*/ 0 h 304"/>
                  <a:gd name="T20" fmla="*/ 1392 w 1392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2" h="304">
                    <a:moveTo>
                      <a:pt x="0" y="256"/>
                    </a:moveTo>
                    <a:cubicBezTo>
                      <a:pt x="120" y="252"/>
                      <a:pt x="240" y="248"/>
                      <a:pt x="336" y="208"/>
                    </a:cubicBezTo>
                    <a:cubicBezTo>
                      <a:pt x="432" y="168"/>
                      <a:pt x="480" y="32"/>
                      <a:pt x="576" y="16"/>
                    </a:cubicBezTo>
                    <a:cubicBezTo>
                      <a:pt x="672" y="0"/>
                      <a:pt x="832" y="72"/>
                      <a:pt x="912" y="112"/>
                    </a:cubicBezTo>
                    <a:cubicBezTo>
                      <a:pt x="992" y="152"/>
                      <a:pt x="976" y="224"/>
                      <a:pt x="1056" y="256"/>
                    </a:cubicBezTo>
                    <a:cubicBezTo>
                      <a:pt x="1136" y="288"/>
                      <a:pt x="1336" y="296"/>
                      <a:pt x="1392" y="3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7" name="Freeform 56"/>
              <p:cNvSpPr>
                <a:spLocks/>
              </p:cNvSpPr>
              <p:nvPr/>
            </p:nvSpPr>
            <p:spPr bwMode="auto">
              <a:xfrm flipH="1">
                <a:off x="3575920" y="3297514"/>
                <a:ext cx="1407663" cy="564874"/>
              </a:xfrm>
              <a:custGeom>
                <a:avLst/>
                <a:gdLst>
                  <a:gd name="T0" fmla="*/ 0 w 1056"/>
                  <a:gd name="T1" fmla="*/ 0 h 352"/>
                  <a:gd name="T2" fmla="*/ 2147483647 w 1056"/>
                  <a:gd name="T3" fmla="*/ 2147483647 h 352"/>
                  <a:gd name="T4" fmla="*/ 2147483647 w 1056"/>
                  <a:gd name="T5" fmla="*/ 2147483647 h 352"/>
                  <a:gd name="T6" fmla="*/ 2147483647 w 1056"/>
                  <a:gd name="T7" fmla="*/ 2147483647 h 352"/>
                  <a:gd name="T8" fmla="*/ 2147483647 w 1056"/>
                  <a:gd name="T9" fmla="*/ 214748364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6"/>
                  <a:gd name="T16" fmla="*/ 0 h 352"/>
                  <a:gd name="T17" fmla="*/ 1056 w 1056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6" h="352">
                    <a:moveTo>
                      <a:pt x="0" y="0"/>
                    </a:moveTo>
                    <a:cubicBezTo>
                      <a:pt x="104" y="4"/>
                      <a:pt x="208" y="8"/>
                      <a:pt x="288" y="48"/>
                    </a:cubicBezTo>
                    <a:cubicBezTo>
                      <a:pt x="368" y="88"/>
                      <a:pt x="400" y="192"/>
                      <a:pt x="480" y="240"/>
                    </a:cubicBezTo>
                    <a:cubicBezTo>
                      <a:pt x="560" y="288"/>
                      <a:pt x="672" y="320"/>
                      <a:pt x="768" y="336"/>
                    </a:cubicBezTo>
                    <a:cubicBezTo>
                      <a:pt x="864" y="352"/>
                      <a:pt x="1008" y="336"/>
                      <a:pt x="1056" y="3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8" name="Freeform 57"/>
              <p:cNvSpPr>
                <a:spLocks/>
              </p:cNvSpPr>
              <p:nvPr/>
            </p:nvSpPr>
            <p:spPr bwMode="auto">
              <a:xfrm flipH="1">
                <a:off x="3575920" y="3939417"/>
                <a:ext cx="1727586" cy="436494"/>
              </a:xfrm>
              <a:custGeom>
                <a:avLst/>
                <a:gdLst>
                  <a:gd name="T0" fmla="*/ 0 w 1296"/>
                  <a:gd name="T1" fmla="*/ 2147483647 h 272"/>
                  <a:gd name="T2" fmla="*/ 2147483647 w 1296"/>
                  <a:gd name="T3" fmla="*/ 2147483647 h 272"/>
                  <a:gd name="T4" fmla="*/ 2147483647 w 1296"/>
                  <a:gd name="T5" fmla="*/ 2147483647 h 272"/>
                  <a:gd name="T6" fmla="*/ 2147483647 w 1296"/>
                  <a:gd name="T7" fmla="*/ 2147483647 h 272"/>
                  <a:gd name="T8" fmla="*/ 2147483647 w 1296"/>
                  <a:gd name="T9" fmla="*/ 214748364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6"/>
                  <a:gd name="T16" fmla="*/ 0 h 272"/>
                  <a:gd name="T17" fmla="*/ 1296 w 129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6" h="272">
                    <a:moveTo>
                      <a:pt x="0" y="32"/>
                    </a:moveTo>
                    <a:cubicBezTo>
                      <a:pt x="120" y="16"/>
                      <a:pt x="240" y="0"/>
                      <a:pt x="336" y="32"/>
                    </a:cubicBezTo>
                    <a:cubicBezTo>
                      <a:pt x="432" y="64"/>
                      <a:pt x="480" y="184"/>
                      <a:pt x="576" y="224"/>
                    </a:cubicBezTo>
                    <a:cubicBezTo>
                      <a:pt x="672" y="264"/>
                      <a:pt x="792" y="272"/>
                      <a:pt x="912" y="272"/>
                    </a:cubicBezTo>
                    <a:cubicBezTo>
                      <a:pt x="1032" y="272"/>
                      <a:pt x="1232" y="232"/>
                      <a:pt x="1296" y="22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9" name="Line 58"/>
              <p:cNvSpPr>
                <a:spLocks noChangeShapeType="1"/>
              </p:cNvSpPr>
              <p:nvPr/>
            </p:nvSpPr>
            <p:spPr bwMode="auto">
              <a:xfrm flipH="1">
                <a:off x="3639904" y="4684023"/>
                <a:ext cx="15996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0" name="Line 59"/>
              <p:cNvSpPr>
                <a:spLocks noChangeShapeType="1"/>
              </p:cNvSpPr>
              <p:nvPr/>
            </p:nvSpPr>
            <p:spPr bwMode="auto">
              <a:xfrm flipH="1">
                <a:off x="3639904" y="5069165"/>
                <a:ext cx="15996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1" name="Freeform 60"/>
              <p:cNvSpPr>
                <a:spLocks/>
              </p:cNvSpPr>
              <p:nvPr/>
            </p:nvSpPr>
            <p:spPr bwMode="auto">
              <a:xfrm flipH="1">
                <a:off x="3575920" y="2976563"/>
                <a:ext cx="895785" cy="89866"/>
              </a:xfrm>
              <a:custGeom>
                <a:avLst/>
                <a:gdLst>
                  <a:gd name="T0" fmla="*/ 0 w 672"/>
                  <a:gd name="T1" fmla="*/ 2147483647 h 56"/>
                  <a:gd name="T2" fmla="*/ 2147483647 w 672"/>
                  <a:gd name="T3" fmla="*/ 2147483647 h 56"/>
                  <a:gd name="T4" fmla="*/ 2147483647 w 672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56"/>
                  <a:gd name="T11" fmla="*/ 672 w 67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56">
                    <a:moveTo>
                      <a:pt x="0" y="8"/>
                    </a:moveTo>
                    <a:cubicBezTo>
                      <a:pt x="112" y="4"/>
                      <a:pt x="224" y="0"/>
                      <a:pt x="336" y="8"/>
                    </a:cubicBezTo>
                    <a:cubicBezTo>
                      <a:pt x="448" y="16"/>
                      <a:pt x="560" y="36"/>
                      <a:pt x="672" y="5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Rectangle 7" descr="Horizontal clara"/>
              <p:cNvSpPr>
                <a:spLocks noChangeArrowheads="1"/>
              </p:cNvSpPr>
              <p:nvPr/>
            </p:nvSpPr>
            <p:spPr bwMode="auto">
              <a:xfrm>
                <a:off x="3359662" y="1705883"/>
                <a:ext cx="202057" cy="13038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 altLang="pt-BR"/>
              </a:p>
            </p:txBody>
          </p:sp>
        </p:grpSp>
      </p:grp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516154" y="3063289"/>
            <a:ext cx="4137405" cy="225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360000">
              <a:spcBef>
                <a:spcPts val="600"/>
              </a:spcBef>
              <a:buSzPct val="100000"/>
            </a:pPr>
            <a:r>
              <a:rPr lang="pt-BR" altLang="pt-BR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Efeito de filtros longos:</a:t>
            </a:r>
          </a:p>
          <a:p>
            <a:pPr marL="0" lvl="1" indent="-3600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pt-BR" alt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 todas as linhas de fluxo tem contato físico com a fase residual</a:t>
            </a:r>
          </a:p>
          <a:p>
            <a:pPr marL="0" lvl="1" indent="-3600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pt-BR" alt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Há muita diluição no poço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1932" y="1845729"/>
            <a:ext cx="7772400" cy="4682067"/>
          </a:xfrm>
          <a:noFill/>
        </p:spPr>
        <p:txBody>
          <a:bodyPr lIns="90488" tIns="44450" rIns="90488" bIns="44450" anchor="ctr">
            <a:normAutofit lnSpcReduction="10000"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pt-BR" sz="2200" dirty="0" smtClean="0">
                <a:latin typeface="Arial" charset="0"/>
              </a:rPr>
              <a:t>3785 litros de gasolina (d=0,9 kg/L) vazaram. Após 1 ano, a pluma de fase dissolvida possuía dimensões de 305m extensão, 30,5 m largura e 3,05 m de profundidade. A concentração média na fase dissolvida é de 1 mg/L e porosidade do aquífero é 0,3. 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Quanto do vazamento original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está na fase dissolvida e 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quanto na fase livre 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(assumindo ausência de 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perda por volatilização e </a:t>
            </a:r>
            <a:br>
              <a:rPr lang="pt-BR" sz="2200" dirty="0" smtClean="0">
                <a:latin typeface="Arial" charset="0"/>
              </a:rPr>
            </a:br>
            <a:r>
              <a:rPr lang="pt-BR" sz="2200" dirty="0" smtClean="0">
                <a:latin typeface="Arial" charset="0"/>
              </a:rPr>
              <a:t>biodegradação)?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74922" y="795790"/>
            <a:ext cx="331447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Massa Dissolvida x Massa Fase Livre</a:t>
            </a:r>
          </a:p>
        </p:txBody>
      </p:sp>
      <p:pic>
        <p:nvPicPr>
          <p:cNvPr id="30722" name="Picture 2" descr="Resolução CONAMA 420/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602" y="4080935"/>
            <a:ext cx="4292047" cy="2235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710267"/>
            <a:ext cx="7772400" cy="4564608"/>
          </a:xfrm>
          <a:noFill/>
        </p:spPr>
        <p:txBody>
          <a:bodyPr lIns="90488" tIns="44450" rIns="90488" bIns="44450" anchor="ctr">
            <a:normAutofit lnSpcReduction="10000"/>
          </a:bodyPr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Arial" charset="0"/>
              </a:rPr>
              <a:t> Massa gasolina vazada: 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charset="0"/>
              </a:rPr>
              <a:t>M = V * d = 3785 * 0,9 = 3402 kg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Arial" charset="0"/>
              </a:rPr>
              <a:t> Volume de água da pluma dissolvida: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err="1" smtClean="0">
                <a:latin typeface="Arial" charset="0"/>
              </a:rPr>
              <a:t>Va</a:t>
            </a:r>
            <a:r>
              <a:rPr lang="pt-BR" sz="2200" dirty="0" smtClean="0">
                <a:latin typeface="Arial" charset="0"/>
              </a:rPr>
              <a:t> = </a:t>
            </a:r>
            <a:r>
              <a:rPr lang="pt-BR" sz="2200" dirty="0" err="1" smtClean="0">
                <a:latin typeface="Arial" charset="0"/>
              </a:rPr>
              <a:t>Vt</a:t>
            </a:r>
            <a:r>
              <a:rPr lang="pt-BR" sz="2200" dirty="0" smtClean="0">
                <a:latin typeface="Arial" charset="0"/>
              </a:rPr>
              <a:t> * n = 305 * 30,5 * 3,05 * 0,3 = 8,49*10</a:t>
            </a:r>
            <a:r>
              <a:rPr lang="pt-BR" sz="2200" baseline="30000" dirty="0" smtClean="0">
                <a:latin typeface="Arial" charset="0"/>
              </a:rPr>
              <a:t>+6</a:t>
            </a:r>
            <a:r>
              <a:rPr lang="pt-BR" sz="2200" dirty="0" smtClean="0">
                <a:latin typeface="Arial" charset="0"/>
              </a:rPr>
              <a:t> L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Arial" charset="0"/>
              </a:rPr>
              <a:t> Massa dissolvida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charset="0"/>
              </a:rPr>
              <a:t>M = V * Conc. = 8,5 kg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2200" dirty="0" smtClean="0">
              <a:latin typeface="Arial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Arial" charset="0"/>
              </a:rPr>
              <a:t> Comparação: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charset="0"/>
              </a:rPr>
              <a:t>Massa total = 3402 kg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charset="0"/>
              </a:rPr>
              <a:t>Massa Dissolvida = 8,5 kg (=0,2% total)</a:t>
            </a:r>
          </a:p>
          <a:p>
            <a:pPr marL="760413" lvl="1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charset="0"/>
              </a:rPr>
              <a:t>Massa NAPL = 3393,5 kg (= 99,8% total)</a:t>
            </a:r>
          </a:p>
        </p:txBody>
      </p:sp>
      <p:pic>
        <p:nvPicPr>
          <p:cNvPr id="5" name="Picture 2" descr="Resolução CONAMA 420/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675" y="3518407"/>
            <a:ext cx="3321049" cy="1729937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4922" y="795790"/>
            <a:ext cx="331447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Massa Dissolvida x Massa Fase Livre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ChangeArrowheads="1"/>
          </p:cNvSpPr>
          <p:nvPr/>
        </p:nvSpPr>
        <p:spPr bwMode="auto">
          <a:xfrm>
            <a:off x="0" y="3901826"/>
            <a:ext cx="4572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LNAPL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Densidade do líquido orgânico &lt; água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altLang="pt-BR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Light </a:t>
            </a:r>
            <a:r>
              <a:rPr lang="pt-BR" altLang="pt-BR" sz="20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non-aqueous</a:t>
            </a:r>
            <a:r>
              <a:rPr lang="pt-BR" altLang="pt-BR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0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phase</a:t>
            </a:r>
            <a:r>
              <a:rPr lang="pt-BR" altLang="pt-BR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0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liquid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Benzeno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Tolueno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Hidrocarbonetos – óleos e combustíveis</a:t>
            </a:r>
          </a:p>
        </p:txBody>
      </p:sp>
      <p:sp>
        <p:nvSpPr>
          <p:cNvPr id="25603" name="Rectangle 1028"/>
          <p:cNvSpPr>
            <a:spLocks noChangeArrowheads="1"/>
          </p:cNvSpPr>
          <p:nvPr/>
        </p:nvSpPr>
        <p:spPr bwMode="auto">
          <a:xfrm>
            <a:off x="4500563" y="3830689"/>
            <a:ext cx="464343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pt-BR" altLang="pt-BR" sz="2400" b="1">
                <a:latin typeface="Tahoma" pitchFamily="34" charset="0"/>
                <a:ea typeface="Tahoma" pitchFamily="34" charset="0"/>
                <a:cs typeface="Tahoma" pitchFamily="34" charset="0"/>
              </a:rPr>
              <a:t>DNAPL</a:t>
            </a:r>
          </a:p>
          <a:p>
            <a:pPr algn="ctr" eaLnBrk="0" hangingPunct="0">
              <a:lnSpc>
                <a:spcPct val="120000"/>
              </a:lnSpc>
            </a:pPr>
            <a:r>
              <a:rPr lang="pt-BR" altLang="pt-BR" sz="2000">
                <a:latin typeface="Tahoma" pitchFamily="34" charset="0"/>
                <a:ea typeface="Tahoma" pitchFamily="34" charset="0"/>
                <a:cs typeface="Tahoma" pitchFamily="34" charset="0"/>
              </a:rPr>
              <a:t>Densidade do líquido orgânico &gt; água</a:t>
            </a:r>
          </a:p>
          <a:p>
            <a:pPr algn="ctr" eaLnBrk="0" hangingPunct="0">
              <a:lnSpc>
                <a:spcPct val="120000"/>
              </a:lnSpc>
            </a:pPr>
            <a:r>
              <a:rPr lang="pt-BR" altLang="pt-BR" sz="2000" b="1" u="sng">
                <a:latin typeface="Tahoma" pitchFamily="34" charset="0"/>
                <a:ea typeface="Tahoma" pitchFamily="34" charset="0"/>
                <a:cs typeface="Tahoma" pitchFamily="34" charset="0"/>
              </a:rPr>
              <a:t>Dense non-aqueous phase liquid</a:t>
            </a:r>
          </a:p>
          <a:p>
            <a:pPr algn="ctr" eaLnBrk="0" hangingPunct="0">
              <a:lnSpc>
                <a:spcPct val="120000"/>
              </a:lnSpc>
            </a:pPr>
            <a:r>
              <a:rPr lang="pt-BR" altLang="pt-BR" sz="2000">
                <a:latin typeface="Tahoma" pitchFamily="34" charset="0"/>
                <a:ea typeface="Tahoma" pitchFamily="34" charset="0"/>
                <a:cs typeface="Tahoma" pitchFamily="34" charset="0"/>
              </a:rPr>
              <a:t>Tricloroeteno (TCE)</a:t>
            </a:r>
          </a:p>
          <a:p>
            <a:pPr algn="ctr" eaLnBrk="0" hangingPunct="0">
              <a:lnSpc>
                <a:spcPct val="120000"/>
              </a:lnSpc>
            </a:pPr>
            <a:r>
              <a:rPr lang="pt-BR" altLang="pt-BR" sz="2000">
                <a:latin typeface="Tahoma" pitchFamily="34" charset="0"/>
                <a:ea typeface="Tahoma" pitchFamily="34" charset="0"/>
                <a:cs typeface="Tahoma" pitchFamily="34" charset="0"/>
              </a:rPr>
              <a:t>Tetracloroeteno (PCE)</a:t>
            </a:r>
          </a:p>
          <a:p>
            <a:pPr algn="ctr" eaLnBrk="0" hangingPunct="0">
              <a:lnSpc>
                <a:spcPct val="120000"/>
              </a:lnSpc>
            </a:pPr>
            <a:r>
              <a:rPr lang="pt-BR" altLang="pt-BR" sz="2000">
                <a:latin typeface="Tahoma" pitchFamily="34" charset="0"/>
                <a:ea typeface="Tahoma" pitchFamily="34" charset="0"/>
                <a:cs typeface="Tahoma" pitchFamily="34" charset="0"/>
              </a:rPr>
              <a:t>PCBs</a:t>
            </a:r>
          </a:p>
        </p:txBody>
      </p:sp>
      <p:pic>
        <p:nvPicPr>
          <p:cNvPr id="25604" name="Picture 102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318561"/>
            <a:ext cx="4675717" cy="1364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 Box 1033"/>
          <p:cNvSpPr txBox="1">
            <a:spLocks noChangeArrowheads="1"/>
          </p:cNvSpPr>
          <p:nvPr/>
        </p:nvSpPr>
        <p:spPr bwMode="auto">
          <a:xfrm>
            <a:off x="594450" y="1026695"/>
            <a:ext cx="348648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Densidade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29"/>
          <p:cNvSpPr>
            <a:spLocks noGrp="1"/>
          </p:cNvSpPr>
          <p:nvPr>
            <p:ph type="title"/>
          </p:nvPr>
        </p:nvSpPr>
        <p:spPr>
          <a:xfrm>
            <a:off x="511225" y="755583"/>
            <a:ext cx="3358042" cy="496374"/>
          </a:xfrm>
        </p:spPr>
        <p:txBody>
          <a:bodyPr>
            <a:normAutofit/>
          </a:bodyPr>
          <a:lstStyle/>
          <a:p>
            <a:r>
              <a:rPr lang="pt-BR" sz="24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LNAPL e DNAPL</a:t>
            </a:r>
            <a:endParaRPr lang="pt-BR" sz="24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6563" y="2107691"/>
            <a:ext cx="8307387" cy="3702050"/>
            <a:chOff x="275" y="1013"/>
            <a:chExt cx="5233" cy="2332"/>
          </a:xfrm>
        </p:grpSpPr>
        <p:sp>
          <p:nvSpPr>
            <p:cNvPr id="26638" name="Freeform 4"/>
            <p:cNvSpPr>
              <a:spLocks/>
            </p:cNvSpPr>
            <p:nvPr/>
          </p:nvSpPr>
          <p:spPr bwMode="auto">
            <a:xfrm>
              <a:off x="1925" y="2214"/>
              <a:ext cx="2378" cy="458"/>
            </a:xfrm>
            <a:custGeom>
              <a:avLst/>
              <a:gdLst>
                <a:gd name="T0" fmla="*/ 25 w 2675"/>
                <a:gd name="T1" fmla="*/ 9 h 458"/>
                <a:gd name="T2" fmla="*/ 25 w 2675"/>
                <a:gd name="T3" fmla="*/ 18 h 458"/>
                <a:gd name="T4" fmla="*/ 26 w 2675"/>
                <a:gd name="T5" fmla="*/ 43 h 458"/>
                <a:gd name="T6" fmla="*/ 29 w 2675"/>
                <a:gd name="T7" fmla="*/ 78 h 458"/>
                <a:gd name="T8" fmla="*/ 31 w 2675"/>
                <a:gd name="T9" fmla="*/ 95 h 458"/>
                <a:gd name="T10" fmla="*/ 32 w 2675"/>
                <a:gd name="T11" fmla="*/ 104 h 458"/>
                <a:gd name="T12" fmla="*/ 33 w 2675"/>
                <a:gd name="T13" fmla="*/ 112 h 458"/>
                <a:gd name="T14" fmla="*/ 37 w 2675"/>
                <a:gd name="T15" fmla="*/ 130 h 458"/>
                <a:gd name="T16" fmla="*/ 41 w 2675"/>
                <a:gd name="T17" fmla="*/ 156 h 458"/>
                <a:gd name="T18" fmla="*/ 42 w 2675"/>
                <a:gd name="T19" fmla="*/ 164 h 458"/>
                <a:gd name="T20" fmla="*/ 44 w 2675"/>
                <a:gd name="T21" fmla="*/ 173 h 458"/>
                <a:gd name="T22" fmla="*/ 44 w 2675"/>
                <a:gd name="T23" fmla="*/ 173 h 458"/>
                <a:gd name="T24" fmla="*/ 46 w 2675"/>
                <a:gd name="T25" fmla="*/ 182 h 458"/>
                <a:gd name="T26" fmla="*/ 49 w 2675"/>
                <a:gd name="T27" fmla="*/ 199 h 458"/>
                <a:gd name="T28" fmla="*/ 53 w 2675"/>
                <a:gd name="T29" fmla="*/ 233 h 458"/>
                <a:gd name="T30" fmla="*/ 53 w 2675"/>
                <a:gd name="T31" fmla="*/ 259 h 458"/>
                <a:gd name="T32" fmla="*/ 55 w 2675"/>
                <a:gd name="T33" fmla="*/ 294 h 458"/>
                <a:gd name="T34" fmla="*/ 53 w 2675"/>
                <a:gd name="T35" fmla="*/ 354 h 458"/>
                <a:gd name="T36" fmla="*/ 53 w 2675"/>
                <a:gd name="T37" fmla="*/ 406 h 458"/>
                <a:gd name="T38" fmla="*/ 49 w 2675"/>
                <a:gd name="T39" fmla="*/ 432 h 458"/>
                <a:gd name="T40" fmla="*/ 47 w 2675"/>
                <a:gd name="T41" fmla="*/ 449 h 458"/>
                <a:gd name="T42" fmla="*/ 44 w 2675"/>
                <a:gd name="T43" fmla="*/ 449 h 458"/>
                <a:gd name="T44" fmla="*/ 41 w 2675"/>
                <a:gd name="T45" fmla="*/ 441 h 458"/>
                <a:gd name="T46" fmla="*/ 37 w 2675"/>
                <a:gd name="T47" fmla="*/ 415 h 458"/>
                <a:gd name="T48" fmla="*/ 35 w 2675"/>
                <a:gd name="T49" fmla="*/ 397 h 458"/>
                <a:gd name="T50" fmla="*/ 33 w 2675"/>
                <a:gd name="T51" fmla="*/ 389 h 458"/>
                <a:gd name="T52" fmla="*/ 32 w 2675"/>
                <a:gd name="T53" fmla="*/ 372 h 458"/>
                <a:gd name="T54" fmla="*/ 26 w 2675"/>
                <a:gd name="T55" fmla="*/ 328 h 458"/>
                <a:gd name="T56" fmla="*/ 20 w 2675"/>
                <a:gd name="T57" fmla="*/ 294 h 458"/>
                <a:gd name="T58" fmla="*/ 18 w 2675"/>
                <a:gd name="T59" fmla="*/ 277 h 458"/>
                <a:gd name="T60" fmla="*/ 18 w 2675"/>
                <a:gd name="T61" fmla="*/ 268 h 458"/>
                <a:gd name="T62" fmla="*/ 16 w 2675"/>
                <a:gd name="T63" fmla="*/ 251 h 458"/>
                <a:gd name="T64" fmla="*/ 14 w 2675"/>
                <a:gd name="T65" fmla="*/ 225 h 458"/>
                <a:gd name="T66" fmla="*/ 8 w 2675"/>
                <a:gd name="T67" fmla="*/ 138 h 458"/>
                <a:gd name="T68" fmla="*/ 4 w 2675"/>
                <a:gd name="T69" fmla="*/ 104 h 458"/>
                <a:gd name="T70" fmla="*/ 4 w 2675"/>
                <a:gd name="T71" fmla="*/ 61 h 458"/>
                <a:gd name="T72" fmla="*/ 4 w 2675"/>
                <a:gd name="T73" fmla="*/ 35 h 458"/>
                <a:gd name="T74" fmla="*/ 0 w 2675"/>
                <a:gd name="T75" fmla="*/ 18 h 458"/>
                <a:gd name="T76" fmla="*/ 4 w 2675"/>
                <a:gd name="T77" fmla="*/ 9 h 458"/>
                <a:gd name="T78" fmla="*/ 4 w 2675"/>
                <a:gd name="T79" fmla="*/ 9 h 458"/>
                <a:gd name="T80" fmla="*/ 4 w 2675"/>
                <a:gd name="T81" fmla="*/ 35 h 458"/>
                <a:gd name="T82" fmla="*/ 6 w 2675"/>
                <a:gd name="T83" fmla="*/ 52 h 458"/>
                <a:gd name="T84" fmla="*/ 8 w 2675"/>
                <a:gd name="T85" fmla="*/ 61 h 458"/>
                <a:gd name="T86" fmla="*/ 9 w 2675"/>
                <a:gd name="T87" fmla="*/ 61 h 458"/>
                <a:gd name="T88" fmla="*/ 11 w 2675"/>
                <a:gd name="T89" fmla="*/ 61 h 458"/>
                <a:gd name="T90" fmla="*/ 16 w 2675"/>
                <a:gd name="T91" fmla="*/ 61 h 458"/>
                <a:gd name="T92" fmla="*/ 20 w 2675"/>
                <a:gd name="T93" fmla="*/ 43 h 458"/>
                <a:gd name="T94" fmla="*/ 22 w 2675"/>
                <a:gd name="T95" fmla="*/ 26 h 458"/>
                <a:gd name="T96" fmla="*/ 23 w 2675"/>
                <a:gd name="T97" fmla="*/ 0 h 4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5"/>
                <a:gd name="T148" fmla="*/ 0 h 458"/>
                <a:gd name="T149" fmla="*/ 2675 w 2675"/>
                <a:gd name="T150" fmla="*/ 458 h 4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5" h="458">
                  <a:moveTo>
                    <a:pt x="1165" y="0"/>
                  </a:moveTo>
                  <a:lnTo>
                    <a:pt x="1173" y="9"/>
                  </a:lnTo>
                  <a:lnTo>
                    <a:pt x="1191" y="9"/>
                  </a:lnTo>
                  <a:lnTo>
                    <a:pt x="1208" y="18"/>
                  </a:lnTo>
                  <a:lnTo>
                    <a:pt x="1260" y="26"/>
                  </a:lnTo>
                  <a:lnTo>
                    <a:pt x="1312" y="43"/>
                  </a:lnTo>
                  <a:lnTo>
                    <a:pt x="1372" y="61"/>
                  </a:lnTo>
                  <a:lnTo>
                    <a:pt x="1432" y="78"/>
                  </a:lnTo>
                  <a:lnTo>
                    <a:pt x="1484" y="87"/>
                  </a:lnTo>
                  <a:lnTo>
                    <a:pt x="1519" y="95"/>
                  </a:lnTo>
                  <a:lnTo>
                    <a:pt x="1536" y="95"/>
                  </a:lnTo>
                  <a:lnTo>
                    <a:pt x="1562" y="104"/>
                  </a:lnTo>
                  <a:lnTo>
                    <a:pt x="1596" y="104"/>
                  </a:lnTo>
                  <a:lnTo>
                    <a:pt x="1631" y="112"/>
                  </a:lnTo>
                  <a:lnTo>
                    <a:pt x="1717" y="121"/>
                  </a:lnTo>
                  <a:lnTo>
                    <a:pt x="1821" y="130"/>
                  </a:lnTo>
                  <a:lnTo>
                    <a:pt x="1916" y="147"/>
                  </a:lnTo>
                  <a:lnTo>
                    <a:pt x="2002" y="156"/>
                  </a:lnTo>
                  <a:lnTo>
                    <a:pt x="2045" y="164"/>
                  </a:lnTo>
                  <a:lnTo>
                    <a:pt x="2071" y="164"/>
                  </a:lnTo>
                  <a:lnTo>
                    <a:pt x="2097" y="164"/>
                  </a:lnTo>
                  <a:lnTo>
                    <a:pt x="2114" y="173"/>
                  </a:lnTo>
                  <a:lnTo>
                    <a:pt x="2123" y="173"/>
                  </a:lnTo>
                  <a:lnTo>
                    <a:pt x="2149" y="173"/>
                  </a:lnTo>
                  <a:lnTo>
                    <a:pt x="2183" y="173"/>
                  </a:lnTo>
                  <a:lnTo>
                    <a:pt x="2218" y="182"/>
                  </a:lnTo>
                  <a:lnTo>
                    <a:pt x="2304" y="182"/>
                  </a:lnTo>
                  <a:lnTo>
                    <a:pt x="2408" y="199"/>
                  </a:lnTo>
                  <a:lnTo>
                    <a:pt x="2503" y="207"/>
                  </a:lnTo>
                  <a:lnTo>
                    <a:pt x="2589" y="233"/>
                  </a:lnTo>
                  <a:lnTo>
                    <a:pt x="2624" y="242"/>
                  </a:lnTo>
                  <a:lnTo>
                    <a:pt x="2650" y="259"/>
                  </a:lnTo>
                  <a:lnTo>
                    <a:pt x="2667" y="277"/>
                  </a:lnTo>
                  <a:lnTo>
                    <a:pt x="2675" y="294"/>
                  </a:lnTo>
                  <a:lnTo>
                    <a:pt x="2675" y="328"/>
                  </a:lnTo>
                  <a:lnTo>
                    <a:pt x="2650" y="354"/>
                  </a:lnTo>
                  <a:lnTo>
                    <a:pt x="2606" y="380"/>
                  </a:lnTo>
                  <a:lnTo>
                    <a:pt x="2555" y="406"/>
                  </a:lnTo>
                  <a:lnTo>
                    <a:pt x="2486" y="423"/>
                  </a:lnTo>
                  <a:lnTo>
                    <a:pt x="2408" y="432"/>
                  </a:lnTo>
                  <a:lnTo>
                    <a:pt x="2339" y="449"/>
                  </a:lnTo>
                  <a:lnTo>
                    <a:pt x="2261" y="449"/>
                  </a:lnTo>
                  <a:lnTo>
                    <a:pt x="2201" y="458"/>
                  </a:lnTo>
                  <a:lnTo>
                    <a:pt x="2140" y="449"/>
                  </a:lnTo>
                  <a:lnTo>
                    <a:pt x="2063" y="441"/>
                  </a:lnTo>
                  <a:lnTo>
                    <a:pt x="1985" y="441"/>
                  </a:lnTo>
                  <a:lnTo>
                    <a:pt x="1899" y="423"/>
                  </a:lnTo>
                  <a:lnTo>
                    <a:pt x="1830" y="415"/>
                  </a:lnTo>
                  <a:lnTo>
                    <a:pt x="1760" y="406"/>
                  </a:lnTo>
                  <a:lnTo>
                    <a:pt x="1709" y="397"/>
                  </a:lnTo>
                  <a:lnTo>
                    <a:pt x="1683" y="397"/>
                  </a:lnTo>
                  <a:lnTo>
                    <a:pt x="1640" y="389"/>
                  </a:lnTo>
                  <a:lnTo>
                    <a:pt x="1596" y="380"/>
                  </a:lnTo>
                  <a:lnTo>
                    <a:pt x="1545" y="372"/>
                  </a:lnTo>
                  <a:lnTo>
                    <a:pt x="1415" y="354"/>
                  </a:lnTo>
                  <a:lnTo>
                    <a:pt x="1286" y="328"/>
                  </a:lnTo>
                  <a:lnTo>
                    <a:pt x="1148" y="311"/>
                  </a:lnTo>
                  <a:lnTo>
                    <a:pt x="1018" y="294"/>
                  </a:lnTo>
                  <a:lnTo>
                    <a:pt x="966" y="285"/>
                  </a:lnTo>
                  <a:lnTo>
                    <a:pt x="915" y="277"/>
                  </a:lnTo>
                  <a:lnTo>
                    <a:pt x="880" y="268"/>
                  </a:lnTo>
                  <a:lnTo>
                    <a:pt x="845" y="268"/>
                  </a:lnTo>
                  <a:lnTo>
                    <a:pt x="811" y="259"/>
                  </a:lnTo>
                  <a:lnTo>
                    <a:pt x="768" y="251"/>
                  </a:lnTo>
                  <a:lnTo>
                    <a:pt x="716" y="233"/>
                  </a:lnTo>
                  <a:lnTo>
                    <a:pt x="656" y="225"/>
                  </a:lnTo>
                  <a:lnTo>
                    <a:pt x="509" y="182"/>
                  </a:lnTo>
                  <a:lnTo>
                    <a:pt x="362" y="138"/>
                  </a:lnTo>
                  <a:lnTo>
                    <a:pt x="293" y="121"/>
                  </a:lnTo>
                  <a:lnTo>
                    <a:pt x="224" y="104"/>
                  </a:lnTo>
                  <a:lnTo>
                    <a:pt x="164" y="78"/>
                  </a:lnTo>
                  <a:lnTo>
                    <a:pt x="103" y="61"/>
                  </a:lnTo>
                  <a:lnTo>
                    <a:pt x="60" y="43"/>
                  </a:lnTo>
                  <a:lnTo>
                    <a:pt x="25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17" y="9"/>
                  </a:lnTo>
                  <a:lnTo>
                    <a:pt x="25" y="9"/>
                  </a:lnTo>
                  <a:lnTo>
                    <a:pt x="51" y="9"/>
                  </a:lnTo>
                  <a:lnTo>
                    <a:pt x="103" y="18"/>
                  </a:lnTo>
                  <a:lnTo>
                    <a:pt x="172" y="35"/>
                  </a:lnTo>
                  <a:lnTo>
                    <a:pt x="241" y="43"/>
                  </a:lnTo>
                  <a:lnTo>
                    <a:pt x="302" y="52"/>
                  </a:lnTo>
                  <a:lnTo>
                    <a:pt x="362" y="61"/>
                  </a:lnTo>
                  <a:lnTo>
                    <a:pt x="397" y="61"/>
                  </a:lnTo>
                  <a:lnTo>
                    <a:pt x="422" y="61"/>
                  </a:lnTo>
                  <a:lnTo>
                    <a:pt x="457" y="61"/>
                  </a:lnTo>
                  <a:lnTo>
                    <a:pt x="492" y="61"/>
                  </a:lnTo>
                  <a:lnTo>
                    <a:pt x="543" y="61"/>
                  </a:lnTo>
                  <a:lnTo>
                    <a:pt x="656" y="61"/>
                  </a:lnTo>
                  <a:lnTo>
                    <a:pt x="776" y="61"/>
                  </a:lnTo>
                  <a:lnTo>
                    <a:pt x="906" y="52"/>
                  </a:lnTo>
                  <a:lnTo>
                    <a:pt x="1018" y="43"/>
                  </a:lnTo>
                  <a:lnTo>
                    <a:pt x="1061" y="35"/>
                  </a:lnTo>
                  <a:lnTo>
                    <a:pt x="1104" y="26"/>
                  </a:lnTo>
                  <a:lnTo>
                    <a:pt x="1139" y="18"/>
                  </a:lnTo>
                  <a:lnTo>
                    <a:pt x="1165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9" name="Freeform 5"/>
            <p:cNvSpPr>
              <a:spLocks/>
            </p:cNvSpPr>
            <p:nvPr/>
          </p:nvSpPr>
          <p:spPr bwMode="auto">
            <a:xfrm>
              <a:off x="1241" y="3078"/>
              <a:ext cx="2548" cy="207"/>
            </a:xfrm>
            <a:custGeom>
              <a:avLst/>
              <a:gdLst>
                <a:gd name="T0" fmla="*/ 10 w 2866"/>
                <a:gd name="T1" fmla="*/ 121 h 207"/>
                <a:gd name="T2" fmla="*/ 12 w 2866"/>
                <a:gd name="T3" fmla="*/ 112 h 207"/>
                <a:gd name="T4" fmla="*/ 14 w 2866"/>
                <a:gd name="T5" fmla="*/ 112 h 207"/>
                <a:gd name="T6" fmla="*/ 14 w 2866"/>
                <a:gd name="T7" fmla="*/ 112 h 207"/>
                <a:gd name="T8" fmla="*/ 14 w 2866"/>
                <a:gd name="T9" fmla="*/ 103 h 207"/>
                <a:gd name="T10" fmla="*/ 14 w 2866"/>
                <a:gd name="T11" fmla="*/ 103 h 207"/>
                <a:gd name="T12" fmla="*/ 16 w 2866"/>
                <a:gd name="T13" fmla="*/ 95 h 207"/>
                <a:gd name="T14" fmla="*/ 18 w 2866"/>
                <a:gd name="T15" fmla="*/ 86 h 207"/>
                <a:gd name="T16" fmla="*/ 18 w 2866"/>
                <a:gd name="T17" fmla="*/ 95 h 207"/>
                <a:gd name="T18" fmla="*/ 18 w 2866"/>
                <a:gd name="T19" fmla="*/ 95 h 207"/>
                <a:gd name="T20" fmla="*/ 18 w 2866"/>
                <a:gd name="T21" fmla="*/ 95 h 207"/>
                <a:gd name="T22" fmla="*/ 20 w 2866"/>
                <a:gd name="T23" fmla="*/ 86 h 207"/>
                <a:gd name="T24" fmla="*/ 22 w 2866"/>
                <a:gd name="T25" fmla="*/ 77 h 207"/>
                <a:gd name="T26" fmla="*/ 22 w 2866"/>
                <a:gd name="T27" fmla="*/ 60 h 207"/>
                <a:gd name="T28" fmla="*/ 25 w 2866"/>
                <a:gd name="T29" fmla="*/ 26 h 207"/>
                <a:gd name="T30" fmla="*/ 28 w 2866"/>
                <a:gd name="T31" fmla="*/ 26 h 207"/>
                <a:gd name="T32" fmla="*/ 29 w 2866"/>
                <a:gd name="T33" fmla="*/ 26 h 207"/>
                <a:gd name="T34" fmla="*/ 29 w 2866"/>
                <a:gd name="T35" fmla="*/ 17 h 207"/>
                <a:gd name="T36" fmla="*/ 31 w 2866"/>
                <a:gd name="T37" fmla="*/ 8 h 207"/>
                <a:gd name="T38" fmla="*/ 31 w 2866"/>
                <a:gd name="T39" fmla="*/ 0 h 207"/>
                <a:gd name="T40" fmla="*/ 32 w 2866"/>
                <a:gd name="T41" fmla="*/ 8 h 207"/>
                <a:gd name="T42" fmla="*/ 33 w 2866"/>
                <a:gd name="T43" fmla="*/ 17 h 207"/>
                <a:gd name="T44" fmla="*/ 35 w 2866"/>
                <a:gd name="T45" fmla="*/ 17 h 207"/>
                <a:gd name="T46" fmla="*/ 36 w 2866"/>
                <a:gd name="T47" fmla="*/ 17 h 207"/>
                <a:gd name="T48" fmla="*/ 39 w 2866"/>
                <a:gd name="T49" fmla="*/ 26 h 207"/>
                <a:gd name="T50" fmla="*/ 41 w 2866"/>
                <a:gd name="T51" fmla="*/ 26 h 207"/>
                <a:gd name="T52" fmla="*/ 41 w 2866"/>
                <a:gd name="T53" fmla="*/ 26 h 207"/>
                <a:gd name="T54" fmla="*/ 42 w 2866"/>
                <a:gd name="T55" fmla="*/ 34 h 207"/>
                <a:gd name="T56" fmla="*/ 44 w 2866"/>
                <a:gd name="T57" fmla="*/ 43 h 207"/>
                <a:gd name="T58" fmla="*/ 47 w 2866"/>
                <a:gd name="T59" fmla="*/ 52 h 207"/>
                <a:gd name="T60" fmla="*/ 47 w 2866"/>
                <a:gd name="T61" fmla="*/ 43 h 207"/>
                <a:gd name="T62" fmla="*/ 47 w 2866"/>
                <a:gd name="T63" fmla="*/ 43 h 207"/>
                <a:gd name="T64" fmla="*/ 53 w 2866"/>
                <a:gd name="T65" fmla="*/ 60 h 207"/>
                <a:gd name="T66" fmla="*/ 55 w 2866"/>
                <a:gd name="T67" fmla="*/ 129 h 207"/>
                <a:gd name="T68" fmla="*/ 53 w 2866"/>
                <a:gd name="T69" fmla="*/ 129 h 207"/>
                <a:gd name="T70" fmla="*/ 53 w 2866"/>
                <a:gd name="T71" fmla="*/ 129 h 207"/>
                <a:gd name="T72" fmla="*/ 51 w 2866"/>
                <a:gd name="T73" fmla="*/ 121 h 207"/>
                <a:gd name="T74" fmla="*/ 49 w 2866"/>
                <a:gd name="T75" fmla="*/ 121 h 207"/>
                <a:gd name="T76" fmla="*/ 47 w 2866"/>
                <a:gd name="T77" fmla="*/ 112 h 207"/>
                <a:gd name="T78" fmla="*/ 46 w 2866"/>
                <a:gd name="T79" fmla="*/ 112 h 207"/>
                <a:gd name="T80" fmla="*/ 42 w 2866"/>
                <a:gd name="T81" fmla="*/ 103 h 207"/>
                <a:gd name="T82" fmla="*/ 42 w 2866"/>
                <a:gd name="T83" fmla="*/ 103 h 207"/>
                <a:gd name="T84" fmla="*/ 42 w 2866"/>
                <a:gd name="T85" fmla="*/ 103 h 207"/>
                <a:gd name="T86" fmla="*/ 29 w 2866"/>
                <a:gd name="T87" fmla="*/ 112 h 207"/>
                <a:gd name="T88" fmla="*/ 28 w 2866"/>
                <a:gd name="T89" fmla="*/ 112 h 207"/>
                <a:gd name="T90" fmla="*/ 28 w 2866"/>
                <a:gd name="T91" fmla="*/ 112 h 207"/>
                <a:gd name="T92" fmla="*/ 26 w 2866"/>
                <a:gd name="T93" fmla="*/ 121 h 207"/>
                <a:gd name="T94" fmla="*/ 26 w 2866"/>
                <a:gd name="T95" fmla="*/ 138 h 207"/>
                <a:gd name="T96" fmla="*/ 25 w 2866"/>
                <a:gd name="T97" fmla="*/ 146 h 207"/>
                <a:gd name="T98" fmla="*/ 25 w 2866"/>
                <a:gd name="T99" fmla="*/ 155 h 207"/>
                <a:gd name="T100" fmla="*/ 22 w 2866"/>
                <a:gd name="T101" fmla="*/ 172 h 207"/>
                <a:gd name="T102" fmla="*/ 20 w 2866"/>
                <a:gd name="T103" fmla="*/ 190 h 207"/>
                <a:gd name="T104" fmla="*/ 18 w 2866"/>
                <a:gd name="T105" fmla="*/ 190 h 207"/>
                <a:gd name="T106" fmla="*/ 18 w 2866"/>
                <a:gd name="T107" fmla="*/ 198 h 207"/>
                <a:gd name="T108" fmla="*/ 7 w 2866"/>
                <a:gd name="T109" fmla="*/ 164 h 207"/>
                <a:gd name="T110" fmla="*/ 4 w 2866"/>
                <a:gd name="T111" fmla="*/ 138 h 207"/>
                <a:gd name="T112" fmla="*/ 4 w 2866"/>
                <a:gd name="T113" fmla="*/ 138 h 207"/>
                <a:gd name="T114" fmla="*/ 4 w 2866"/>
                <a:gd name="T115" fmla="*/ 138 h 207"/>
                <a:gd name="T116" fmla="*/ 4 w 2866"/>
                <a:gd name="T117" fmla="*/ 129 h 207"/>
                <a:gd name="T118" fmla="*/ 8 w 2866"/>
                <a:gd name="T119" fmla="*/ 129 h 2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6"/>
                <a:gd name="T181" fmla="*/ 0 h 207"/>
                <a:gd name="T182" fmla="*/ 2866 w 2866"/>
                <a:gd name="T183" fmla="*/ 207 h 2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6" h="207">
                  <a:moveTo>
                    <a:pt x="423" y="121"/>
                  </a:moveTo>
                  <a:lnTo>
                    <a:pt x="501" y="121"/>
                  </a:lnTo>
                  <a:lnTo>
                    <a:pt x="570" y="121"/>
                  </a:lnTo>
                  <a:lnTo>
                    <a:pt x="613" y="112"/>
                  </a:lnTo>
                  <a:lnTo>
                    <a:pt x="648" y="112"/>
                  </a:lnTo>
                  <a:lnTo>
                    <a:pt x="674" y="112"/>
                  </a:lnTo>
                  <a:lnTo>
                    <a:pt x="682" y="112"/>
                  </a:lnTo>
                  <a:lnTo>
                    <a:pt x="691" y="112"/>
                  </a:lnTo>
                  <a:lnTo>
                    <a:pt x="682" y="112"/>
                  </a:lnTo>
                  <a:lnTo>
                    <a:pt x="674" y="103"/>
                  </a:lnTo>
                  <a:lnTo>
                    <a:pt x="682" y="103"/>
                  </a:lnTo>
                  <a:lnTo>
                    <a:pt x="699" y="103"/>
                  </a:lnTo>
                  <a:lnTo>
                    <a:pt x="734" y="95"/>
                  </a:lnTo>
                  <a:lnTo>
                    <a:pt x="769" y="95"/>
                  </a:lnTo>
                  <a:lnTo>
                    <a:pt x="803" y="86"/>
                  </a:lnTo>
                  <a:lnTo>
                    <a:pt x="829" y="86"/>
                  </a:lnTo>
                  <a:lnTo>
                    <a:pt x="838" y="86"/>
                  </a:lnTo>
                  <a:lnTo>
                    <a:pt x="863" y="95"/>
                  </a:lnTo>
                  <a:lnTo>
                    <a:pt x="872" y="95"/>
                  </a:lnTo>
                  <a:lnTo>
                    <a:pt x="881" y="95"/>
                  </a:lnTo>
                  <a:lnTo>
                    <a:pt x="907" y="95"/>
                  </a:lnTo>
                  <a:lnTo>
                    <a:pt x="924" y="95"/>
                  </a:lnTo>
                  <a:lnTo>
                    <a:pt x="950" y="95"/>
                  </a:lnTo>
                  <a:lnTo>
                    <a:pt x="976" y="86"/>
                  </a:lnTo>
                  <a:lnTo>
                    <a:pt x="1019" y="86"/>
                  </a:lnTo>
                  <a:lnTo>
                    <a:pt x="1045" y="77"/>
                  </a:lnTo>
                  <a:lnTo>
                    <a:pt x="1079" y="69"/>
                  </a:lnTo>
                  <a:lnTo>
                    <a:pt x="1114" y="60"/>
                  </a:lnTo>
                  <a:lnTo>
                    <a:pt x="1157" y="52"/>
                  </a:lnTo>
                  <a:lnTo>
                    <a:pt x="1243" y="26"/>
                  </a:lnTo>
                  <a:lnTo>
                    <a:pt x="1330" y="26"/>
                  </a:lnTo>
                  <a:lnTo>
                    <a:pt x="1373" y="26"/>
                  </a:lnTo>
                  <a:lnTo>
                    <a:pt x="1407" y="26"/>
                  </a:lnTo>
                  <a:lnTo>
                    <a:pt x="1433" y="26"/>
                  </a:lnTo>
                  <a:lnTo>
                    <a:pt x="1450" y="17"/>
                  </a:lnTo>
                  <a:lnTo>
                    <a:pt x="1476" y="17"/>
                  </a:lnTo>
                  <a:lnTo>
                    <a:pt x="1485" y="8"/>
                  </a:lnTo>
                  <a:lnTo>
                    <a:pt x="1494" y="8"/>
                  </a:lnTo>
                  <a:lnTo>
                    <a:pt x="1494" y="0"/>
                  </a:lnTo>
                  <a:lnTo>
                    <a:pt x="1502" y="0"/>
                  </a:lnTo>
                  <a:lnTo>
                    <a:pt x="1511" y="8"/>
                  </a:lnTo>
                  <a:lnTo>
                    <a:pt x="1528" y="8"/>
                  </a:lnTo>
                  <a:lnTo>
                    <a:pt x="1554" y="8"/>
                  </a:lnTo>
                  <a:lnTo>
                    <a:pt x="1597" y="17"/>
                  </a:lnTo>
                  <a:lnTo>
                    <a:pt x="1640" y="17"/>
                  </a:lnTo>
                  <a:lnTo>
                    <a:pt x="1675" y="17"/>
                  </a:lnTo>
                  <a:lnTo>
                    <a:pt x="1709" y="17"/>
                  </a:lnTo>
                  <a:lnTo>
                    <a:pt x="1770" y="17"/>
                  </a:lnTo>
                  <a:lnTo>
                    <a:pt x="1848" y="26"/>
                  </a:lnTo>
                  <a:lnTo>
                    <a:pt x="1882" y="26"/>
                  </a:lnTo>
                  <a:lnTo>
                    <a:pt x="1908" y="26"/>
                  </a:lnTo>
                  <a:lnTo>
                    <a:pt x="1934" y="26"/>
                  </a:lnTo>
                  <a:lnTo>
                    <a:pt x="1951" y="26"/>
                  </a:lnTo>
                  <a:lnTo>
                    <a:pt x="1986" y="26"/>
                  </a:lnTo>
                  <a:lnTo>
                    <a:pt x="2012" y="26"/>
                  </a:lnTo>
                  <a:lnTo>
                    <a:pt x="2055" y="34"/>
                  </a:lnTo>
                  <a:lnTo>
                    <a:pt x="2106" y="34"/>
                  </a:lnTo>
                  <a:lnTo>
                    <a:pt x="2167" y="43"/>
                  </a:lnTo>
                  <a:lnTo>
                    <a:pt x="2219" y="43"/>
                  </a:lnTo>
                  <a:lnTo>
                    <a:pt x="2262" y="52"/>
                  </a:lnTo>
                  <a:lnTo>
                    <a:pt x="2296" y="43"/>
                  </a:lnTo>
                  <a:lnTo>
                    <a:pt x="2322" y="43"/>
                  </a:lnTo>
                  <a:lnTo>
                    <a:pt x="2340" y="43"/>
                  </a:lnTo>
                  <a:lnTo>
                    <a:pt x="2348" y="43"/>
                  </a:lnTo>
                  <a:lnTo>
                    <a:pt x="2357" y="43"/>
                  </a:lnTo>
                  <a:lnTo>
                    <a:pt x="2659" y="60"/>
                  </a:lnTo>
                  <a:lnTo>
                    <a:pt x="2866" y="77"/>
                  </a:lnTo>
                  <a:lnTo>
                    <a:pt x="2685" y="129"/>
                  </a:lnTo>
                  <a:lnTo>
                    <a:pt x="2676" y="129"/>
                  </a:lnTo>
                  <a:lnTo>
                    <a:pt x="2642" y="129"/>
                  </a:lnTo>
                  <a:lnTo>
                    <a:pt x="2599" y="129"/>
                  </a:lnTo>
                  <a:lnTo>
                    <a:pt x="2547" y="129"/>
                  </a:lnTo>
                  <a:lnTo>
                    <a:pt x="2495" y="121"/>
                  </a:lnTo>
                  <a:lnTo>
                    <a:pt x="2443" y="121"/>
                  </a:lnTo>
                  <a:lnTo>
                    <a:pt x="2400" y="121"/>
                  </a:lnTo>
                  <a:lnTo>
                    <a:pt x="2374" y="121"/>
                  </a:lnTo>
                  <a:lnTo>
                    <a:pt x="2348" y="112"/>
                  </a:lnTo>
                  <a:lnTo>
                    <a:pt x="2305" y="112"/>
                  </a:lnTo>
                  <a:lnTo>
                    <a:pt x="2245" y="112"/>
                  </a:lnTo>
                  <a:lnTo>
                    <a:pt x="2193" y="112"/>
                  </a:lnTo>
                  <a:lnTo>
                    <a:pt x="2132" y="103"/>
                  </a:lnTo>
                  <a:lnTo>
                    <a:pt x="2089" y="103"/>
                  </a:lnTo>
                  <a:lnTo>
                    <a:pt x="2072" y="103"/>
                  </a:lnTo>
                  <a:lnTo>
                    <a:pt x="2055" y="103"/>
                  </a:lnTo>
                  <a:lnTo>
                    <a:pt x="2046" y="103"/>
                  </a:lnTo>
                  <a:lnTo>
                    <a:pt x="2037" y="103"/>
                  </a:lnTo>
                  <a:lnTo>
                    <a:pt x="1709" y="95"/>
                  </a:lnTo>
                  <a:lnTo>
                    <a:pt x="1433" y="112"/>
                  </a:lnTo>
                  <a:lnTo>
                    <a:pt x="1425" y="112"/>
                  </a:lnTo>
                  <a:lnTo>
                    <a:pt x="1407" y="112"/>
                  </a:lnTo>
                  <a:lnTo>
                    <a:pt x="1390" y="112"/>
                  </a:lnTo>
                  <a:lnTo>
                    <a:pt x="1355" y="112"/>
                  </a:lnTo>
                  <a:lnTo>
                    <a:pt x="1330" y="121"/>
                  </a:lnTo>
                  <a:lnTo>
                    <a:pt x="1304" y="121"/>
                  </a:lnTo>
                  <a:lnTo>
                    <a:pt x="1286" y="129"/>
                  </a:lnTo>
                  <a:lnTo>
                    <a:pt x="1269" y="138"/>
                  </a:lnTo>
                  <a:lnTo>
                    <a:pt x="1261" y="146"/>
                  </a:lnTo>
                  <a:lnTo>
                    <a:pt x="1243" y="146"/>
                  </a:lnTo>
                  <a:lnTo>
                    <a:pt x="1226" y="155"/>
                  </a:lnTo>
                  <a:lnTo>
                    <a:pt x="1200" y="155"/>
                  </a:lnTo>
                  <a:lnTo>
                    <a:pt x="1140" y="164"/>
                  </a:lnTo>
                  <a:lnTo>
                    <a:pt x="1071" y="172"/>
                  </a:lnTo>
                  <a:lnTo>
                    <a:pt x="1002" y="181"/>
                  </a:lnTo>
                  <a:lnTo>
                    <a:pt x="950" y="190"/>
                  </a:lnTo>
                  <a:lnTo>
                    <a:pt x="924" y="190"/>
                  </a:lnTo>
                  <a:lnTo>
                    <a:pt x="907" y="190"/>
                  </a:lnTo>
                  <a:lnTo>
                    <a:pt x="898" y="190"/>
                  </a:lnTo>
                  <a:lnTo>
                    <a:pt x="898" y="198"/>
                  </a:lnTo>
                  <a:lnTo>
                    <a:pt x="492" y="207"/>
                  </a:lnTo>
                  <a:lnTo>
                    <a:pt x="354" y="164"/>
                  </a:lnTo>
                  <a:lnTo>
                    <a:pt x="0" y="138"/>
                  </a:lnTo>
                  <a:lnTo>
                    <a:pt x="9" y="138"/>
                  </a:lnTo>
                  <a:lnTo>
                    <a:pt x="18" y="138"/>
                  </a:lnTo>
                  <a:lnTo>
                    <a:pt x="35" y="138"/>
                  </a:lnTo>
                  <a:lnTo>
                    <a:pt x="52" y="138"/>
                  </a:lnTo>
                  <a:lnTo>
                    <a:pt x="112" y="138"/>
                  </a:lnTo>
                  <a:lnTo>
                    <a:pt x="173" y="129"/>
                  </a:lnTo>
                  <a:lnTo>
                    <a:pt x="242" y="129"/>
                  </a:lnTo>
                  <a:lnTo>
                    <a:pt x="311" y="129"/>
                  </a:lnTo>
                  <a:lnTo>
                    <a:pt x="371" y="129"/>
                  </a:lnTo>
                  <a:lnTo>
                    <a:pt x="423" y="12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0" name="Freeform 6"/>
            <p:cNvSpPr>
              <a:spLocks/>
            </p:cNvSpPr>
            <p:nvPr/>
          </p:nvSpPr>
          <p:spPr bwMode="auto">
            <a:xfrm>
              <a:off x="390" y="1593"/>
              <a:ext cx="5049" cy="60"/>
            </a:xfrm>
            <a:custGeom>
              <a:avLst/>
              <a:gdLst>
                <a:gd name="T0" fmla="*/ 0 w 5680"/>
                <a:gd name="T1" fmla="*/ 34 h 60"/>
                <a:gd name="T2" fmla="*/ 25 w 5680"/>
                <a:gd name="T3" fmla="*/ 60 h 60"/>
                <a:gd name="T4" fmla="*/ 25 w 5680"/>
                <a:gd name="T5" fmla="*/ 60 h 60"/>
                <a:gd name="T6" fmla="*/ 25 w 5680"/>
                <a:gd name="T7" fmla="*/ 60 h 60"/>
                <a:gd name="T8" fmla="*/ 26 w 5680"/>
                <a:gd name="T9" fmla="*/ 51 h 60"/>
                <a:gd name="T10" fmla="*/ 26 w 5680"/>
                <a:gd name="T11" fmla="*/ 43 h 60"/>
                <a:gd name="T12" fmla="*/ 28 w 5680"/>
                <a:gd name="T13" fmla="*/ 25 h 60"/>
                <a:gd name="T14" fmla="*/ 29 w 5680"/>
                <a:gd name="T15" fmla="*/ 17 h 60"/>
                <a:gd name="T16" fmla="*/ 31 w 5680"/>
                <a:gd name="T17" fmla="*/ 17 h 60"/>
                <a:gd name="T18" fmla="*/ 32 w 5680"/>
                <a:gd name="T19" fmla="*/ 17 h 60"/>
                <a:gd name="T20" fmla="*/ 33 w 5680"/>
                <a:gd name="T21" fmla="*/ 25 h 60"/>
                <a:gd name="T22" fmla="*/ 33 w 5680"/>
                <a:gd name="T23" fmla="*/ 34 h 60"/>
                <a:gd name="T24" fmla="*/ 33 w 5680"/>
                <a:gd name="T25" fmla="*/ 34 h 60"/>
                <a:gd name="T26" fmla="*/ 35 w 5680"/>
                <a:gd name="T27" fmla="*/ 43 h 60"/>
                <a:gd name="T28" fmla="*/ 36 w 5680"/>
                <a:gd name="T29" fmla="*/ 43 h 60"/>
                <a:gd name="T30" fmla="*/ 37 w 5680"/>
                <a:gd name="T31" fmla="*/ 43 h 60"/>
                <a:gd name="T32" fmla="*/ 39 w 5680"/>
                <a:gd name="T33" fmla="*/ 43 h 60"/>
                <a:gd name="T34" fmla="*/ 41 w 5680"/>
                <a:gd name="T35" fmla="*/ 43 h 60"/>
                <a:gd name="T36" fmla="*/ 42 w 5680"/>
                <a:gd name="T37" fmla="*/ 43 h 60"/>
                <a:gd name="T38" fmla="*/ 44 w 5680"/>
                <a:gd name="T39" fmla="*/ 43 h 60"/>
                <a:gd name="T40" fmla="*/ 46 w 5680"/>
                <a:gd name="T41" fmla="*/ 43 h 60"/>
                <a:gd name="T42" fmla="*/ 47 w 5680"/>
                <a:gd name="T43" fmla="*/ 43 h 60"/>
                <a:gd name="T44" fmla="*/ 48 w 5680"/>
                <a:gd name="T45" fmla="*/ 43 h 60"/>
                <a:gd name="T46" fmla="*/ 49 w 5680"/>
                <a:gd name="T47" fmla="*/ 43 h 60"/>
                <a:gd name="T48" fmla="*/ 52 w 5680"/>
                <a:gd name="T49" fmla="*/ 34 h 60"/>
                <a:gd name="T50" fmla="*/ 52 w 5680"/>
                <a:gd name="T51" fmla="*/ 34 h 60"/>
                <a:gd name="T52" fmla="*/ 52 w 5680"/>
                <a:gd name="T53" fmla="*/ 34 h 60"/>
                <a:gd name="T54" fmla="*/ 68 w 5680"/>
                <a:gd name="T55" fmla="*/ 0 h 60"/>
                <a:gd name="T56" fmla="*/ 82 w 5680"/>
                <a:gd name="T57" fmla="*/ 8 h 60"/>
                <a:gd name="T58" fmla="*/ 117 w 5680"/>
                <a:gd name="T59" fmla="*/ 25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80"/>
                <a:gd name="T91" fmla="*/ 0 h 60"/>
                <a:gd name="T92" fmla="*/ 5680 w 5680"/>
                <a:gd name="T93" fmla="*/ 60 h 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80" h="60">
                  <a:moveTo>
                    <a:pt x="0" y="34"/>
                  </a:moveTo>
                  <a:lnTo>
                    <a:pt x="1209" y="60"/>
                  </a:lnTo>
                  <a:lnTo>
                    <a:pt x="1226" y="60"/>
                  </a:lnTo>
                  <a:lnTo>
                    <a:pt x="1234" y="60"/>
                  </a:lnTo>
                  <a:lnTo>
                    <a:pt x="1260" y="51"/>
                  </a:lnTo>
                  <a:lnTo>
                    <a:pt x="1312" y="43"/>
                  </a:lnTo>
                  <a:lnTo>
                    <a:pt x="1381" y="25"/>
                  </a:lnTo>
                  <a:lnTo>
                    <a:pt x="1442" y="17"/>
                  </a:lnTo>
                  <a:lnTo>
                    <a:pt x="1511" y="17"/>
                  </a:lnTo>
                  <a:lnTo>
                    <a:pt x="1562" y="17"/>
                  </a:lnTo>
                  <a:lnTo>
                    <a:pt x="1597" y="25"/>
                  </a:lnTo>
                  <a:lnTo>
                    <a:pt x="1623" y="34"/>
                  </a:lnTo>
                  <a:lnTo>
                    <a:pt x="1657" y="34"/>
                  </a:lnTo>
                  <a:lnTo>
                    <a:pt x="1709" y="43"/>
                  </a:lnTo>
                  <a:lnTo>
                    <a:pt x="1770" y="43"/>
                  </a:lnTo>
                  <a:lnTo>
                    <a:pt x="1839" y="43"/>
                  </a:lnTo>
                  <a:lnTo>
                    <a:pt x="1916" y="43"/>
                  </a:lnTo>
                  <a:lnTo>
                    <a:pt x="1994" y="43"/>
                  </a:lnTo>
                  <a:lnTo>
                    <a:pt x="2080" y="43"/>
                  </a:lnTo>
                  <a:lnTo>
                    <a:pt x="2158" y="43"/>
                  </a:lnTo>
                  <a:lnTo>
                    <a:pt x="2236" y="43"/>
                  </a:lnTo>
                  <a:lnTo>
                    <a:pt x="2305" y="43"/>
                  </a:lnTo>
                  <a:lnTo>
                    <a:pt x="2374" y="43"/>
                  </a:lnTo>
                  <a:lnTo>
                    <a:pt x="2426" y="43"/>
                  </a:lnTo>
                  <a:lnTo>
                    <a:pt x="2469" y="34"/>
                  </a:lnTo>
                  <a:lnTo>
                    <a:pt x="2495" y="34"/>
                  </a:lnTo>
                  <a:lnTo>
                    <a:pt x="2503" y="34"/>
                  </a:lnTo>
                  <a:lnTo>
                    <a:pt x="3341" y="0"/>
                  </a:lnTo>
                  <a:lnTo>
                    <a:pt x="3980" y="8"/>
                  </a:lnTo>
                  <a:lnTo>
                    <a:pt x="5680" y="25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1" name="Line 7"/>
            <p:cNvSpPr>
              <a:spLocks noChangeShapeType="1"/>
            </p:cNvSpPr>
            <p:nvPr/>
          </p:nvSpPr>
          <p:spPr bwMode="auto">
            <a:xfrm>
              <a:off x="858" y="1653"/>
              <a:ext cx="1" cy="6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2" name="Line 8"/>
            <p:cNvSpPr>
              <a:spLocks noChangeShapeType="1"/>
            </p:cNvSpPr>
            <p:nvPr/>
          </p:nvSpPr>
          <p:spPr bwMode="auto">
            <a:xfrm>
              <a:off x="897" y="1644"/>
              <a:ext cx="0" cy="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3" name="Oval 9"/>
            <p:cNvSpPr>
              <a:spLocks noChangeArrowheads="1"/>
            </p:cNvSpPr>
            <p:nvPr/>
          </p:nvSpPr>
          <p:spPr bwMode="auto">
            <a:xfrm>
              <a:off x="1008" y="1890"/>
              <a:ext cx="31" cy="27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4" name="Oval 12"/>
            <p:cNvSpPr>
              <a:spLocks noChangeArrowheads="1"/>
            </p:cNvSpPr>
            <p:nvPr/>
          </p:nvSpPr>
          <p:spPr bwMode="auto">
            <a:xfrm>
              <a:off x="1169" y="2572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5" name="Oval 13"/>
            <p:cNvSpPr>
              <a:spLocks noChangeArrowheads="1"/>
            </p:cNvSpPr>
            <p:nvPr/>
          </p:nvSpPr>
          <p:spPr bwMode="auto">
            <a:xfrm>
              <a:off x="1114" y="2417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6" name="Oval 14"/>
            <p:cNvSpPr>
              <a:spLocks noChangeArrowheads="1"/>
            </p:cNvSpPr>
            <p:nvPr/>
          </p:nvSpPr>
          <p:spPr bwMode="auto">
            <a:xfrm>
              <a:off x="1283" y="2279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7" name="Oval 15"/>
            <p:cNvSpPr>
              <a:spLocks noChangeArrowheads="1"/>
            </p:cNvSpPr>
            <p:nvPr/>
          </p:nvSpPr>
          <p:spPr bwMode="auto">
            <a:xfrm>
              <a:off x="3056" y="2805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8" name="Oval 16"/>
            <p:cNvSpPr>
              <a:spLocks noChangeArrowheads="1"/>
            </p:cNvSpPr>
            <p:nvPr/>
          </p:nvSpPr>
          <p:spPr bwMode="auto">
            <a:xfrm>
              <a:off x="2020" y="2529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49" name="Oval 17"/>
            <p:cNvSpPr>
              <a:spLocks noChangeArrowheads="1"/>
            </p:cNvSpPr>
            <p:nvPr/>
          </p:nvSpPr>
          <p:spPr bwMode="auto">
            <a:xfrm>
              <a:off x="2166" y="2400"/>
              <a:ext cx="16" cy="1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0" name="Oval 18"/>
            <p:cNvSpPr>
              <a:spLocks noChangeArrowheads="1"/>
            </p:cNvSpPr>
            <p:nvPr/>
          </p:nvSpPr>
          <p:spPr bwMode="auto">
            <a:xfrm>
              <a:off x="1944" y="2676"/>
              <a:ext cx="23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1" name="Oval 19"/>
            <p:cNvSpPr>
              <a:spLocks noChangeArrowheads="1"/>
            </p:cNvSpPr>
            <p:nvPr/>
          </p:nvSpPr>
          <p:spPr bwMode="auto">
            <a:xfrm>
              <a:off x="1882" y="2313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2" name="Oval 20"/>
            <p:cNvSpPr>
              <a:spLocks noChangeArrowheads="1"/>
            </p:cNvSpPr>
            <p:nvPr/>
          </p:nvSpPr>
          <p:spPr bwMode="auto">
            <a:xfrm>
              <a:off x="1452" y="2529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3" name="Oval 21"/>
            <p:cNvSpPr>
              <a:spLocks noChangeArrowheads="1"/>
            </p:cNvSpPr>
            <p:nvPr/>
          </p:nvSpPr>
          <p:spPr bwMode="auto">
            <a:xfrm>
              <a:off x="1553" y="2305"/>
              <a:ext cx="23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4" name="Oval 22"/>
            <p:cNvSpPr>
              <a:spLocks noChangeArrowheads="1"/>
            </p:cNvSpPr>
            <p:nvPr/>
          </p:nvSpPr>
          <p:spPr bwMode="auto">
            <a:xfrm>
              <a:off x="1306" y="2469"/>
              <a:ext cx="24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5" name="Oval 23"/>
            <p:cNvSpPr>
              <a:spLocks noChangeArrowheads="1"/>
            </p:cNvSpPr>
            <p:nvPr/>
          </p:nvSpPr>
          <p:spPr bwMode="auto">
            <a:xfrm>
              <a:off x="1261" y="2719"/>
              <a:ext cx="23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6" name="Oval 24"/>
            <p:cNvSpPr>
              <a:spLocks noChangeArrowheads="1"/>
            </p:cNvSpPr>
            <p:nvPr/>
          </p:nvSpPr>
          <p:spPr bwMode="auto">
            <a:xfrm>
              <a:off x="1276" y="3021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7" name="Oval 25"/>
            <p:cNvSpPr>
              <a:spLocks noChangeArrowheads="1"/>
            </p:cNvSpPr>
            <p:nvPr/>
          </p:nvSpPr>
          <p:spPr bwMode="auto">
            <a:xfrm>
              <a:off x="1107" y="3073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8" name="Oval 26"/>
            <p:cNvSpPr>
              <a:spLocks noChangeArrowheads="1"/>
            </p:cNvSpPr>
            <p:nvPr/>
          </p:nvSpPr>
          <p:spPr bwMode="auto">
            <a:xfrm>
              <a:off x="1076" y="2840"/>
              <a:ext cx="24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59" name="Oval 27"/>
            <p:cNvSpPr>
              <a:spLocks noChangeArrowheads="1"/>
            </p:cNvSpPr>
            <p:nvPr/>
          </p:nvSpPr>
          <p:spPr bwMode="auto">
            <a:xfrm>
              <a:off x="1805" y="2693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0" name="Oval 28"/>
            <p:cNvSpPr>
              <a:spLocks noChangeArrowheads="1"/>
            </p:cNvSpPr>
            <p:nvPr/>
          </p:nvSpPr>
          <p:spPr bwMode="auto">
            <a:xfrm>
              <a:off x="2320" y="2495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1" name="Oval 29"/>
            <p:cNvSpPr>
              <a:spLocks noChangeArrowheads="1"/>
            </p:cNvSpPr>
            <p:nvPr/>
          </p:nvSpPr>
          <p:spPr bwMode="auto">
            <a:xfrm>
              <a:off x="2550" y="2797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2" name="Oval 30"/>
            <p:cNvSpPr>
              <a:spLocks noChangeArrowheads="1"/>
            </p:cNvSpPr>
            <p:nvPr/>
          </p:nvSpPr>
          <p:spPr bwMode="auto">
            <a:xfrm>
              <a:off x="2335" y="3039"/>
              <a:ext cx="16" cy="1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2327" y="2883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2304" y="2676"/>
              <a:ext cx="16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1744" y="2849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6" name="Oval 34"/>
            <p:cNvSpPr>
              <a:spLocks noChangeArrowheads="1"/>
            </p:cNvSpPr>
            <p:nvPr/>
          </p:nvSpPr>
          <p:spPr bwMode="auto">
            <a:xfrm>
              <a:off x="1429" y="2926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2181" y="3021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1345" y="2814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1490" y="2693"/>
              <a:ext cx="16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2933" y="2572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1859" y="3108"/>
              <a:ext cx="16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2557" y="2978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2618" y="2624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2565" y="2477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2818" y="2719"/>
              <a:ext cx="23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1921" y="2866"/>
              <a:ext cx="23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2918" y="2900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3286" y="2702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2780" y="2969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680" name="Freeform 48"/>
            <p:cNvSpPr>
              <a:spLocks/>
            </p:cNvSpPr>
            <p:nvPr/>
          </p:nvSpPr>
          <p:spPr bwMode="auto">
            <a:xfrm>
              <a:off x="513" y="3216"/>
              <a:ext cx="1320" cy="129"/>
            </a:xfrm>
            <a:custGeom>
              <a:avLst/>
              <a:gdLst>
                <a:gd name="T0" fmla="*/ 0 w 1485"/>
                <a:gd name="T1" fmla="*/ 34 h 129"/>
                <a:gd name="T2" fmla="*/ 4 w 1485"/>
                <a:gd name="T3" fmla="*/ 26 h 129"/>
                <a:gd name="T4" fmla="*/ 4 w 1485"/>
                <a:gd name="T5" fmla="*/ 26 h 129"/>
                <a:gd name="T6" fmla="*/ 4 w 1485"/>
                <a:gd name="T7" fmla="*/ 26 h 129"/>
                <a:gd name="T8" fmla="*/ 4 w 1485"/>
                <a:gd name="T9" fmla="*/ 17 h 129"/>
                <a:gd name="T10" fmla="*/ 4 w 1485"/>
                <a:gd name="T11" fmla="*/ 17 h 129"/>
                <a:gd name="T12" fmla="*/ 5 w 1485"/>
                <a:gd name="T13" fmla="*/ 8 h 129"/>
                <a:gd name="T14" fmla="*/ 7 w 1485"/>
                <a:gd name="T15" fmla="*/ 8 h 129"/>
                <a:gd name="T16" fmla="*/ 9 w 1485"/>
                <a:gd name="T17" fmla="*/ 8 h 129"/>
                <a:gd name="T18" fmla="*/ 11 w 1485"/>
                <a:gd name="T19" fmla="*/ 0 h 129"/>
                <a:gd name="T20" fmla="*/ 12 w 1485"/>
                <a:gd name="T21" fmla="*/ 0 h 129"/>
                <a:gd name="T22" fmla="*/ 14 w 1485"/>
                <a:gd name="T23" fmla="*/ 0 h 129"/>
                <a:gd name="T24" fmla="*/ 16 w 1485"/>
                <a:gd name="T25" fmla="*/ 0 h 129"/>
                <a:gd name="T26" fmla="*/ 16 w 1485"/>
                <a:gd name="T27" fmla="*/ 0 h 129"/>
                <a:gd name="T28" fmla="*/ 18 w 1485"/>
                <a:gd name="T29" fmla="*/ 0 h 129"/>
                <a:gd name="T30" fmla="*/ 18 w 1485"/>
                <a:gd name="T31" fmla="*/ 0 h 129"/>
                <a:gd name="T32" fmla="*/ 20 w 1485"/>
                <a:gd name="T33" fmla="*/ 0 h 129"/>
                <a:gd name="T34" fmla="*/ 20 w 1485"/>
                <a:gd name="T35" fmla="*/ 0 h 129"/>
                <a:gd name="T36" fmla="*/ 20 w 1485"/>
                <a:gd name="T37" fmla="*/ 8 h 129"/>
                <a:gd name="T38" fmla="*/ 20 w 1485"/>
                <a:gd name="T39" fmla="*/ 8 h 129"/>
                <a:gd name="T40" fmla="*/ 22 w 1485"/>
                <a:gd name="T41" fmla="*/ 8 h 129"/>
                <a:gd name="T42" fmla="*/ 23 w 1485"/>
                <a:gd name="T43" fmla="*/ 17 h 129"/>
                <a:gd name="T44" fmla="*/ 26 w 1485"/>
                <a:gd name="T45" fmla="*/ 26 h 129"/>
                <a:gd name="T46" fmla="*/ 28 w 1485"/>
                <a:gd name="T47" fmla="*/ 34 h 129"/>
                <a:gd name="T48" fmla="*/ 29 w 1485"/>
                <a:gd name="T49" fmla="*/ 52 h 129"/>
                <a:gd name="T50" fmla="*/ 29 w 1485"/>
                <a:gd name="T51" fmla="*/ 52 h 129"/>
                <a:gd name="T52" fmla="*/ 29 w 1485"/>
                <a:gd name="T53" fmla="*/ 60 h 129"/>
                <a:gd name="T54" fmla="*/ 29 w 1485"/>
                <a:gd name="T55" fmla="*/ 60 h 129"/>
                <a:gd name="T56" fmla="*/ 30 w 1485"/>
                <a:gd name="T57" fmla="*/ 69 h 129"/>
                <a:gd name="T58" fmla="*/ 29 w 1485"/>
                <a:gd name="T59" fmla="*/ 78 h 129"/>
                <a:gd name="T60" fmla="*/ 29 w 1485"/>
                <a:gd name="T61" fmla="*/ 78 h 129"/>
                <a:gd name="T62" fmla="*/ 29 w 1485"/>
                <a:gd name="T63" fmla="*/ 86 h 129"/>
                <a:gd name="T64" fmla="*/ 28 w 1485"/>
                <a:gd name="T65" fmla="*/ 86 h 129"/>
                <a:gd name="T66" fmla="*/ 28 w 1485"/>
                <a:gd name="T67" fmla="*/ 95 h 129"/>
                <a:gd name="T68" fmla="*/ 26 w 1485"/>
                <a:gd name="T69" fmla="*/ 103 h 129"/>
                <a:gd name="T70" fmla="*/ 25 w 1485"/>
                <a:gd name="T71" fmla="*/ 103 h 129"/>
                <a:gd name="T72" fmla="*/ 25 w 1485"/>
                <a:gd name="T73" fmla="*/ 112 h 129"/>
                <a:gd name="T74" fmla="*/ 22 w 1485"/>
                <a:gd name="T75" fmla="*/ 121 h 129"/>
                <a:gd name="T76" fmla="*/ 20 w 1485"/>
                <a:gd name="T77" fmla="*/ 121 h 129"/>
                <a:gd name="T78" fmla="*/ 18 w 1485"/>
                <a:gd name="T79" fmla="*/ 121 h 129"/>
                <a:gd name="T80" fmla="*/ 16 w 1485"/>
                <a:gd name="T81" fmla="*/ 129 h 129"/>
                <a:gd name="T82" fmla="*/ 16 w 1485"/>
                <a:gd name="T83" fmla="*/ 129 h 129"/>
                <a:gd name="T84" fmla="*/ 16 w 1485"/>
                <a:gd name="T85" fmla="*/ 129 h 129"/>
                <a:gd name="T86" fmla="*/ 14 w 1485"/>
                <a:gd name="T87" fmla="*/ 121 h 129"/>
                <a:gd name="T88" fmla="*/ 14 w 1485"/>
                <a:gd name="T89" fmla="*/ 121 h 129"/>
                <a:gd name="T90" fmla="*/ 12 w 1485"/>
                <a:gd name="T91" fmla="*/ 121 h 129"/>
                <a:gd name="T92" fmla="*/ 11 w 1485"/>
                <a:gd name="T93" fmla="*/ 112 h 129"/>
                <a:gd name="T94" fmla="*/ 9 w 1485"/>
                <a:gd name="T95" fmla="*/ 103 h 129"/>
                <a:gd name="T96" fmla="*/ 6 w 1485"/>
                <a:gd name="T97" fmla="*/ 86 h 129"/>
                <a:gd name="T98" fmla="*/ 4 w 1485"/>
                <a:gd name="T99" fmla="*/ 78 h 129"/>
                <a:gd name="T100" fmla="*/ 4 w 1485"/>
                <a:gd name="T101" fmla="*/ 69 h 129"/>
                <a:gd name="T102" fmla="*/ 4 w 1485"/>
                <a:gd name="T103" fmla="*/ 69 h 129"/>
                <a:gd name="T104" fmla="*/ 4 w 1485"/>
                <a:gd name="T105" fmla="*/ 60 h 129"/>
                <a:gd name="T106" fmla="*/ 4 w 1485"/>
                <a:gd name="T107" fmla="*/ 52 h 129"/>
                <a:gd name="T108" fmla="*/ 4 w 1485"/>
                <a:gd name="T109" fmla="*/ 43 h 129"/>
                <a:gd name="T110" fmla="*/ 4 w 1485"/>
                <a:gd name="T111" fmla="*/ 34 h 129"/>
                <a:gd name="T112" fmla="*/ 0 w 1485"/>
                <a:gd name="T113" fmla="*/ 34 h 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5"/>
                <a:gd name="T172" fmla="*/ 0 h 129"/>
                <a:gd name="T173" fmla="*/ 1485 w 1485"/>
                <a:gd name="T174" fmla="*/ 129 h 1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5" h="129">
                  <a:moveTo>
                    <a:pt x="0" y="34"/>
                  </a:moveTo>
                  <a:lnTo>
                    <a:pt x="17" y="26"/>
                  </a:lnTo>
                  <a:lnTo>
                    <a:pt x="43" y="26"/>
                  </a:lnTo>
                  <a:lnTo>
                    <a:pt x="87" y="26"/>
                  </a:lnTo>
                  <a:lnTo>
                    <a:pt x="138" y="17"/>
                  </a:lnTo>
                  <a:lnTo>
                    <a:pt x="199" y="17"/>
                  </a:lnTo>
                  <a:lnTo>
                    <a:pt x="276" y="8"/>
                  </a:lnTo>
                  <a:lnTo>
                    <a:pt x="354" y="8"/>
                  </a:lnTo>
                  <a:lnTo>
                    <a:pt x="432" y="8"/>
                  </a:lnTo>
                  <a:lnTo>
                    <a:pt x="518" y="0"/>
                  </a:lnTo>
                  <a:lnTo>
                    <a:pt x="596" y="0"/>
                  </a:lnTo>
                  <a:lnTo>
                    <a:pt x="673" y="0"/>
                  </a:lnTo>
                  <a:lnTo>
                    <a:pt x="743" y="0"/>
                  </a:lnTo>
                  <a:lnTo>
                    <a:pt x="812" y="0"/>
                  </a:lnTo>
                  <a:lnTo>
                    <a:pt x="863" y="0"/>
                  </a:lnTo>
                  <a:lnTo>
                    <a:pt x="907" y="0"/>
                  </a:lnTo>
                  <a:lnTo>
                    <a:pt x="932" y="0"/>
                  </a:lnTo>
                  <a:lnTo>
                    <a:pt x="958" y="0"/>
                  </a:lnTo>
                  <a:lnTo>
                    <a:pt x="993" y="8"/>
                  </a:lnTo>
                  <a:lnTo>
                    <a:pt x="1027" y="8"/>
                  </a:lnTo>
                  <a:lnTo>
                    <a:pt x="1071" y="8"/>
                  </a:lnTo>
                  <a:lnTo>
                    <a:pt x="1166" y="17"/>
                  </a:lnTo>
                  <a:lnTo>
                    <a:pt x="1260" y="26"/>
                  </a:lnTo>
                  <a:lnTo>
                    <a:pt x="1347" y="34"/>
                  </a:lnTo>
                  <a:lnTo>
                    <a:pt x="1416" y="52"/>
                  </a:lnTo>
                  <a:lnTo>
                    <a:pt x="1442" y="52"/>
                  </a:lnTo>
                  <a:lnTo>
                    <a:pt x="1468" y="60"/>
                  </a:lnTo>
                  <a:lnTo>
                    <a:pt x="1476" y="60"/>
                  </a:lnTo>
                  <a:lnTo>
                    <a:pt x="1485" y="69"/>
                  </a:lnTo>
                  <a:lnTo>
                    <a:pt x="1476" y="78"/>
                  </a:lnTo>
                  <a:lnTo>
                    <a:pt x="1459" y="78"/>
                  </a:lnTo>
                  <a:lnTo>
                    <a:pt x="1433" y="86"/>
                  </a:lnTo>
                  <a:lnTo>
                    <a:pt x="1390" y="86"/>
                  </a:lnTo>
                  <a:lnTo>
                    <a:pt x="1347" y="95"/>
                  </a:lnTo>
                  <a:lnTo>
                    <a:pt x="1295" y="103"/>
                  </a:lnTo>
                  <a:lnTo>
                    <a:pt x="1243" y="103"/>
                  </a:lnTo>
                  <a:lnTo>
                    <a:pt x="1183" y="112"/>
                  </a:lnTo>
                  <a:lnTo>
                    <a:pt x="1053" y="121"/>
                  </a:lnTo>
                  <a:lnTo>
                    <a:pt x="932" y="121"/>
                  </a:lnTo>
                  <a:lnTo>
                    <a:pt x="872" y="121"/>
                  </a:lnTo>
                  <a:lnTo>
                    <a:pt x="820" y="129"/>
                  </a:lnTo>
                  <a:lnTo>
                    <a:pt x="768" y="129"/>
                  </a:lnTo>
                  <a:lnTo>
                    <a:pt x="734" y="129"/>
                  </a:lnTo>
                  <a:lnTo>
                    <a:pt x="699" y="121"/>
                  </a:lnTo>
                  <a:lnTo>
                    <a:pt x="656" y="121"/>
                  </a:lnTo>
                  <a:lnTo>
                    <a:pt x="604" y="121"/>
                  </a:lnTo>
                  <a:lnTo>
                    <a:pt x="553" y="112"/>
                  </a:lnTo>
                  <a:lnTo>
                    <a:pt x="432" y="103"/>
                  </a:lnTo>
                  <a:lnTo>
                    <a:pt x="302" y="86"/>
                  </a:lnTo>
                  <a:lnTo>
                    <a:pt x="242" y="78"/>
                  </a:lnTo>
                  <a:lnTo>
                    <a:pt x="190" y="69"/>
                  </a:lnTo>
                  <a:lnTo>
                    <a:pt x="138" y="69"/>
                  </a:lnTo>
                  <a:lnTo>
                    <a:pt x="87" y="60"/>
                  </a:lnTo>
                  <a:lnTo>
                    <a:pt x="52" y="52"/>
                  </a:lnTo>
                  <a:lnTo>
                    <a:pt x="26" y="43"/>
                  </a:lnTo>
                  <a:lnTo>
                    <a:pt x="9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1" name="Rectangle 49"/>
            <p:cNvSpPr>
              <a:spLocks noChangeArrowheads="1"/>
            </p:cNvSpPr>
            <p:nvPr/>
          </p:nvSpPr>
          <p:spPr bwMode="auto">
            <a:xfrm>
              <a:off x="1633" y="2913"/>
              <a:ext cx="43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1900" b="1" smtClean="0">
                  <a:solidFill>
                    <a:srgbClr val="FF0000"/>
                  </a:solidFill>
                </a:rPr>
                <a:t>DNAPL</a:t>
              </a:r>
              <a:endParaRPr lang="pt-BR" altLang="pt-BR" sz="2400"/>
            </a:p>
          </p:txBody>
        </p:sp>
        <p:sp>
          <p:nvSpPr>
            <p:cNvPr id="26682" name="Line 50"/>
            <p:cNvSpPr>
              <a:spLocks noChangeShapeType="1"/>
            </p:cNvSpPr>
            <p:nvPr/>
          </p:nvSpPr>
          <p:spPr bwMode="auto">
            <a:xfrm flipV="1">
              <a:off x="2093" y="1644"/>
              <a:ext cx="1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3" name="Line 51"/>
            <p:cNvSpPr>
              <a:spLocks noChangeShapeType="1"/>
            </p:cNvSpPr>
            <p:nvPr/>
          </p:nvSpPr>
          <p:spPr bwMode="auto">
            <a:xfrm>
              <a:off x="2116" y="1748"/>
              <a:ext cx="22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4" name="Line 52"/>
            <p:cNvSpPr>
              <a:spLocks noChangeShapeType="1"/>
            </p:cNvSpPr>
            <p:nvPr/>
          </p:nvSpPr>
          <p:spPr bwMode="auto">
            <a:xfrm flipV="1">
              <a:off x="2116" y="1644"/>
              <a:ext cx="1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5" name="Line 53"/>
            <p:cNvSpPr>
              <a:spLocks noChangeShapeType="1"/>
            </p:cNvSpPr>
            <p:nvPr/>
          </p:nvSpPr>
          <p:spPr bwMode="auto">
            <a:xfrm flipH="1">
              <a:off x="1894" y="1748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6" name="Line 54"/>
            <p:cNvSpPr>
              <a:spLocks noChangeShapeType="1"/>
            </p:cNvSpPr>
            <p:nvPr/>
          </p:nvSpPr>
          <p:spPr bwMode="auto">
            <a:xfrm>
              <a:off x="275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7" name="Line 55"/>
            <p:cNvSpPr>
              <a:spLocks noChangeShapeType="1"/>
            </p:cNvSpPr>
            <p:nvPr/>
          </p:nvSpPr>
          <p:spPr bwMode="auto">
            <a:xfrm>
              <a:off x="474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8" name="Line 56"/>
            <p:cNvSpPr>
              <a:spLocks noChangeShapeType="1"/>
            </p:cNvSpPr>
            <p:nvPr/>
          </p:nvSpPr>
          <p:spPr bwMode="auto">
            <a:xfrm>
              <a:off x="673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9" name="Line 57"/>
            <p:cNvSpPr>
              <a:spLocks noChangeShapeType="1"/>
            </p:cNvSpPr>
            <p:nvPr/>
          </p:nvSpPr>
          <p:spPr bwMode="auto">
            <a:xfrm>
              <a:off x="873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0" name="Line 58"/>
            <p:cNvSpPr>
              <a:spLocks noChangeShapeType="1"/>
            </p:cNvSpPr>
            <p:nvPr/>
          </p:nvSpPr>
          <p:spPr bwMode="auto">
            <a:xfrm>
              <a:off x="1073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1" name="Line 59"/>
            <p:cNvSpPr>
              <a:spLocks noChangeShapeType="1"/>
            </p:cNvSpPr>
            <p:nvPr/>
          </p:nvSpPr>
          <p:spPr bwMode="auto">
            <a:xfrm>
              <a:off x="1273" y="2232"/>
              <a:ext cx="152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2" name="Line 60"/>
            <p:cNvSpPr>
              <a:spLocks noChangeShapeType="1"/>
            </p:cNvSpPr>
            <p:nvPr/>
          </p:nvSpPr>
          <p:spPr bwMode="auto">
            <a:xfrm>
              <a:off x="1472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3" name="Line 61"/>
            <p:cNvSpPr>
              <a:spLocks noChangeShapeType="1"/>
            </p:cNvSpPr>
            <p:nvPr/>
          </p:nvSpPr>
          <p:spPr bwMode="auto">
            <a:xfrm>
              <a:off x="1672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4" name="Line 62"/>
            <p:cNvSpPr>
              <a:spLocks noChangeShapeType="1"/>
            </p:cNvSpPr>
            <p:nvPr/>
          </p:nvSpPr>
          <p:spPr bwMode="auto">
            <a:xfrm>
              <a:off x="1871" y="2232"/>
              <a:ext cx="154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5" name="Line 63"/>
            <p:cNvSpPr>
              <a:spLocks noChangeShapeType="1"/>
            </p:cNvSpPr>
            <p:nvPr/>
          </p:nvSpPr>
          <p:spPr bwMode="auto">
            <a:xfrm>
              <a:off x="2071" y="2232"/>
              <a:ext cx="153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6" name="Line 64"/>
            <p:cNvSpPr>
              <a:spLocks noChangeShapeType="1"/>
            </p:cNvSpPr>
            <p:nvPr/>
          </p:nvSpPr>
          <p:spPr bwMode="auto">
            <a:xfrm>
              <a:off x="2270" y="2232"/>
              <a:ext cx="154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7" name="Line 65"/>
            <p:cNvSpPr>
              <a:spLocks noChangeShapeType="1"/>
            </p:cNvSpPr>
            <p:nvPr/>
          </p:nvSpPr>
          <p:spPr bwMode="auto">
            <a:xfrm>
              <a:off x="2469" y="2232"/>
              <a:ext cx="154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8" name="Line 66"/>
            <p:cNvSpPr>
              <a:spLocks noChangeShapeType="1"/>
            </p:cNvSpPr>
            <p:nvPr/>
          </p:nvSpPr>
          <p:spPr bwMode="auto">
            <a:xfrm>
              <a:off x="2669" y="2232"/>
              <a:ext cx="153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9" name="Line 67"/>
            <p:cNvSpPr>
              <a:spLocks noChangeShapeType="1"/>
            </p:cNvSpPr>
            <p:nvPr/>
          </p:nvSpPr>
          <p:spPr bwMode="auto">
            <a:xfrm>
              <a:off x="2868" y="2232"/>
              <a:ext cx="154" cy="1"/>
            </a:xfrm>
            <a:prstGeom prst="line">
              <a:avLst/>
            </a:prstGeom>
            <a:noFill/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0" name="Line 68"/>
            <p:cNvSpPr>
              <a:spLocks noChangeShapeType="1"/>
            </p:cNvSpPr>
            <p:nvPr/>
          </p:nvSpPr>
          <p:spPr bwMode="auto">
            <a:xfrm>
              <a:off x="3068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1" name="Line 69"/>
            <p:cNvSpPr>
              <a:spLocks noChangeShapeType="1"/>
            </p:cNvSpPr>
            <p:nvPr/>
          </p:nvSpPr>
          <p:spPr bwMode="auto">
            <a:xfrm>
              <a:off x="3267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2" name="Line 70"/>
            <p:cNvSpPr>
              <a:spLocks noChangeShapeType="1"/>
            </p:cNvSpPr>
            <p:nvPr/>
          </p:nvSpPr>
          <p:spPr bwMode="auto">
            <a:xfrm>
              <a:off x="3467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3" name="Line 71"/>
            <p:cNvSpPr>
              <a:spLocks noChangeShapeType="1"/>
            </p:cNvSpPr>
            <p:nvPr/>
          </p:nvSpPr>
          <p:spPr bwMode="auto">
            <a:xfrm>
              <a:off x="3666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4" name="Line 72"/>
            <p:cNvSpPr>
              <a:spLocks noChangeShapeType="1"/>
            </p:cNvSpPr>
            <p:nvPr/>
          </p:nvSpPr>
          <p:spPr bwMode="auto">
            <a:xfrm>
              <a:off x="3865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5" name="Line 73"/>
            <p:cNvSpPr>
              <a:spLocks noChangeShapeType="1"/>
            </p:cNvSpPr>
            <p:nvPr/>
          </p:nvSpPr>
          <p:spPr bwMode="auto">
            <a:xfrm>
              <a:off x="4065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6" name="Line 74"/>
            <p:cNvSpPr>
              <a:spLocks noChangeShapeType="1"/>
            </p:cNvSpPr>
            <p:nvPr/>
          </p:nvSpPr>
          <p:spPr bwMode="auto">
            <a:xfrm>
              <a:off x="4264" y="2232"/>
              <a:ext cx="154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7" name="Line 75"/>
            <p:cNvSpPr>
              <a:spLocks noChangeShapeType="1"/>
            </p:cNvSpPr>
            <p:nvPr/>
          </p:nvSpPr>
          <p:spPr bwMode="auto">
            <a:xfrm>
              <a:off x="4464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8" name="Line 76"/>
            <p:cNvSpPr>
              <a:spLocks noChangeShapeType="1"/>
            </p:cNvSpPr>
            <p:nvPr/>
          </p:nvSpPr>
          <p:spPr bwMode="auto">
            <a:xfrm>
              <a:off x="4664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9" name="Line 77"/>
            <p:cNvSpPr>
              <a:spLocks noChangeShapeType="1"/>
            </p:cNvSpPr>
            <p:nvPr/>
          </p:nvSpPr>
          <p:spPr bwMode="auto">
            <a:xfrm>
              <a:off x="4864" y="2232"/>
              <a:ext cx="152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0" name="Line 78"/>
            <p:cNvSpPr>
              <a:spLocks noChangeShapeType="1"/>
            </p:cNvSpPr>
            <p:nvPr/>
          </p:nvSpPr>
          <p:spPr bwMode="auto">
            <a:xfrm>
              <a:off x="5063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1" name="Line 79"/>
            <p:cNvSpPr>
              <a:spLocks noChangeShapeType="1"/>
            </p:cNvSpPr>
            <p:nvPr/>
          </p:nvSpPr>
          <p:spPr bwMode="auto">
            <a:xfrm>
              <a:off x="5263" y="2232"/>
              <a:ext cx="153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2" name="Line 80"/>
            <p:cNvSpPr>
              <a:spLocks noChangeShapeType="1"/>
            </p:cNvSpPr>
            <p:nvPr/>
          </p:nvSpPr>
          <p:spPr bwMode="auto">
            <a:xfrm>
              <a:off x="5462" y="2232"/>
              <a:ext cx="46" cy="1"/>
            </a:xfrm>
            <a:prstGeom prst="line">
              <a:avLst/>
            </a:prstGeom>
            <a:noFill/>
            <a:ln w="2698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3" name="Freeform 81"/>
            <p:cNvSpPr>
              <a:spLocks/>
            </p:cNvSpPr>
            <p:nvPr/>
          </p:nvSpPr>
          <p:spPr bwMode="auto">
            <a:xfrm>
              <a:off x="2116" y="1895"/>
              <a:ext cx="223" cy="328"/>
            </a:xfrm>
            <a:custGeom>
              <a:avLst/>
              <a:gdLst>
                <a:gd name="T0" fmla="*/ 4 w 251"/>
                <a:gd name="T1" fmla="*/ 0 h 328"/>
                <a:gd name="T2" fmla="*/ 4 w 251"/>
                <a:gd name="T3" fmla="*/ 0 h 328"/>
                <a:gd name="T4" fmla="*/ 4 w 251"/>
                <a:gd name="T5" fmla="*/ 0 h 328"/>
                <a:gd name="T6" fmla="*/ 4 w 251"/>
                <a:gd name="T7" fmla="*/ 34 h 328"/>
                <a:gd name="T8" fmla="*/ 4 w 251"/>
                <a:gd name="T9" fmla="*/ 34 h 328"/>
                <a:gd name="T10" fmla="*/ 4 w 251"/>
                <a:gd name="T11" fmla="*/ 60 h 328"/>
                <a:gd name="T12" fmla="*/ 4 w 251"/>
                <a:gd name="T13" fmla="*/ 77 h 328"/>
                <a:gd name="T14" fmla="*/ 4 w 251"/>
                <a:gd name="T15" fmla="*/ 95 h 328"/>
                <a:gd name="T16" fmla="*/ 4 w 251"/>
                <a:gd name="T17" fmla="*/ 95 h 328"/>
                <a:gd name="T18" fmla="*/ 4 w 251"/>
                <a:gd name="T19" fmla="*/ 95 h 328"/>
                <a:gd name="T20" fmla="*/ 4 w 251"/>
                <a:gd name="T21" fmla="*/ 112 h 328"/>
                <a:gd name="T22" fmla="*/ 4 w 251"/>
                <a:gd name="T23" fmla="*/ 147 h 328"/>
                <a:gd name="T24" fmla="*/ 4 w 251"/>
                <a:gd name="T25" fmla="*/ 155 h 328"/>
                <a:gd name="T26" fmla="*/ 4 w 251"/>
                <a:gd name="T27" fmla="*/ 155 h 328"/>
                <a:gd name="T28" fmla="*/ 0 w 251"/>
                <a:gd name="T29" fmla="*/ 164 h 328"/>
                <a:gd name="T30" fmla="*/ 4 w 251"/>
                <a:gd name="T31" fmla="*/ 172 h 328"/>
                <a:gd name="T32" fmla="*/ 4 w 251"/>
                <a:gd name="T33" fmla="*/ 198 h 328"/>
                <a:gd name="T34" fmla="*/ 4 w 251"/>
                <a:gd name="T35" fmla="*/ 207 h 328"/>
                <a:gd name="T36" fmla="*/ 4 w 251"/>
                <a:gd name="T37" fmla="*/ 216 h 328"/>
                <a:gd name="T38" fmla="*/ 4 w 251"/>
                <a:gd name="T39" fmla="*/ 242 h 328"/>
                <a:gd name="T40" fmla="*/ 4 w 251"/>
                <a:gd name="T41" fmla="*/ 250 h 328"/>
                <a:gd name="T42" fmla="*/ 4 w 251"/>
                <a:gd name="T43" fmla="*/ 259 h 328"/>
                <a:gd name="T44" fmla="*/ 4 w 251"/>
                <a:gd name="T45" fmla="*/ 267 h 328"/>
                <a:gd name="T46" fmla="*/ 4 w 251"/>
                <a:gd name="T47" fmla="*/ 293 h 328"/>
                <a:gd name="T48" fmla="*/ 4 w 251"/>
                <a:gd name="T49" fmla="*/ 311 h 328"/>
                <a:gd name="T50" fmla="*/ 4 w 251"/>
                <a:gd name="T51" fmla="*/ 328 h 328"/>
                <a:gd name="T52" fmla="*/ 4 w 251"/>
                <a:gd name="T53" fmla="*/ 328 h 328"/>
                <a:gd name="T54" fmla="*/ 4 w 251"/>
                <a:gd name="T55" fmla="*/ 319 h 328"/>
                <a:gd name="T56" fmla="*/ 4 w 251"/>
                <a:gd name="T57" fmla="*/ 319 h 328"/>
                <a:gd name="T58" fmla="*/ 4 w 251"/>
                <a:gd name="T59" fmla="*/ 285 h 328"/>
                <a:gd name="T60" fmla="*/ 4 w 251"/>
                <a:gd name="T61" fmla="*/ 259 h 328"/>
                <a:gd name="T62" fmla="*/ 4 w 251"/>
                <a:gd name="T63" fmla="*/ 242 h 328"/>
                <a:gd name="T64" fmla="*/ 4 w 251"/>
                <a:gd name="T65" fmla="*/ 233 h 328"/>
                <a:gd name="T66" fmla="*/ 4 w 251"/>
                <a:gd name="T67" fmla="*/ 224 h 328"/>
                <a:gd name="T68" fmla="*/ 4 w 251"/>
                <a:gd name="T69" fmla="*/ 190 h 328"/>
                <a:gd name="T70" fmla="*/ 4 w 251"/>
                <a:gd name="T71" fmla="*/ 181 h 328"/>
                <a:gd name="T72" fmla="*/ 4 w 251"/>
                <a:gd name="T73" fmla="*/ 172 h 328"/>
                <a:gd name="T74" fmla="*/ 4 w 251"/>
                <a:gd name="T75" fmla="*/ 164 h 328"/>
                <a:gd name="T76" fmla="*/ 4 w 251"/>
                <a:gd name="T77" fmla="*/ 147 h 328"/>
                <a:gd name="T78" fmla="*/ 4 w 251"/>
                <a:gd name="T79" fmla="*/ 129 h 328"/>
                <a:gd name="T80" fmla="*/ 4 w 251"/>
                <a:gd name="T81" fmla="*/ 121 h 328"/>
                <a:gd name="T82" fmla="*/ 4 w 251"/>
                <a:gd name="T83" fmla="*/ 121 h 328"/>
                <a:gd name="T84" fmla="*/ 4 w 251"/>
                <a:gd name="T85" fmla="*/ 112 h 328"/>
                <a:gd name="T86" fmla="*/ 4 w 251"/>
                <a:gd name="T87" fmla="*/ 86 h 328"/>
                <a:gd name="T88" fmla="*/ 4 w 251"/>
                <a:gd name="T89" fmla="*/ 69 h 328"/>
                <a:gd name="T90" fmla="*/ 4 w 251"/>
                <a:gd name="T91" fmla="*/ 60 h 328"/>
                <a:gd name="T92" fmla="*/ 4 w 251"/>
                <a:gd name="T93" fmla="*/ 43 h 328"/>
                <a:gd name="T94" fmla="*/ 4 w 251"/>
                <a:gd name="T95" fmla="*/ 43 h 328"/>
                <a:gd name="T96" fmla="*/ 4 w 251"/>
                <a:gd name="T97" fmla="*/ 26 h 328"/>
                <a:gd name="T98" fmla="*/ 4 w 251"/>
                <a:gd name="T99" fmla="*/ 17 h 328"/>
                <a:gd name="T100" fmla="*/ 4 w 251"/>
                <a:gd name="T101" fmla="*/ 8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1"/>
                <a:gd name="T154" fmla="*/ 0 h 328"/>
                <a:gd name="T155" fmla="*/ 251 w 251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1" h="328">
                  <a:moveTo>
                    <a:pt x="156" y="0"/>
                  </a:moveTo>
                  <a:lnTo>
                    <a:pt x="147" y="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21" y="17"/>
                  </a:lnTo>
                  <a:lnTo>
                    <a:pt x="138" y="26"/>
                  </a:lnTo>
                  <a:lnTo>
                    <a:pt x="147" y="34"/>
                  </a:lnTo>
                  <a:lnTo>
                    <a:pt x="138" y="43"/>
                  </a:lnTo>
                  <a:lnTo>
                    <a:pt x="121" y="34"/>
                  </a:lnTo>
                  <a:lnTo>
                    <a:pt x="87" y="34"/>
                  </a:lnTo>
                  <a:lnTo>
                    <a:pt x="61" y="43"/>
                  </a:lnTo>
                  <a:lnTo>
                    <a:pt x="52" y="52"/>
                  </a:lnTo>
                  <a:lnTo>
                    <a:pt x="52" y="60"/>
                  </a:lnTo>
                  <a:lnTo>
                    <a:pt x="61" y="60"/>
                  </a:lnTo>
                  <a:lnTo>
                    <a:pt x="78" y="69"/>
                  </a:lnTo>
                  <a:lnTo>
                    <a:pt x="121" y="77"/>
                  </a:lnTo>
                  <a:lnTo>
                    <a:pt x="147" y="86"/>
                  </a:lnTo>
                  <a:lnTo>
                    <a:pt x="156" y="95"/>
                  </a:lnTo>
                  <a:lnTo>
                    <a:pt x="147" y="95"/>
                  </a:lnTo>
                  <a:lnTo>
                    <a:pt x="138" y="95"/>
                  </a:lnTo>
                  <a:lnTo>
                    <a:pt x="121" y="95"/>
                  </a:lnTo>
                  <a:lnTo>
                    <a:pt x="95" y="95"/>
                  </a:lnTo>
                  <a:lnTo>
                    <a:pt x="69" y="95"/>
                  </a:lnTo>
                  <a:lnTo>
                    <a:pt x="52" y="95"/>
                  </a:lnTo>
                  <a:lnTo>
                    <a:pt x="35" y="95"/>
                  </a:lnTo>
                  <a:lnTo>
                    <a:pt x="26" y="103"/>
                  </a:lnTo>
                  <a:lnTo>
                    <a:pt x="18" y="103"/>
                  </a:lnTo>
                  <a:lnTo>
                    <a:pt x="35" y="112"/>
                  </a:lnTo>
                  <a:lnTo>
                    <a:pt x="52" y="121"/>
                  </a:lnTo>
                  <a:lnTo>
                    <a:pt x="104" y="129"/>
                  </a:lnTo>
                  <a:lnTo>
                    <a:pt x="138" y="147"/>
                  </a:lnTo>
                  <a:lnTo>
                    <a:pt x="147" y="147"/>
                  </a:lnTo>
                  <a:lnTo>
                    <a:pt x="147" y="155"/>
                  </a:lnTo>
                  <a:lnTo>
                    <a:pt x="130" y="155"/>
                  </a:lnTo>
                  <a:lnTo>
                    <a:pt x="104" y="147"/>
                  </a:lnTo>
                  <a:lnTo>
                    <a:pt x="78" y="147"/>
                  </a:lnTo>
                  <a:lnTo>
                    <a:pt x="43" y="155"/>
                  </a:lnTo>
                  <a:lnTo>
                    <a:pt x="26" y="155"/>
                  </a:lnTo>
                  <a:lnTo>
                    <a:pt x="9" y="155"/>
                  </a:lnTo>
                  <a:lnTo>
                    <a:pt x="0" y="164"/>
                  </a:lnTo>
                  <a:lnTo>
                    <a:pt x="9" y="164"/>
                  </a:lnTo>
                  <a:lnTo>
                    <a:pt x="35" y="172"/>
                  </a:lnTo>
                  <a:lnTo>
                    <a:pt x="69" y="172"/>
                  </a:lnTo>
                  <a:lnTo>
                    <a:pt x="104" y="181"/>
                  </a:lnTo>
                  <a:lnTo>
                    <a:pt x="130" y="190"/>
                  </a:lnTo>
                  <a:lnTo>
                    <a:pt x="156" y="198"/>
                  </a:lnTo>
                  <a:lnTo>
                    <a:pt x="173" y="207"/>
                  </a:lnTo>
                  <a:lnTo>
                    <a:pt x="164" y="216"/>
                  </a:lnTo>
                  <a:lnTo>
                    <a:pt x="138" y="207"/>
                  </a:lnTo>
                  <a:lnTo>
                    <a:pt x="113" y="207"/>
                  </a:lnTo>
                  <a:lnTo>
                    <a:pt x="78" y="216"/>
                  </a:lnTo>
                  <a:lnTo>
                    <a:pt x="61" y="216"/>
                  </a:lnTo>
                  <a:lnTo>
                    <a:pt x="35" y="224"/>
                  </a:lnTo>
                  <a:lnTo>
                    <a:pt x="26" y="233"/>
                  </a:lnTo>
                  <a:lnTo>
                    <a:pt x="18" y="242"/>
                  </a:lnTo>
                  <a:lnTo>
                    <a:pt x="26" y="242"/>
                  </a:lnTo>
                  <a:lnTo>
                    <a:pt x="52" y="250"/>
                  </a:lnTo>
                  <a:lnTo>
                    <a:pt x="78" y="250"/>
                  </a:lnTo>
                  <a:lnTo>
                    <a:pt x="113" y="250"/>
                  </a:lnTo>
                  <a:lnTo>
                    <a:pt x="138" y="259"/>
                  </a:lnTo>
                  <a:lnTo>
                    <a:pt x="156" y="259"/>
                  </a:lnTo>
                  <a:lnTo>
                    <a:pt x="173" y="259"/>
                  </a:lnTo>
                  <a:lnTo>
                    <a:pt x="173" y="267"/>
                  </a:lnTo>
                  <a:lnTo>
                    <a:pt x="164" y="267"/>
                  </a:lnTo>
                  <a:lnTo>
                    <a:pt x="147" y="276"/>
                  </a:lnTo>
                  <a:lnTo>
                    <a:pt x="95" y="285"/>
                  </a:lnTo>
                  <a:lnTo>
                    <a:pt x="43" y="293"/>
                  </a:lnTo>
                  <a:lnTo>
                    <a:pt x="18" y="302"/>
                  </a:lnTo>
                  <a:lnTo>
                    <a:pt x="35" y="302"/>
                  </a:lnTo>
                  <a:lnTo>
                    <a:pt x="78" y="311"/>
                  </a:lnTo>
                  <a:lnTo>
                    <a:pt x="113" y="319"/>
                  </a:lnTo>
                  <a:lnTo>
                    <a:pt x="121" y="328"/>
                  </a:lnTo>
                  <a:lnTo>
                    <a:pt x="130" y="328"/>
                  </a:lnTo>
                  <a:lnTo>
                    <a:pt x="121" y="328"/>
                  </a:lnTo>
                  <a:lnTo>
                    <a:pt x="113" y="328"/>
                  </a:lnTo>
                  <a:lnTo>
                    <a:pt x="121" y="328"/>
                  </a:lnTo>
                  <a:lnTo>
                    <a:pt x="130" y="319"/>
                  </a:lnTo>
                  <a:lnTo>
                    <a:pt x="147" y="319"/>
                  </a:lnTo>
                  <a:lnTo>
                    <a:pt x="164" y="319"/>
                  </a:lnTo>
                  <a:lnTo>
                    <a:pt x="182" y="319"/>
                  </a:lnTo>
                  <a:lnTo>
                    <a:pt x="190" y="319"/>
                  </a:lnTo>
                  <a:lnTo>
                    <a:pt x="199" y="319"/>
                  </a:lnTo>
                  <a:lnTo>
                    <a:pt x="138" y="302"/>
                  </a:lnTo>
                  <a:lnTo>
                    <a:pt x="138" y="293"/>
                  </a:lnTo>
                  <a:lnTo>
                    <a:pt x="147" y="285"/>
                  </a:lnTo>
                  <a:lnTo>
                    <a:pt x="164" y="285"/>
                  </a:lnTo>
                  <a:lnTo>
                    <a:pt x="207" y="276"/>
                  </a:lnTo>
                  <a:lnTo>
                    <a:pt x="233" y="259"/>
                  </a:lnTo>
                  <a:lnTo>
                    <a:pt x="233" y="250"/>
                  </a:lnTo>
                  <a:lnTo>
                    <a:pt x="233" y="242"/>
                  </a:lnTo>
                  <a:lnTo>
                    <a:pt x="225" y="242"/>
                  </a:lnTo>
                  <a:lnTo>
                    <a:pt x="207" y="242"/>
                  </a:lnTo>
                  <a:lnTo>
                    <a:pt x="164" y="242"/>
                  </a:lnTo>
                  <a:lnTo>
                    <a:pt x="130" y="233"/>
                  </a:lnTo>
                  <a:lnTo>
                    <a:pt x="113" y="233"/>
                  </a:lnTo>
                  <a:lnTo>
                    <a:pt x="121" y="224"/>
                  </a:lnTo>
                  <a:lnTo>
                    <a:pt x="138" y="224"/>
                  </a:lnTo>
                  <a:lnTo>
                    <a:pt x="190" y="216"/>
                  </a:lnTo>
                  <a:lnTo>
                    <a:pt x="225" y="198"/>
                  </a:lnTo>
                  <a:lnTo>
                    <a:pt x="233" y="190"/>
                  </a:lnTo>
                  <a:lnTo>
                    <a:pt x="242" y="181"/>
                  </a:lnTo>
                  <a:lnTo>
                    <a:pt x="233" y="181"/>
                  </a:lnTo>
                  <a:lnTo>
                    <a:pt x="216" y="181"/>
                  </a:lnTo>
                  <a:lnTo>
                    <a:pt x="182" y="181"/>
                  </a:lnTo>
                  <a:lnTo>
                    <a:pt x="147" y="172"/>
                  </a:lnTo>
                  <a:lnTo>
                    <a:pt x="138" y="172"/>
                  </a:lnTo>
                  <a:lnTo>
                    <a:pt x="130" y="164"/>
                  </a:lnTo>
                  <a:lnTo>
                    <a:pt x="138" y="164"/>
                  </a:lnTo>
                  <a:lnTo>
                    <a:pt x="156" y="164"/>
                  </a:lnTo>
                  <a:lnTo>
                    <a:pt x="182" y="155"/>
                  </a:lnTo>
                  <a:lnTo>
                    <a:pt x="207" y="155"/>
                  </a:lnTo>
                  <a:lnTo>
                    <a:pt x="225" y="147"/>
                  </a:lnTo>
                  <a:lnTo>
                    <a:pt x="242" y="147"/>
                  </a:lnTo>
                  <a:lnTo>
                    <a:pt x="251" y="138"/>
                  </a:lnTo>
                  <a:lnTo>
                    <a:pt x="251" y="129"/>
                  </a:lnTo>
                  <a:lnTo>
                    <a:pt x="242" y="129"/>
                  </a:lnTo>
                  <a:lnTo>
                    <a:pt x="216" y="121"/>
                  </a:lnTo>
                  <a:lnTo>
                    <a:pt x="190" y="121"/>
                  </a:lnTo>
                  <a:lnTo>
                    <a:pt x="173" y="121"/>
                  </a:lnTo>
                  <a:lnTo>
                    <a:pt x="156" y="121"/>
                  </a:lnTo>
                  <a:lnTo>
                    <a:pt x="147" y="121"/>
                  </a:lnTo>
                  <a:lnTo>
                    <a:pt x="138" y="121"/>
                  </a:lnTo>
                  <a:lnTo>
                    <a:pt x="130" y="121"/>
                  </a:lnTo>
                  <a:lnTo>
                    <a:pt x="138" y="112"/>
                  </a:lnTo>
                  <a:lnTo>
                    <a:pt x="156" y="103"/>
                  </a:lnTo>
                  <a:lnTo>
                    <a:pt x="173" y="103"/>
                  </a:lnTo>
                  <a:lnTo>
                    <a:pt x="207" y="86"/>
                  </a:lnTo>
                  <a:lnTo>
                    <a:pt x="233" y="77"/>
                  </a:lnTo>
                  <a:lnTo>
                    <a:pt x="225" y="77"/>
                  </a:lnTo>
                  <a:lnTo>
                    <a:pt x="207" y="69"/>
                  </a:lnTo>
                  <a:lnTo>
                    <a:pt x="182" y="69"/>
                  </a:lnTo>
                  <a:lnTo>
                    <a:pt x="164" y="60"/>
                  </a:lnTo>
                  <a:lnTo>
                    <a:pt x="138" y="60"/>
                  </a:lnTo>
                  <a:lnTo>
                    <a:pt x="130" y="52"/>
                  </a:lnTo>
                  <a:lnTo>
                    <a:pt x="121" y="52"/>
                  </a:lnTo>
                  <a:lnTo>
                    <a:pt x="121" y="43"/>
                  </a:lnTo>
                  <a:lnTo>
                    <a:pt x="138" y="43"/>
                  </a:lnTo>
                  <a:lnTo>
                    <a:pt x="164" y="43"/>
                  </a:lnTo>
                  <a:lnTo>
                    <a:pt x="199" y="43"/>
                  </a:lnTo>
                  <a:lnTo>
                    <a:pt x="216" y="34"/>
                  </a:lnTo>
                  <a:lnTo>
                    <a:pt x="233" y="34"/>
                  </a:lnTo>
                  <a:lnTo>
                    <a:pt x="242" y="26"/>
                  </a:lnTo>
                  <a:lnTo>
                    <a:pt x="233" y="26"/>
                  </a:lnTo>
                  <a:lnTo>
                    <a:pt x="225" y="17"/>
                  </a:lnTo>
                  <a:lnTo>
                    <a:pt x="216" y="17"/>
                  </a:lnTo>
                  <a:lnTo>
                    <a:pt x="199" y="17"/>
                  </a:lnTo>
                  <a:lnTo>
                    <a:pt x="182" y="8"/>
                  </a:lnTo>
                  <a:lnTo>
                    <a:pt x="164" y="8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4" name="Oval 82"/>
            <p:cNvSpPr>
              <a:spLocks noChangeArrowheads="1"/>
            </p:cNvSpPr>
            <p:nvPr/>
          </p:nvSpPr>
          <p:spPr bwMode="auto">
            <a:xfrm>
              <a:off x="2197" y="1864"/>
              <a:ext cx="31" cy="35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15" name="Rectangle 85"/>
            <p:cNvSpPr>
              <a:spLocks noChangeArrowheads="1"/>
            </p:cNvSpPr>
            <p:nvPr/>
          </p:nvSpPr>
          <p:spPr bwMode="auto">
            <a:xfrm>
              <a:off x="2523" y="1791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1900" b="1" smtClean="0">
                  <a:solidFill>
                    <a:srgbClr val="996600"/>
                  </a:solidFill>
                </a:rPr>
                <a:t>LNAPL</a:t>
              </a:r>
              <a:endParaRPr lang="pt-BR" altLang="pt-BR" sz="2400"/>
            </a:p>
          </p:txBody>
        </p:sp>
        <p:sp>
          <p:nvSpPr>
            <p:cNvPr id="26716" name="Freeform 86"/>
            <p:cNvSpPr>
              <a:spLocks/>
            </p:cNvSpPr>
            <p:nvPr/>
          </p:nvSpPr>
          <p:spPr bwMode="auto">
            <a:xfrm>
              <a:off x="4326" y="2084"/>
              <a:ext cx="130" cy="121"/>
            </a:xfrm>
            <a:custGeom>
              <a:avLst/>
              <a:gdLst>
                <a:gd name="T0" fmla="*/ 4 w 147"/>
                <a:gd name="T1" fmla="*/ 121 h 121"/>
                <a:gd name="T2" fmla="*/ 4 w 147"/>
                <a:gd name="T3" fmla="*/ 0 h 121"/>
                <a:gd name="T4" fmla="*/ 0 w 147"/>
                <a:gd name="T5" fmla="*/ 0 h 121"/>
                <a:gd name="T6" fmla="*/ 4 w 147"/>
                <a:gd name="T7" fmla="*/ 121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121"/>
                <a:gd name="T14" fmla="*/ 147 w 147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121">
                  <a:moveTo>
                    <a:pt x="69" y="121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69" y="12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7" name="Oval 90"/>
            <p:cNvSpPr>
              <a:spLocks noChangeArrowheads="1"/>
            </p:cNvSpPr>
            <p:nvPr/>
          </p:nvSpPr>
          <p:spPr bwMode="auto">
            <a:xfrm>
              <a:off x="3102" y="2641"/>
              <a:ext cx="16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18" name="Oval 91"/>
            <p:cNvSpPr>
              <a:spLocks noChangeArrowheads="1"/>
            </p:cNvSpPr>
            <p:nvPr/>
          </p:nvSpPr>
          <p:spPr bwMode="auto">
            <a:xfrm>
              <a:off x="3471" y="2883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19" name="Oval 92"/>
            <p:cNvSpPr>
              <a:spLocks noChangeArrowheads="1"/>
            </p:cNvSpPr>
            <p:nvPr/>
          </p:nvSpPr>
          <p:spPr bwMode="auto">
            <a:xfrm>
              <a:off x="3302" y="2866"/>
              <a:ext cx="23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0" name="Oval 93"/>
            <p:cNvSpPr>
              <a:spLocks noChangeArrowheads="1"/>
            </p:cNvSpPr>
            <p:nvPr/>
          </p:nvSpPr>
          <p:spPr bwMode="auto">
            <a:xfrm>
              <a:off x="3294" y="3013"/>
              <a:ext cx="24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1" name="Oval 94"/>
            <p:cNvSpPr>
              <a:spLocks noChangeArrowheads="1"/>
            </p:cNvSpPr>
            <p:nvPr/>
          </p:nvSpPr>
          <p:spPr bwMode="auto">
            <a:xfrm>
              <a:off x="3792" y="3056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2" name="Oval 95"/>
            <p:cNvSpPr>
              <a:spLocks noChangeArrowheads="1"/>
            </p:cNvSpPr>
            <p:nvPr/>
          </p:nvSpPr>
          <p:spPr bwMode="auto">
            <a:xfrm>
              <a:off x="3685" y="2918"/>
              <a:ext cx="24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3" name="Oval 96"/>
            <p:cNvSpPr>
              <a:spLocks noChangeArrowheads="1"/>
            </p:cNvSpPr>
            <p:nvPr/>
          </p:nvSpPr>
          <p:spPr bwMode="auto">
            <a:xfrm>
              <a:off x="3040" y="3013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4" name="Oval 97"/>
            <p:cNvSpPr>
              <a:spLocks noChangeArrowheads="1"/>
            </p:cNvSpPr>
            <p:nvPr/>
          </p:nvSpPr>
          <p:spPr bwMode="auto">
            <a:xfrm>
              <a:off x="1553" y="3116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5" name="Oval 98"/>
            <p:cNvSpPr>
              <a:spLocks noChangeArrowheads="1"/>
            </p:cNvSpPr>
            <p:nvPr/>
          </p:nvSpPr>
          <p:spPr bwMode="auto">
            <a:xfrm>
              <a:off x="2136" y="2762"/>
              <a:ext cx="23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6" name="Oval 99"/>
            <p:cNvSpPr>
              <a:spLocks noChangeArrowheads="1"/>
            </p:cNvSpPr>
            <p:nvPr/>
          </p:nvSpPr>
          <p:spPr bwMode="auto">
            <a:xfrm>
              <a:off x="1598" y="2788"/>
              <a:ext cx="16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7" name="Oval 100"/>
            <p:cNvSpPr>
              <a:spLocks noChangeArrowheads="1"/>
            </p:cNvSpPr>
            <p:nvPr/>
          </p:nvSpPr>
          <p:spPr bwMode="auto">
            <a:xfrm>
              <a:off x="1828" y="2529"/>
              <a:ext cx="24" cy="18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8" name="Oval 101"/>
            <p:cNvSpPr>
              <a:spLocks noChangeArrowheads="1"/>
            </p:cNvSpPr>
            <p:nvPr/>
          </p:nvSpPr>
          <p:spPr bwMode="auto">
            <a:xfrm>
              <a:off x="3478" y="3021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29" name="Oval 102"/>
            <p:cNvSpPr>
              <a:spLocks noChangeArrowheads="1"/>
            </p:cNvSpPr>
            <p:nvPr/>
          </p:nvSpPr>
          <p:spPr bwMode="auto">
            <a:xfrm>
              <a:off x="3585" y="2710"/>
              <a:ext cx="24" cy="27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30" name="Oval 103"/>
            <p:cNvSpPr>
              <a:spLocks noChangeArrowheads="1"/>
            </p:cNvSpPr>
            <p:nvPr/>
          </p:nvSpPr>
          <p:spPr bwMode="auto">
            <a:xfrm>
              <a:off x="1675" y="2443"/>
              <a:ext cx="23" cy="26"/>
            </a:xfrm>
            <a:prstGeom prst="ellipse">
              <a:avLst/>
            </a:prstGeom>
            <a:solidFill>
              <a:srgbClr val="FF9966"/>
            </a:solidFill>
            <a:ln w="14288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31" name="Freeform 104"/>
            <p:cNvSpPr>
              <a:spLocks/>
            </p:cNvSpPr>
            <p:nvPr/>
          </p:nvSpPr>
          <p:spPr bwMode="auto">
            <a:xfrm>
              <a:off x="1257" y="3112"/>
              <a:ext cx="130" cy="121"/>
            </a:xfrm>
            <a:custGeom>
              <a:avLst/>
              <a:gdLst>
                <a:gd name="T0" fmla="*/ 4 w 146"/>
                <a:gd name="T1" fmla="*/ 121 h 121"/>
                <a:gd name="T2" fmla="*/ 4 w 146"/>
                <a:gd name="T3" fmla="*/ 0 h 121"/>
                <a:gd name="T4" fmla="*/ 0 w 146"/>
                <a:gd name="T5" fmla="*/ 0 h 121"/>
                <a:gd name="T6" fmla="*/ 4 w 146"/>
                <a:gd name="T7" fmla="*/ 121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21"/>
                <a:gd name="T14" fmla="*/ 146 w 146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21">
                  <a:moveTo>
                    <a:pt x="77" y="121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77" y="1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32" name="Rectangle 105"/>
            <p:cNvSpPr>
              <a:spLocks noChangeArrowheads="1"/>
            </p:cNvSpPr>
            <p:nvPr/>
          </p:nvSpPr>
          <p:spPr bwMode="auto">
            <a:xfrm>
              <a:off x="1901" y="1747"/>
              <a:ext cx="446" cy="157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33" name="Freeform 106"/>
            <p:cNvSpPr>
              <a:spLocks/>
            </p:cNvSpPr>
            <p:nvPr/>
          </p:nvSpPr>
          <p:spPr bwMode="auto">
            <a:xfrm>
              <a:off x="275" y="3173"/>
              <a:ext cx="5156" cy="172"/>
            </a:xfrm>
            <a:custGeom>
              <a:avLst/>
              <a:gdLst>
                <a:gd name="T0" fmla="*/ 4 w 5800"/>
                <a:gd name="T1" fmla="*/ 34 h 172"/>
                <a:gd name="T2" fmla="*/ 4 w 5800"/>
                <a:gd name="T3" fmla="*/ 60 h 172"/>
                <a:gd name="T4" fmla="*/ 5 w 5800"/>
                <a:gd name="T5" fmla="*/ 86 h 172"/>
                <a:gd name="T6" fmla="*/ 10 w 5800"/>
                <a:gd name="T7" fmla="*/ 121 h 172"/>
                <a:gd name="T8" fmla="*/ 14 w 5800"/>
                <a:gd name="T9" fmla="*/ 146 h 172"/>
                <a:gd name="T10" fmla="*/ 20 w 5800"/>
                <a:gd name="T11" fmla="*/ 164 h 172"/>
                <a:gd name="T12" fmla="*/ 26 w 5800"/>
                <a:gd name="T13" fmla="*/ 164 h 172"/>
                <a:gd name="T14" fmla="*/ 33 w 5800"/>
                <a:gd name="T15" fmla="*/ 146 h 172"/>
                <a:gd name="T16" fmla="*/ 36 w 5800"/>
                <a:gd name="T17" fmla="*/ 121 h 172"/>
                <a:gd name="T18" fmla="*/ 39 w 5800"/>
                <a:gd name="T19" fmla="*/ 103 h 172"/>
                <a:gd name="T20" fmla="*/ 42 w 5800"/>
                <a:gd name="T21" fmla="*/ 95 h 172"/>
                <a:gd name="T22" fmla="*/ 47 w 5800"/>
                <a:gd name="T23" fmla="*/ 77 h 172"/>
                <a:gd name="T24" fmla="*/ 52 w 5800"/>
                <a:gd name="T25" fmla="*/ 60 h 172"/>
                <a:gd name="T26" fmla="*/ 56 w 5800"/>
                <a:gd name="T27" fmla="*/ 43 h 172"/>
                <a:gd name="T28" fmla="*/ 60 w 5800"/>
                <a:gd name="T29" fmla="*/ 34 h 172"/>
                <a:gd name="T30" fmla="*/ 62 w 5800"/>
                <a:gd name="T31" fmla="*/ 26 h 172"/>
                <a:gd name="T32" fmla="*/ 65 w 5800"/>
                <a:gd name="T33" fmla="*/ 26 h 172"/>
                <a:gd name="T34" fmla="*/ 68 w 5800"/>
                <a:gd name="T35" fmla="*/ 34 h 172"/>
                <a:gd name="T36" fmla="*/ 71 w 5800"/>
                <a:gd name="T37" fmla="*/ 43 h 172"/>
                <a:gd name="T38" fmla="*/ 76 w 5800"/>
                <a:gd name="T39" fmla="*/ 51 h 172"/>
                <a:gd name="T40" fmla="*/ 77 w 5800"/>
                <a:gd name="T41" fmla="*/ 60 h 172"/>
                <a:gd name="T42" fmla="*/ 80 w 5800"/>
                <a:gd name="T43" fmla="*/ 60 h 172"/>
                <a:gd name="T44" fmla="*/ 82 w 5800"/>
                <a:gd name="T45" fmla="*/ 60 h 172"/>
                <a:gd name="T46" fmla="*/ 82 w 5800"/>
                <a:gd name="T47" fmla="*/ 51 h 172"/>
                <a:gd name="T48" fmla="*/ 84 w 5800"/>
                <a:gd name="T49" fmla="*/ 43 h 172"/>
                <a:gd name="T50" fmla="*/ 86 w 5800"/>
                <a:gd name="T51" fmla="*/ 26 h 172"/>
                <a:gd name="T52" fmla="*/ 89 w 5800"/>
                <a:gd name="T53" fmla="*/ 17 h 172"/>
                <a:gd name="T54" fmla="*/ 92 w 5800"/>
                <a:gd name="T55" fmla="*/ 8 h 172"/>
                <a:gd name="T56" fmla="*/ 96 w 5800"/>
                <a:gd name="T57" fmla="*/ 8 h 172"/>
                <a:gd name="T58" fmla="*/ 100 w 5800"/>
                <a:gd name="T59" fmla="*/ 8 h 172"/>
                <a:gd name="T60" fmla="*/ 100 w 5800"/>
                <a:gd name="T61" fmla="*/ 8 h 172"/>
                <a:gd name="T62" fmla="*/ 103 w 5800"/>
                <a:gd name="T63" fmla="*/ 34 h 172"/>
                <a:gd name="T64" fmla="*/ 104 w 5800"/>
                <a:gd name="T65" fmla="*/ 51 h 172"/>
                <a:gd name="T66" fmla="*/ 108 w 5800"/>
                <a:gd name="T67" fmla="*/ 60 h 172"/>
                <a:gd name="T68" fmla="*/ 110 w 5800"/>
                <a:gd name="T69" fmla="*/ 77 h 172"/>
                <a:gd name="T70" fmla="*/ 112 w 5800"/>
                <a:gd name="T71" fmla="*/ 86 h 172"/>
                <a:gd name="T72" fmla="*/ 116 w 5800"/>
                <a:gd name="T73" fmla="*/ 95 h 172"/>
                <a:gd name="T74" fmla="*/ 117 w 5800"/>
                <a:gd name="T75" fmla="*/ 86 h 172"/>
                <a:gd name="T76" fmla="*/ 119 w 5800"/>
                <a:gd name="T77" fmla="*/ 86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00"/>
                <a:gd name="T118" fmla="*/ 0 h 172"/>
                <a:gd name="T119" fmla="*/ 5800 w 5800"/>
                <a:gd name="T120" fmla="*/ 172 h 1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00" h="172">
                  <a:moveTo>
                    <a:pt x="0" y="34"/>
                  </a:moveTo>
                  <a:lnTo>
                    <a:pt x="8" y="34"/>
                  </a:lnTo>
                  <a:lnTo>
                    <a:pt x="43" y="43"/>
                  </a:lnTo>
                  <a:lnTo>
                    <a:pt x="95" y="60"/>
                  </a:lnTo>
                  <a:lnTo>
                    <a:pt x="164" y="69"/>
                  </a:lnTo>
                  <a:lnTo>
                    <a:pt x="259" y="86"/>
                  </a:lnTo>
                  <a:lnTo>
                    <a:pt x="354" y="103"/>
                  </a:lnTo>
                  <a:lnTo>
                    <a:pt x="466" y="121"/>
                  </a:lnTo>
                  <a:lnTo>
                    <a:pt x="595" y="138"/>
                  </a:lnTo>
                  <a:lnTo>
                    <a:pt x="725" y="146"/>
                  </a:lnTo>
                  <a:lnTo>
                    <a:pt x="863" y="164"/>
                  </a:lnTo>
                  <a:lnTo>
                    <a:pt x="1010" y="164"/>
                  </a:lnTo>
                  <a:lnTo>
                    <a:pt x="1156" y="172"/>
                  </a:lnTo>
                  <a:lnTo>
                    <a:pt x="1303" y="164"/>
                  </a:lnTo>
                  <a:lnTo>
                    <a:pt x="1458" y="155"/>
                  </a:lnTo>
                  <a:lnTo>
                    <a:pt x="1605" y="146"/>
                  </a:lnTo>
                  <a:lnTo>
                    <a:pt x="1743" y="121"/>
                  </a:lnTo>
                  <a:lnTo>
                    <a:pt x="1769" y="121"/>
                  </a:lnTo>
                  <a:lnTo>
                    <a:pt x="1812" y="112"/>
                  </a:lnTo>
                  <a:lnTo>
                    <a:pt x="1881" y="103"/>
                  </a:lnTo>
                  <a:lnTo>
                    <a:pt x="1959" y="103"/>
                  </a:lnTo>
                  <a:lnTo>
                    <a:pt x="2054" y="95"/>
                  </a:lnTo>
                  <a:lnTo>
                    <a:pt x="2158" y="86"/>
                  </a:lnTo>
                  <a:lnTo>
                    <a:pt x="2270" y="77"/>
                  </a:lnTo>
                  <a:lnTo>
                    <a:pt x="2382" y="69"/>
                  </a:lnTo>
                  <a:lnTo>
                    <a:pt x="2503" y="60"/>
                  </a:lnTo>
                  <a:lnTo>
                    <a:pt x="2615" y="51"/>
                  </a:lnTo>
                  <a:lnTo>
                    <a:pt x="2727" y="43"/>
                  </a:lnTo>
                  <a:lnTo>
                    <a:pt x="2831" y="34"/>
                  </a:lnTo>
                  <a:lnTo>
                    <a:pt x="2926" y="34"/>
                  </a:lnTo>
                  <a:lnTo>
                    <a:pt x="3004" y="26"/>
                  </a:lnTo>
                  <a:lnTo>
                    <a:pt x="3064" y="26"/>
                  </a:lnTo>
                  <a:lnTo>
                    <a:pt x="3107" y="26"/>
                  </a:lnTo>
                  <a:lnTo>
                    <a:pt x="3150" y="26"/>
                  </a:lnTo>
                  <a:lnTo>
                    <a:pt x="3202" y="26"/>
                  </a:lnTo>
                  <a:lnTo>
                    <a:pt x="3254" y="34"/>
                  </a:lnTo>
                  <a:lnTo>
                    <a:pt x="3314" y="34"/>
                  </a:lnTo>
                  <a:lnTo>
                    <a:pt x="3452" y="43"/>
                  </a:lnTo>
                  <a:lnTo>
                    <a:pt x="3591" y="51"/>
                  </a:lnTo>
                  <a:lnTo>
                    <a:pt x="3660" y="51"/>
                  </a:lnTo>
                  <a:lnTo>
                    <a:pt x="3729" y="60"/>
                  </a:lnTo>
                  <a:lnTo>
                    <a:pt x="3789" y="60"/>
                  </a:lnTo>
                  <a:lnTo>
                    <a:pt x="3841" y="60"/>
                  </a:lnTo>
                  <a:lnTo>
                    <a:pt x="3893" y="60"/>
                  </a:lnTo>
                  <a:lnTo>
                    <a:pt x="3927" y="60"/>
                  </a:lnTo>
                  <a:lnTo>
                    <a:pt x="3953" y="60"/>
                  </a:lnTo>
                  <a:lnTo>
                    <a:pt x="3970" y="60"/>
                  </a:lnTo>
                  <a:lnTo>
                    <a:pt x="3988" y="51"/>
                  </a:lnTo>
                  <a:lnTo>
                    <a:pt x="4022" y="51"/>
                  </a:lnTo>
                  <a:lnTo>
                    <a:pt x="4074" y="43"/>
                  </a:lnTo>
                  <a:lnTo>
                    <a:pt x="4134" y="34"/>
                  </a:lnTo>
                  <a:lnTo>
                    <a:pt x="4203" y="26"/>
                  </a:lnTo>
                  <a:lnTo>
                    <a:pt x="4273" y="26"/>
                  </a:lnTo>
                  <a:lnTo>
                    <a:pt x="4359" y="17"/>
                  </a:lnTo>
                  <a:lnTo>
                    <a:pt x="4437" y="17"/>
                  </a:lnTo>
                  <a:lnTo>
                    <a:pt x="4523" y="8"/>
                  </a:lnTo>
                  <a:lnTo>
                    <a:pt x="4601" y="8"/>
                  </a:lnTo>
                  <a:lnTo>
                    <a:pt x="4678" y="8"/>
                  </a:lnTo>
                  <a:lnTo>
                    <a:pt x="4756" y="0"/>
                  </a:lnTo>
                  <a:lnTo>
                    <a:pt x="4816" y="8"/>
                  </a:lnTo>
                  <a:lnTo>
                    <a:pt x="4868" y="8"/>
                  </a:lnTo>
                  <a:lnTo>
                    <a:pt x="4903" y="8"/>
                  </a:lnTo>
                  <a:lnTo>
                    <a:pt x="4929" y="17"/>
                  </a:lnTo>
                  <a:lnTo>
                    <a:pt x="4972" y="34"/>
                  </a:lnTo>
                  <a:lnTo>
                    <a:pt x="5024" y="43"/>
                  </a:lnTo>
                  <a:lnTo>
                    <a:pt x="5093" y="51"/>
                  </a:lnTo>
                  <a:lnTo>
                    <a:pt x="5162" y="51"/>
                  </a:lnTo>
                  <a:lnTo>
                    <a:pt x="5239" y="60"/>
                  </a:lnTo>
                  <a:lnTo>
                    <a:pt x="5317" y="69"/>
                  </a:lnTo>
                  <a:lnTo>
                    <a:pt x="5377" y="77"/>
                  </a:lnTo>
                  <a:lnTo>
                    <a:pt x="5429" y="86"/>
                  </a:lnTo>
                  <a:lnTo>
                    <a:pt x="5481" y="86"/>
                  </a:lnTo>
                  <a:lnTo>
                    <a:pt x="5541" y="95"/>
                  </a:lnTo>
                  <a:lnTo>
                    <a:pt x="5602" y="95"/>
                  </a:lnTo>
                  <a:lnTo>
                    <a:pt x="5662" y="95"/>
                  </a:lnTo>
                  <a:lnTo>
                    <a:pt x="5714" y="86"/>
                  </a:lnTo>
                  <a:lnTo>
                    <a:pt x="5757" y="86"/>
                  </a:lnTo>
                  <a:lnTo>
                    <a:pt x="5792" y="86"/>
                  </a:lnTo>
                  <a:lnTo>
                    <a:pt x="5800" y="86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34" name="Freeform 107"/>
            <p:cNvSpPr>
              <a:spLocks/>
            </p:cNvSpPr>
            <p:nvPr/>
          </p:nvSpPr>
          <p:spPr bwMode="auto">
            <a:xfrm>
              <a:off x="673" y="1921"/>
              <a:ext cx="492" cy="1312"/>
            </a:xfrm>
            <a:custGeom>
              <a:avLst/>
              <a:gdLst>
                <a:gd name="T0" fmla="*/ 10 w 553"/>
                <a:gd name="T1" fmla="*/ 34 h 1312"/>
                <a:gd name="T2" fmla="*/ 11 w 553"/>
                <a:gd name="T3" fmla="*/ 69 h 1312"/>
                <a:gd name="T4" fmla="*/ 10 w 553"/>
                <a:gd name="T5" fmla="*/ 95 h 1312"/>
                <a:gd name="T6" fmla="*/ 10 w 553"/>
                <a:gd name="T7" fmla="*/ 129 h 1312"/>
                <a:gd name="T8" fmla="*/ 9 w 553"/>
                <a:gd name="T9" fmla="*/ 164 h 1312"/>
                <a:gd name="T10" fmla="*/ 7 w 553"/>
                <a:gd name="T11" fmla="*/ 190 h 1312"/>
                <a:gd name="T12" fmla="*/ 6 w 553"/>
                <a:gd name="T13" fmla="*/ 216 h 1312"/>
                <a:gd name="T14" fmla="*/ 9 w 553"/>
                <a:gd name="T15" fmla="*/ 267 h 1312"/>
                <a:gd name="T16" fmla="*/ 9 w 553"/>
                <a:gd name="T17" fmla="*/ 311 h 1312"/>
                <a:gd name="T18" fmla="*/ 9 w 553"/>
                <a:gd name="T19" fmla="*/ 354 h 1312"/>
                <a:gd name="T20" fmla="*/ 9 w 553"/>
                <a:gd name="T21" fmla="*/ 380 h 1312"/>
                <a:gd name="T22" fmla="*/ 9 w 553"/>
                <a:gd name="T23" fmla="*/ 423 h 1312"/>
                <a:gd name="T24" fmla="*/ 4 w 553"/>
                <a:gd name="T25" fmla="*/ 449 h 1312"/>
                <a:gd name="T26" fmla="*/ 4 w 553"/>
                <a:gd name="T27" fmla="*/ 475 h 1312"/>
                <a:gd name="T28" fmla="*/ 6 w 553"/>
                <a:gd name="T29" fmla="*/ 483 h 1312"/>
                <a:gd name="T30" fmla="*/ 9 w 553"/>
                <a:gd name="T31" fmla="*/ 535 h 1312"/>
                <a:gd name="T32" fmla="*/ 8 w 553"/>
                <a:gd name="T33" fmla="*/ 587 h 1312"/>
                <a:gd name="T34" fmla="*/ 5 w 553"/>
                <a:gd name="T35" fmla="*/ 647 h 1312"/>
                <a:gd name="T36" fmla="*/ 10 w 553"/>
                <a:gd name="T37" fmla="*/ 716 h 1312"/>
                <a:gd name="T38" fmla="*/ 7 w 553"/>
                <a:gd name="T39" fmla="*/ 734 h 1312"/>
                <a:gd name="T40" fmla="*/ 4 w 553"/>
                <a:gd name="T41" fmla="*/ 785 h 1312"/>
                <a:gd name="T42" fmla="*/ 4 w 553"/>
                <a:gd name="T43" fmla="*/ 829 h 1312"/>
                <a:gd name="T44" fmla="*/ 4 w 553"/>
                <a:gd name="T45" fmla="*/ 863 h 1312"/>
                <a:gd name="T46" fmla="*/ 4 w 553"/>
                <a:gd name="T47" fmla="*/ 863 h 1312"/>
                <a:gd name="T48" fmla="*/ 4 w 553"/>
                <a:gd name="T49" fmla="*/ 924 h 1312"/>
                <a:gd name="T50" fmla="*/ 4 w 553"/>
                <a:gd name="T51" fmla="*/ 984 h 1312"/>
                <a:gd name="T52" fmla="*/ 4 w 553"/>
                <a:gd name="T53" fmla="*/ 1019 h 1312"/>
                <a:gd name="T54" fmla="*/ 9 w 553"/>
                <a:gd name="T55" fmla="*/ 1062 h 1312"/>
                <a:gd name="T56" fmla="*/ 7 w 553"/>
                <a:gd name="T57" fmla="*/ 1114 h 1312"/>
                <a:gd name="T58" fmla="*/ 4 w 553"/>
                <a:gd name="T59" fmla="*/ 1148 h 1312"/>
                <a:gd name="T60" fmla="*/ 4 w 553"/>
                <a:gd name="T61" fmla="*/ 1174 h 1312"/>
                <a:gd name="T62" fmla="*/ 8 w 553"/>
                <a:gd name="T63" fmla="*/ 1174 h 1312"/>
                <a:gd name="T64" fmla="*/ 5 w 553"/>
                <a:gd name="T65" fmla="*/ 1243 h 1312"/>
                <a:gd name="T66" fmla="*/ 7 w 553"/>
                <a:gd name="T67" fmla="*/ 1278 h 1312"/>
                <a:gd name="T68" fmla="*/ 8 w 553"/>
                <a:gd name="T69" fmla="*/ 1252 h 1312"/>
                <a:gd name="T70" fmla="*/ 10 w 553"/>
                <a:gd name="T71" fmla="*/ 1200 h 1312"/>
                <a:gd name="T72" fmla="*/ 8 w 553"/>
                <a:gd name="T73" fmla="*/ 1148 h 1312"/>
                <a:gd name="T74" fmla="*/ 10 w 553"/>
                <a:gd name="T75" fmla="*/ 1088 h 1312"/>
                <a:gd name="T76" fmla="*/ 11 w 553"/>
                <a:gd name="T77" fmla="*/ 1053 h 1312"/>
                <a:gd name="T78" fmla="*/ 6 w 553"/>
                <a:gd name="T79" fmla="*/ 1001 h 1312"/>
                <a:gd name="T80" fmla="*/ 4 w 553"/>
                <a:gd name="T81" fmla="*/ 958 h 1312"/>
                <a:gd name="T82" fmla="*/ 4 w 553"/>
                <a:gd name="T83" fmla="*/ 889 h 1312"/>
                <a:gd name="T84" fmla="*/ 7 w 553"/>
                <a:gd name="T85" fmla="*/ 863 h 1312"/>
                <a:gd name="T86" fmla="*/ 4 w 553"/>
                <a:gd name="T87" fmla="*/ 785 h 1312"/>
                <a:gd name="T88" fmla="*/ 7 w 553"/>
                <a:gd name="T89" fmla="*/ 768 h 1312"/>
                <a:gd name="T90" fmla="*/ 10 w 553"/>
                <a:gd name="T91" fmla="*/ 742 h 1312"/>
                <a:gd name="T92" fmla="*/ 11 w 553"/>
                <a:gd name="T93" fmla="*/ 708 h 1312"/>
                <a:gd name="T94" fmla="*/ 7 w 553"/>
                <a:gd name="T95" fmla="*/ 647 h 1312"/>
                <a:gd name="T96" fmla="*/ 9 w 553"/>
                <a:gd name="T97" fmla="*/ 595 h 1312"/>
                <a:gd name="T98" fmla="*/ 9 w 553"/>
                <a:gd name="T99" fmla="*/ 526 h 1312"/>
                <a:gd name="T100" fmla="*/ 5 w 553"/>
                <a:gd name="T101" fmla="*/ 449 h 1312"/>
                <a:gd name="T102" fmla="*/ 10 w 553"/>
                <a:gd name="T103" fmla="*/ 431 h 1312"/>
                <a:gd name="T104" fmla="*/ 10 w 553"/>
                <a:gd name="T105" fmla="*/ 380 h 1312"/>
                <a:gd name="T106" fmla="*/ 11 w 553"/>
                <a:gd name="T107" fmla="*/ 345 h 1312"/>
                <a:gd name="T108" fmla="*/ 10 w 553"/>
                <a:gd name="T109" fmla="*/ 293 h 1312"/>
                <a:gd name="T110" fmla="*/ 8 w 553"/>
                <a:gd name="T111" fmla="*/ 224 h 1312"/>
                <a:gd name="T112" fmla="*/ 10 w 553"/>
                <a:gd name="T113" fmla="*/ 155 h 1312"/>
                <a:gd name="T114" fmla="*/ 11 w 553"/>
                <a:gd name="T115" fmla="*/ 112 h 1312"/>
                <a:gd name="T116" fmla="*/ 11 w 553"/>
                <a:gd name="T117" fmla="*/ 77 h 1312"/>
                <a:gd name="T118" fmla="*/ 10 w 553"/>
                <a:gd name="T119" fmla="*/ 0 h 1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3"/>
                <a:gd name="T181" fmla="*/ 0 h 1312"/>
                <a:gd name="T182" fmla="*/ 553 w 553"/>
                <a:gd name="T183" fmla="*/ 1312 h 1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3" h="1312">
                  <a:moveTo>
                    <a:pt x="484" y="0"/>
                  </a:moveTo>
                  <a:lnTo>
                    <a:pt x="423" y="8"/>
                  </a:lnTo>
                  <a:lnTo>
                    <a:pt x="432" y="8"/>
                  </a:lnTo>
                  <a:lnTo>
                    <a:pt x="449" y="17"/>
                  </a:lnTo>
                  <a:lnTo>
                    <a:pt x="458" y="26"/>
                  </a:lnTo>
                  <a:lnTo>
                    <a:pt x="467" y="26"/>
                  </a:lnTo>
                  <a:lnTo>
                    <a:pt x="467" y="34"/>
                  </a:lnTo>
                  <a:lnTo>
                    <a:pt x="441" y="34"/>
                  </a:lnTo>
                  <a:lnTo>
                    <a:pt x="423" y="43"/>
                  </a:lnTo>
                  <a:lnTo>
                    <a:pt x="415" y="43"/>
                  </a:lnTo>
                  <a:lnTo>
                    <a:pt x="415" y="51"/>
                  </a:lnTo>
                  <a:lnTo>
                    <a:pt x="432" y="51"/>
                  </a:lnTo>
                  <a:lnTo>
                    <a:pt x="467" y="60"/>
                  </a:lnTo>
                  <a:lnTo>
                    <a:pt x="492" y="69"/>
                  </a:lnTo>
                  <a:lnTo>
                    <a:pt x="501" y="69"/>
                  </a:lnTo>
                  <a:lnTo>
                    <a:pt x="492" y="69"/>
                  </a:lnTo>
                  <a:lnTo>
                    <a:pt x="458" y="69"/>
                  </a:lnTo>
                  <a:lnTo>
                    <a:pt x="423" y="69"/>
                  </a:lnTo>
                  <a:lnTo>
                    <a:pt x="415" y="69"/>
                  </a:lnTo>
                  <a:lnTo>
                    <a:pt x="406" y="69"/>
                  </a:lnTo>
                  <a:lnTo>
                    <a:pt x="406" y="77"/>
                  </a:lnTo>
                  <a:lnTo>
                    <a:pt x="415" y="77"/>
                  </a:lnTo>
                  <a:lnTo>
                    <a:pt x="449" y="86"/>
                  </a:lnTo>
                  <a:lnTo>
                    <a:pt x="484" y="95"/>
                  </a:lnTo>
                  <a:lnTo>
                    <a:pt x="492" y="103"/>
                  </a:lnTo>
                  <a:lnTo>
                    <a:pt x="484" y="103"/>
                  </a:lnTo>
                  <a:lnTo>
                    <a:pt x="449" y="103"/>
                  </a:lnTo>
                  <a:lnTo>
                    <a:pt x="432" y="103"/>
                  </a:lnTo>
                  <a:lnTo>
                    <a:pt x="432" y="112"/>
                  </a:lnTo>
                  <a:lnTo>
                    <a:pt x="441" y="121"/>
                  </a:lnTo>
                  <a:lnTo>
                    <a:pt x="467" y="121"/>
                  </a:lnTo>
                  <a:lnTo>
                    <a:pt x="484" y="129"/>
                  </a:lnTo>
                  <a:lnTo>
                    <a:pt x="475" y="138"/>
                  </a:lnTo>
                  <a:lnTo>
                    <a:pt x="458" y="138"/>
                  </a:lnTo>
                  <a:lnTo>
                    <a:pt x="423" y="138"/>
                  </a:lnTo>
                  <a:lnTo>
                    <a:pt x="398" y="138"/>
                  </a:lnTo>
                  <a:lnTo>
                    <a:pt x="380" y="146"/>
                  </a:lnTo>
                  <a:lnTo>
                    <a:pt x="389" y="146"/>
                  </a:lnTo>
                  <a:lnTo>
                    <a:pt x="415" y="155"/>
                  </a:lnTo>
                  <a:lnTo>
                    <a:pt x="432" y="164"/>
                  </a:lnTo>
                  <a:lnTo>
                    <a:pt x="441" y="172"/>
                  </a:lnTo>
                  <a:lnTo>
                    <a:pt x="432" y="172"/>
                  </a:lnTo>
                  <a:lnTo>
                    <a:pt x="415" y="172"/>
                  </a:lnTo>
                  <a:lnTo>
                    <a:pt x="389" y="181"/>
                  </a:lnTo>
                  <a:lnTo>
                    <a:pt x="363" y="181"/>
                  </a:lnTo>
                  <a:lnTo>
                    <a:pt x="346" y="181"/>
                  </a:lnTo>
                  <a:lnTo>
                    <a:pt x="337" y="181"/>
                  </a:lnTo>
                  <a:lnTo>
                    <a:pt x="346" y="190"/>
                  </a:lnTo>
                  <a:lnTo>
                    <a:pt x="354" y="190"/>
                  </a:lnTo>
                  <a:lnTo>
                    <a:pt x="363" y="190"/>
                  </a:lnTo>
                  <a:lnTo>
                    <a:pt x="380" y="198"/>
                  </a:lnTo>
                  <a:lnTo>
                    <a:pt x="372" y="198"/>
                  </a:lnTo>
                  <a:lnTo>
                    <a:pt x="363" y="207"/>
                  </a:lnTo>
                  <a:lnTo>
                    <a:pt x="346" y="207"/>
                  </a:lnTo>
                  <a:lnTo>
                    <a:pt x="328" y="216"/>
                  </a:lnTo>
                  <a:lnTo>
                    <a:pt x="303" y="216"/>
                  </a:lnTo>
                  <a:lnTo>
                    <a:pt x="294" y="224"/>
                  </a:lnTo>
                  <a:lnTo>
                    <a:pt x="303" y="233"/>
                  </a:lnTo>
                  <a:lnTo>
                    <a:pt x="328" y="241"/>
                  </a:lnTo>
                  <a:lnTo>
                    <a:pt x="354" y="250"/>
                  </a:lnTo>
                  <a:lnTo>
                    <a:pt x="380" y="259"/>
                  </a:lnTo>
                  <a:lnTo>
                    <a:pt x="398" y="259"/>
                  </a:lnTo>
                  <a:lnTo>
                    <a:pt x="415" y="267"/>
                  </a:lnTo>
                  <a:lnTo>
                    <a:pt x="432" y="267"/>
                  </a:lnTo>
                  <a:lnTo>
                    <a:pt x="441" y="276"/>
                  </a:lnTo>
                  <a:lnTo>
                    <a:pt x="441" y="285"/>
                  </a:lnTo>
                  <a:lnTo>
                    <a:pt x="432" y="285"/>
                  </a:lnTo>
                  <a:lnTo>
                    <a:pt x="406" y="285"/>
                  </a:lnTo>
                  <a:lnTo>
                    <a:pt x="380" y="293"/>
                  </a:lnTo>
                  <a:lnTo>
                    <a:pt x="372" y="302"/>
                  </a:lnTo>
                  <a:lnTo>
                    <a:pt x="380" y="311"/>
                  </a:lnTo>
                  <a:lnTo>
                    <a:pt x="398" y="311"/>
                  </a:lnTo>
                  <a:lnTo>
                    <a:pt x="415" y="319"/>
                  </a:lnTo>
                  <a:lnTo>
                    <a:pt x="423" y="319"/>
                  </a:lnTo>
                  <a:lnTo>
                    <a:pt x="432" y="328"/>
                  </a:lnTo>
                  <a:lnTo>
                    <a:pt x="449" y="336"/>
                  </a:lnTo>
                  <a:lnTo>
                    <a:pt x="458" y="336"/>
                  </a:lnTo>
                  <a:lnTo>
                    <a:pt x="449" y="345"/>
                  </a:lnTo>
                  <a:lnTo>
                    <a:pt x="441" y="345"/>
                  </a:lnTo>
                  <a:lnTo>
                    <a:pt x="423" y="354"/>
                  </a:lnTo>
                  <a:lnTo>
                    <a:pt x="415" y="362"/>
                  </a:lnTo>
                  <a:lnTo>
                    <a:pt x="406" y="362"/>
                  </a:lnTo>
                  <a:lnTo>
                    <a:pt x="389" y="371"/>
                  </a:lnTo>
                  <a:lnTo>
                    <a:pt x="380" y="371"/>
                  </a:lnTo>
                  <a:lnTo>
                    <a:pt x="372" y="371"/>
                  </a:lnTo>
                  <a:lnTo>
                    <a:pt x="380" y="371"/>
                  </a:lnTo>
                  <a:lnTo>
                    <a:pt x="389" y="371"/>
                  </a:lnTo>
                  <a:lnTo>
                    <a:pt x="415" y="380"/>
                  </a:lnTo>
                  <a:lnTo>
                    <a:pt x="432" y="388"/>
                  </a:lnTo>
                  <a:lnTo>
                    <a:pt x="449" y="388"/>
                  </a:lnTo>
                  <a:lnTo>
                    <a:pt x="458" y="397"/>
                  </a:lnTo>
                  <a:lnTo>
                    <a:pt x="467" y="405"/>
                  </a:lnTo>
                  <a:lnTo>
                    <a:pt x="467" y="414"/>
                  </a:lnTo>
                  <a:lnTo>
                    <a:pt x="449" y="414"/>
                  </a:lnTo>
                  <a:lnTo>
                    <a:pt x="423" y="414"/>
                  </a:lnTo>
                  <a:lnTo>
                    <a:pt x="406" y="423"/>
                  </a:lnTo>
                  <a:lnTo>
                    <a:pt x="380" y="431"/>
                  </a:lnTo>
                  <a:lnTo>
                    <a:pt x="354" y="431"/>
                  </a:lnTo>
                  <a:lnTo>
                    <a:pt x="328" y="431"/>
                  </a:lnTo>
                  <a:lnTo>
                    <a:pt x="303" y="440"/>
                  </a:lnTo>
                  <a:lnTo>
                    <a:pt x="277" y="440"/>
                  </a:lnTo>
                  <a:lnTo>
                    <a:pt x="242" y="440"/>
                  </a:lnTo>
                  <a:lnTo>
                    <a:pt x="216" y="440"/>
                  </a:lnTo>
                  <a:lnTo>
                    <a:pt x="182" y="449"/>
                  </a:lnTo>
                  <a:lnTo>
                    <a:pt x="156" y="449"/>
                  </a:lnTo>
                  <a:lnTo>
                    <a:pt x="147" y="449"/>
                  </a:lnTo>
                  <a:lnTo>
                    <a:pt x="130" y="457"/>
                  </a:lnTo>
                  <a:lnTo>
                    <a:pt x="121" y="457"/>
                  </a:lnTo>
                  <a:lnTo>
                    <a:pt x="104" y="466"/>
                  </a:lnTo>
                  <a:lnTo>
                    <a:pt x="95" y="466"/>
                  </a:lnTo>
                  <a:lnTo>
                    <a:pt x="95" y="475"/>
                  </a:lnTo>
                  <a:lnTo>
                    <a:pt x="104" y="475"/>
                  </a:lnTo>
                  <a:lnTo>
                    <a:pt x="121" y="475"/>
                  </a:lnTo>
                  <a:lnTo>
                    <a:pt x="173" y="475"/>
                  </a:lnTo>
                  <a:lnTo>
                    <a:pt x="216" y="483"/>
                  </a:lnTo>
                  <a:lnTo>
                    <a:pt x="234" y="483"/>
                  </a:lnTo>
                  <a:lnTo>
                    <a:pt x="251" y="483"/>
                  </a:lnTo>
                  <a:lnTo>
                    <a:pt x="259" y="483"/>
                  </a:lnTo>
                  <a:lnTo>
                    <a:pt x="268" y="483"/>
                  </a:lnTo>
                  <a:lnTo>
                    <a:pt x="277" y="483"/>
                  </a:lnTo>
                  <a:lnTo>
                    <a:pt x="294" y="483"/>
                  </a:lnTo>
                  <a:lnTo>
                    <a:pt x="320" y="492"/>
                  </a:lnTo>
                  <a:lnTo>
                    <a:pt x="337" y="500"/>
                  </a:lnTo>
                  <a:lnTo>
                    <a:pt x="363" y="518"/>
                  </a:lnTo>
                  <a:lnTo>
                    <a:pt x="389" y="526"/>
                  </a:lnTo>
                  <a:lnTo>
                    <a:pt x="398" y="526"/>
                  </a:lnTo>
                  <a:lnTo>
                    <a:pt x="406" y="535"/>
                  </a:lnTo>
                  <a:lnTo>
                    <a:pt x="398" y="535"/>
                  </a:lnTo>
                  <a:lnTo>
                    <a:pt x="389" y="544"/>
                  </a:lnTo>
                  <a:lnTo>
                    <a:pt x="398" y="544"/>
                  </a:lnTo>
                  <a:lnTo>
                    <a:pt x="398" y="552"/>
                  </a:lnTo>
                  <a:lnTo>
                    <a:pt x="406" y="552"/>
                  </a:lnTo>
                  <a:lnTo>
                    <a:pt x="406" y="561"/>
                  </a:lnTo>
                  <a:lnTo>
                    <a:pt x="398" y="561"/>
                  </a:lnTo>
                  <a:lnTo>
                    <a:pt x="380" y="578"/>
                  </a:lnTo>
                  <a:lnTo>
                    <a:pt x="363" y="587"/>
                  </a:lnTo>
                  <a:lnTo>
                    <a:pt x="354" y="595"/>
                  </a:lnTo>
                  <a:lnTo>
                    <a:pt x="354" y="604"/>
                  </a:lnTo>
                  <a:lnTo>
                    <a:pt x="346" y="621"/>
                  </a:lnTo>
                  <a:lnTo>
                    <a:pt x="328" y="630"/>
                  </a:lnTo>
                  <a:lnTo>
                    <a:pt x="311" y="639"/>
                  </a:lnTo>
                  <a:lnTo>
                    <a:pt x="285" y="639"/>
                  </a:lnTo>
                  <a:lnTo>
                    <a:pt x="268" y="647"/>
                  </a:lnTo>
                  <a:lnTo>
                    <a:pt x="259" y="647"/>
                  </a:lnTo>
                  <a:lnTo>
                    <a:pt x="259" y="656"/>
                  </a:lnTo>
                  <a:lnTo>
                    <a:pt x="277" y="665"/>
                  </a:lnTo>
                  <a:lnTo>
                    <a:pt x="303" y="673"/>
                  </a:lnTo>
                  <a:lnTo>
                    <a:pt x="346" y="682"/>
                  </a:lnTo>
                  <a:lnTo>
                    <a:pt x="380" y="690"/>
                  </a:lnTo>
                  <a:lnTo>
                    <a:pt x="406" y="699"/>
                  </a:lnTo>
                  <a:lnTo>
                    <a:pt x="432" y="708"/>
                  </a:lnTo>
                  <a:lnTo>
                    <a:pt x="449" y="716"/>
                  </a:lnTo>
                  <a:lnTo>
                    <a:pt x="458" y="716"/>
                  </a:lnTo>
                  <a:lnTo>
                    <a:pt x="467" y="716"/>
                  </a:lnTo>
                  <a:lnTo>
                    <a:pt x="458" y="725"/>
                  </a:lnTo>
                  <a:lnTo>
                    <a:pt x="449" y="725"/>
                  </a:lnTo>
                  <a:lnTo>
                    <a:pt x="415" y="725"/>
                  </a:lnTo>
                  <a:lnTo>
                    <a:pt x="372" y="725"/>
                  </a:lnTo>
                  <a:lnTo>
                    <a:pt x="354" y="734"/>
                  </a:lnTo>
                  <a:lnTo>
                    <a:pt x="337" y="734"/>
                  </a:lnTo>
                  <a:lnTo>
                    <a:pt x="182" y="742"/>
                  </a:lnTo>
                  <a:lnTo>
                    <a:pt x="87" y="760"/>
                  </a:lnTo>
                  <a:lnTo>
                    <a:pt x="78" y="760"/>
                  </a:lnTo>
                  <a:lnTo>
                    <a:pt x="61" y="768"/>
                  </a:lnTo>
                  <a:lnTo>
                    <a:pt x="52" y="768"/>
                  </a:lnTo>
                  <a:lnTo>
                    <a:pt x="35" y="777"/>
                  </a:lnTo>
                  <a:lnTo>
                    <a:pt x="26" y="777"/>
                  </a:lnTo>
                  <a:lnTo>
                    <a:pt x="26" y="785"/>
                  </a:lnTo>
                  <a:lnTo>
                    <a:pt x="35" y="785"/>
                  </a:lnTo>
                  <a:lnTo>
                    <a:pt x="87" y="794"/>
                  </a:lnTo>
                  <a:lnTo>
                    <a:pt x="139" y="811"/>
                  </a:lnTo>
                  <a:lnTo>
                    <a:pt x="164" y="811"/>
                  </a:lnTo>
                  <a:lnTo>
                    <a:pt x="190" y="820"/>
                  </a:lnTo>
                  <a:lnTo>
                    <a:pt x="208" y="829"/>
                  </a:lnTo>
                  <a:lnTo>
                    <a:pt x="216" y="829"/>
                  </a:lnTo>
                  <a:lnTo>
                    <a:pt x="225" y="829"/>
                  </a:lnTo>
                  <a:lnTo>
                    <a:pt x="234" y="837"/>
                  </a:lnTo>
                  <a:lnTo>
                    <a:pt x="242" y="837"/>
                  </a:lnTo>
                  <a:lnTo>
                    <a:pt x="251" y="837"/>
                  </a:lnTo>
                  <a:lnTo>
                    <a:pt x="259" y="846"/>
                  </a:lnTo>
                  <a:lnTo>
                    <a:pt x="268" y="846"/>
                  </a:lnTo>
                  <a:lnTo>
                    <a:pt x="268" y="854"/>
                  </a:lnTo>
                  <a:lnTo>
                    <a:pt x="259" y="854"/>
                  </a:lnTo>
                  <a:lnTo>
                    <a:pt x="234" y="863"/>
                  </a:lnTo>
                  <a:lnTo>
                    <a:pt x="199" y="863"/>
                  </a:lnTo>
                  <a:lnTo>
                    <a:pt x="182" y="863"/>
                  </a:lnTo>
                  <a:lnTo>
                    <a:pt x="173" y="863"/>
                  </a:lnTo>
                  <a:lnTo>
                    <a:pt x="164" y="863"/>
                  </a:lnTo>
                  <a:lnTo>
                    <a:pt x="156" y="863"/>
                  </a:lnTo>
                  <a:lnTo>
                    <a:pt x="139" y="863"/>
                  </a:lnTo>
                  <a:lnTo>
                    <a:pt x="130" y="863"/>
                  </a:lnTo>
                  <a:lnTo>
                    <a:pt x="113" y="863"/>
                  </a:lnTo>
                  <a:lnTo>
                    <a:pt x="104" y="872"/>
                  </a:lnTo>
                  <a:lnTo>
                    <a:pt x="113" y="880"/>
                  </a:lnTo>
                  <a:lnTo>
                    <a:pt x="147" y="898"/>
                  </a:lnTo>
                  <a:lnTo>
                    <a:pt x="182" y="906"/>
                  </a:lnTo>
                  <a:lnTo>
                    <a:pt x="190" y="906"/>
                  </a:lnTo>
                  <a:lnTo>
                    <a:pt x="199" y="915"/>
                  </a:lnTo>
                  <a:lnTo>
                    <a:pt x="190" y="915"/>
                  </a:lnTo>
                  <a:lnTo>
                    <a:pt x="164" y="924"/>
                  </a:lnTo>
                  <a:lnTo>
                    <a:pt x="139" y="932"/>
                  </a:lnTo>
                  <a:lnTo>
                    <a:pt x="130" y="932"/>
                  </a:lnTo>
                  <a:lnTo>
                    <a:pt x="121" y="932"/>
                  </a:lnTo>
                  <a:lnTo>
                    <a:pt x="78" y="949"/>
                  </a:lnTo>
                  <a:lnTo>
                    <a:pt x="70" y="975"/>
                  </a:lnTo>
                  <a:lnTo>
                    <a:pt x="52" y="975"/>
                  </a:lnTo>
                  <a:lnTo>
                    <a:pt x="35" y="984"/>
                  </a:lnTo>
                  <a:lnTo>
                    <a:pt x="18" y="984"/>
                  </a:lnTo>
                  <a:lnTo>
                    <a:pt x="9" y="993"/>
                  </a:lnTo>
                  <a:lnTo>
                    <a:pt x="0" y="993"/>
                  </a:lnTo>
                  <a:lnTo>
                    <a:pt x="18" y="1001"/>
                  </a:lnTo>
                  <a:lnTo>
                    <a:pt x="70" y="1001"/>
                  </a:lnTo>
                  <a:lnTo>
                    <a:pt x="104" y="1010"/>
                  </a:lnTo>
                  <a:lnTo>
                    <a:pt x="139" y="1010"/>
                  </a:lnTo>
                  <a:lnTo>
                    <a:pt x="164" y="1019"/>
                  </a:lnTo>
                  <a:lnTo>
                    <a:pt x="190" y="1019"/>
                  </a:lnTo>
                  <a:lnTo>
                    <a:pt x="216" y="1019"/>
                  </a:lnTo>
                  <a:lnTo>
                    <a:pt x="259" y="1019"/>
                  </a:lnTo>
                  <a:lnTo>
                    <a:pt x="285" y="1027"/>
                  </a:lnTo>
                  <a:lnTo>
                    <a:pt x="320" y="1036"/>
                  </a:lnTo>
                  <a:lnTo>
                    <a:pt x="346" y="1036"/>
                  </a:lnTo>
                  <a:lnTo>
                    <a:pt x="380" y="1044"/>
                  </a:lnTo>
                  <a:lnTo>
                    <a:pt x="398" y="1053"/>
                  </a:lnTo>
                  <a:lnTo>
                    <a:pt x="415" y="1062"/>
                  </a:lnTo>
                  <a:lnTo>
                    <a:pt x="423" y="1070"/>
                  </a:lnTo>
                  <a:lnTo>
                    <a:pt x="398" y="1079"/>
                  </a:lnTo>
                  <a:lnTo>
                    <a:pt x="363" y="1079"/>
                  </a:lnTo>
                  <a:lnTo>
                    <a:pt x="337" y="1088"/>
                  </a:lnTo>
                  <a:lnTo>
                    <a:pt x="311" y="1096"/>
                  </a:lnTo>
                  <a:lnTo>
                    <a:pt x="303" y="1105"/>
                  </a:lnTo>
                  <a:lnTo>
                    <a:pt x="294" y="1114"/>
                  </a:lnTo>
                  <a:lnTo>
                    <a:pt x="311" y="1114"/>
                  </a:lnTo>
                  <a:lnTo>
                    <a:pt x="337" y="1114"/>
                  </a:lnTo>
                  <a:lnTo>
                    <a:pt x="346" y="1122"/>
                  </a:lnTo>
                  <a:lnTo>
                    <a:pt x="337" y="1122"/>
                  </a:lnTo>
                  <a:lnTo>
                    <a:pt x="320" y="1131"/>
                  </a:lnTo>
                  <a:lnTo>
                    <a:pt x="294" y="1131"/>
                  </a:lnTo>
                  <a:lnTo>
                    <a:pt x="259" y="1139"/>
                  </a:lnTo>
                  <a:lnTo>
                    <a:pt x="242" y="1148"/>
                  </a:lnTo>
                  <a:lnTo>
                    <a:pt x="234" y="1148"/>
                  </a:lnTo>
                  <a:lnTo>
                    <a:pt x="225" y="1157"/>
                  </a:lnTo>
                  <a:lnTo>
                    <a:pt x="234" y="1157"/>
                  </a:lnTo>
                  <a:lnTo>
                    <a:pt x="242" y="1157"/>
                  </a:lnTo>
                  <a:lnTo>
                    <a:pt x="242" y="1165"/>
                  </a:lnTo>
                  <a:lnTo>
                    <a:pt x="234" y="1165"/>
                  </a:lnTo>
                  <a:lnTo>
                    <a:pt x="225" y="1165"/>
                  </a:lnTo>
                  <a:lnTo>
                    <a:pt x="225" y="1174"/>
                  </a:lnTo>
                  <a:lnTo>
                    <a:pt x="234" y="1174"/>
                  </a:lnTo>
                  <a:lnTo>
                    <a:pt x="259" y="1165"/>
                  </a:lnTo>
                  <a:lnTo>
                    <a:pt x="277" y="1165"/>
                  </a:lnTo>
                  <a:lnTo>
                    <a:pt x="294" y="1165"/>
                  </a:lnTo>
                  <a:lnTo>
                    <a:pt x="303" y="1157"/>
                  </a:lnTo>
                  <a:lnTo>
                    <a:pt x="311" y="1157"/>
                  </a:lnTo>
                  <a:lnTo>
                    <a:pt x="328" y="1148"/>
                  </a:lnTo>
                  <a:lnTo>
                    <a:pt x="346" y="1165"/>
                  </a:lnTo>
                  <a:lnTo>
                    <a:pt x="363" y="1174"/>
                  </a:lnTo>
                  <a:lnTo>
                    <a:pt x="380" y="1191"/>
                  </a:lnTo>
                  <a:lnTo>
                    <a:pt x="380" y="1200"/>
                  </a:lnTo>
                  <a:lnTo>
                    <a:pt x="389" y="1200"/>
                  </a:lnTo>
                  <a:lnTo>
                    <a:pt x="389" y="1209"/>
                  </a:lnTo>
                  <a:lnTo>
                    <a:pt x="380" y="1217"/>
                  </a:lnTo>
                  <a:lnTo>
                    <a:pt x="354" y="1226"/>
                  </a:lnTo>
                  <a:lnTo>
                    <a:pt x="303" y="1234"/>
                  </a:lnTo>
                  <a:lnTo>
                    <a:pt x="268" y="1243"/>
                  </a:lnTo>
                  <a:lnTo>
                    <a:pt x="251" y="1252"/>
                  </a:lnTo>
                  <a:lnTo>
                    <a:pt x="242" y="1260"/>
                  </a:lnTo>
                  <a:lnTo>
                    <a:pt x="251" y="1260"/>
                  </a:lnTo>
                  <a:lnTo>
                    <a:pt x="251" y="1269"/>
                  </a:lnTo>
                  <a:lnTo>
                    <a:pt x="268" y="1269"/>
                  </a:lnTo>
                  <a:lnTo>
                    <a:pt x="285" y="1269"/>
                  </a:lnTo>
                  <a:lnTo>
                    <a:pt x="328" y="1269"/>
                  </a:lnTo>
                  <a:lnTo>
                    <a:pt x="346" y="1278"/>
                  </a:lnTo>
                  <a:lnTo>
                    <a:pt x="363" y="1278"/>
                  </a:lnTo>
                  <a:lnTo>
                    <a:pt x="372" y="1286"/>
                  </a:lnTo>
                  <a:lnTo>
                    <a:pt x="398" y="1312"/>
                  </a:lnTo>
                  <a:lnTo>
                    <a:pt x="406" y="1278"/>
                  </a:lnTo>
                  <a:lnTo>
                    <a:pt x="398" y="1269"/>
                  </a:lnTo>
                  <a:lnTo>
                    <a:pt x="389" y="1260"/>
                  </a:lnTo>
                  <a:lnTo>
                    <a:pt x="372" y="1252"/>
                  </a:lnTo>
                  <a:lnTo>
                    <a:pt x="354" y="1252"/>
                  </a:lnTo>
                  <a:lnTo>
                    <a:pt x="354" y="1243"/>
                  </a:lnTo>
                  <a:lnTo>
                    <a:pt x="363" y="1243"/>
                  </a:lnTo>
                  <a:lnTo>
                    <a:pt x="389" y="1234"/>
                  </a:lnTo>
                  <a:lnTo>
                    <a:pt x="415" y="1226"/>
                  </a:lnTo>
                  <a:lnTo>
                    <a:pt x="432" y="1226"/>
                  </a:lnTo>
                  <a:lnTo>
                    <a:pt x="441" y="1217"/>
                  </a:lnTo>
                  <a:lnTo>
                    <a:pt x="449" y="1209"/>
                  </a:lnTo>
                  <a:lnTo>
                    <a:pt x="441" y="1200"/>
                  </a:lnTo>
                  <a:lnTo>
                    <a:pt x="432" y="1200"/>
                  </a:lnTo>
                  <a:lnTo>
                    <a:pt x="415" y="1191"/>
                  </a:lnTo>
                  <a:lnTo>
                    <a:pt x="406" y="1191"/>
                  </a:lnTo>
                  <a:lnTo>
                    <a:pt x="398" y="1183"/>
                  </a:lnTo>
                  <a:lnTo>
                    <a:pt x="398" y="1174"/>
                  </a:lnTo>
                  <a:lnTo>
                    <a:pt x="398" y="1165"/>
                  </a:lnTo>
                  <a:lnTo>
                    <a:pt x="380" y="1148"/>
                  </a:lnTo>
                  <a:lnTo>
                    <a:pt x="363" y="1148"/>
                  </a:lnTo>
                  <a:lnTo>
                    <a:pt x="354" y="1139"/>
                  </a:lnTo>
                  <a:lnTo>
                    <a:pt x="346" y="1131"/>
                  </a:lnTo>
                  <a:lnTo>
                    <a:pt x="363" y="1114"/>
                  </a:lnTo>
                  <a:lnTo>
                    <a:pt x="372" y="1105"/>
                  </a:lnTo>
                  <a:lnTo>
                    <a:pt x="380" y="1096"/>
                  </a:lnTo>
                  <a:lnTo>
                    <a:pt x="406" y="1096"/>
                  </a:lnTo>
                  <a:lnTo>
                    <a:pt x="441" y="1088"/>
                  </a:lnTo>
                  <a:lnTo>
                    <a:pt x="475" y="1088"/>
                  </a:lnTo>
                  <a:lnTo>
                    <a:pt x="501" y="1079"/>
                  </a:lnTo>
                  <a:lnTo>
                    <a:pt x="510" y="1079"/>
                  </a:lnTo>
                  <a:lnTo>
                    <a:pt x="518" y="1070"/>
                  </a:lnTo>
                  <a:lnTo>
                    <a:pt x="527" y="1070"/>
                  </a:lnTo>
                  <a:lnTo>
                    <a:pt x="536" y="1062"/>
                  </a:lnTo>
                  <a:lnTo>
                    <a:pt x="527" y="1062"/>
                  </a:lnTo>
                  <a:lnTo>
                    <a:pt x="518" y="1062"/>
                  </a:lnTo>
                  <a:lnTo>
                    <a:pt x="492" y="1053"/>
                  </a:lnTo>
                  <a:lnTo>
                    <a:pt x="458" y="1044"/>
                  </a:lnTo>
                  <a:lnTo>
                    <a:pt x="441" y="1044"/>
                  </a:lnTo>
                  <a:lnTo>
                    <a:pt x="432" y="1044"/>
                  </a:lnTo>
                  <a:lnTo>
                    <a:pt x="423" y="1036"/>
                  </a:lnTo>
                  <a:lnTo>
                    <a:pt x="406" y="1036"/>
                  </a:lnTo>
                  <a:lnTo>
                    <a:pt x="380" y="1027"/>
                  </a:lnTo>
                  <a:lnTo>
                    <a:pt x="346" y="1019"/>
                  </a:lnTo>
                  <a:lnTo>
                    <a:pt x="303" y="1001"/>
                  </a:lnTo>
                  <a:lnTo>
                    <a:pt x="259" y="993"/>
                  </a:lnTo>
                  <a:lnTo>
                    <a:pt x="208" y="984"/>
                  </a:lnTo>
                  <a:lnTo>
                    <a:pt x="173" y="984"/>
                  </a:lnTo>
                  <a:lnTo>
                    <a:pt x="147" y="975"/>
                  </a:lnTo>
                  <a:lnTo>
                    <a:pt x="130" y="967"/>
                  </a:lnTo>
                  <a:lnTo>
                    <a:pt x="130" y="958"/>
                  </a:lnTo>
                  <a:lnTo>
                    <a:pt x="147" y="958"/>
                  </a:lnTo>
                  <a:lnTo>
                    <a:pt x="164" y="958"/>
                  </a:lnTo>
                  <a:lnTo>
                    <a:pt x="216" y="949"/>
                  </a:lnTo>
                  <a:lnTo>
                    <a:pt x="251" y="941"/>
                  </a:lnTo>
                  <a:lnTo>
                    <a:pt x="268" y="932"/>
                  </a:lnTo>
                  <a:lnTo>
                    <a:pt x="259" y="915"/>
                  </a:lnTo>
                  <a:lnTo>
                    <a:pt x="242" y="906"/>
                  </a:lnTo>
                  <a:lnTo>
                    <a:pt x="216" y="898"/>
                  </a:lnTo>
                  <a:lnTo>
                    <a:pt x="199" y="898"/>
                  </a:lnTo>
                  <a:lnTo>
                    <a:pt x="190" y="889"/>
                  </a:lnTo>
                  <a:lnTo>
                    <a:pt x="182" y="880"/>
                  </a:lnTo>
                  <a:lnTo>
                    <a:pt x="190" y="880"/>
                  </a:lnTo>
                  <a:lnTo>
                    <a:pt x="199" y="880"/>
                  </a:lnTo>
                  <a:lnTo>
                    <a:pt x="216" y="880"/>
                  </a:lnTo>
                  <a:lnTo>
                    <a:pt x="251" y="880"/>
                  </a:lnTo>
                  <a:lnTo>
                    <a:pt x="285" y="872"/>
                  </a:lnTo>
                  <a:lnTo>
                    <a:pt x="311" y="863"/>
                  </a:lnTo>
                  <a:lnTo>
                    <a:pt x="320" y="863"/>
                  </a:lnTo>
                  <a:lnTo>
                    <a:pt x="328" y="854"/>
                  </a:lnTo>
                  <a:lnTo>
                    <a:pt x="337" y="846"/>
                  </a:lnTo>
                  <a:lnTo>
                    <a:pt x="328" y="837"/>
                  </a:lnTo>
                  <a:lnTo>
                    <a:pt x="303" y="829"/>
                  </a:lnTo>
                  <a:lnTo>
                    <a:pt x="268" y="820"/>
                  </a:lnTo>
                  <a:lnTo>
                    <a:pt x="242" y="811"/>
                  </a:lnTo>
                  <a:lnTo>
                    <a:pt x="234" y="811"/>
                  </a:lnTo>
                  <a:lnTo>
                    <a:pt x="164" y="785"/>
                  </a:lnTo>
                  <a:lnTo>
                    <a:pt x="156" y="785"/>
                  </a:lnTo>
                  <a:lnTo>
                    <a:pt x="156" y="777"/>
                  </a:lnTo>
                  <a:lnTo>
                    <a:pt x="156" y="768"/>
                  </a:lnTo>
                  <a:lnTo>
                    <a:pt x="164" y="768"/>
                  </a:lnTo>
                  <a:lnTo>
                    <a:pt x="182" y="768"/>
                  </a:lnTo>
                  <a:lnTo>
                    <a:pt x="208" y="768"/>
                  </a:lnTo>
                  <a:lnTo>
                    <a:pt x="268" y="768"/>
                  </a:lnTo>
                  <a:lnTo>
                    <a:pt x="328" y="768"/>
                  </a:lnTo>
                  <a:lnTo>
                    <a:pt x="372" y="768"/>
                  </a:lnTo>
                  <a:lnTo>
                    <a:pt x="398" y="768"/>
                  </a:lnTo>
                  <a:lnTo>
                    <a:pt x="406" y="768"/>
                  </a:lnTo>
                  <a:lnTo>
                    <a:pt x="415" y="760"/>
                  </a:lnTo>
                  <a:lnTo>
                    <a:pt x="432" y="760"/>
                  </a:lnTo>
                  <a:lnTo>
                    <a:pt x="458" y="751"/>
                  </a:lnTo>
                  <a:lnTo>
                    <a:pt x="475" y="751"/>
                  </a:lnTo>
                  <a:lnTo>
                    <a:pt x="484" y="742"/>
                  </a:lnTo>
                  <a:lnTo>
                    <a:pt x="501" y="742"/>
                  </a:lnTo>
                  <a:lnTo>
                    <a:pt x="510" y="742"/>
                  </a:lnTo>
                  <a:lnTo>
                    <a:pt x="527" y="734"/>
                  </a:lnTo>
                  <a:lnTo>
                    <a:pt x="536" y="725"/>
                  </a:lnTo>
                  <a:lnTo>
                    <a:pt x="544" y="725"/>
                  </a:lnTo>
                  <a:lnTo>
                    <a:pt x="536" y="716"/>
                  </a:lnTo>
                  <a:lnTo>
                    <a:pt x="510" y="716"/>
                  </a:lnTo>
                  <a:lnTo>
                    <a:pt x="492" y="708"/>
                  </a:lnTo>
                  <a:lnTo>
                    <a:pt x="484" y="699"/>
                  </a:lnTo>
                  <a:lnTo>
                    <a:pt x="475" y="690"/>
                  </a:lnTo>
                  <a:lnTo>
                    <a:pt x="372" y="665"/>
                  </a:lnTo>
                  <a:lnTo>
                    <a:pt x="354" y="656"/>
                  </a:lnTo>
                  <a:lnTo>
                    <a:pt x="346" y="656"/>
                  </a:lnTo>
                  <a:lnTo>
                    <a:pt x="337" y="656"/>
                  </a:lnTo>
                  <a:lnTo>
                    <a:pt x="320" y="656"/>
                  </a:lnTo>
                  <a:lnTo>
                    <a:pt x="320" y="647"/>
                  </a:lnTo>
                  <a:lnTo>
                    <a:pt x="328" y="647"/>
                  </a:lnTo>
                  <a:lnTo>
                    <a:pt x="346" y="639"/>
                  </a:lnTo>
                  <a:lnTo>
                    <a:pt x="363" y="630"/>
                  </a:lnTo>
                  <a:lnTo>
                    <a:pt x="380" y="621"/>
                  </a:lnTo>
                  <a:lnTo>
                    <a:pt x="389" y="621"/>
                  </a:lnTo>
                  <a:lnTo>
                    <a:pt x="398" y="613"/>
                  </a:lnTo>
                  <a:lnTo>
                    <a:pt x="406" y="595"/>
                  </a:lnTo>
                  <a:lnTo>
                    <a:pt x="415" y="595"/>
                  </a:lnTo>
                  <a:lnTo>
                    <a:pt x="441" y="587"/>
                  </a:lnTo>
                  <a:lnTo>
                    <a:pt x="467" y="570"/>
                  </a:lnTo>
                  <a:lnTo>
                    <a:pt x="475" y="561"/>
                  </a:lnTo>
                  <a:lnTo>
                    <a:pt x="484" y="552"/>
                  </a:lnTo>
                  <a:lnTo>
                    <a:pt x="475" y="544"/>
                  </a:lnTo>
                  <a:lnTo>
                    <a:pt x="458" y="544"/>
                  </a:lnTo>
                  <a:lnTo>
                    <a:pt x="441" y="535"/>
                  </a:lnTo>
                  <a:lnTo>
                    <a:pt x="432" y="526"/>
                  </a:lnTo>
                  <a:lnTo>
                    <a:pt x="398" y="492"/>
                  </a:lnTo>
                  <a:lnTo>
                    <a:pt x="311" y="466"/>
                  </a:lnTo>
                  <a:lnTo>
                    <a:pt x="303" y="466"/>
                  </a:lnTo>
                  <a:lnTo>
                    <a:pt x="294" y="466"/>
                  </a:lnTo>
                  <a:lnTo>
                    <a:pt x="277" y="466"/>
                  </a:lnTo>
                  <a:lnTo>
                    <a:pt x="268" y="457"/>
                  </a:lnTo>
                  <a:lnTo>
                    <a:pt x="259" y="457"/>
                  </a:lnTo>
                  <a:lnTo>
                    <a:pt x="268" y="449"/>
                  </a:lnTo>
                  <a:lnTo>
                    <a:pt x="285" y="449"/>
                  </a:lnTo>
                  <a:lnTo>
                    <a:pt x="320" y="449"/>
                  </a:lnTo>
                  <a:lnTo>
                    <a:pt x="363" y="449"/>
                  </a:lnTo>
                  <a:lnTo>
                    <a:pt x="398" y="449"/>
                  </a:lnTo>
                  <a:lnTo>
                    <a:pt x="423" y="449"/>
                  </a:lnTo>
                  <a:lnTo>
                    <a:pt x="441" y="440"/>
                  </a:lnTo>
                  <a:lnTo>
                    <a:pt x="458" y="440"/>
                  </a:lnTo>
                  <a:lnTo>
                    <a:pt x="458" y="431"/>
                  </a:lnTo>
                  <a:lnTo>
                    <a:pt x="475" y="431"/>
                  </a:lnTo>
                  <a:lnTo>
                    <a:pt x="484" y="423"/>
                  </a:lnTo>
                  <a:lnTo>
                    <a:pt x="501" y="414"/>
                  </a:lnTo>
                  <a:lnTo>
                    <a:pt x="510" y="405"/>
                  </a:lnTo>
                  <a:lnTo>
                    <a:pt x="518" y="397"/>
                  </a:lnTo>
                  <a:lnTo>
                    <a:pt x="518" y="388"/>
                  </a:lnTo>
                  <a:lnTo>
                    <a:pt x="510" y="388"/>
                  </a:lnTo>
                  <a:lnTo>
                    <a:pt x="475" y="380"/>
                  </a:lnTo>
                  <a:lnTo>
                    <a:pt x="467" y="371"/>
                  </a:lnTo>
                  <a:lnTo>
                    <a:pt x="458" y="371"/>
                  </a:lnTo>
                  <a:lnTo>
                    <a:pt x="449" y="371"/>
                  </a:lnTo>
                  <a:lnTo>
                    <a:pt x="449" y="362"/>
                  </a:lnTo>
                  <a:lnTo>
                    <a:pt x="458" y="362"/>
                  </a:lnTo>
                  <a:lnTo>
                    <a:pt x="458" y="354"/>
                  </a:lnTo>
                  <a:lnTo>
                    <a:pt x="475" y="354"/>
                  </a:lnTo>
                  <a:lnTo>
                    <a:pt x="492" y="345"/>
                  </a:lnTo>
                  <a:lnTo>
                    <a:pt x="501" y="336"/>
                  </a:lnTo>
                  <a:lnTo>
                    <a:pt x="492" y="328"/>
                  </a:lnTo>
                  <a:lnTo>
                    <a:pt x="484" y="319"/>
                  </a:lnTo>
                  <a:lnTo>
                    <a:pt x="449" y="319"/>
                  </a:lnTo>
                  <a:lnTo>
                    <a:pt x="441" y="311"/>
                  </a:lnTo>
                  <a:lnTo>
                    <a:pt x="432" y="302"/>
                  </a:lnTo>
                  <a:lnTo>
                    <a:pt x="432" y="293"/>
                  </a:lnTo>
                  <a:lnTo>
                    <a:pt x="449" y="293"/>
                  </a:lnTo>
                  <a:lnTo>
                    <a:pt x="467" y="285"/>
                  </a:lnTo>
                  <a:lnTo>
                    <a:pt x="475" y="285"/>
                  </a:lnTo>
                  <a:lnTo>
                    <a:pt x="475" y="276"/>
                  </a:lnTo>
                  <a:lnTo>
                    <a:pt x="467" y="267"/>
                  </a:lnTo>
                  <a:lnTo>
                    <a:pt x="423" y="250"/>
                  </a:lnTo>
                  <a:lnTo>
                    <a:pt x="363" y="233"/>
                  </a:lnTo>
                  <a:lnTo>
                    <a:pt x="363" y="224"/>
                  </a:lnTo>
                  <a:lnTo>
                    <a:pt x="372" y="224"/>
                  </a:lnTo>
                  <a:lnTo>
                    <a:pt x="398" y="216"/>
                  </a:lnTo>
                  <a:lnTo>
                    <a:pt x="432" y="216"/>
                  </a:lnTo>
                  <a:lnTo>
                    <a:pt x="449" y="207"/>
                  </a:lnTo>
                  <a:lnTo>
                    <a:pt x="458" y="198"/>
                  </a:lnTo>
                  <a:lnTo>
                    <a:pt x="467" y="198"/>
                  </a:lnTo>
                  <a:lnTo>
                    <a:pt x="458" y="181"/>
                  </a:lnTo>
                  <a:lnTo>
                    <a:pt x="458" y="164"/>
                  </a:lnTo>
                  <a:lnTo>
                    <a:pt x="458" y="155"/>
                  </a:lnTo>
                  <a:lnTo>
                    <a:pt x="467" y="155"/>
                  </a:lnTo>
                  <a:lnTo>
                    <a:pt x="492" y="146"/>
                  </a:lnTo>
                  <a:lnTo>
                    <a:pt x="510" y="146"/>
                  </a:lnTo>
                  <a:lnTo>
                    <a:pt x="527" y="138"/>
                  </a:lnTo>
                  <a:lnTo>
                    <a:pt x="527" y="129"/>
                  </a:lnTo>
                  <a:lnTo>
                    <a:pt x="518" y="121"/>
                  </a:lnTo>
                  <a:lnTo>
                    <a:pt x="501" y="121"/>
                  </a:lnTo>
                  <a:lnTo>
                    <a:pt x="492" y="112"/>
                  </a:lnTo>
                  <a:lnTo>
                    <a:pt x="518" y="103"/>
                  </a:lnTo>
                  <a:lnTo>
                    <a:pt x="536" y="103"/>
                  </a:lnTo>
                  <a:lnTo>
                    <a:pt x="553" y="95"/>
                  </a:lnTo>
                  <a:lnTo>
                    <a:pt x="553" y="86"/>
                  </a:lnTo>
                  <a:lnTo>
                    <a:pt x="536" y="86"/>
                  </a:lnTo>
                  <a:lnTo>
                    <a:pt x="527" y="86"/>
                  </a:lnTo>
                  <a:lnTo>
                    <a:pt x="518" y="77"/>
                  </a:lnTo>
                  <a:lnTo>
                    <a:pt x="527" y="77"/>
                  </a:lnTo>
                  <a:lnTo>
                    <a:pt x="527" y="69"/>
                  </a:lnTo>
                  <a:lnTo>
                    <a:pt x="518" y="60"/>
                  </a:lnTo>
                  <a:lnTo>
                    <a:pt x="510" y="60"/>
                  </a:lnTo>
                  <a:lnTo>
                    <a:pt x="492" y="60"/>
                  </a:lnTo>
                  <a:lnTo>
                    <a:pt x="484" y="51"/>
                  </a:lnTo>
                  <a:lnTo>
                    <a:pt x="484" y="43"/>
                  </a:lnTo>
                  <a:lnTo>
                    <a:pt x="484" y="34"/>
                  </a:lnTo>
                  <a:lnTo>
                    <a:pt x="48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08"/>
            <p:cNvGrpSpPr>
              <a:grpSpLocks/>
            </p:cNvGrpSpPr>
            <p:nvPr/>
          </p:nvGrpSpPr>
          <p:grpSpPr bwMode="auto">
            <a:xfrm>
              <a:off x="4905" y="1013"/>
              <a:ext cx="519" cy="619"/>
              <a:chOff x="551" y="1351"/>
              <a:chExt cx="320" cy="276"/>
            </a:xfrm>
          </p:grpSpPr>
          <p:sp>
            <p:nvSpPr>
              <p:cNvPr id="26746" name="Freeform 109"/>
              <p:cNvSpPr>
                <a:spLocks/>
              </p:cNvSpPr>
              <p:nvPr/>
            </p:nvSpPr>
            <p:spPr bwMode="auto">
              <a:xfrm>
                <a:off x="560" y="1359"/>
                <a:ext cx="311" cy="199"/>
              </a:xfrm>
              <a:custGeom>
                <a:avLst/>
                <a:gdLst>
                  <a:gd name="T0" fmla="*/ 129 w 311"/>
                  <a:gd name="T1" fmla="*/ 0 h 199"/>
                  <a:gd name="T2" fmla="*/ 121 w 311"/>
                  <a:gd name="T3" fmla="*/ 0 h 199"/>
                  <a:gd name="T4" fmla="*/ 112 w 311"/>
                  <a:gd name="T5" fmla="*/ 9 h 199"/>
                  <a:gd name="T6" fmla="*/ 104 w 311"/>
                  <a:gd name="T7" fmla="*/ 18 h 199"/>
                  <a:gd name="T8" fmla="*/ 95 w 311"/>
                  <a:gd name="T9" fmla="*/ 18 h 199"/>
                  <a:gd name="T10" fmla="*/ 86 w 311"/>
                  <a:gd name="T11" fmla="*/ 26 h 199"/>
                  <a:gd name="T12" fmla="*/ 78 w 311"/>
                  <a:gd name="T13" fmla="*/ 35 h 199"/>
                  <a:gd name="T14" fmla="*/ 78 w 311"/>
                  <a:gd name="T15" fmla="*/ 44 h 199"/>
                  <a:gd name="T16" fmla="*/ 60 w 311"/>
                  <a:gd name="T17" fmla="*/ 52 h 199"/>
                  <a:gd name="T18" fmla="*/ 60 w 311"/>
                  <a:gd name="T19" fmla="*/ 69 h 199"/>
                  <a:gd name="T20" fmla="*/ 52 w 311"/>
                  <a:gd name="T21" fmla="*/ 87 h 199"/>
                  <a:gd name="T22" fmla="*/ 43 w 311"/>
                  <a:gd name="T23" fmla="*/ 95 h 199"/>
                  <a:gd name="T24" fmla="*/ 34 w 311"/>
                  <a:gd name="T25" fmla="*/ 113 h 199"/>
                  <a:gd name="T26" fmla="*/ 17 w 311"/>
                  <a:gd name="T27" fmla="*/ 113 h 199"/>
                  <a:gd name="T28" fmla="*/ 0 w 311"/>
                  <a:gd name="T29" fmla="*/ 121 h 199"/>
                  <a:gd name="T30" fmla="*/ 0 w 311"/>
                  <a:gd name="T31" fmla="*/ 139 h 199"/>
                  <a:gd name="T32" fmla="*/ 9 w 311"/>
                  <a:gd name="T33" fmla="*/ 147 h 199"/>
                  <a:gd name="T34" fmla="*/ 17 w 311"/>
                  <a:gd name="T35" fmla="*/ 156 h 199"/>
                  <a:gd name="T36" fmla="*/ 34 w 311"/>
                  <a:gd name="T37" fmla="*/ 156 h 199"/>
                  <a:gd name="T38" fmla="*/ 52 w 311"/>
                  <a:gd name="T39" fmla="*/ 147 h 199"/>
                  <a:gd name="T40" fmla="*/ 69 w 311"/>
                  <a:gd name="T41" fmla="*/ 147 h 199"/>
                  <a:gd name="T42" fmla="*/ 86 w 311"/>
                  <a:gd name="T43" fmla="*/ 130 h 199"/>
                  <a:gd name="T44" fmla="*/ 86 w 311"/>
                  <a:gd name="T45" fmla="*/ 147 h 199"/>
                  <a:gd name="T46" fmla="*/ 69 w 311"/>
                  <a:gd name="T47" fmla="*/ 156 h 199"/>
                  <a:gd name="T48" fmla="*/ 60 w 311"/>
                  <a:gd name="T49" fmla="*/ 164 h 199"/>
                  <a:gd name="T50" fmla="*/ 60 w 311"/>
                  <a:gd name="T51" fmla="*/ 182 h 199"/>
                  <a:gd name="T52" fmla="*/ 69 w 311"/>
                  <a:gd name="T53" fmla="*/ 190 h 199"/>
                  <a:gd name="T54" fmla="*/ 78 w 311"/>
                  <a:gd name="T55" fmla="*/ 190 h 199"/>
                  <a:gd name="T56" fmla="*/ 104 w 311"/>
                  <a:gd name="T57" fmla="*/ 190 h 199"/>
                  <a:gd name="T58" fmla="*/ 95 w 311"/>
                  <a:gd name="T59" fmla="*/ 173 h 199"/>
                  <a:gd name="T60" fmla="*/ 104 w 311"/>
                  <a:gd name="T61" fmla="*/ 164 h 199"/>
                  <a:gd name="T62" fmla="*/ 121 w 311"/>
                  <a:gd name="T63" fmla="*/ 173 h 199"/>
                  <a:gd name="T64" fmla="*/ 129 w 311"/>
                  <a:gd name="T65" fmla="*/ 164 h 199"/>
                  <a:gd name="T66" fmla="*/ 138 w 311"/>
                  <a:gd name="T67" fmla="*/ 156 h 199"/>
                  <a:gd name="T68" fmla="*/ 138 w 311"/>
                  <a:gd name="T69" fmla="*/ 130 h 199"/>
                  <a:gd name="T70" fmla="*/ 147 w 311"/>
                  <a:gd name="T71" fmla="*/ 147 h 199"/>
                  <a:gd name="T72" fmla="*/ 147 w 311"/>
                  <a:gd name="T73" fmla="*/ 164 h 199"/>
                  <a:gd name="T74" fmla="*/ 164 w 311"/>
                  <a:gd name="T75" fmla="*/ 173 h 199"/>
                  <a:gd name="T76" fmla="*/ 173 w 311"/>
                  <a:gd name="T77" fmla="*/ 182 h 199"/>
                  <a:gd name="T78" fmla="*/ 190 w 311"/>
                  <a:gd name="T79" fmla="*/ 190 h 199"/>
                  <a:gd name="T80" fmla="*/ 207 w 311"/>
                  <a:gd name="T81" fmla="*/ 190 h 199"/>
                  <a:gd name="T82" fmla="*/ 216 w 311"/>
                  <a:gd name="T83" fmla="*/ 182 h 199"/>
                  <a:gd name="T84" fmla="*/ 233 w 311"/>
                  <a:gd name="T85" fmla="*/ 173 h 199"/>
                  <a:gd name="T86" fmla="*/ 242 w 311"/>
                  <a:gd name="T87" fmla="*/ 156 h 199"/>
                  <a:gd name="T88" fmla="*/ 224 w 311"/>
                  <a:gd name="T89" fmla="*/ 139 h 199"/>
                  <a:gd name="T90" fmla="*/ 250 w 311"/>
                  <a:gd name="T91" fmla="*/ 139 h 199"/>
                  <a:gd name="T92" fmla="*/ 276 w 311"/>
                  <a:gd name="T93" fmla="*/ 164 h 199"/>
                  <a:gd name="T94" fmla="*/ 293 w 311"/>
                  <a:gd name="T95" fmla="*/ 164 h 199"/>
                  <a:gd name="T96" fmla="*/ 311 w 311"/>
                  <a:gd name="T97" fmla="*/ 139 h 199"/>
                  <a:gd name="T98" fmla="*/ 302 w 311"/>
                  <a:gd name="T99" fmla="*/ 121 h 199"/>
                  <a:gd name="T100" fmla="*/ 285 w 311"/>
                  <a:gd name="T101" fmla="*/ 104 h 199"/>
                  <a:gd name="T102" fmla="*/ 268 w 311"/>
                  <a:gd name="T103" fmla="*/ 95 h 199"/>
                  <a:gd name="T104" fmla="*/ 259 w 311"/>
                  <a:gd name="T105" fmla="*/ 78 h 199"/>
                  <a:gd name="T106" fmla="*/ 259 w 311"/>
                  <a:gd name="T107" fmla="*/ 69 h 199"/>
                  <a:gd name="T108" fmla="*/ 242 w 311"/>
                  <a:gd name="T109" fmla="*/ 52 h 199"/>
                  <a:gd name="T110" fmla="*/ 242 w 311"/>
                  <a:gd name="T111" fmla="*/ 26 h 199"/>
                  <a:gd name="T112" fmla="*/ 224 w 311"/>
                  <a:gd name="T113" fmla="*/ 18 h 199"/>
                  <a:gd name="T114" fmla="*/ 198 w 311"/>
                  <a:gd name="T115" fmla="*/ 0 h 199"/>
                  <a:gd name="T116" fmla="*/ 181 w 311"/>
                  <a:gd name="T117" fmla="*/ 0 h 199"/>
                  <a:gd name="T118" fmla="*/ 164 w 311"/>
                  <a:gd name="T119" fmla="*/ 9 h 199"/>
                  <a:gd name="T120" fmla="*/ 147 w 311"/>
                  <a:gd name="T121" fmla="*/ 0 h 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1"/>
                  <a:gd name="T184" fmla="*/ 0 h 199"/>
                  <a:gd name="T185" fmla="*/ 311 w 311"/>
                  <a:gd name="T186" fmla="*/ 199 h 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1" h="199">
                    <a:moveTo>
                      <a:pt x="138" y="0"/>
                    </a:move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12" y="9"/>
                    </a:lnTo>
                    <a:lnTo>
                      <a:pt x="112" y="18"/>
                    </a:lnTo>
                    <a:lnTo>
                      <a:pt x="104" y="18"/>
                    </a:lnTo>
                    <a:lnTo>
                      <a:pt x="95" y="18"/>
                    </a:lnTo>
                    <a:lnTo>
                      <a:pt x="86" y="18"/>
                    </a:lnTo>
                    <a:lnTo>
                      <a:pt x="86" y="26"/>
                    </a:lnTo>
                    <a:lnTo>
                      <a:pt x="78" y="26"/>
                    </a:lnTo>
                    <a:lnTo>
                      <a:pt x="78" y="35"/>
                    </a:lnTo>
                    <a:lnTo>
                      <a:pt x="78" y="44"/>
                    </a:lnTo>
                    <a:lnTo>
                      <a:pt x="69" y="52"/>
                    </a:lnTo>
                    <a:lnTo>
                      <a:pt x="60" y="52"/>
                    </a:lnTo>
                    <a:lnTo>
                      <a:pt x="60" y="61"/>
                    </a:lnTo>
                    <a:lnTo>
                      <a:pt x="60" y="69"/>
                    </a:lnTo>
                    <a:lnTo>
                      <a:pt x="52" y="78"/>
                    </a:lnTo>
                    <a:lnTo>
                      <a:pt x="60" y="87"/>
                    </a:lnTo>
                    <a:lnTo>
                      <a:pt x="52" y="87"/>
                    </a:lnTo>
                    <a:lnTo>
                      <a:pt x="43" y="87"/>
                    </a:lnTo>
                    <a:lnTo>
                      <a:pt x="43" y="95"/>
                    </a:lnTo>
                    <a:lnTo>
                      <a:pt x="34" y="95"/>
                    </a:lnTo>
                    <a:lnTo>
                      <a:pt x="34" y="104"/>
                    </a:lnTo>
                    <a:lnTo>
                      <a:pt x="34" y="113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9" y="121"/>
                    </a:lnTo>
                    <a:lnTo>
                      <a:pt x="0" y="121"/>
                    </a:lnTo>
                    <a:lnTo>
                      <a:pt x="0" y="130"/>
                    </a:lnTo>
                    <a:lnTo>
                      <a:pt x="0" y="139"/>
                    </a:lnTo>
                    <a:lnTo>
                      <a:pt x="0" y="147"/>
                    </a:lnTo>
                    <a:lnTo>
                      <a:pt x="9" y="147"/>
                    </a:lnTo>
                    <a:lnTo>
                      <a:pt x="9" y="156"/>
                    </a:lnTo>
                    <a:lnTo>
                      <a:pt x="17" y="164"/>
                    </a:lnTo>
                    <a:lnTo>
                      <a:pt x="17" y="156"/>
                    </a:lnTo>
                    <a:lnTo>
                      <a:pt x="26" y="156"/>
                    </a:lnTo>
                    <a:lnTo>
                      <a:pt x="34" y="156"/>
                    </a:lnTo>
                    <a:lnTo>
                      <a:pt x="43" y="156"/>
                    </a:lnTo>
                    <a:lnTo>
                      <a:pt x="52" y="147"/>
                    </a:lnTo>
                    <a:lnTo>
                      <a:pt x="60" y="147"/>
                    </a:lnTo>
                    <a:lnTo>
                      <a:pt x="69" y="147"/>
                    </a:lnTo>
                    <a:lnTo>
                      <a:pt x="69" y="139"/>
                    </a:lnTo>
                    <a:lnTo>
                      <a:pt x="78" y="130"/>
                    </a:lnTo>
                    <a:lnTo>
                      <a:pt x="86" y="130"/>
                    </a:lnTo>
                    <a:lnTo>
                      <a:pt x="86" y="139"/>
                    </a:lnTo>
                    <a:lnTo>
                      <a:pt x="95" y="139"/>
                    </a:lnTo>
                    <a:lnTo>
                      <a:pt x="86" y="147"/>
                    </a:lnTo>
                    <a:lnTo>
                      <a:pt x="78" y="147"/>
                    </a:lnTo>
                    <a:lnTo>
                      <a:pt x="69" y="156"/>
                    </a:lnTo>
                    <a:lnTo>
                      <a:pt x="60" y="164"/>
                    </a:lnTo>
                    <a:lnTo>
                      <a:pt x="52" y="164"/>
                    </a:lnTo>
                    <a:lnTo>
                      <a:pt x="52" y="173"/>
                    </a:lnTo>
                    <a:lnTo>
                      <a:pt x="60" y="182"/>
                    </a:lnTo>
                    <a:lnTo>
                      <a:pt x="69" y="190"/>
                    </a:lnTo>
                    <a:lnTo>
                      <a:pt x="78" y="199"/>
                    </a:lnTo>
                    <a:lnTo>
                      <a:pt x="78" y="190"/>
                    </a:lnTo>
                    <a:lnTo>
                      <a:pt x="86" y="190"/>
                    </a:lnTo>
                    <a:lnTo>
                      <a:pt x="95" y="199"/>
                    </a:lnTo>
                    <a:lnTo>
                      <a:pt x="104" y="190"/>
                    </a:lnTo>
                    <a:lnTo>
                      <a:pt x="104" y="182"/>
                    </a:lnTo>
                    <a:lnTo>
                      <a:pt x="95" y="173"/>
                    </a:lnTo>
                    <a:lnTo>
                      <a:pt x="95" y="164"/>
                    </a:lnTo>
                    <a:lnTo>
                      <a:pt x="104" y="164"/>
                    </a:lnTo>
                    <a:lnTo>
                      <a:pt x="104" y="173"/>
                    </a:lnTo>
                    <a:lnTo>
                      <a:pt x="112" y="173"/>
                    </a:lnTo>
                    <a:lnTo>
                      <a:pt x="121" y="173"/>
                    </a:lnTo>
                    <a:lnTo>
                      <a:pt x="129" y="173"/>
                    </a:lnTo>
                    <a:lnTo>
                      <a:pt x="129" y="164"/>
                    </a:lnTo>
                    <a:lnTo>
                      <a:pt x="129" y="156"/>
                    </a:lnTo>
                    <a:lnTo>
                      <a:pt x="138" y="156"/>
                    </a:lnTo>
                    <a:lnTo>
                      <a:pt x="138" y="139"/>
                    </a:lnTo>
                    <a:lnTo>
                      <a:pt x="138" y="130"/>
                    </a:lnTo>
                    <a:lnTo>
                      <a:pt x="147" y="130"/>
                    </a:lnTo>
                    <a:lnTo>
                      <a:pt x="138" y="139"/>
                    </a:lnTo>
                    <a:lnTo>
                      <a:pt x="147" y="147"/>
                    </a:lnTo>
                    <a:lnTo>
                      <a:pt x="147" y="156"/>
                    </a:lnTo>
                    <a:lnTo>
                      <a:pt x="147" y="164"/>
                    </a:lnTo>
                    <a:lnTo>
                      <a:pt x="155" y="164"/>
                    </a:lnTo>
                    <a:lnTo>
                      <a:pt x="155" y="173"/>
                    </a:lnTo>
                    <a:lnTo>
                      <a:pt x="164" y="173"/>
                    </a:lnTo>
                    <a:lnTo>
                      <a:pt x="164" y="182"/>
                    </a:lnTo>
                    <a:lnTo>
                      <a:pt x="173" y="182"/>
                    </a:lnTo>
                    <a:lnTo>
                      <a:pt x="181" y="190"/>
                    </a:lnTo>
                    <a:lnTo>
                      <a:pt x="181" y="199"/>
                    </a:lnTo>
                    <a:lnTo>
                      <a:pt x="190" y="190"/>
                    </a:lnTo>
                    <a:lnTo>
                      <a:pt x="198" y="199"/>
                    </a:lnTo>
                    <a:lnTo>
                      <a:pt x="207" y="190"/>
                    </a:lnTo>
                    <a:lnTo>
                      <a:pt x="207" y="182"/>
                    </a:lnTo>
                    <a:lnTo>
                      <a:pt x="216" y="182"/>
                    </a:lnTo>
                    <a:lnTo>
                      <a:pt x="224" y="173"/>
                    </a:lnTo>
                    <a:lnTo>
                      <a:pt x="233" y="173"/>
                    </a:lnTo>
                    <a:lnTo>
                      <a:pt x="233" y="164"/>
                    </a:lnTo>
                    <a:lnTo>
                      <a:pt x="242" y="164"/>
                    </a:lnTo>
                    <a:lnTo>
                      <a:pt x="242" y="156"/>
                    </a:lnTo>
                    <a:lnTo>
                      <a:pt x="233" y="156"/>
                    </a:lnTo>
                    <a:lnTo>
                      <a:pt x="233" y="147"/>
                    </a:lnTo>
                    <a:lnTo>
                      <a:pt x="224" y="139"/>
                    </a:lnTo>
                    <a:lnTo>
                      <a:pt x="242" y="139"/>
                    </a:lnTo>
                    <a:lnTo>
                      <a:pt x="242" y="147"/>
                    </a:lnTo>
                    <a:lnTo>
                      <a:pt x="250" y="139"/>
                    </a:lnTo>
                    <a:lnTo>
                      <a:pt x="259" y="147"/>
                    </a:lnTo>
                    <a:lnTo>
                      <a:pt x="268" y="147"/>
                    </a:lnTo>
                    <a:lnTo>
                      <a:pt x="276" y="164"/>
                    </a:lnTo>
                    <a:lnTo>
                      <a:pt x="285" y="164"/>
                    </a:lnTo>
                    <a:lnTo>
                      <a:pt x="293" y="164"/>
                    </a:lnTo>
                    <a:lnTo>
                      <a:pt x="302" y="164"/>
                    </a:lnTo>
                    <a:lnTo>
                      <a:pt x="311" y="156"/>
                    </a:lnTo>
                    <a:lnTo>
                      <a:pt x="311" y="139"/>
                    </a:lnTo>
                    <a:lnTo>
                      <a:pt x="302" y="139"/>
                    </a:lnTo>
                    <a:lnTo>
                      <a:pt x="302" y="130"/>
                    </a:lnTo>
                    <a:lnTo>
                      <a:pt x="302" y="121"/>
                    </a:lnTo>
                    <a:lnTo>
                      <a:pt x="293" y="113"/>
                    </a:lnTo>
                    <a:lnTo>
                      <a:pt x="293" y="104"/>
                    </a:lnTo>
                    <a:lnTo>
                      <a:pt x="285" y="104"/>
                    </a:lnTo>
                    <a:lnTo>
                      <a:pt x="268" y="113"/>
                    </a:lnTo>
                    <a:lnTo>
                      <a:pt x="259" y="104"/>
                    </a:lnTo>
                    <a:lnTo>
                      <a:pt x="268" y="95"/>
                    </a:lnTo>
                    <a:lnTo>
                      <a:pt x="276" y="95"/>
                    </a:lnTo>
                    <a:lnTo>
                      <a:pt x="268" y="87"/>
                    </a:lnTo>
                    <a:lnTo>
                      <a:pt x="259" y="78"/>
                    </a:lnTo>
                    <a:lnTo>
                      <a:pt x="250" y="78"/>
                    </a:lnTo>
                    <a:lnTo>
                      <a:pt x="259" y="78"/>
                    </a:lnTo>
                    <a:lnTo>
                      <a:pt x="259" y="69"/>
                    </a:lnTo>
                    <a:lnTo>
                      <a:pt x="259" y="52"/>
                    </a:lnTo>
                    <a:lnTo>
                      <a:pt x="250" y="52"/>
                    </a:lnTo>
                    <a:lnTo>
                      <a:pt x="242" y="52"/>
                    </a:lnTo>
                    <a:lnTo>
                      <a:pt x="242" y="44"/>
                    </a:lnTo>
                    <a:lnTo>
                      <a:pt x="242" y="35"/>
                    </a:lnTo>
                    <a:lnTo>
                      <a:pt x="242" y="26"/>
                    </a:lnTo>
                    <a:lnTo>
                      <a:pt x="233" y="18"/>
                    </a:lnTo>
                    <a:lnTo>
                      <a:pt x="224" y="18"/>
                    </a:lnTo>
                    <a:lnTo>
                      <a:pt x="216" y="9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90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47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3F5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" name="Group 110"/>
              <p:cNvGrpSpPr>
                <a:grpSpLocks/>
              </p:cNvGrpSpPr>
              <p:nvPr/>
            </p:nvGrpSpPr>
            <p:grpSpPr bwMode="auto">
              <a:xfrm>
                <a:off x="577" y="1359"/>
                <a:ext cx="276" cy="268"/>
                <a:chOff x="577" y="1359"/>
                <a:chExt cx="276" cy="268"/>
              </a:xfrm>
            </p:grpSpPr>
            <p:sp>
              <p:nvSpPr>
                <p:cNvPr id="26751" name="Freeform 111"/>
                <p:cNvSpPr>
                  <a:spLocks/>
                </p:cNvSpPr>
                <p:nvPr/>
              </p:nvSpPr>
              <p:spPr bwMode="auto">
                <a:xfrm>
                  <a:off x="577" y="1359"/>
                  <a:ext cx="276" cy="268"/>
                </a:xfrm>
                <a:custGeom>
                  <a:avLst/>
                  <a:gdLst>
                    <a:gd name="T0" fmla="*/ 112 w 276"/>
                    <a:gd name="T1" fmla="*/ 216 h 268"/>
                    <a:gd name="T2" fmla="*/ 104 w 276"/>
                    <a:gd name="T3" fmla="*/ 147 h 268"/>
                    <a:gd name="T4" fmla="*/ 43 w 276"/>
                    <a:gd name="T5" fmla="*/ 139 h 268"/>
                    <a:gd name="T6" fmla="*/ 26 w 276"/>
                    <a:gd name="T7" fmla="*/ 121 h 268"/>
                    <a:gd name="T8" fmla="*/ 43 w 276"/>
                    <a:gd name="T9" fmla="*/ 130 h 268"/>
                    <a:gd name="T10" fmla="*/ 52 w 276"/>
                    <a:gd name="T11" fmla="*/ 113 h 268"/>
                    <a:gd name="T12" fmla="*/ 104 w 276"/>
                    <a:gd name="T13" fmla="*/ 130 h 268"/>
                    <a:gd name="T14" fmla="*/ 61 w 276"/>
                    <a:gd name="T15" fmla="*/ 113 h 268"/>
                    <a:gd name="T16" fmla="*/ 61 w 276"/>
                    <a:gd name="T17" fmla="*/ 113 h 268"/>
                    <a:gd name="T18" fmla="*/ 78 w 276"/>
                    <a:gd name="T19" fmla="*/ 113 h 268"/>
                    <a:gd name="T20" fmla="*/ 52 w 276"/>
                    <a:gd name="T21" fmla="*/ 78 h 268"/>
                    <a:gd name="T22" fmla="*/ 69 w 276"/>
                    <a:gd name="T23" fmla="*/ 87 h 268"/>
                    <a:gd name="T24" fmla="*/ 78 w 276"/>
                    <a:gd name="T25" fmla="*/ 69 h 268"/>
                    <a:gd name="T26" fmla="*/ 95 w 276"/>
                    <a:gd name="T27" fmla="*/ 18 h 268"/>
                    <a:gd name="T28" fmla="*/ 95 w 276"/>
                    <a:gd name="T29" fmla="*/ 113 h 268"/>
                    <a:gd name="T30" fmla="*/ 95 w 276"/>
                    <a:gd name="T31" fmla="*/ 104 h 268"/>
                    <a:gd name="T32" fmla="*/ 95 w 276"/>
                    <a:gd name="T33" fmla="*/ 61 h 268"/>
                    <a:gd name="T34" fmla="*/ 112 w 276"/>
                    <a:gd name="T35" fmla="*/ 18 h 268"/>
                    <a:gd name="T36" fmla="*/ 104 w 276"/>
                    <a:gd name="T37" fmla="*/ 104 h 268"/>
                    <a:gd name="T38" fmla="*/ 112 w 276"/>
                    <a:gd name="T39" fmla="*/ 87 h 268"/>
                    <a:gd name="T40" fmla="*/ 112 w 276"/>
                    <a:gd name="T41" fmla="*/ 78 h 268"/>
                    <a:gd name="T42" fmla="*/ 121 w 276"/>
                    <a:gd name="T43" fmla="*/ 18 h 268"/>
                    <a:gd name="T44" fmla="*/ 121 w 276"/>
                    <a:gd name="T45" fmla="*/ 44 h 268"/>
                    <a:gd name="T46" fmla="*/ 130 w 276"/>
                    <a:gd name="T47" fmla="*/ 26 h 268"/>
                    <a:gd name="T48" fmla="*/ 121 w 276"/>
                    <a:gd name="T49" fmla="*/ 113 h 268"/>
                    <a:gd name="T50" fmla="*/ 138 w 276"/>
                    <a:gd name="T51" fmla="*/ 69 h 268"/>
                    <a:gd name="T52" fmla="*/ 147 w 276"/>
                    <a:gd name="T53" fmla="*/ 35 h 268"/>
                    <a:gd name="T54" fmla="*/ 156 w 276"/>
                    <a:gd name="T55" fmla="*/ 61 h 268"/>
                    <a:gd name="T56" fmla="*/ 138 w 276"/>
                    <a:gd name="T57" fmla="*/ 113 h 268"/>
                    <a:gd name="T58" fmla="*/ 156 w 276"/>
                    <a:gd name="T59" fmla="*/ 78 h 268"/>
                    <a:gd name="T60" fmla="*/ 190 w 276"/>
                    <a:gd name="T61" fmla="*/ 52 h 268"/>
                    <a:gd name="T62" fmla="*/ 216 w 276"/>
                    <a:gd name="T63" fmla="*/ 44 h 268"/>
                    <a:gd name="T64" fmla="*/ 173 w 276"/>
                    <a:gd name="T65" fmla="*/ 78 h 268"/>
                    <a:gd name="T66" fmla="*/ 216 w 276"/>
                    <a:gd name="T67" fmla="*/ 69 h 268"/>
                    <a:gd name="T68" fmla="*/ 207 w 276"/>
                    <a:gd name="T69" fmla="*/ 69 h 268"/>
                    <a:gd name="T70" fmla="*/ 164 w 276"/>
                    <a:gd name="T71" fmla="*/ 95 h 268"/>
                    <a:gd name="T72" fmla="*/ 156 w 276"/>
                    <a:gd name="T73" fmla="*/ 121 h 268"/>
                    <a:gd name="T74" fmla="*/ 164 w 276"/>
                    <a:gd name="T75" fmla="*/ 104 h 268"/>
                    <a:gd name="T76" fmla="*/ 181 w 276"/>
                    <a:gd name="T77" fmla="*/ 113 h 268"/>
                    <a:gd name="T78" fmla="*/ 216 w 276"/>
                    <a:gd name="T79" fmla="*/ 104 h 268"/>
                    <a:gd name="T80" fmla="*/ 233 w 276"/>
                    <a:gd name="T81" fmla="*/ 95 h 268"/>
                    <a:gd name="T82" fmla="*/ 233 w 276"/>
                    <a:gd name="T83" fmla="*/ 104 h 268"/>
                    <a:gd name="T84" fmla="*/ 225 w 276"/>
                    <a:gd name="T85" fmla="*/ 113 h 268"/>
                    <a:gd name="T86" fmla="*/ 173 w 276"/>
                    <a:gd name="T87" fmla="*/ 121 h 268"/>
                    <a:gd name="T88" fmla="*/ 199 w 276"/>
                    <a:gd name="T89" fmla="*/ 139 h 268"/>
                    <a:gd name="T90" fmla="*/ 251 w 276"/>
                    <a:gd name="T91" fmla="*/ 113 h 268"/>
                    <a:gd name="T92" fmla="*/ 259 w 276"/>
                    <a:gd name="T93" fmla="*/ 121 h 268"/>
                    <a:gd name="T94" fmla="*/ 251 w 276"/>
                    <a:gd name="T95" fmla="*/ 130 h 268"/>
                    <a:gd name="T96" fmla="*/ 251 w 276"/>
                    <a:gd name="T97" fmla="*/ 139 h 268"/>
                    <a:gd name="T98" fmla="*/ 251 w 276"/>
                    <a:gd name="T99" fmla="*/ 139 h 268"/>
                    <a:gd name="T100" fmla="*/ 199 w 276"/>
                    <a:gd name="T101" fmla="*/ 147 h 268"/>
                    <a:gd name="T102" fmla="*/ 181 w 276"/>
                    <a:gd name="T103" fmla="*/ 173 h 268"/>
                    <a:gd name="T104" fmla="*/ 181 w 276"/>
                    <a:gd name="T105" fmla="*/ 147 h 268"/>
                    <a:gd name="T106" fmla="*/ 147 w 276"/>
                    <a:gd name="T107" fmla="*/ 164 h 268"/>
                    <a:gd name="T108" fmla="*/ 147 w 276"/>
                    <a:gd name="T109" fmla="*/ 234 h 268"/>
                    <a:gd name="T110" fmla="*/ 156 w 276"/>
                    <a:gd name="T111" fmla="*/ 259 h 268"/>
                    <a:gd name="T112" fmla="*/ 121 w 276"/>
                    <a:gd name="T113" fmla="*/ 259 h 268"/>
                    <a:gd name="T114" fmla="*/ 87 w 276"/>
                    <a:gd name="T115" fmla="*/ 259 h 2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76"/>
                    <a:gd name="T175" fmla="*/ 0 h 268"/>
                    <a:gd name="T176" fmla="*/ 276 w 276"/>
                    <a:gd name="T177" fmla="*/ 268 h 2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76" h="268">
                      <a:moveTo>
                        <a:pt x="87" y="259"/>
                      </a:moveTo>
                      <a:lnTo>
                        <a:pt x="104" y="251"/>
                      </a:lnTo>
                      <a:lnTo>
                        <a:pt x="112" y="242"/>
                      </a:lnTo>
                      <a:lnTo>
                        <a:pt x="112" y="234"/>
                      </a:lnTo>
                      <a:lnTo>
                        <a:pt x="112" y="225"/>
                      </a:lnTo>
                      <a:lnTo>
                        <a:pt x="112" y="216"/>
                      </a:lnTo>
                      <a:lnTo>
                        <a:pt x="112" y="208"/>
                      </a:lnTo>
                      <a:lnTo>
                        <a:pt x="112" y="190"/>
                      </a:lnTo>
                      <a:lnTo>
                        <a:pt x="112" y="173"/>
                      </a:lnTo>
                      <a:lnTo>
                        <a:pt x="112" y="164"/>
                      </a:lnTo>
                      <a:lnTo>
                        <a:pt x="112" y="156"/>
                      </a:lnTo>
                      <a:lnTo>
                        <a:pt x="112" y="147"/>
                      </a:lnTo>
                      <a:lnTo>
                        <a:pt x="104" y="147"/>
                      </a:lnTo>
                      <a:lnTo>
                        <a:pt x="95" y="147"/>
                      </a:lnTo>
                      <a:lnTo>
                        <a:pt x="87" y="147"/>
                      </a:lnTo>
                      <a:lnTo>
                        <a:pt x="78" y="139"/>
                      </a:lnTo>
                      <a:lnTo>
                        <a:pt x="69" y="139"/>
                      </a:lnTo>
                      <a:lnTo>
                        <a:pt x="52" y="139"/>
                      </a:lnTo>
                      <a:lnTo>
                        <a:pt x="43" y="139"/>
                      </a:lnTo>
                      <a:lnTo>
                        <a:pt x="26" y="130"/>
                      </a:lnTo>
                      <a:lnTo>
                        <a:pt x="17" y="130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6" y="121"/>
                      </a:lnTo>
                      <a:lnTo>
                        <a:pt x="26" y="104"/>
                      </a:lnTo>
                      <a:lnTo>
                        <a:pt x="26" y="95"/>
                      </a:lnTo>
                      <a:lnTo>
                        <a:pt x="35" y="121"/>
                      </a:lnTo>
                      <a:lnTo>
                        <a:pt x="35" y="130"/>
                      </a:lnTo>
                      <a:lnTo>
                        <a:pt x="43" y="130"/>
                      </a:lnTo>
                      <a:lnTo>
                        <a:pt x="52" y="130"/>
                      </a:lnTo>
                      <a:lnTo>
                        <a:pt x="61" y="130"/>
                      </a:lnTo>
                      <a:lnTo>
                        <a:pt x="52" y="121"/>
                      </a:lnTo>
                      <a:lnTo>
                        <a:pt x="43" y="113"/>
                      </a:lnTo>
                      <a:lnTo>
                        <a:pt x="43" y="95"/>
                      </a:lnTo>
                      <a:lnTo>
                        <a:pt x="52" y="113"/>
                      </a:lnTo>
                      <a:lnTo>
                        <a:pt x="61" y="121"/>
                      </a:lnTo>
                      <a:lnTo>
                        <a:pt x="69" y="130"/>
                      </a:lnTo>
                      <a:lnTo>
                        <a:pt x="78" y="130"/>
                      </a:lnTo>
                      <a:lnTo>
                        <a:pt x="87" y="139"/>
                      </a:lnTo>
                      <a:lnTo>
                        <a:pt x="95" y="139"/>
                      </a:lnTo>
                      <a:lnTo>
                        <a:pt x="104" y="130"/>
                      </a:lnTo>
                      <a:lnTo>
                        <a:pt x="95" y="130"/>
                      </a:lnTo>
                      <a:lnTo>
                        <a:pt x="87" y="130"/>
                      </a:lnTo>
                      <a:lnTo>
                        <a:pt x="87" y="121"/>
                      </a:lnTo>
                      <a:lnTo>
                        <a:pt x="78" y="121"/>
                      </a:lnTo>
                      <a:lnTo>
                        <a:pt x="69" y="113"/>
                      </a:lnTo>
                      <a:lnTo>
                        <a:pt x="61" y="113"/>
                      </a:lnTo>
                      <a:lnTo>
                        <a:pt x="52" y="113"/>
                      </a:lnTo>
                      <a:lnTo>
                        <a:pt x="52" y="104"/>
                      </a:lnTo>
                      <a:lnTo>
                        <a:pt x="61" y="113"/>
                      </a:lnTo>
                      <a:lnTo>
                        <a:pt x="69" y="113"/>
                      </a:lnTo>
                      <a:lnTo>
                        <a:pt x="78" y="113"/>
                      </a:lnTo>
                      <a:lnTo>
                        <a:pt x="78" y="121"/>
                      </a:lnTo>
                      <a:lnTo>
                        <a:pt x="87" y="121"/>
                      </a:lnTo>
                      <a:lnTo>
                        <a:pt x="78" y="113"/>
                      </a:lnTo>
                      <a:lnTo>
                        <a:pt x="69" y="104"/>
                      </a:lnTo>
                      <a:lnTo>
                        <a:pt x="69" y="95"/>
                      </a:lnTo>
                      <a:lnTo>
                        <a:pt x="69" y="87"/>
                      </a:lnTo>
                      <a:lnTo>
                        <a:pt x="61" y="87"/>
                      </a:lnTo>
                      <a:lnTo>
                        <a:pt x="52" y="78"/>
                      </a:lnTo>
                      <a:lnTo>
                        <a:pt x="61" y="87"/>
                      </a:lnTo>
                      <a:lnTo>
                        <a:pt x="61" y="69"/>
                      </a:lnTo>
                      <a:lnTo>
                        <a:pt x="52" y="61"/>
                      </a:lnTo>
                      <a:lnTo>
                        <a:pt x="61" y="69"/>
                      </a:lnTo>
                      <a:lnTo>
                        <a:pt x="61" y="78"/>
                      </a:lnTo>
                      <a:lnTo>
                        <a:pt x="69" y="87"/>
                      </a:lnTo>
                      <a:lnTo>
                        <a:pt x="69" y="95"/>
                      </a:lnTo>
                      <a:lnTo>
                        <a:pt x="78" y="104"/>
                      </a:lnTo>
                      <a:lnTo>
                        <a:pt x="87" y="113"/>
                      </a:lnTo>
                      <a:lnTo>
                        <a:pt x="87" y="87"/>
                      </a:lnTo>
                      <a:lnTo>
                        <a:pt x="78" y="78"/>
                      </a:lnTo>
                      <a:lnTo>
                        <a:pt x="78" y="69"/>
                      </a:lnTo>
                      <a:lnTo>
                        <a:pt x="69" y="61"/>
                      </a:lnTo>
                      <a:lnTo>
                        <a:pt x="78" y="69"/>
                      </a:lnTo>
                      <a:lnTo>
                        <a:pt x="78" y="35"/>
                      </a:lnTo>
                      <a:lnTo>
                        <a:pt x="78" y="26"/>
                      </a:lnTo>
                      <a:lnTo>
                        <a:pt x="78" y="35"/>
                      </a:lnTo>
                      <a:lnTo>
                        <a:pt x="87" y="35"/>
                      </a:lnTo>
                      <a:lnTo>
                        <a:pt x="95" y="18"/>
                      </a:lnTo>
                      <a:lnTo>
                        <a:pt x="87" y="35"/>
                      </a:lnTo>
                      <a:lnTo>
                        <a:pt x="78" y="44"/>
                      </a:lnTo>
                      <a:lnTo>
                        <a:pt x="78" y="61"/>
                      </a:lnTo>
                      <a:lnTo>
                        <a:pt x="87" y="69"/>
                      </a:lnTo>
                      <a:lnTo>
                        <a:pt x="87" y="87"/>
                      </a:lnTo>
                      <a:lnTo>
                        <a:pt x="87" y="104"/>
                      </a:lnTo>
                      <a:lnTo>
                        <a:pt x="95" y="113"/>
                      </a:lnTo>
                      <a:lnTo>
                        <a:pt x="95" y="121"/>
                      </a:lnTo>
                      <a:lnTo>
                        <a:pt x="104" y="121"/>
                      </a:lnTo>
                      <a:lnTo>
                        <a:pt x="112" y="121"/>
                      </a:lnTo>
                      <a:lnTo>
                        <a:pt x="104" y="104"/>
                      </a:lnTo>
                      <a:lnTo>
                        <a:pt x="95" y="104"/>
                      </a:lnTo>
                      <a:lnTo>
                        <a:pt x="95" y="95"/>
                      </a:lnTo>
                      <a:lnTo>
                        <a:pt x="95" y="87"/>
                      </a:lnTo>
                      <a:lnTo>
                        <a:pt x="95" y="78"/>
                      </a:lnTo>
                      <a:lnTo>
                        <a:pt x="95" y="87"/>
                      </a:lnTo>
                      <a:lnTo>
                        <a:pt x="95" y="78"/>
                      </a:lnTo>
                      <a:lnTo>
                        <a:pt x="95" y="61"/>
                      </a:lnTo>
                      <a:lnTo>
                        <a:pt x="95" y="52"/>
                      </a:lnTo>
                      <a:lnTo>
                        <a:pt x="95" y="44"/>
                      </a:lnTo>
                      <a:lnTo>
                        <a:pt x="104" y="26"/>
                      </a:lnTo>
                      <a:lnTo>
                        <a:pt x="104" y="18"/>
                      </a:lnTo>
                      <a:lnTo>
                        <a:pt x="95" y="44"/>
                      </a:lnTo>
                      <a:lnTo>
                        <a:pt x="112" y="18"/>
                      </a:lnTo>
                      <a:lnTo>
                        <a:pt x="104" y="44"/>
                      </a:lnTo>
                      <a:lnTo>
                        <a:pt x="95" y="52"/>
                      </a:lnTo>
                      <a:lnTo>
                        <a:pt x="104" y="78"/>
                      </a:lnTo>
                      <a:lnTo>
                        <a:pt x="104" y="87"/>
                      </a:lnTo>
                      <a:lnTo>
                        <a:pt x="104" y="95"/>
                      </a:lnTo>
                      <a:lnTo>
                        <a:pt x="104" y="104"/>
                      </a:lnTo>
                      <a:lnTo>
                        <a:pt x="112" y="113"/>
                      </a:lnTo>
                      <a:lnTo>
                        <a:pt x="112" y="121"/>
                      </a:lnTo>
                      <a:lnTo>
                        <a:pt x="121" y="121"/>
                      </a:lnTo>
                      <a:lnTo>
                        <a:pt x="112" y="121"/>
                      </a:lnTo>
                      <a:lnTo>
                        <a:pt x="112" y="113"/>
                      </a:lnTo>
                      <a:lnTo>
                        <a:pt x="112" y="87"/>
                      </a:lnTo>
                      <a:lnTo>
                        <a:pt x="112" y="78"/>
                      </a:lnTo>
                      <a:lnTo>
                        <a:pt x="112" y="69"/>
                      </a:lnTo>
                      <a:lnTo>
                        <a:pt x="104" y="61"/>
                      </a:lnTo>
                      <a:lnTo>
                        <a:pt x="112" y="78"/>
                      </a:lnTo>
                      <a:lnTo>
                        <a:pt x="112" y="87"/>
                      </a:lnTo>
                      <a:lnTo>
                        <a:pt x="112" y="61"/>
                      </a:lnTo>
                      <a:lnTo>
                        <a:pt x="112" y="44"/>
                      </a:lnTo>
                      <a:lnTo>
                        <a:pt x="112" y="26"/>
                      </a:lnTo>
                      <a:lnTo>
                        <a:pt x="121" y="35"/>
                      </a:lnTo>
                      <a:lnTo>
                        <a:pt x="121" y="26"/>
                      </a:lnTo>
                      <a:lnTo>
                        <a:pt x="121" y="18"/>
                      </a:lnTo>
                      <a:lnTo>
                        <a:pt x="130" y="0"/>
                      </a:lnTo>
                      <a:lnTo>
                        <a:pt x="121" y="18"/>
                      </a:lnTo>
                      <a:lnTo>
                        <a:pt x="121" y="26"/>
                      </a:lnTo>
                      <a:lnTo>
                        <a:pt x="121" y="35"/>
                      </a:lnTo>
                      <a:lnTo>
                        <a:pt x="121" y="52"/>
                      </a:lnTo>
                      <a:lnTo>
                        <a:pt x="121" y="44"/>
                      </a:lnTo>
                      <a:lnTo>
                        <a:pt x="130" y="35"/>
                      </a:lnTo>
                      <a:lnTo>
                        <a:pt x="130" y="26"/>
                      </a:lnTo>
                      <a:lnTo>
                        <a:pt x="130" y="18"/>
                      </a:lnTo>
                      <a:lnTo>
                        <a:pt x="138" y="0"/>
                      </a:lnTo>
                      <a:lnTo>
                        <a:pt x="138" y="18"/>
                      </a:lnTo>
                      <a:lnTo>
                        <a:pt x="130" y="26"/>
                      </a:lnTo>
                      <a:lnTo>
                        <a:pt x="130" y="35"/>
                      </a:lnTo>
                      <a:lnTo>
                        <a:pt x="130" y="44"/>
                      </a:lnTo>
                      <a:lnTo>
                        <a:pt x="121" y="52"/>
                      </a:lnTo>
                      <a:lnTo>
                        <a:pt x="121" y="69"/>
                      </a:lnTo>
                      <a:lnTo>
                        <a:pt x="121" y="87"/>
                      </a:lnTo>
                      <a:lnTo>
                        <a:pt x="121" y="113"/>
                      </a:lnTo>
                      <a:lnTo>
                        <a:pt x="130" y="130"/>
                      </a:lnTo>
                      <a:lnTo>
                        <a:pt x="130" y="113"/>
                      </a:lnTo>
                      <a:lnTo>
                        <a:pt x="130" y="104"/>
                      </a:lnTo>
                      <a:lnTo>
                        <a:pt x="130" y="87"/>
                      </a:lnTo>
                      <a:lnTo>
                        <a:pt x="138" y="78"/>
                      </a:lnTo>
                      <a:lnTo>
                        <a:pt x="138" y="69"/>
                      </a:lnTo>
                      <a:lnTo>
                        <a:pt x="130" y="52"/>
                      </a:lnTo>
                      <a:lnTo>
                        <a:pt x="138" y="61"/>
                      </a:lnTo>
                      <a:lnTo>
                        <a:pt x="138" y="69"/>
                      </a:lnTo>
                      <a:lnTo>
                        <a:pt x="147" y="61"/>
                      </a:lnTo>
                      <a:lnTo>
                        <a:pt x="147" y="52"/>
                      </a:lnTo>
                      <a:lnTo>
                        <a:pt x="147" y="35"/>
                      </a:lnTo>
                      <a:lnTo>
                        <a:pt x="156" y="52"/>
                      </a:lnTo>
                      <a:lnTo>
                        <a:pt x="173" y="18"/>
                      </a:lnTo>
                      <a:lnTo>
                        <a:pt x="173" y="9"/>
                      </a:lnTo>
                      <a:lnTo>
                        <a:pt x="173" y="26"/>
                      </a:lnTo>
                      <a:lnTo>
                        <a:pt x="156" y="52"/>
                      </a:lnTo>
                      <a:lnTo>
                        <a:pt x="190" y="35"/>
                      </a:lnTo>
                      <a:lnTo>
                        <a:pt x="156" y="61"/>
                      </a:lnTo>
                      <a:lnTo>
                        <a:pt x="147" y="69"/>
                      </a:lnTo>
                      <a:lnTo>
                        <a:pt x="147" y="78"/>
                      </a:lnTo>
                      <a:lnTo>
                        <a:pt x="138" y="95"/>
                      </a:lnTo>
                      <a:lnTo>
                        <a:pt x="138" y="113"/>
                      </a:lnTo>
                      <a:lnTo>
                        <a:pt x="138" y="130"/>
                      </a:lnTo>
                      <a:lnTo>
                        <a:pt x="138" y="113"/>
                      </a:lnTo>
                      <a:lnTo>
                        <a:pt x="147" y="104"/>
                      </a:lnTo>
                      <a:lnTo>
                        <a:pt x="147" y="95"/>
                      </a:lnTo>
                      <a:lnTo>
                        <a:pt x="156" y="95"/>
                      </a:lnTo>
                      <a:lnTo>
                        <a:pt x="156" y="87"/>
                      </a:lnTo>
                      <a:lnTo>
                        <a:pt x="156" y="69"/>
                      </a:lnTo>
                      <a:lnTo>
                        <a:pt x="156" y="78"/>
                      </a:lnTo>
                      <a:lnTo>
                        <a:pt x="164" y="87"/>
                      </a:lnTo>
                      <a:lnTo>
                        <a:pt x="164" y="78"/>
                      </a:lnTo>
                      <a:lnTo>
                        <a:pt x="173" y="69"/>
                      </a:lnTo>
                      <a:lnTo>
                        <a:pt x="173" y="61"/>
                      </a:lnTo>
                      <a:lnTo>
                        <a:pt x="181" y="61"/>
                      </a:lnTo>
                      <a:lnTo>
                        <a:pt x="190" y="52"/>
                      </a:lnTo>
                      <a:lnTo>
                        <a:pt x="199" y="44"/>
                      </a:lnTo>
                      <a:lnTo>
                        <a:pt x="199" y="18"/>
                      </a:lnTo>
                      <a:lnTo>
                        <a:pt x="199" y="44"/>
                      </a:lnTo>
                      <a:lnTo>
                        <a:pt x="207" y="35"/>
                      </a:lnTo>
                      <a:lnTo>
                        <a:pt x="225" y="26"/>
                      </a:lnTo>
                      <a:lnTo>
                        <a:pt x="207" y="35"/>
                      </a:lnTo>
                      <a:lnTo>
                        <a:pt x="216" y="44"/>
                      </a:lnTo>
                      <a:lnTo>
                        <a:pt x="207" y="44"/>
                      </a:lnTo>
                      <a:lnTo>
                        <a:pt x="199" y="44"/>
                      </a:lnTo>
                      <a:lnTo>
                        <a:pt x="190" y="52"/>
                      </a:lnTo>
                      <a:lnTo>
                        <a:pt x="181" y="61"/>
                      </a:lnTo>
                      <a:lnTo>
                        <a:pt x="181" y="69"/>
                      </a:lnTo>
                      <a:lnTo>
                        <a:pt x="173" y="78"/>
                      </a:lnTo>
                      <a:lnTo>
                        <a:pt x="181" y="78"/>
                      </a:lnTo>
                      <a:lnTo>
                        <a:pt x="190" y="78"/>
                      </a:lnTo>
                      <a:lnTo>
                        <a:pt x="199" y="69"/>
                      </a:lnTo>
                      <a:lnTo>
                        <a:pt x="207" y="69"/>
                      </a:lnTo>
                      <a:lnTo>
                        <a:pt x="216" y="69"/>
                      </a:lnTo>
                      <a:lnTo>
                        <a:pt x="216" y="61"/>
                      </a:lnTo>
                      <a:lnTo>
                        <a:pt x="225" y="61"/>
                      </a:lnTo>
                      <a:lnTo>
                        <a:pt x="225" y="52"/>
                      </a:lnTo>
                      <a:lnTo>
                        <a:pt x="225" y="61"/>
                      </a:lnTo>
                      <a:lnTo>
                        <a:pt x="216" y="69"/>
                      </a:lnTo>
                      <a:lnTo>
                        <a:pt x="207" y="69"/>
                      </a:lnTo>
                      <a:lnTo>
                        <a:pt x="199" y="78"/>
                      </a:lnTo>
                      <a:lnTo>
                        <a:pt x="190" y="78"/>
                      </a:lnTo>
                      <a:lnTo>
                        <a:pt x="181" y="78"/>
                      </a:lnTo>
                      <a:lnTo>
                        <a:pt x="173" y="87"/>
                      </a:lnTo>
                      <a:lnTo>
                        <a:pt x="164" y="95"/>
                      </a:lnTo>
                      <a:lnTo>
                        <a:pt x="156" y="104"/>
                      </a:lnTo>
                      <a:lnTo>
                        <a:pt x="156" y="113"/>
                      </a:lnTo>
                      <a:lnTo>
                        <a:pt x="147" y="113"/>
                      </a:lnTo>
                      <a:lnTo>
                        <a:pt x="147" y="121"/>
                      </a:lnTo>
                      <a:lnTo>
                        <a:pt x="147" y="130"/>
                      </a:lnTo>
                      <a:lnTo>
                        <a:pt x="156" y="121"/>
                      </a:lnTo>
                      <a:lnTo>
                        <a:pt x="164" y="113"/>
                      </a:lnTo>
                      <a:lnTo>
                        <a:pt x="164" y="104"/>
                      </a:lnTo>
                      <a:lnTo>
                        <a:pt x="164" y="95"/>
                      </a:lnTo>
                      <a:lnTo>
                        <a:pt x="164" y="104"/>
                      </a:lnTo>
                      <a:lnTo>
                        <a:pt x="164" y="113"/>
                      </a:lnTo>
                      <a:lnTo>
                        <a:pt x="164" y="121"/>
                      </a:lnTo>
                      <a:lnTo>
                        <a:pt x="181" y="113"/>
                      </a:lnTo>
                      <a:lnTo>
                        <a:pt x="190" y="113"/>
                      </a:lnTo>
                      <a:lnTo>
                        <a:pt x="207" y="104"/>
                      </a:lnTo>
                      <a:lnTo>
                        <a:pt x="216" y="104"/>
                      </a:lnTo>
                      <a:lnTo>
                        <a:pt x="216" y="95"/>
                      </a:lnTo>
                      <a:lnTo>
                        <a:pt x="216" y="78"/>
                      </a:lnTo>
                      <a:lnTo>
                        <a:pt x="216" y="104"/>
                      </a:lnTo>
                      <a:lnTo>
                        <a:pt x="225" y="104"/>
                      </a:lnTo>
                      <a:lnTo>
                        <a:pt x="225" y="87"/>
                      </a:lnTo>
                      <a:lnTo>
                        <a:pt x="225" y="95"/>
                      </a:lnTo>
                      <a:lnTo>
                        <a:pt x="225" y="104"/>
                      </a:lnTo>
                      <a:lnTo>
                        <a:pt x="233" y="95"/>
                      </a:lnTo>
                      <a:lnTo>
                        <a:pt x="242" y="87"/>
                      </a:lnTo>
                      <a:lnTo>
                        <a:pt x="233" y="95"/>
                      </a:lnTo>
                      <a:lnTo>
                        <a:pt x="233" y="104"/>
                      </a:lnTo>
                      <a:lnTo>
                        <a:pt x="225" y="104"/>
                      </a:lnTo>
                      <a:lnTo>
                        <a:pt x="225" y="113"/>
                      </a:lnTo>
                      <a:lnTo>
                        <a:pt x="233" y="121"/>
                      </a:lnTo>
                      <a:lnTo>
                        <a:pt x="225" y="113"/>
                      </a:lnTo>
                      <a:lnTo>
                        <a:pt x="216" y="104"/>
                      </a:lnTo>
                      <a:lnTo>
                        <a:pt x="207" y="113"/>
                      </a:lnTo>
                      <a:lnTo>
                        <a:pt x="199" y="113"/>
                      </a:lnTo>
                      <a:lnTo>
                        <a:pt x="190" y="121"/>
                      </a:lnTo>
                      <a:lnTo>
                        <a:pt x="181" y="121"/>
                      </a:lnTo>
                      <a:lnTo>
                        <a:pt x="173" y="121"/>
                      </a:lnTo>
                      <a:lnTo>
                        <a:pt x="164" y="130"/>
                      </a:lnTo>
                      <a:lnTo>
                        <a:pt x="156" y="130"/>
                      </a:lnTo>
                      <a:lnTo>
                        <a:pt x="156" y="139"/>
                      </a:lnTo>
                      <a:lnTo>
                        <a:pt x="147" y="139"/>
                      </a:lnTo>
                      <a:lnTo>
                        <a:pt x="164" y="139"/>
                      </a:lnTo>
                      <a:lnTo>
                        <a:pt x="181" y="139"/>
                      </a:lnTo>
                      <a:lnTo>
                        <a:pt x="199" y="139"/>
                      </a:lnTo>
                      <a:lnTo>
                        <a:pt x="216" y="130"/>
                      </a:lnTo>
                      <a:lnTo>
                        <a:pt x="225" y="130"/>
                      </a:lnTo>
                      <a:lnTo>
                        <a:pt x="233" y="130"/>
                      </a:lnTo>
                      <a:lnTo>
                        <a:pt x="242" y="121"/>
                      </a:lnTo>
                      <a:lnTo>
                        <a:pt x="251" y="113"/>
                      </a:lnTo>
                      <a:lnTo>
                        <a:pt x="242" y="121"/>
                      </a:lnTo>
                      <a:lnTo>
                        <a:pt x="242" y="130"/>
                      </a:lnTo>
                      <a:lnTo>
                        <a:pt x="233" y="130"/>
                      </a:lnTo>
                      <a:lnTo>
                        <a:pt x="242" y="130"/>
                      </a:lnTo>
                      <a:lnTo>
                        <a:pt x="251" y="130"/>
                      </a:lnTo>
                      <a:lnTo>
                        <a:pt x="259" y="121"/>
                      </a:lnTo>
                      <a:lnTo>
                        <a:pt x="268" y="121"/>
                      </a:lnTo>
                      <a:lnTo>
                        <a:pt x="276" y="121"/>
                      </a:lnTo>
                      <a:lnTo>
                        <a:pt x="268" y="121"/>
                      </a:lnTo>
                      <a:lnTo>
                        <a:pt x="259" y="130"/>
                      </a:lnTo>
                      <a:lnTo>
                        <a:pt x="251" y="130"/>
                      </a:lnTo>
                      <a:lnTo>
                        <a:pt x="259" y="130"/>
                      </a:lnTo>
                      <a:lnTo>
                        <a:pt x="268" y="130"/>
                      </a:lnTo>
                      <a:lnTo>
                        <a:pt x="259" y="139"/>
                      </a:lnTo>
                      <a:lnTo>
                        <a:pt x="251" y="139"/>
                      </a:lnTo>
                      <a:lnTo>
                        <a:pt x="242" y="139"/>
                      </a:lnTo>
                      <a:lnTo>
                        <a:pt x="233" y="139"/>
                      </a:lnTo>
                      <a:lnTo>
                        <a:pt x="242" y="139"/>
                      </a:lnTo>
                      <a:lnTo>
                        <a:pt x="251" y="139"/>
                      </a:lnTo>
                      <a:lnTo>
                        <a:pt x="268" y="139"/>
                      </a:lnTo>
                      <a:lnTo>
                        <a:pt x="251" y="139"/>
                      </a:lnTo>
                      <a:lnTo>
                        <a:pt x="242" y="139"/>
                      </a:lnTo>
                      <a:lnTo>
                        <a:pt x="233" y="139"/>
                      </a:lnTo>
                      <a:lnTo>
                        <a:pt x="225" y="139"/>
                      </a:lnTo>
                      <a:lnTo>
                        <a:pt x="216" y="139"/>
                      </a:lnTo>
                      <a:lnTo>
                        <a:pt x="190" y="147"/>
                      </a:lnTo>
                      <a:lnTo>
                        <a:pt x="199" y="147"/>
                      </a:lnTo>
                      <a:lnTo>
                        <a:pt x="199" y="156"/>
                      </a:lnTo>
                      <a:lnTo>
                        <a:pt x="190" y="147"/>
                      </a:lnTo>
                      <a:lnTo>
                        <a:pt x="190" y="156"/>
                      </a:lnTo>
                      <a:lnTo>
                        <a:pt x="190" y="164"/>
                      </a:lnTo>
                      <a:lnTo>
                        <a:pt x="181" y="173"/>
                      </a:lnTo>
                      <a:lnTo>
                        <a:pt x="173" y="190"/>
                      </a:lnTo>
                      <a:lnTo>
                        <a:pt x="181" y="173"/>
                      </a:lnTo>
                      <a:lnTo>
                        <a:pt x="181" y="164"/>
                      </a:lnTo>
                      <a:lnTo>
                        <a:pt x="190" y="156"/>
                      </a:lnTo>
                      <a:lnTo>
                        <a:pt x="181" y="156"/>
                      </a:lnTo>
                      <a:lnTo>
                        <a:pt x="181" y="147"/>
                      </a:lnTo>
                      <a:lnTo>
                        <a:pt x="173" y="147"/>
                      </a:lnTo>
                      <a:lnTo>
                        <a:pt x="164" y="147"/>
                      </a:lnTo>
                      <a:lnTo>
                        <a:pt x="156" y="156"/>
                      </a:lnTo>
                      <a:lnTo>
                        <a:pt x="147" y="156"/>
                      </a:lnTo>
                      <a:lnTo>
                        <a:pt x="147" y="164"/>
                      </a:lnTo>
                      <a:lnTo>
                        <a:pt x="147" y="173"/>
                      </a:lnTo>
                      <a:lnTo>
                        <a:pt x="147" y="182"/>
                      </a:lnTo>
                      <a:lnTo>
                        <a:pt x="147" y="190"/>
                      </a:lnTo>
                      <a:lnTo>
                        <a:pt x="147" y="199"/>
                      </a:lnTo>
                      <a:lnTo>
                        <a:pt x="147" y="216"/>
                      </a:lnTo>
                      <a:lnTo>
                        <a:pt x="147" y="225"/>
                      </a:lnTo>
                      <a:lnTo>
                        <a:pt x="147" y="234"/>
                      </a:lnTo>
                      <a:lnTo>
                        <a:pt x="156" y="242"/>
                      </a:lnTo>
                      <a:lnTo>
                        <a:pt x="156" y="251"/>
                      </a:lnTo>
                      <a:lnTo>
                        <a:pt x="164" y="259"/>
                      </a:lnTo>
                      <a:lnTo>
                        <a:pt x="173" y="259"/>
                      </a:lnTo>
                      <a:lnTo>
                        <a:pt x="181" y="259"/>
                      </a:lnTo>
                      <a:lnTo>
                        <a:pt x="164" y="259"/>
                      </a:lnTo>
                      <a:lnTo>
                        <a:pt x="156" y="259"/>
                      </a:lnTo>
                      <a:lnTo>
                        <a:pt x="147" y="259"/>
                      </a:lnTo>
                      <a:lnTo>
                        <a:pt x="138" y="259"/>
                      </a:lnTo>
                      <a:lnTo>
                        <a:pt x="130" y="259"/>
                      </a:lnTo>
                      <a:lnTo>
                        <a:pt x="121" y="259"/>
                      </a:lnTo>
                      <a:lnTo>
                        <a:pt x="112" y="268"/>
                      </a:lnTo>
                      <a:lnTo>
                        <a:pt x="112" y="259"/>
                      </a:lnTo>
                      <a:lnTo>
                        <a:pt x="104" y="259"/>
                      </a:lnTo>
                      <a:lnTo>
                        <a:pt x="87" y="259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752" name="Freeform 112"/>
                <p:cNvSpPr>
                  <a:spLocks/>
                </p:cNvSpPr>
                <p:nvPr/>
              </p:nvSpPr>
              <p:spPr bwMode="auto">
                <a:xfrm>
                  <a:off x="577" y="1359"/>
                  <a:ext cx="276" cy="259"/>
                </a:xfrm>
                <a:custGeom>
                  <a:avLst/>
                  <a:gdLst>
                    <a:gd name="T0" fmla="*/ 112 w 276"/>
                    <a:gd name="T1" fmla="*/ 216 h 259"/>
                    <a:gd name="T2" fmla="*/ 112 w 276"/>
                    <a:gd name="T3" fmla="*/ 147 h 259"/>
                    <a:gd name="T4" fmla="*/ 52 w 276"/>
                    <a:gd name="T5" fmla="*/ 139 h 259"/>
                    <a:gd name="T6" fmla="*/ 26 w 276"/>
                    <a:gd name="T7" fmla="*/ 121 h 259"/>
                    <a:gd name="T8" fmla="*/ 43 w 276"/>
                    <a:gd name="T9" fmla="*/ 130 h 259"/>
                    <a:gd name="T10" fmla="*/ 52 w 276"/>
                    <a:gd name="T11" fmla="*/ 113 h 259"/>
                    <a:gd name="T12" fmla="*/ 104 w 276"/>
                    <a:gd name="T13" fmla="*/ 130 h 259"/>
                    <a:gd name="T14" fmla="*/ 61 w 276"/>
                    <a:gd name="T15" fmla="*/ 113 h 259"/>
                    <a:gd name="T16" fmla="*/ 78 w 276"/>
                    <a:gd name="T17" fmla="*/ 113 h 259"/>
                    <a:gd name="T18" fmla="*/ 52 w 276"/>
                    <a:gd name="T19" fmla="*/ 78 h 259"/>
                    <a:gd name="T20" fmla="*/ 69 w 276"/>
                    <a:gd name="T21" fmla="*/ 87 h 259"/>
                    <a:gd name="T22" fmla="*/ 78 w 276"/>
                    <a:gd name="T23" fmla="*/ 78 h 259"/>
                    <a:gd name="T24" fmla="*/ 78 w 276"/>
                    <a:gd name="T25" fmla="*/ 35 h 259"/>
                    <a:gd name="T26" fmla="*/ 87 w 276"/>
                    <a:gd name="T27" fmla="*/ 69 h 259"/>
                    <a:gd name="T28" fmla="*/ 104 w 276"/>
                    <a:gd name="T29" fmla="*/ 104 h 259"/>
                    <a:gd name="T30" fmla="*/ 95 w 276"/>
                    <a:gd name="T31" fmla="*/ 61 h 259"/>
                    <a:gd name="T32" fmla="*/ 112 w 276"/>
                    <a:gd name="T33" fmla="*/ 18 h 259"/>
                    <a:gd name="T34" fmla="*/ 104 w 276"/>
                    <a:gd name="T35" fmla="*/ 104 h 259"/>
                    <a:gd name="T36" fmla="*/ 112 w 276"/>
                    <a:gd name="T37" fmla="*/ 69 h 259"/>
                    <a:gd name="T38" fmla="*/ 112 w 276"/>
                    <a:gd name="T39" fmla="*/ 44 h 259"/>
                    <a:gd name="T40" fmla="*/ 121 w 276"/>
                    <a:gd name="T41" fmla="*/ 18 h 259"/>
                    <a:gd name="T42" fmla="*/ 130 w 276"/>
                    <a:gd name="T43" fmla="*/ 26 h 259"/>
                    <a:gd name="T44" fmla="*/ 130 w 276"/>
                    <a:gd name="T45" fmla="*/ 44 h 259"/>
                    <a:gd name="T46" fmla="*/ 130 w 276"/>
                    <a:gd name="T47" fmla="*/ 113 h 259"/>
                    <a:gd name="T48" fmla="*/ 130 w 276"/>
                    <a:gd name="T49" fmla="*/ 52 h 259"/>
                    <a:gd name="T50" fmla="*/ 156 w 276"/>
                    <a:gd name="T51" fmla="*/ 52 h 259"/>
                    <a:gd name="T52" fmla="*/ 156 w 276"/>
                    <a:gd name="T53" fmla="*/ 61 h 259"/>
                    <a:gd name="T54" fmla="*/ 138 w 276"/>
                    <a:gd name="T55" fmla="*/ 113 h 259"/>
                    <a:gd name="T56" fmla="*/ 156 w 276"/>
                    <a:gd name="T57" fmla="*/ 69 h 259"/>
                    <a:gd name="T58" fmla="*/ 173 w 276"/>
                    <a:gd name="T59" fmla="*/ 61 h 259"/>
                    <a:gd name="T60" fmla="*/ 207 w 276"/>
                    <a:gd name="T61" fmla="*/ 35 h 259"/>
                    <a:gd name="T62" fmla="*/ 190 w 276"/>
                    <a:gd name="T63" fmla="*/ 52 h 259"/>
                    <a:gd name="T64" fmla="*/ 190 w 276"/>
                    <a:gd name="T65" fmla="*/ 69 h 259"/>
                    <a:gd name="T66" fmla="*/ 225 w 276"/>
                    <a:gd name="T67" fmla="*/ 61 h 259"/>
                    <a:gd name="T68" fmla="*/ 181 w 276"/>
                    <a:gd name="T69" fmla="*/ 78 h 259"/>
                    <a:gd name="T70" fmla="*/ 147 w 276"/>
                    <a:gd name="T71" fmla="*/ 121 h 259"/>
                    <a:gd name="T72" fmla="*/ 164 w 276"/>
                    <a:gd name="T73" fmla="*/ 104 h 259"/>
                    <a:gd name="T74" fmla="*/ 216 w 276"/>
                    <a:gd name="T75" fmla="*/ 104 h 259"/>
                    <a:gd name="T76" fmla="*/ 225 w 276"/>
                    <a:gd name="T77" fmla="*/ 95 h 259"/>
                    <a:gd name="T78" fmla="*/ 225 w 276"/>
                    <a:gd name="T79" fmla="*/ 113 h 259"/>
                    <a:gd name="T80" fmla="*/ 190 w 276"/>
                    <a:gd name="T81" fmla="*/ 113 h 259"/>
                    <a:gd name="T82" fmla="*/ 147 w 276"/>
                    <a:gd name="T83" fmla="*/ 139 h 259"/>
                    <a:gd name="T84" fmla="*/ 233 w 276"/>
                    <a:gd name="T85" fmla="*/ 130 h 259"/>
                    <a:gd name="T86" fmla="*/ 251 w 276"/>
                    <a:gd name="T87" fmla="*/ 130 h 259"/>
                    <a:gd name="T88" fmla="*/ 259 w 276"/>
                    <a:gd name="T89" fmla="*/ 121 h 259"/>
                    <a:gd name="T90" fmla="*/ 251 w 276"/>
                    <a:gd name="T91" fmla="*/ 130 h 259"/>
                    <a:gd name="T92" fmla="*/ 242 w 276"/>
                    <a:gd name="T93" fmla="*/ 139 h 259"/>
                    <a:gd name="T94" fmla="*/ 190 w 276"/>
                    <a:gd name="T95" fmla="*/ 147 h 259"/>
                    <a:gd name="T96" fmla="*/ 181 w 276"/>
                    <a:gd name="T97" fmla="*/ 164 h 259"/>
                    <a:gd name="T98" fmla="*/ 156 w 276"/>
                    <a:gd name="T99" fmla="*/ 156 h 259"/>
                    <a:gd name="T100" fmla="*/ 147 w 276"/>
                    <a:gd name="T101" fmla="*/ 199 h 259"/>
                    <a:gd name="T102" fmla="*/ 164 w 276"/>
                    <a:gd name="T103" fmla="*/ 259 h 259"/>
                    <a:gd name="T104" fmla="*/ 130 w 276"/>
                    <a:gd name="T105" fmla="*/ 259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6"/>
                    <a:gd name="T160" fmla="*/ 0 h 259"/>
                    <a:gd name="T161" fmla="*/ 276 w 276"/>
                    <a:gd name="T162" fmla="*/ 259 h 2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6" h="259">
                      <a:moveTo>
                        <a:pt x="87" y="259"/>
                      </a:moveTo>
                      <a:lnTo>
                        <a:pt x="104" y="251"/>
                      </a:lnTo>
                      <a:lnTo>
                        <a:pt x="112" y="242"/>
                      </a:lnTo>
                      <a:lnTo>
                        <a:pt x="112" y="234"/>
                      </a:lnTo>
                      <a:lnTo>
                        <a:pt x="112" y="225"/>
                      </a:lnTo>
                      <a:lnTo>
                        <a:pt x="112" y="216"/>
                      </a:lnTo>
                      <a:lnTo>
                        <a:pt x="112" y="208"/>
                      </a:lnTo>
                      <a:lnTo>
                        <a:pt x="112" y="190"/>
                      </a:lnTo>
                      <a:lnTo>
                        <a:pt x="112" y="173"/>
                      </a:lnTo>
                      <a:lnTo>
                        <a:pt x="112" y="164"/>
                      </a:lnTo>
                      <a:lnTo>
                        <a:pt x="112" y="156"/>
                      </a:lnTo>
                      <a:lnTo>
                        <a:pt x="112" y="147"/>
                      </a:lnTo>
                      <a:lnTo>
                        <a:pt x="104" y="147"/>
                      </a:lnTo>
                      <a:lnTo>
                        <a:pt x="95" y="147"/>
                      </a:lnTo>
                      <a:lnTo>
                        <a:pt x="87" y="147"/>
                      </a:lnTo>
                      <a:lnTo>
                        <a:pt x="78" y="139"/>
                      </a:lnTo>
                      <a:lnTo>
                        <a:pt x="69" y="139"/>
                      </a:lnTo>
                      <a:lnTo>
                        <a:pt x="52" y="139"/>
                      </a:lnTo>
                      <a:lnTo>
                        <a:pt x="43" y="130"/>
                      </a:lnTo>
                      <a:lnTo>
                        <a:pt x="26" y="130"/>
                      </a:lnTo>
                      <a:lnTo>
                        <a:pt x="17" y="130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6" y="121"/>
                      </a:lnTo>
                      <a:lnTo>
                        <a:pt x="26" y="104"/>
                      </a:lnTo>
                      <a:lnTo>
                        <a:pt x="26" y="95"/>
                      </a:lnTo>
                      <a:lnTo>
                        <a:pt x="26" y="121"/>
                      </a:lnTo>
                      <a:lnTo>
                        <a:pt x="35" y="121"/>
                      </a:lnTo>
                      <a:lnTo>
                        <a:pt x="35" y="130"/>
                      </a:lnTo>
                      <a:lnTo>
                        <a:pt x="43" y="130"/>
                      </a:lnTo>
                      <a:lnTo>
                        <a:pt x="52" y="130"/>
                      </a:lnTo>
                      <a:lnTo>
                        <a:pt x="61" y="130"/>
                      </a:lnTo>
                      <a:lnTo>
                        <a:pt x="52" y="121"/>
                      </a:lnTo>
                      <a:lnTo>
                        <a:pt x="43" y="113"/>
                      </a:lnTo>
                      <a:lnTo>
                        <a:pt x="43" y="95"/>
                      </a:lnTo>
                      <a:lnTo>
                        <a:pt x="52" y="113"/>
                      </a:lnTo>
                      <a:lnTo>
                        <a:pt x="61" y="121"/>
                      </a:lnTo>
                      <a:lnTo>
                        <a:pt x="69" y="130"/>
                      </a:lnTo>
                      <a:lnTo>
                        <a:pt x="78" y="130"/>
                      </a:lnTo>
                      <a:lnTo>
                        <a:pt x="87" y="130"/>
                      </a:lnTo>
                      <a:lnTo>
                        <a:pt x="95" y="139"/>
                      </a:lnTo>
                      <a:lnTo>
                        <a:pt x="104" y="130"/>
                      </a:lnTo>
                      <a:lnTo>
                        <a:pt x="95" y="130"/>
                      </a:lnTo>
                      <a:lnTo>
                        <a:pt x="87" y="130"/>
                      </a:lnTo>
                      <a:lnTo>
                        <a:pt x="87" y="121"/>
                      </a:lnTo>
                      <a:lnTo>
                        <a:pt x="78" y="121"/>
                      </a:lnTo>
                      <a:lnTo>
                        <a:pt x="69" y="113"/>
                      </a:lnTo>
                      <a:lnTo>
                        <a:pt x="61" y="113"/>
                      </a:lnTo>
                      <a:lnTo>
                        <a:pt x="52" y="113"/>
                      </a:lnTo>
                      <a:lnTo>
                        <a:pt x="52" y="104"/>
                      </a:lnTo>
                      <a:lnTo>
                        <a:pt x="52" y="113"/>
                      </a:lnTo>
                      <a:lnTo>
                        <a:pt x="61" y="113"/>
                      </a:lnTo>
                      <a:lnTo>
                        <a:pt x="69" y="113"/>
                      </a:lnTo>
                      <a:lnTo>
                        <a:pt x="78" y="113"/>
                      </a:lnTo>
                      <a:lnTo>
                        <a:pt x="78" y="121"/>
                      </a:lnTo>
                      <a:lnTo>
                        <a:pt x="78" y="113"/>
                      </a:lnTo>
                      <a:lnTo>
                        <a:pt x="69" y="104"/>
                      </a:lnTo>
                      <a:lnTo>
                        <a:pt x="69" y="95"/>
                      </a:lnTo>
                      <a:lnTo>
                        <a:pt x="61" y="87"/>
                      </a:lnTo>
                      <a:lnTo>
                        <a:pt x="52" y="78"/>
                      </a:lnTo>
                      <a:lnTo>
                        <a:pt x="61" y="87"/>
                      </a:lnTo>
                      <a:lnTo>
                        <a:pt x="61" y="69"/>
                      </a:lnTo>
                      <a:lnTo>
                        <a:pt x="52" y="52"/>
                      </a:lnTo>
                      <a:lnTo>
                        <a:pt x="61" y="69"/>
                      </a:lnTo>
                      <a:lnTo>
                        <a:pt x="61" y="78"/>
                      </a:lnTo>
                      <a:lnTo>
                        <a:pt x="69" y="87"/>
                      </a:lnTo>
                      <a:lnTo>
                        <a:pt x="69" y="95"/>
                      </a:lnTo>
                      <a:lnTo>
                        <a:pt x="78" y="95"/>
                      </a:lnTo>
                      <a:lnTo>
                        <a:pt x="78" y="104"/>
                      </a:lnTo>
                      <a:lnTo>
                        <a:pt x="87" y="113"/>
                      </a:lnTo>
                      <a:lnTo>
                        <a:pt x="87" y="87"/>
                      </a:lnTo>
                      <a:lnTo>
                        <a:pt x="78" y="78"/>
                      </a:lnTo>
                      <a:lnTo>
                        <a:pt x="78" y="69"/>
                      </a:lnTo>
                      <a:lnTo>
                        <a:pt x="69" y="61"/>
                      </a:lnTo>
                      <a:lnTo>
                        <a:pt x="78" y="69"/>
                      </a:lnTo>
                      <a:lnTo>
                        <a:pt x="78" y="35"/>
                      </a:lnTo>
                      <a:lnTo>
                        <a:pt x="78" y="26"/>
                      </a:lnTo>
                      <a:lnTo>
                        <a:pt x="78" y="35"/>
                      </a:lnTo>
                      <a:lnTo>
                        <a:pt x="78" y="26"/>
                      </a:lnTo>
                      <a:lnTo>
                        <a:pt x="95" y="18"/>
                      </a:lnTo>
                      <a:lnTo>
                        <a:pt x="87" y="35"/>
                      </a:lnTo>
                      <a:lnTo>
                        <a:pt x="78" y="44"/>
                      </a:lnTo>
                      <a:lnTo>
                        <a:pt x="78" y="61"/>
                      </a:lnTo>
                      <a:lnTo>
                        <a:pt x="87" y="69"/>
                      </a:lnTo>
                      <a:lnTo>
                        <a:pt x="87" y="87"/>
                      </a:lnTo>
                      <a:lnTo>
                        <a:pt x="87" y="104"/>
                      </a:lnTo>
                      <a:lnTo>
                        <a:pt x="87" y="113"/>
                      </a:lnTo>
                      <a:lnTo>
                        <a:pt x="95" y="121"/>
                      </a:lnTo>
                      <a:lnTo>
                        <a:pt x="104" y="121"/>
                      </a:lnTo>
                      <a:lnTo>
                        <a:pt x="104" y="104"/>
                      </a:lnTo>
                      <a:lnTo>
                        <a:pt x="95" y="95"/>
                      </a:lnTo>
                      <a:lnTo>
                        <a:pt x="95" y="87"/>
                      </a:lnTo>
                      <a:lnTo>
                        <a:pt x="95" y="78"/>
                      </a:lnTo>
                      <a:lnTo>
                        <a:pt x="95" y="87"/>
                      </a:lnTo>
                      <a:lnTo>
                        <a:pt x="95" y="78"/>
                      </a:lnTo>
                      <a:lnTo>
                        <a:pt x="95" y="61"/>
                      </a:lnTo>
                      <a:lnTo>
                        <a:pt x="95" y="52"/>
                      </a:lnTo>
                      <a:lnTo>
                        <a:pt x="95" y="44"/>
                      </a:lnTo>
                      <a:lnTo>
                        <a:pt x="104" y="26"/>
                      </a:lnTo>
                      <a:lnTo>
                        <a:pt x="104" y="18"/>
                      </a:lnTo>
                      <a:lnTo>
                        <a:pt x="95" y="44"/>
                      </a:lnTo>
                      <a:lnTo>
                        <a:pt x="112" y="18"/>
                      </a:lnTo>
                      <a:lnTo>
                        <a:pt x="104" y="44"/>
                      </a:lnTo>
                      <a:lnTo>
                        <a:pt x="95" y="52"/>
                      </a:lnTo>
                      <a:lnTo>
                        <a:pt x="104" y="78"/>
                      </a:lnTo>
                      <a:lnTo>
                        <a:pt x="104" y="87"/>
                      </a:lnTo>
                      <a:lnTo>
                        <a:pt x="104" y="95"/>
                      </a:lnTo>
                      <a:lnTo>
                        <a:pt x="104" y="104"/>
                      </a:lnTo>
                      <a:lnTo>
                        <a:pt x="112" y="113"/>
                      </a:lnTo>
                      <a:lnTo>
                        <a:pt x="112" y="121"/>
                      </a:lnTo>
                      <a:lnTo>
                        <a:pt x="112" y="113"/>
                      </a:lnTo>
                      <a:lnTo>
                        <a:pt x="112" y="87"/>
                      </a:lnTo>
                      <a:lnTo>
                        <a:pt x="112" y="78"/>
                      </a:lnTo>
                      <a:lnTo>
                        <a:pt x="112" y="69"/>
                      </a:lnTo>
                      <a:lnTo>
                        <a:pt x="104" y="61"/>
                      </a:lnTo>
                      <a:lnTo>
                        <a:pt x="112" y="69"/>
                      </a:lnTo>
                      <a:lnTo>
                        <a:pt x="112" y="78"/>
                      </a:lnTo>
                      <a:lnTo>
                        <a:pt x="112" y="87"/>
                      </a:lnTo>
                      <a:lnTo>
                        <a:pt x="112" y="61"/>
                      </a:lnTo>
                      <a:lnTo>
                        <a:pt x="112" y="44"/>
                      </a:lnTo>
                      <a:lnTo>
                        <a:pt x="112" y="26"/>
                      </a:lnTo>
                      <a:lnTo>
                        <a:pt x="112" y="35"/>
                      </a:lnTo>
                      <a:lnTo>
                        <a:pt x="121" y="26"/>
                      </a:lnTo>
                      <a:lnTo>
                        <a:pt x="121" y="18"/>
                      </a:lnTo>
                      <a:lnTo>
                        <a:pt x="130" y="0"/>
                      </a:lnTo>
                      <a:lnTo>
                        <a:pt x="121" y="18"/>
                      </a:lnTo>
                      <a:lnTo>
                        <a:pt x="121" y="26"/>
                      </a:lnTo>
                      <a:lnTo>
                        <a:pt x="121" y="35"/>
                      </a:lnTo>
                      <a:lnTo>
                        <a:pt x="121" y="52"/>
                      </a:lnTo>
                      <a:lnTo>
                        <a:pt x="121" y="44"/>
                      </a:lnTo>
                      <a:lnTo>
                        <a:pt x="130" y="35"/>
                      </a:lnTo>
                      <a:lnTo>
                        <a:pt x="130" y="26"/>
                      </a:lnTo>
                      <a:lnTo>
                        <a:pt x="130" y="18"/>
                      </a:lnTo>
                      <a:lnTo>
                        <a:pt x="138" y="0"/>
                      </a:lnTo>
                      <a:lnTo>
                        <a:pt x="130" y="18"/>
                      </a:lnTo>
                      <a:lnTo>
                        <a:pt x="130" y="26"/>
                      </a:lnTo>
                      <a:lnTo>
                        <a:pt x="130" y="35"/>
                      </a:lnTo>
                      <a:lnTo>
                        <a:pt x="130" y="44"/>
                      </a:lnTo>
                      <a:lnTo>
                        <a:pt x="121" y="52"/>
                      </a:lnTo>
                      <a:lnTo>
                        <a:pt x="121" y="69"/>
                      </a:lnTo>
                      <a:lnTo>
                        <a:pt x="121" y="87"/>
                      </a:lnTo>
                      <a:lnTo>
                        <a:pt x="121" y="113"/>
                      </a:lnTo>
                      <a:lnTo>
                        <a:pt x="130" y="130"/>
                      </a:lnTo>
                      <a:lnTo>
                        <a:pt x="130" y="113"/>
                      </a:lnTo>
                      <a:lnTo>
                        <a:pt x="130" y="104"/>
                      </a:lnTo>
                      <a:lnTo>
                        <a:pt x="130" y="95"/>
                      </a:lnTo>
                      <a:lnTo>
                        <a:pt x="130" y="87"/>
                      </a:lnTo>
                      <a:lnTo>
                        <a:pt x="130" y="78"/>
                      </a:lnTo>
                      <a:lnTo>
                        <a:pt x="138" y="69"/>
                      </a:lnTo>
                      <a:lnTo>
                        <a:pt x="130" y="52"/>
                      </a:lnTo>
                      <a:lnTo>
                        <a:pt x="130" y="61"/>
                      </a:lnTo>
                      <a:lnTo>
                        <a:pt x="138" y="69"/>
                      </a:lnTo>
                      <a:lnTo>
                        <a:pt x="147" y="61"/>
                      </a:lnTo>
                      <a:lnTo>
                        <a:pt x="147" y="52"/>
                      </a:lnTo>
                      <a:lnTo>
                        <a:pt x="147" y="35"/>
                      </a:lnTo>
                      <a:lnTo>
                        <a:pt x="156" y="52"/>
                      </a:lnTo>
                      <a:lnTo>
                        <a:pt x="173" y="18"/>
                      </a:lnTo>
                      <a:lnTo>
                        <a:pt x="173" y="9"/>
                      </a:lnTo>
                      <a:lnTo>
                        <a:pt x="173" y="26"/>
                      </a:lnTo>
                      <a:lnTo>
                        <a:pt x="156" y="52"/>
                      </a:lnTo>
                      <a:lnTo>
                        <a:pt x="190" y="26"/>
                      </a:lnTo>
                      <a:lnTo>
                        <a:pt x="156" y="61"/>
                      </a:lnTo>
                      <a:lnTo>
                        <a:pt x="147" y="69"/>
                      </a:lnTo>
                      <a:lnTo>
                        <a:pt x="138" y="78"/>
                      </a:lnTo>
                      <a:lnTo>
                        <a:pt x="138" y="95"/>
                      </a:lnTo>
                      <a:lnTo>
                        <a:pt x="138" y="113"/>
                      </a:lnTo>
                      <a:lnTo>
                        <a:pt x="138" y="130"/>
                      </a:lnTo>
                      <a:lnTo>
                        <a:pt x="138" y="113"/>
                      </a:lnTo>
                      <a:lnTo>
                        <a:pt x="147" y="104"/>
                      </a:lnTo>
                      <a:lnTo>
                        <a:pt x="147" y="95"/>
                      </a:lnTo>
                      <a:lnTo>
                        <a:pt x="156" y="95"/>
                      </a:lnTo>
                      <a:lnTo>
                        <a:pt x="156" y="87"/>
                      </a:lnTo>
                      <a:lnTo>
                        <a:pt x="156" y="78"/>
                      </a:lnTo>
                      <a:lnTo>
                        <a:pt x="156" y="69"/>
                      </a:lnTo>
                      <a:lnTo>
                        <a:pt x="156" y="78"/>
                      </a:lnTo>
                      <a:lnTo>
                        <a:pt x="164" y="78"/>
                      </a:lnTo>
                      <a:lnTo>
                        <a:pt x="164" y="87"/>
                      </a:lnTo>
                      <a:lnTo>
                        <a:pt x="164" y="78"/>
                      </a:lnTo>
                      <a:lnTo>
                        <a:pt x="173" y="69"/>
                      </a:lnTo>
                      <a:lnTo>
                        <a:pt x="173" y="61"/>
                      </a:lnTo>
                      <a:lnTo>
                        <a:pt x="181" y="52"/>
                      </a:lnTo>
                      <a:lnTo>
                        <a:pt x="190" y="52"/>
                      </a:lnTo>
                      <a:lnTo>
                        <a:pt x="190" y="44"/>
                      </a:lnTo>
                      <a:lnTo>
                        <a:pt x="190" y="18"/>
                      </a:lnTo>
                      <a:lnTo>
                        <a:pt x="199" y="44"/>
                      </a:lnTo>
                      <a:lnTo>
                        <a:pt x="207" y="35"/>
                      </a:lnTo>
                      <a:lnTo>
                        <a:pt x="225" y="26"/>
                      </a:lnTo>
                      <a:lnTo>
                        <a:pt x="207" y="35"/>
                      </a:lnTo>
                      <a:lnTo>
                        <a:pt x="216" y="44"/>
                      </a:lnTo>
                      <a:lnTo>
                        <a:pt x="207" y="44"/>
                      </a:lnTo>
                      <a:lnTo>
                        <a:pt x="199" y="44"/>
                      </a:lnTo>
                      <a:lnTo>
                        <a:pt x="190" y="52"/>
                      </a:lnTo>
                      <a:lnTo>
                        <a:pt x="181" y="61"/>
                      </a:lnTo>
                      <a:lnTo>
                        <a:pt x="181" y="69"/>
                      </a:lnTo>
                      <a:lnTo>
                        <a:pt x="173" y="69"/>
                      </a:lnTo>
                      <a:lnTo>
                        <a:pt x="173" y="78"/>
                      </a:lnTo>
                      <a:lnTo>
                        <a:pt x="181" y="78"/>
                      </a:lnTo>
                      <a:lnTo>
                        <a:pt x="190" y="69"/>
                      </a:lnTo>
                      <a:lnTo>
                        <a:pt x="199" y="69"/>
                      </a:lnTo>
                      <a:lnTo>
                        <a:pt x="207" y="69"/>
                      </a:lnTo>
                      <a:lnTo>
                        <a:pt x="216" y="69"/>
                      </a:lnTo>
                      <a:lnTo>
                        <a:pt x="216" y="61"/>
                      </a:lnTo>
                      <a:lnTo>
                        <a:pt x="225" y="52"/>
                      </a:lnTo>
                      <a:lnTo>
                        <a:pt x="225" y="61"/>
                      </a:lnTo>
                      <a:lnTo>
                        <a:pt x="216" y="61"/>
                      </a:lnTo>
                      <a:lnTo>
                        <a:pt x="216" y="69"/>
                      </a:lnTo>
                      <a:lnTo>
                        <a:pt x="207" y="69"/>
                      </a:lnTo>
                      <a:lnTo>
                        <a:pt x="199" y="69"/>
                      </a:lnTo>
                      <a:lnTo>
                        <a:pt x="190" y="78"/>
                      </a:lnTo>
                      <a:lnTo>
                        <a:pt x="181" y="78"/>
                      </a:lnTo>
                      <a:lnTo>
                        <a:pt x="173" y="87"/>
                      </a:lnTo>
                      <a:lnTo>
                        <a:pt x="164" y="95"/>
                      </a:lnTo>
                      <a:lnTo>
                        <a:pt x="156" y="95"/>
                      </a:lnTo>
                      <a:lnTo>
                        <a:pt x="156" y="104"/>
                      </a:lnTo>
                      <a:lnTo>
                        <a:pt x="147" y="113"/>
                      </a:lnTo>
                      <a:lnTo>
                        <a:pt x="147" y="121"/>
                      </a:lnTo>
                      <a:lnTo>
                        <a:pt x="147" y="130"/>
                      </a:lnTo>
                      <a:lnTo>
                        <a:pt x="156" y="121"/>
                      </a:lnTo>
                      <a:lnTo>
                        <a:pt x="156" y="113"/>
                      </a:lnTo>
                      <a:lnTo>
                        <a:pt x="164" y="104"/>
                      </a:lnTo>
                      <a:lnTo>
                        <a:pt x="164" y="95"/>
                      </a:lnTo>
                      <a:lnTo>
                        <a:pt x="164" y="104"/>
                      </a:lnTo>
                      <a:lnTo>
                        <a:pt x="164" y="113"/>
                      </a:lnTo>
                      <a:lnTo>
                        <a:pt x="164" y="121"/>
                      </a:lnTo>
                      <a:lnTo>
                        <a:pt x="181" y="113"/>
                      </a:lnTo>
                      <a:lnTo>
                        <a:pt x="190" y="113"/>
                      </a:lnTo>
                      <a:lnTo>
                        <a:pt x="207" y="104"/>
                      </a:lnTo>
                      <a:lnTo>
                        <a:pt x="216" y="104"/>
                      </a:lnTo>
                      <a:lnTo>
                        <a:pt x="216" y="95"/>
                      </a:lnTo>
                      <a:lnTo>
                        <a:pt x="216" y="78"/>
                      </a:lnTo>
                      <a:lnTo>
                        <a:pt x="216" y="104"/>
                      </a:lnTo>
                      <a:lnTo>
                        <a:pt x="225" y="104"/>
                      </a:lnTo>
                      <a:lnTo>
                        <a:pt x="225" y="87"/>
                      </a:lnTo>
                      <a:lnTo>
                        <a:pt x="225" y="95"/>
                      </a:lnTo>
                      <a:lnTo>
                        <a:pt x="233" y="95"/>
                      </a:lnTo>
                      <a:lnTo>
                        <a:pt x="242" y="87"/>
                      </a:lnTo>
                      <a:lnTo>
                        <a:pt x="233" y="95"/>
                      </a:lnTo>
                      <a:lnTo>
                        <a:pt x="233" y="104"/>
                      </a:lnTo>
                      <a:lnTo>
                        <a:pt x="225" y="104"/>
                      </a:lnTo>
                      <a:lnTo>
                        <a:pt x="225" y="113"/>
                      </a:lnTo>
                      <a:lnTo>
                        <a:pt x="233" y="121"/>
                      </a:lnTo>
                      <a:lnTo>
                        <a:pt x="225" y="113"/>
                      </a:lnTo>
                      <a:lnTo>
                        <a:pt x="225" y="104"/>
                      </a:lnTo>
                      <a:lnTo>
                        <a:pt x="216" y="104"/>
                      </a:lnTo>
                      <a:lnTo>
                        <a:pt x="207" y="113"/>
                      </a:lnTo>
                      <a:lnTo>
                        <a:pt x="190" y="113"/>
                      </a:lnTo>
                      <a:lnTo>
                        <a:pt x="181" y="121"/>
                      </a:lnTo>
                      <a:lnTo>
                        <a:pt x="173" y="121"/>
                      </a:lnTo>
                      <a:lnTo>
                        <a:pt x="164" y="130"/>
                      </a:lnTo>
                      <a:lnTo>
                        <a:pt x="156" y="130"/>
                      </a:lnTo>
                      <a:lnTo>
                        <a:pt x="156" y="139"/>
                      </a:lnTo>
                      <a:lnTo>
                        <a:pt x="147" y="139"/>
                      </a:lnTo>
                      <a:lnTo>
                        <a:pt x="164" y="139"/>
                      </a:lnTo>
                      <a:lnTo>
                        <a:pt x="181" y="139"/>
                      </a:lnTo>
                      <a:lnTo>
                        <a:pt x="199" y="139"/>
                      </a:lnTo>
                      <a:lnTo>
                        <a:pt x="216" y="130"/>
                      </a:lnTo>
                      <a:lnTo>
                        <a:pt x="225" y="130"/>
                      </a:lnTo>
                      <a:lnTo>
                        <a:pt x="233" y="130"/>
                      </a:lnTo>
                      <a:lnTo>
                        <a:pt x="242" y="121"/>
                      </a:lnTo>
                      <a:lnTo>
                        <a:pt x="251" y="113"/>
                      </a:lnTo>
                      <a:lnTo>
                        <a:pt x="242" y="121"/>
                      </a:lnTo>
                      <a:lnTo>
                        <a:pt x="233" y="130"/>
                      </a:lnTo>
                      <a:lnTo>
                        <a:pt x="242" y="130"/>
                      </a:lnTo>
                      <a:lnTo>
                        <a:pt x="251" y="130"/>
                      </a:lnTo>
                      <a:lnTo>
                        <a:pt x="251" y="121"/>
                      </a:lnTo>
                      <a:lnTo>
                        <a:pt x="259" y="121"/>
                      </a:lnTo>
                      <a:lnTo>
                        <a:pt x="268" y="121"/>
                      </a:lnTo>
                      <a:lnTo>
                        <a:pt x="276" y="121"/>
                      </a:lnTo>
                      <a:lnTo>
                        <a:pt x="268" y="121"/>
                      </a:lnTo>
                      <a:lnTo>
                        <a:pt x="259" y="121"/>
                      </a:lnTo>
                      <a:lnTo>
                        <a:pt x="259" y="130"/>
                      </a:lnTo>
                      <a:lnTo>
                        <a:pt x="251" y="130"/>
                      </a:lnTo>
                      <a:lnTo>
                        <a:pt x="259" y="130"/>
                      </a:lnTo>
                      <a:lnTo>
                        <a:pt x="268" y="130"/>
                      </a:lnTo>
                      <a:lnTo>
                        <a:pt x="259" y="130"/>
                      </a:lnTo>
                      <a:lnTo>
                        <a:pt x="251" y="130"/>
                      </a:lnTo>
                      <a:lnTo>
                        <a:pt x="233" y="139"/>
                      </a:lnTo>
                      <a:lnTo>
                        <a:pt x="242" y="139"/>
                      </a:lnTo>
                      <a:lnTo>
                        <a:pt x="251" y="139"/>
                      </a:lnTo>
                      <a:lnTo>
                        <a:pt x="268" y="139"/>
                      </a:lnTo>
                      <a:lnTo>
                        <a:pt x="251" y="139"/>
                      </a:lnTo>
                      <a:lnTo>
                        <a:pt x="242" y="139"/>
                      </a:lnTo>
                      <a:lnTo>
                        <a:pt x="233" y="139"/>
                      </a:lnTo>
                      <a:lnTo>
                        <a:pt x="225" y="139"/>
                      </a:lnTo>
                      <a:lnTo>
                        <a:pt x="216" y="139"/>
                      </a:lnTo>
                      <a:lnTo>
                        <a:pt x="190" y="147"/>
                      </a:lnTo>
                      <a:lnTo>
                        <a:pt x="199" y="156"/>
                      </a:lnTo>
                      <a:lnTo>
                        <a:pt x="190" y="147"/>
                      </a:lnTo>
                      <a:lnTo>
                        <a:pt x="190" y="156"/>
                      </a:lnTo>
                      <a:lnTo>
                        <a:pt x="190" y="164"/>
                      </a:lnTo>
                      <a:lnTo>
                        <a:pt x="181" y="173"/>
                      </a:lnTo>
                      <a:lnTo>
                        <a:pt x="173" y="182"/>
                      </a:lnTo>
                      <a:lnTo>
                        <a:pt x="181" y="173"/>
                      </a:lnTo>
                      <a:lnTo>
                        <a:pt x="181" y="164"/>
                      </a:lnTo>
                      <a:lnTo>
                        <a:pt x="181" y="156"/>
                      </a:lnTo>
                      <a:lnTo>
                        <a:pt x="181" y="147"/>
                      </a:lnTo>
                      <a:lnTo>
                        <a:pt x="173" y="147"/>
                      </a:lnTo>
                      <a:lnTo>
                        <a:pt x="164" y="147"/>
                      </a:lnTo>
                      <a:lnTo>
                        <a:pt x="156" y="147"/>
                      </a:lnTo>
                      <a:lnTo>
                        <a:pt x="156" y="156"/>
                      </a:lnTo>
                      <a:lnTo>
                        <a:pt x="147" y="156"/>
                      </a:lnTo>
                      <a:lnTo>
                        <a:pt x="147" y="164"/>
                      </a:lnTo>
                      <a:lnTo>
                        <a:pt x="147" y="173"/>
                      </a:lnTo>
                      <a:lnTo>
                        <a:pt x="147" y="182"/>
                      </a:lnTo>
                      <a:lnTo>
                        <a:pt x="147" y="190"/>
                      </a:lnTo>
                      <a:lnTo>
                        <a:pt x="147" y="199"/>
                      </a:lnTo>
                      <a:lnTo>
                        <a:pt x="147" y="216"/>
                      </a:lnTo>
                      <a:lnTo>
                        <a:pt x="147" y="225"/>
                      </a:lnTo>
                      <a:lnTo>
                        <a:pt x="147" y="234"/>
                      </a:lnTo>
                      <a:lnTo>
                        <a:pt x="156" y="242"/>
                      </a:lnTo>
                      <a:lnTo>
                        <a:pt x="156" y="251"/>
                      </a:lnTo>
                      <a:lnTo>
                        <a:pt x="164" y="259"/>
                      </a:lnTo>
                      <a:lnTo>
                        <a:pt x="181" y="259"/>
                      </a:lnTo>
                      <a:lnTo>
                        <a:pt x="164" y="259"/>
                      </a:lnTo>
                      <a:lnTo>
                        <a:pt x="156" y="259"/>
                      </a:lnTo>
                      <a:lnTo>
                        <a:pt x="147" y="259"/>
                      </a:lnTo>
                      <a:lnTo>
                        <a:pt x="138" y="259"/>
                      </a:lnTo>
                      <a:lnTo>
                        <a:pt x="130" y="259"/>
                      </a:lnTo>
                      <a:lnTo>
                        <a:pt x="121" y="259"/>
                      </a:lnTo>
                      <a:lnTo>
                        <a:pt x="112" y="259"/>
                      </a:lnTo>
                      <a:lnTo>
                        <a:pt x="104" y="259"/>
                      </a:lnTo>
                      <a:lnTo>
                        <a:pt x="87" y="25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753" name="Freeform 113"/>
                <p:cNvSpPr>
                  <a:spLocks/>
                </p:cNvSpPr>
                <p:nvPr/>
              </p:nvSpPr>
              <p:spPr bwMode="auto">
                <a:xfrm>
                  <a:off x="681" y="1480"/>
                  <a:ext cx="52" cy="138"/>
                </a:xfrm>
                <a:custGeom>
                  <a:avLst/>
                  <a:gdLst>
                    <a:gd name="T0" fmla="*/ 8 w 52"/>
                    <a:gd name="T1" fmla="*/ 18 h 138"/>
                    <a:gd name="T2" fmla="*/ 17 w 52"/>
                    <a:gd name="T3" fmla="*/ 35 h 138"/>
                    <a:gd name="T4" fmla="*/ 17 w 52"/>
                    <a:gd name="T5" fmla="*/ 69 h 138"/>
                    <a:gd name="T6" fmla="*/ 17 w 52"/>
                    <a:gd name="T7" fmla="*/ 104 h 138"/>
                    <a:gd name="T8" fmla="*/ 8 w 52"/>
                    <a:gd name="T9" fmla="*/ 121 h 138"/>
                    <a:gd name="T10" fmla="*/ 8 w 52"/>
                    <a:gd name="T11" fmla="*/ 121 h 138"/>
                    <a:gd name="T12" fmla="*/ 17 w 52"/>
                    <a:gd name="T13" fmla="*/ 113 h 138"/>
                    <a:gd name="T14" fmla="*/ 17 w 52"/>
                    <a:gd name="T15" fmla="*/ 138 h 138"/>
                    <a:gd name="T16" fmla="*/ 17 w 52"/>
                    <a:gd name="T17" fmla="*/ 113 h 138"/>
                    <a:gd name="T18" fmla="*/ 17 w 52"/>
                    <a:gd name="T19" fmla="*/ 104 h 138"/>
                    <a:gd name="T20" fmla="*/ 17 w 52"/>
                    <a:gd name="T21" fmla="*/ 78 h 138"/>
                    <a:gd name="T22" fmla="*/ 17 w 52"/>
                    <a:gd name="T23" fmla="*/ 61 h 138"/>
                    <a:gd name="T24" fmla="*/ 17 w 52"/>
                    <a:gd name="T25" fmla="*/ 43 h 138"/>
                    <a:gd name="T26" fmla="*/ 26 w 52"/>
                    <a:gd name="T27" fmla="*/ 43 h 138"/>
                    <a:gd name="T28" fmla="*/ 26 w 52"/>
                    <a:gd name="T29" fmla="*/ 61 h 138"/>
                    <a:gd name="T30" fmla="*/ 26 w 52"/>
                    <a:gd name="T31" fmla="*/ 78 h 138"/>
                    <a:gd name="T32" fmla="*/ 26 w 52"/>
                    <a:gd name="T33" fmla="*/ 95 h 138"/>
                    <a:gd name="T34" fmla="*/ 26 w 52"/>
                    <a:gd name="T35" fmla="*/ 121 h 138"/>
                    <a:gd name="T36" fmla="*/ 26 w 52"/>
                    <a:gd name="T37" fmla="*/ 130 h 138"/>
                    <a:gd name="T38" fmla="*/ 26 w 52"/>
                    <a:gd name="T39" fmla="*/ 130 h 138"/>
                    <a:gd name="T40" fmla="*/ 34 w 52"/>
                    <a:gd name="T41" fmla="*/ 138 h 138"/>
                    <a:gd name="T42" fmla="*/ 34 w 52"/>
                    <a:gd name="T43" fmla="*/ 121 h 138"/>
                    <a:gd name="T44" fmla="*/ 26 w 52"/>
                    <a:gd name="T45" fmla="*/ 87 h 138"/>
                    <a:gd name="T46" fmla="*/ 26 w 52"/>
                    <a:gd name="T47" fmla="*/ 69 h 138"/>
                    <a:gd name="T48" fmla="*/ 26 w 52"/>
                    <a:gd name="T49" fmla="*/ 52 h 138"/>
                    <a:gd name="T50" fmla="*/ 43 w 52"/>
                    <a:gd name="T51" fmla="*/ 18 h 138"/>
                    <a:gd name="T52" fmla="*/ 34 w 52"/>
                    <a:gd name="T53" fmla="*/ 35 h 138"/>
                    <a:gd name="T54" fmla="*/ 34 w 52"/>
                    <a:gd name="T55" fmla="*/ 52 h 138"/>
                    <a:gd name="T56" fmla="*/ 34 w 52"/>
                    <a:gd name="T57" fmla="*/ 61 h 138"/>
                    <a:gd name="T58" fmla="*/ 34 w 52"/>
                    <a:gd name="T59" fmla="*/ 78 h 138"/>
                    <a:gd name="T60" fmla="*/ 34 w 52"/>
                    <a:gd name="T61" fmla="*/ 95 h 138"/>
                    <a:gd name="T62" fmla="*/ 34 w 52"/>
                    <a:gd name="T63" fmla="*/ 113 h 138"/>
                    <a:gd name="T64" fmla="*/ 43 w 52"/>
                    <a:gd name="T65" fmla="*/ 121 h 138"/>
                    <a:gd name="T66" fmla="*/ 52 w 52"/>
                    <a:gd name="T67" fmla="*/ 130 h 138"/>
                    <a:gd name="T68" fmla="*/ 43 w 52"/>
                    <a:gd name="T69" fmla="*/ 130 h 138"/>
                    <a:gd name="T70" fmla="*/ 34 w 52"/>
                    <a:gd name="T71" fmla="*/ 113 h 138"/>
                    <a:gd name="T72" fmla="*/ 34 w 52"/>
                    <a:gd name="T73" fmla="*/ 95 h 138"/>
                    <a:gd name="T74" fmla="*/ 34 w 52"/>
                    <a:gd name="T75" fmla="*/ 69 h 138"/>
                    <a:gd name="T76" fmla="*/ 34 w 52"/>
                    <a:gd name="T77" fmla="*/ 52 h 138"/>
                    <a:gd name="T78" fmla="*/ 43 w 52"/>
                    <a:gd name="T79" fmla="*/ 35 h 138"/>
                    <a:gd name="T80" fmla="*/ 52 w 52"/>
                    <a:gd name="T81" fmla="*/ 18 h 138"/>
                    <a:gd name="T82" fmla="*/ 43 w 52"/>
                    <a:gd name="T83" fmla="*/ 9 h 138"/>
                    <a:gd name="T84" fmla="*/ 34 w 52"/>
                    <a:gd name="T85" fmla="*/ 26 h 138"/>
                    <a:gd name="T86" fmla="*/ 26 w 52"/>
                    <a:gd name="T87" fmla="*/ 35 h 138"/>
                    <a:gd name="T88" fmla="*/ 26 w 52"/>
                    <a:gd name="T89" fmla="*/ 18 h 138"/>
                    <a:gd name="T90" fmla="*/ 26 w 52"/>
                    <a:gd name="T91" fmla="*/ 0 h 138"/>
                    <a:gd name="T92" fmla="*/ 26 w 52"/>
                    <a:gd name="T93" fmla="*/ 26 h 138"/>
                    <a:gd name="T94" fmla="*/ 17 w 52"/>
                    <a:gd name="T95" fmla="*/ 26 h 138"/>
                    <a:gd name="T96" fmla="*/ 0 w 52"/>
                    <a:gd name="T97" fmla="*/ 18 h 1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"/>
                    <a:gd name="T148" fmla="*/ 0 h 138"/>
                    <a:gd name="T149" fmla="*/ 52 w 52"/>
                    <a:gd name="T150" fmla="*/ 138 h 1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" h="138">
                      <a:moveTo>
                        <a:pt x="0" y="18"/>
                      </a:move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7" y="35"/>
                      </a:lnTo>
                      <a:lnTo>
                        <a:pt x="17" y="52"/>
                      </a:lnTo>
                      <a:lnTo>
                        <a:pt x="17" y="69"/>
                      </a:lnTo>
                      <a:lnTo>
                        <a:pt x="17" y="87"/>
                      </a:lnTo>
                      <a:lnTo>
                        <a:pt x="17" y="104"/>
                      </a:lnTo>
                      <a:lnTo>
                        <a:pt x="17" y="113"/>
                      </a:lnTo>
                      <a:lnTo>
                        <a:pt x="8" y="121"/>
                      </a:lnTo>
                      <a:lnTo>
                        <a:pt x="0" y="138"/>
                      </a:lnTo>
                      <a:lnTo>
                        <a:pt x="8" y="121"/>
                      </a:lnTo>
                      <a:lnTo>
                        <a:pt x="17" y="113"/>
                      </a:lnTo>
                      <a:lnTo>
                        <a:pt x="17" y="121"/>
                      </a:lnTo>
                      <a:lnTo>
                        <a:pt x="17" y="138"/>
                      </a:lnTo>
                      <a:lnTo>
                        <a:pt x="17" y="130"/>
                      </a:lnTo>
                      <a:lnTo>
                        <a:pt x="17" y="113"/>
                      </a:lnTo>
                      <a:lnTo>
                        <a:pt x="17" y="104"/>
                      </a:lnTo>
                      <a:lnTo>
                        <a:pt x="17" y="87"/>
                      </a:lnTo>
                      <a:lnTo>
                        <a:pt x="17" y="78"/>
                      </a:lnTo>
                      <a:lnTo>
                        <a:pt x="17" y="69"/>
                      </a:lnTo>
                      <a:lnTo>
                        <a:pt x="17" y="61"/>
                      </a:lnTo>
                      <a:lnTo>
                        <a:pt x="17" y="52"/>
                      </a:lnTo>
                      <a:lnTo>
                        <a:pt x="17" y="43"/>
                      </a:lnTo>
                      <a:lnTo>
                        <a:pt x="26" y="26"/>
                      </a:lnTo>
                      <a:lnTo>
                        <a:pt x="26" y="43"/>
                      </a:lnTo>
                      <a:lnTo>
                        <a:pt x="26" y="52"/>
                      </a:lnTo>
                      <a:lnTo>
                        <a:pt x="26" y="61"/>
                      </a:lnTo>
                      <a:lnTo>
                        <a:pt x="26" y="69"/>
                      </a:lnTo>
                      <a:lnTo>
                        <a:pt x="26" y="78"/>
                      </a:lnTo>
                      <a:lnTo>
                        <a:pt x="26" y="87"/>
                      </a:lnTo>
                      <a:lnTo>
                        <a:pt x="26" y="95"/>
                      </a:lnTo>
                      <a:lnTo>
                        <a:pt x="26" y="113"/>
                      </a:lnTo>
                      <a:lnTo>
                        <a:pt x="26" y="121"/>
                      </a:lnTo>
                      <a:lnTo>
                        <a:pt x="26" y="130"/>
                      </a:lnTo>
                      <a:lnTo>
                        <a:pt x="26" y="121"/>
                      </a:lnTo>
                      <a:lnTo>
                        <a:pt x="26" y="130"/>
                      </a:lnTo>
                      <a:lnTo>
                        <a:pt x="26" y="138"/>
                      </a:lnTo>
                      <a:lnTo>
                        <a:pt x="34" y="138"/>
                      </a:lnTo>
                      <a:lnTo>
                        <a:pt x="34" y="130"/>
                      </a:lnTo>
                      <a:lnTo>
                        <a:pt x="34" y="121"/>
                      </a:lnTo>
                      <a:lnTo>
                        <a:pt x="26" y="104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9"/>
                      </a:lnTo>
                      <a:lnTo>
                        <a:pt x="26" y="61"/>
                      </a:lnTo>
                      <a:lnTo>
                        <a:pt x="26" y="52"/>
                      </a:lnTo>
                      <a:lnTo>
                        <a:pt x="26" y="43"/>
                      </a:lnTo>
                      <a:lnTo>
                        <a:pt x="43" y="18"/>
                      </a:lnTo>
                      <a:lnTo>
                        <a:pt x="34" y="35"/>
                      </a:lnTo>
                      <a:lnTo>
                        <a:pt x="34" y="43"/>
                      </a:lnTo>
                      <a:lnTo>
                        <a:pt x="34" y="52"/>
                      </a:lnTo>
                      <a:lnTo>
                        <a:pt x="34" y="61"/>
                      </a:lnTo>
                      <a:lnTo>
                        <a:pt x="34" y="69"/>
                      </a:lnTo>
                      <a:lnTo>
                        <a:pt x="34" y="78"/>
                      </a:lnTo>
                      <a:lnTo>
                        <a:pt x="34" y="87"/>
                      </a:lnTo>
                      <a:lnTo>
                        <a:pt x="34" y="95"/>
                      </a:lnTo>
                      <a:lnTo>
                        <a:pt x="34" y="104"/>
                      </a:lnTo>
                      <a:lnTo>
                        <a:pt x="34" y="113"/>
                      </a:lnTo>
                      <a:lnTo>
                        <a:pt x="34" y="121"/>
                      </a:lnTo>
                      <a:lnTo>
                        <a:pt x="43" y="121"/>
                      </a:lnTo>
                      <a:lnTo>
                        <a:pt x="43" y="130"/>
                      </a:lnTo>
                      <a:lnTo>
                        <a:pt x="52" y="130"/>
                      </a:lnTo>
                      <a:lnTo>
                        <a:pt x="43" y="130"/>
                      </a:lnTo>
                      <a:lnTo>
                        <a:pt x="43" y="121"/>
                      </a:lnTo>
                      <a:lnTo>
                        <a:pt x="34" y="113"/>
                      </a:lnTo>
                      <a:lnTo>
                        <a:pt x="34" y="104"/>
                      </a:lnTo>
                      <a:lnTo>
                        <a:pt x="34" y="95"/>
                      </a:lnTo>
                      <a:lnTo>
                        <a:pt x="34" y="78"/>
                      </a:lnTo>
                      <a:lnTo>
                        <a:pt x="34" y="69"/>
                      </a:lnTo>
                      <a:lnTo>
                        <a:pt x="34" y="61"/>
                      </a:lnTo>
                      <a:lnTo>
                        <a:pt x="34" y="52"/>
                      </a:lnTo>
                      <a:lnTo>
                        <a:pt x="34" y="43"/>
                      </a:lnTo>
                      <a:lnTo>
                        <a:pt x="43" y="35"/>
                      </a:lnTo>
                      <a:lnTo>
                        <a:pt x="43" y="26"/>
                      </a:lnTo>
                      <a:lnTo>
                        <a:pt x="52" y="18"/>
                      </a:lnTo>
                      <a:lnTo>
                        <a:pt x="43" y="26"/>
                      </a:lnTo>
                      <a:lnTo>
                        <a:pt x="43" y="9"/>
                      </a:lnTo>
                      <a:lnTo>
                        <a:pt x="34" y="18"/>
                      </a:lnTo>
                      <a:lnTo>
                        <a:pt x="34" y="26"/>
                      </a:lnTo>
                      <a:lnTo>
                        <a:pt x="26" y="35"/>
                      </a:lnTo>
                      <a:lnTo>
                        <a:pt x="26" y="26"/>
                      </a:lnTo>
                      <a:lnTo>
                        <a:pt x="26" y="18"/>
                      </a:lnTo>
                      <a:lnTo>
                        <a:pt x="26" y="9"/>
                      </a:lnTo>
                      <a:lnTo>
                        <a:pt x="26" y="0"/>
                      </a:lnTo>
                      <a:lnTo>
                        <a:pt x="26" y="18"/>
                      </a:lnTo>
                      <a:lnTo>
                        <a:pt x="26" y="26"/>
                      </a:lnTo>
                      <a:lnTo>
                        <a:pt x="17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6748" name="Freeform 114"/>
              <p:cNvSpPr>
                <a:spLocks/>
              </p:cNvSpPr>
              <p:nvPr/>
            </p:nvSpPr>
            <p:spPr bwMode="auto">
              <a:xfrm>
                <a:off x="560" y="1359"/>
                <a:ext cx="311" cy="199"/>
              </a:xfrm>
              <a:custGeom>
                <a:avLst/>
                <a:gdLst>
                  <a:gd name="T0" fmla="*/ 121 w 311"/>
                  <a:gd name="T1" fmla="*/ 0 h 199"/>
                  <a:gd name="T2" fmla="*/ 104 w 311"/>
                  <a:gd name="T3" fmla="*/ 18 h 199"/>
                  <a:gd name="T4" fmla="*/ 86 w 311"/>
                  <a:gd name="T5" fmla="*/ 26 h 199"/>
                  <a:gd name="T6" fmla="*/ 86 w 311"/>
                  <a:gd name="T7" fmla="*/ 52 h 199"/>
                  <a:gd name="T8" fmla="*/ 60 w 311"/>
                  <a:gd name="T9" fmla="*/ 69 h 199"/>
                  <a:gd name="T10" fmla="*/ 43 w 311"/>
                  <a:gd name="T11" fmla="*/ 95 h 199"/>
                  <a:gd name="T12" fmla="*/ 26 w 311"/>
                  <a:gd name="T13" fmla="*/ 113 h 199"/>
                  <a:gd name="T14" fmla="*/ 0 w 311"/>
                  <a:gd name="T15" fmla="*/ 130 h 199"/>
                  <a:gd name="T16" fmla="*/ 17 w 311"/>
                  <a:gd name="T17" fmla="*/ 164 h 199"/>
                  <a:gd name="T18" fmla="*/ 43 w 311"/>
                  <a:gd name="T19" fmla="*/ 156 h 199"/>
                  <a:gd name="T20" fmla="*/ 78 w 311"/>
                  <a:gd name="T21" fmla="*/ 130 h 199"/>
                  <a:gd name="T22" fmla="*/ 60 w 311"/>
                  <a:gd name="T23" fmla="*/ 121 h 199"/>
                  <a:gd name="T24" fmla="*/ 78 w 311"/>
                  <a:gd name="T25" fmla="*/ 113 h 199"/>
                  <a:gd name="T26" fmla="*/ 86 w 311"/>
                  <a:gd name="T27" fmla="*/ 113 h 199"/>
                  <a:gd name="T28" fmla="*/ 104 w 311"/>
                  <a:gd name="T29" fmla="*/ 113 h 199"/>
                  <a:gd name="T30" fmla="*/ 129 w 311"/>
                  <a:gd name="T31" fmla="*/ 121 h 199"/>
                  <a:gd name="T32" fmla="*/ 104 w 311"/>
                  <a:gd name="T33" fmla="*/ 121 h 199"/>
                  <a:gd name="T34" fmla="*/ 86 w 311"/>
                  <a:gd name="T35" fmla="*/ 130 h 199"/>
                  <a:gd name="T36" fmla="*/ 69 w 311"/>
                  <a:gd name="T37" fmla="*/ 156 h 199"/>
                  <a:gd name="T38" fmla="*/ 60 w 311"/>
                  <a:gd name="T39" fmla="*/ 182 h 199"/>
                  <a:gd name="T40" fmla="*/ 78 w 311"/>
                  <a:gd name="T41" fmla="*/ 190 h 199"/>
                  <a:gd name="T42" fmla="*/ 95 w 311"/>
                  <a:gd name="T43" fmla="*/ 173 h 199"/>
                  <a:gd name="T44" fmla="*/ 121 w 311"/>
                  <a:gd name="T45" fmla="*/ 173 h 199"/>
                  <a:gd name="T46" fmla="*/ 138 w 311"/>
                  <a:gd name="T47" fmla="*/ 156 h 199"/>
                  <a:gd name="T48" fmla="*/ 147 w 311"/>
                  <a:gd name="T49" fmla="*/ 147 h 199"/>
                  <a:gd name="T50" fmla="*/ 164 w 311"/>
                  <a:gd name="T51" fmla="*/ 173 h 199"/>
                  <a:gd name="T52" fmla="*/ 190 w 311"/>
                  <a:gd name="T53" fmla="*/ 190 h 199"/>
                  <a:gd name="T54" fmla="*/ 216 w 311"/>
                  <a:gd name="T55" fmla="*/ 182 h 199"/>
                  <a:gd name="T56" fmla="*/ 242 w 311"/>
                  <a:gd name="T57" fmla="*/ 156 h 199"/>
                  <a:gd name="T58" fmla="*/ 250 w 311"/>
                  <a:gd name="T59" fmla="*/ 139 h 199"/>
                  <a:gd name="T60" fmla="*/ 293 w 311"/>
                  <a:gd name="T61" fmla="*/ 164 h 199"/>
                  <a:gd name="T62" fmla="*/ 302 w 311"/>
                  <a:gd name="T63" fmla="*/ 121 h 199"/>
                  <a:gd name="T64" fmla="*/ 268 w 311"/>
                  <a:gd name="T65" fmla="*/ 95 h 199"/>
                  <a:gd name="T66" fmla="*/ 259 w 311"/>
                  <a:gd name="T67" fmla="*/ 69 h 199"/>
                  <a:gd name="T68" fmla="*/ 242 w 311"/>
                  <a:gd name="T69" fmla="*/ 26 h 199"/>
                  <a:gd name="T70" fmla="*/ 198 w 311"/>
                  <a:gd name="T71" fmla="*/ 0 h 199"/>
                  <a:gd name="T72" fmla="*/ 164 w 311"/>
                  <a:gd name="T73" fmla="*/ 44 h 199"/>
                  <a:gd name="T74" fmla="*/ 155 w 311"/>
                  <a:gd name="T75" fmla="*/ 61 h 199"/>
                  <a:gd name="T76" fmla="*/ 181 w 311"/>
                  <a:gd name="T77" fmla="*/ 78 h 199"/>
                  <a:gd name="T78" fmla="*/ 181 w 311"/>
                  <a:gd name="T79" fmla="*/ 61 h 199"/>
                  <a:gd name="T80" fmla="*/ 207 w 311"/>
                  <a:gd name="T81" fmla="*/ 44 h 199"/>
                  <a:gd name="T82" fmla="*/ 207 w 311"/>
                  <a:gd name="T83" fmla="*/ 78 h 199"/>
                  <a:gd name="T84" fmla="*/ 190 w 311"/>
                  <a:gd name="T85" fmla="*/ 87 h 199"/>
                  <a:gd name="T86" fmla="*/ 198 w 311"/>
                  <a:gd name="T87" fmla="*/ 95 h 199"/>
                  <a:gd name="T88" fmla="*/ 190 w 311"/>
                  <a:gd name="T89" fmla="*/ 121 h 199"/>
                  <a:gd name="T90" fmla="*/ 216 w 311"/>
                  <a:gd name="T91" fmla="*/ 121 h 199"/>
                  <a:gd name="T92" fmla="*/ 207 w 311"/>
                  <a:gd name="T93" fmla="*/ 130 h 199"/>
                  <a:gd name="T94" fmla="*/ 190 w 311"/>
                  <a:gd name="T95" fmla="*/ 139 h 199"/>
                  <a:gd name="T96" fmla="*/ 181 w 311"/>
                  <a:gd name="T97" fmla="*/ 121 h 199"/>
                  <a:gd name="T98" fmla="*/ 173 w 311"/>
                  <a:gd name="T99" fmla="*/ 95 h 199"/>
                  <a:gd name="T100" fmla="*/ 155 w 311"/>
                  <a:gd name="T101" fmla="*/ 78 h 199"/>
                  <a:gd name="T102" fmla="*/ 138 w 311"/>
                  <a:gd name="T103" fmla="*/ 61 h 199"/>
                  <a:gd name="T104" fmla="*/ 138 w 311"/>
                  <a:gd name="T105" fmla="*/ 44 h 199"/>
                  <a:gd name="T106" fmla="*/ 138 w 311"/>
                  <a:gd name="T107" fmla="*/ 35 h 199"/>
                  <a:gd name="T108" fmla="*/ 147 w 311"/>
                  <a:gd name="T109" fmla="*/ 0 h 1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1"/>
                  <a:gd name="T166" fmla="*/ 0 h 199"/>
                  <a:gd name="T167" fmla="*/ 311 w 311"/>
                  <a:gd name="T168" fmla="*/ 199 h 1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1" h="199">
                    <a:moveTo>
                      <a:pt x="138" y="0"/>
                    </a:move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12" y="9"/>
                    </a:lnTo>
                    <a:lnTo>
                      <a:pt x="112" y="18"/>
                    </a:lnTo>
                    <a:lnTo>
                      <a:pt x="104" y="18"/>
                    </a:lnTo>
                    <a:lnTo>
                      <a:pt x="95" y="18"/>
                    </a:lnTo>
                    <a:lnTo>
                      <a:pt x="86" y="18"/>
                    </a:lnTo>
                    <a:lnTo>
                      <a:pt x="86" y="26"/>
                    </a:lnTo>
                    <a:lnTo>
                      <a:pt x="78" y="26"/>
                    </a:lnTo>
                    <a:lnTo>
                      <a:pt x="78" y="35"/>
                    </a:lnTo>
                    <a:lnTo>
                      <a:pt x="78" y="44"/>
                    </a:lnTo>
                    <a:lnTo>
                      <a:pt x="86" y="52"/>
                    </a:lnTo>
                    <a:lnTo>
                      <a:pt x="86" y="61"/>
                    </a:lnTo>
                    <a:lnTo>
                      <a:pt x="86" y="69"/>
                    </a:lnTo>
                    <a:lnTo>
                      <a:pt x="78" y="69"/>
                    </a:lnTo>
                    <a:lnTo>
                      <a:pt x="69" y="61"/>
                    </a:lnTo>
                    <a:lnTo>
                      <a:pt x="60" y="69"/>
                    </a:lnTo>
                    <a:lnTo>
                      <a:pt x="52" y="78"/>
                    </a:lnTo>
                    <a:lnTo>
                      <a:pt x="60" y="87"/>
                    </a:lnTo>
                    <a:lnTo>
                      <a:pt x="52" y="87"/>
                    </a:lnTo>
                    <a:lnTo>
                      <a:pt x="43" y="87"/>
                    </a:lnTo>
                    <a:lnTo>
                      <a:pt x="43" y="95"/>
                    </a:lnTo>
                    <a:lnTo>
                      <a:pt x="34" y="95"/>
                    </a:lnTo>
                    <a:lnTo>
                      <a:pt x="34" y="104"/>
                    </a:lnTo>
                    <a:lnTo>
                      <a:pt x="34" y="113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9" y="121"/>
                    </a:lnTo>
                    <a:lnTo>
                      <a:pt x="0" y="121"/>
                    </a:lnTo>
                    <a:lnTo>
                      <a:pt x="0" y="130"/>
                    </a:lnTo>
                    <a:lnTo>
                      <a:pt x="0" y="139"/>
                    </a:lnTo>
                    <a:lnTo>
                      <a:pt x="0" y="147"/>
                    </a:lnTo>
                    <a:lnTo>
                      <a:pt x="9" y="147"/>
                    </a:lnTo>
                    <a:lnTo>
                      <a:pt x="9" y="156"/>
                    </a:lnTo>
                    <a:lnTo>
                      <a:pt x="17" y="164"/>
                    </a:lnTo>
                    <a:lnTo>
                      <a:pt x="17" y="156"/>
                    </a:lnTo>
                    <a:lnTo>
                      <a:pt x="26" y="156"/>
                    </a:lnTo>
                    <a:lnTo>
                      <a:pt x="34" y="156"/>
                    </a:lnTo>
                    <a:lnTo>
                      <a:pt x="43" y="156"/>
                    </a:lnTo>
                    <a:lnTo>
                      <a:pt x="52" y="147"/>
                    </a:lnTo>
                    <a:lnTo>
                      <a:pt x="60" y="147"/>
                    </a:lnTo>
                    <a:lnTo>
                      <a:pt x="69" y="147"/>
                    </a:lnTo>
                    <a:lnTo>
                      <a:pt x="69" y="139"/>
                    </a:lnTo>
                    <a:lnTo>
                      <a:pt x="78" y="130"/>
                    </a:lnTo>
                    <a:lnTo>
                      <a:pt x="69" y="130"/>
                    </a:lnTo>
                    <a:lnTo>
                      <a:pt x="60" y="121"/>
                    </a:lnTo>
                    <a:lnTo>
                      <a:pt x="60" y="113"/>
                    </a:lnTo>
                    <a:lnTo>
                      <a:pt x="69" y="113"/>
                    </a:lnTo>
                    <a:lnTo>
                      <a:pt x="69" y="121"/>
                    </a:lnTo>
                    <a:lnTo>
                      <a:pt x="78" y="113"/>
                    </a:lnTo>
                    <a:lnTo>
                      <a:pt x="86" y="113"/>
                    </a:lnTo>
                    <a:lnTo>
                      <a:pt x="78" y="113"/>
                    </a:lnTo>
                    <a:lnTo>
                      <a:pt x="86" y="113"/>
                    </a:lnTo>
                    <a:lnTo>
                      <a:pt x="95" y="104"/>
                    </a:lnTo>
                    <a:lnTo>
                      <a:pt x="95" y="113"/>
                    </a:lnTo>
                    <a:lnTo>
                      <a:pt x="104" y="104"/>
                    </a:lnTo>
                    <a:lnTo>
                      <a:pt x="104" y="113"/>
                    </a:lnTo>
                    <a:lnTo>
                      <a:pt x="112" y="113"/>
                    </a:lnTo>
                    <a:lnTo>
                      <a:pt x="121" y="121"/>
                    </a:lnTo>
                    <a:lnTo>
                      <a:pt x="129" y="121"/>
                    </a:lnTo>
                    <a:lnTo>
                      <a:pt x="121" y="130"/>
                    </a:lnTo>
                    <a:lnTo>
                      <a:pt x="112" y="130"/>
                    </a:lnTo>
                    <a:lnTo>
                      <a:pt x="112" y="121"/>
                    </a:lnTo>
                    <a:lnTo>
                      <a:pt x="104" y="121"/>
                    </a:lnTo>
                    <a:lnTo>
                      <a:pt x="95" y="121"/>
                    </a:lnTo>
                    <a:lnTo>
                      <a:pt x="86" y="121"/>
                    </a:lnTo>
                    <a:lnTo>
                      <a:pt x="86" y="130"/>
                    </a:lnTo>
                    <a:lnTo>
                      <a:pt x="86" y="139"/>
                    </a:lnTo>
                    <a:lnTo>
                      <a:pt x="95" y="139"/>
                    </a:lnTo>
                    <a:lnTo>
                      <a:pt x="86" y="147"/>
                    </a:lnTo>
                    <a:lnTo>
                      <a:pt x="78" y="147"/>
                    </a:lnTo>
                    <a:lnTo>
                      <a:pt x="69" y="156"/>
                    </a:lnTo>
                    <a:lnTo>
                      <a:pt x="60" y="164"/>
                    </a:lnTo>
                    <a:lnTo>
                      <a:pt x="52" y="164"/>
                    </a:lnTo>
                    <a:lnTo>
                      <a:pt x="52" y="173"/>
                    </a:lnTo>
                    <a:lnTo>
                      <a:pt x="60" y="182"/>
                    </a:lnTo>
                    <a:lnTo>
                      <a:pt x="69" y="190"/>
                    </a:lnTo>
                    <a:lnTo>
                      <a:pt x="78" y="199"/>
                    </a:lnTo>
                    <a:lnTo>
                      <a:pt x="78" y="190"/>
                    </a:lnTo>
                    <a:lnTo>
                      <a:pt x="86" y="190"/>
                    </a:lnTo>
                    <a:lnTo>
                      <a:pt x="95" y="199"/>
                    </a:lnTo>
                    <a:lnTo>
                      <a:pt x="104" y="190"/>
                    </a:lnTo>
                    <a:lnTo>
                      <a:pt x="104" y="182"/>
                    </a:lnTo>
                    <a:lnTo>
                      <a:pt x="95" y="173"/>
                    </a:lnTo>
                    <a:lnTo>
                      <a:pt x="95" y="164"/>
                    </a:lnTo>
                    <a:lnTo>
                      <a:pt x="104" y="164"/>
                    </a:lnTo>
                    <a:lnTo>
                      <a:pt x="104" y="173"/>
                    </a:lnTo>
                    <a:lnTo>
                      <a:pt x="112" y="173"/>
                    </a:lnTo>
                    <a:lnTo>
                      <a:pt x="121" y="173"/>
                    </a:lnTo>
                    <a:lnTo>
                      <a:pt x="129" y="173"/>
                    </a:lnTo>
                    <a:lnTo>
                      <a:pt x="129" y="164"/>
                    </a:lnTo>
                    <a:lnTo>
                      <a:pt x="129" y="156"/>
                    </a:lnTo>
                    <a:lnTo>
                      <a:pt x="138" y="156"/>
                    </a:lnTo>
                    <a:lnTo>
                      <a:pt x="138" y="139"/>
                    </a:lnTo>
                    <a:lnTo>
                      <a:pt x="138" y="130"/>
                    </a:lnTo>
                    <a:lnTo>
                      <a:pt x="147" y="130"/>
                    </a:lnTo>
                    <a:lnTo>
                      <a:pt x="138" y="139"/>
                    </a:lnTo>
                    <a:lnTo>
                      <a:pt x="147" y="147"/>
                    </a:lnTo>
                    <a:lnTo>
                      <a:pt x="147" y="156"/>
                    </a:lnTo>
                    <a:lnTo>
                      <a:pt x="147" y="164"/>
                    </a:lnTo>
                    <a:lnTo>
                      <a:pt x="155" y="164"/>
                    </a:lnTo>
                    <a:lnTo>
                      <a:pt x="155" y="173"/>
                    </a:lnTo>
                    <a:lnTo>
                      <a:pt x="164" y="173"/>
                    </a:lnTo>
                    <a:lnTo>
                      <a:pt x="164" y="182"/>
                    </a:lnTo>
                    <a:lnTo>
                      <a:pt x="173" y="182"/>
                    </a:lnTo>
                    <a:lnTo>
                      <a:pt x="181" y="190"/>
                    </a:lnTo>
                    <a:lnTo>
                      <a:pt x="181" y="199"/>
                    </a:lnTo>
                    <a:lnTo>
                      <a:pt x="190" y="190"/>
                    </a:lnTo>
                    <a:lnTo>
                      <a:pt x="198" y="199"/>
                    </a:lnTo>
                    <a:lnTo>
                      <a:pt x="207" y="190"/>
                    </a:lnTo>
                    <a:lnTo>
                      <a:pt x="207" y="182"/>
                    </a:lnTo>
                    <a:lnTo>
                      <a:pt x="216" y="182"/>
                    </a:lnTo>
                    <a:lnTo>
                      <a:pt x="224" y="173"/>
                    </a:lnTo>
                    <a:lnTo>
                      <a:pt x="233" y="173"/>
                    </a:lnTo>
                    <a:lnTo>
                      <a:pt x="233" y="164"/>
                    </a:lnTo>
                    <a:lnTo>
                      <a:pt x="242" y="164"/>
                    </a:lnTo>
                    <a:lnTo>
                      <a:pt x="242" y="156"/>
                    </a:lnTo>
                    <a:lnTo>
                      <a:pt x="233" y="156"/>
                    </a:lnTo>
                    <a:lnTo>
                      <a:pt x="233" y="147"/>
                    </a:lnTo>
                    <a:lnTo>
                      <a:pt x="224" y="139"/>
                    </a:lnTo>
                    <a:lnTo>
                      <a:pt x="242" y="139"/>
                    </a:lnTo>
                    <a:lnTo>
                      <a:pt x="242" y="147"/>
                    </a:lnTo>
                    <a:lnTo>
                      <a:pt x="250" y="139"/>
                    </a:lnTo>
                    <a:lnTo>
                      <a:pt x="259" y="147"/>
                    </a:lnTo>
                    <a:lnTo>
                      <a:pt x="268" y="147"/>
                    </a:lnTo>
                    <a:lnTo>
                      <a:pt x="276" y="164"/>
                    </a:lnTo>
                    <a:lnTo>
                      <a:pt x="285" y="164"/>
                    </a:lnTo>
                    <a:lnTo>
                      <a:pt x="293" y="164"/>
                    </a:lnTo>
                    <a:lnTo>
                      <a:pt x="302" y="164"/>
                    </a:lnTo>
                    <a:lnTo>
                      <a:pt x="311" y="156"/>
                    </a:lnTo>
                    <a:lnTo>
                      <a:pt x="311" y="139"/>
                    </a:lnTo>
                    <a:lnTo>
                      <a:pt x="302" y="139"/>
                    </a:lnTo>
                    <a:lnTo>
                      <a:pt x="302" y="130"/>
                    </a:lnTo>
                    <a:lnTo>
                      <a:pt x="302" y="121"/>
                    </a:lnTo>
                    <a:lnTo>
                      <a:pt x="293" y="113"/>
                    </a:lnTo>
                    <a:lnTo>
                      <a:pt x="293" y="104"/>
                    </a:lnTo>
                    <a:lnTo>
                      <a:pt x="285" y="104"/>
                    </a:lnTo>
                    <a:lnTo>
                      <a:pt x="268" y="113"/>
                    </a:lnTo>
                    <a:lnTo>
                      <a:pt x="259" y="104"/>
                    </a:lnTo>
                    <a:lnTo>
                      <a:pt x="268" y="95"/>
                    </a:lnTo>
                    <a:lnTo>
                      <a:pt x="276" y="95"/>
                    </a:lnTo>
                    <a:lnTo>
                      <a:pt x="268" y="87"/>
                    </a:lnTo>
                    <a:lnTo>
                      <a:pt x="259" y="78"/>
                    </a:lnTo>
                    <a:lnTo>
                      <a:pt x="250" y="78"/>
                    </a:lnTo>
                    <a:lnTo>
                      <a:pt x="259" y="78"/>
                    </a:lnTo>
                    <a:lnTo>
                      <a:pt x="259" y="69"/>
                    </a:lnTo>
                    <a:lnTo>
                      <a:pt x="259" y="52"/>
                    </a:lnTo>
                    <a:lnTo>
                      <a:pt x="250" y="52"/>
                    </a:lnTo>
                    <a:lnTo>
                      <a:pt x="242" y="52"/>
                    </a:lnTo>
                    <a:lnTo>
                      <a:pt x="242" y="44"/>
                    </a:lnTo>
                    <a:lnTo>
                      <a:pt x="242" y="35"/>
                    </a:lnTo>
                    <a:lnTo>
                      <a:pt x="242" y="26"/>
                    </a:lnTo>
                    <a:lnTo>
                      <a:pt x="233" y="18"/>
                    </a:lnTo>
                    <a:lnTo>
                      <a:pt x="224" y="18"/>
                    </a:lnTo>
                    <a:lnTo>
                      <a:pt x="216" y="9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90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64" y="9"/>
                    </a:lnTo>
                    <a:lnTo>
                      <a:pt x="164" y="44"/>
                    </a:lnTo>
                    <a:lnTo>
                      <a:pt x="173" y="44"/>
                    </a:lnTo>
                    <a:lnTo>
                      <a:pt x="173" y="52"/>
                    </a:lnTo>
                    <a:lnTo>
                      <a:pt x="173" y="61"/>
                    </a:lnTo>
                    <a:lnTo>
                      <a:pt x="155" y="61"/>
                    </a:lnTo>
                    <a:lnTo>
                      <a:pt x="164" y="61"/>
                    </a:lnTo>
                    <a:lnTo>
                      <a:pt x="164" y="69"/>
                    </a:lnTo>
                    <a:lnTo>
                      <a:pt x="173" y="69"/>
                    </a:lnTo>
                    <a:lnTo>
                      <a:pt x="181" y="78"/>
                    </a:lnTo>
                    <a:lnTo>
                      <a:pt x="190" y="78"/>
                    </a:lnTo>
                    <a:lnTo>
                      <a:pt x="198" y="78"/>
                    </a:lnTo>
                    <a:lnTo>
                      <a:pt x="190" y="69"/>
                    </a:lnTo>
                    <a:lnTo>
                      <a:pt x="190" y="61"/>
                    </a:lnTo>
                    <a:lnTo>
                      <a:pt x="181" y="61"/>
                    </a:lnTo>
                    <a:lnTo>
                      <a:pt x="181" y="52"/>
                    </a:lnTo>
                    <a:lnTo>
                      <a:pt x="190" y="44"/>
                    </a:lnTo>
                    <a:lnTo>
                      <a:pt x="190" y="61"/>
                    </a:lnTo>
                    <a:lnTo>
                      <a:pt x="198" y="61"/>
                    </a:lnTo>
                    <a:lnTo>
                      <a:pt x="198" y="52"/>
                    </a:lnTo>
                    <a:lnTo>
                      <a:pt x="207" y="44"/>
                    </a:lnTo>
                    <a:lnTo>
                      <a:pt x="207" y="61"/>
                    </a:lnTo>
                    <a:lnTo>
                      <a:pt x="216" y="61"/>
                    </a:lnTo>
                    <a:lnTo>
                      <a:pt x="207" y="69"/>
                    </a:lnTo>
                    <a:lnTo>
                      <a:pt x="233" y="78"/>
                    </a:lnTo>
                    <a:lnTo>
                      <a:pt x="216" y="78"/>
                    </a:lnTo>
                    <a:lnTo>
                      <a:pt x="207" y="78"/>
                    </a:lnTo>
                    <a:lnTo>
                      <a:pt x="198" y="78"/>
                    </a:lnTo>
                    <a:lnTo>
                      <a:pt x="207" y="87"/>
                    </a:lnTo>
                    <a:lnTo>
                      <a:pt x="198" y="87"/>
                    </a:lnTo>
                    <a:lnTo>
                      <a:pt x="190" y="87"/>
                    </a:lnTo>
                    <a:lnTo>
                      <a:pt x="198" y="87"/>
                    </a:lnTo>
                    <a:lnTo>
                      <a:pt x="190" y="95"/>
                    </a:lnTo>
                    <a:lnTo>
                      <a:pt x="198" y="95"/>
                    </a:lnTo>
                    <a:lnTo>
                      <a:pt x="198" y="113"/>
                    </a:lnTo>
                    <a:lnTo>
                      <a:pt x="190" y="104"/>
                    </a:lnTo>
                    <a:lnTo>
                      <a:pt x="181" y="104"/>
                    </a:lnTo>
                    <a:lnTo>
                      <a:pt x="181" y="113"/>
                    </a:lnTo>
                    <a:lnTo>
                      <a:pt x="181" y="121"/>
                    </a:lnTo>
                    <a:lnTo>
                      <a:pt x="190" y="121"/>
                    </a:lnTo>
                    <a:lnTo>
                      <a:pt x="190" y="130"/>
                    </a:lnTo>
                    <a:lnTo>
                      <a:pt x="198" y="130"/>
                    </a:lnTo>
                    <a:lnTo>
                      <a:pt x="207" y="130"/>
                    </a:lnTo>
                    <a:lnTo>
                      <a:pt x="216" y="121"/>
                    </a:lnTo>
                    <a:lnTo>
                      <a:pt x="224" y="121"/>
                    </a:lnTo>
                    <a:lnTo>
                      <a:pt x="233" y="130"/>
                    </a:lnTo>
                    <a:lnTo>
                      <a:pt x="224" y="130"/>
                    </a:lnTo>
                    <a:lnTo>
                      <a:pt x="216" y="130"/>
                    </a:lnTo>
                    <a:lnTo>
                      <a:pt x="216" y="139"/>
                    </a:lnTo>
                    <a:lnTo>
                      <a:pt x="207" y="130"/>
                    </a:lnTo>
                    <a:lnTo>
                      <a:pt x="207" y="139"/>
                    </a:lnTo>
                    <a:lnTo>
                      <a:pt x="198" y="139"/>
                    </a:lnTo>
                    <a:lnTo>
                      <a:pt x="190" y="139"/>
                    </a:lnTo>
                    <a:lnTo>
                      <a:pt x="181" y="139"/>
                    </a:lnTo>
                    <a:lnTo>
                      <a:pt x="181" y="130"/>
                    </a:lnTo>
                    <a:lnTo>
                      <a:pt x="181" y="121"/>
                    </a:lnTo>
                    <a:lnTo>
                      <a:pt x="181" y="113"/>
                    </a:lnTo>
                    <a:lnTo>
                      <a:pt x="173" y="104"/>
                    </a:lnTo>
                    <a:lnTo>
                      <a:pt x="181" y="95"/>
                    </a:lnTo>
                    <a:lnTo>
                      <a:pt x="173" y="95"/>
                    </a:lnTo>
                    <a:lnTo>
                      <a:pt x="173" y="87"/>
                    </a:lnTo>
                    <a:lnTo>
                      <a:pt x="173" y="78"/>
                    </a:lnTo>
                    <a:lnTo>
                      <a:pt x="164" y="78"/>
                    </a:lnTo>
                    <a:lnTo>
                      <a:pt x="155" y="78"/>
                    </a:lnTo>
                    <a:lnTo>
                      <a:pt x="155" y="69"/>
                    </a:lnTo>
                    <a:lnTo>
                      <a:pt x="147" y="61"/>
                    </a:lnTo>
                    <a:lnTo>
                      <a:pt x="147" y="69"/>
                    </a:lnTo>
                    <a:lnTo>
                      <a:pt x="138" y="61"/>
                    </a:lnTo>
                    <a:lnTo>
                      <a:pt x="147" y="52"/>
                    </a:lnTo>
                    <a:lnTo>
                      <a:pt x="155" y="52"/>
                    </a:lnTo>
                    <a:lnTo>
                      <a:pt x="155" y="44"/>
                    </a:lnTo>
                    <a:lnTo>
                      <a:pt x="147" y="44"/>
                    </a:lnTo>
                    <a:lnTo>
                      <a:pt x="138" y="44"/>
                    </a:lnTo>
                    <a:lnTo>
                      <a:pt x="129" y="52"/>
                    </a:lnTo>
                    <a:lnTo>
                      <a:pt x="129" y="44"/>
                    </a:lnTo>
                    <a:lnTo>
                      <a:pt x="129" y="35"/>
                    </a:lnTo>
                    <a:lnTo>
                      <a:pt x="138" y="35"/>
                    </a:lnTo>
                    <a:lnTo>
                      <a:pt x="147" y="35"/>
                    </a:lnTo>
                    <a:lnTo>
                      <a:pt x="155" y="35"/>
                    </a:lnTo>
                    <a:lnTo>
                      <a:pt x="164" y="44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47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8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49" name="Freeform 115"/>
              <p:cNvSpPr>
                <a:spLocks/>
              </p:cNvSpPr>
              <p:nvPr/>
            </p:nvSpPr>
            <p:spPr bwMode="auto">
              <a:xfrm>
                <a:off x="560" y="1359"/>
                <a:ext cx="311" cy="199"/>
              </a:xfrm>
              <a:custGeom>
                <a:avLst/>
                <a:gdLst>
                  <a:gd name="T0" fmla="*/ 104 w 311"/>
                  <a:gd name="T1" fmla="*/ 26 h 199"/>
                  <a:gd name="T2" fmla="*/ 95 w 311"/>
                  <a:gd name="T3" fmla="*/ 35 h 199"/>
                  <a:gd name="T4" fmla="*/ 78 w 311"/>
                  <a:gd name="T5" fmla="*/ 69 h 199"/>
                  <a:gd name="T6" fmla="*/ 52 w 311"/>
                  <a:gd name="T7" fmla="*/ 87 h 199"/>
                  <a:gd name="T8" fmla="*/ 34 w 311"/>
                  <a:gd name="T9" fmla="*/ 113 h 199"/>
                  <a:gd name="T10" fmla="*/ 0 w 311"/>
                  <a:gd name="T11" fmla="*/ 121 h 199"/>
                  <a:gd name="T12" fmla="*/ 9 w 311"/>
                  <a:gd name="T13" fmla="*/ 147 h 199"/>
                  <a:gd name="T14" fmla="*/ 34 w 311"/>
                  <a:gd name="T15" fmla="*/ 156 h 199"/>
                  <a:gd name="T16" fmla="*/ 69 w 311"/>
                  <a:gd name="T17" fmla="*/ 147 h 199"/>
                  <a:gd name="T18" fmla="*/ 86 w 311"/>
                  <a:gd name="T19" fmla="*/ 130 h 199"/>
                  <a:gd name="T20" fmla="*/ 69 w 311"/>
                  <a:gd name="T21" fmla="*/ 121 h 199"/>
                  <a:gd name="T22" fmla="*/ 43 w 311"/>
                  <a:gd name="T23" fmla="*/ 121 h 199"/>
                  <a:gd name="T24" fmla="*/ 52 w 311"/>
                  <a:gd name="T25" fmla="*/ 113 h 199"/>
                  <a:gd name="T26" fmla="*/ 69 w 311"/>
                  <a:gd name="T27" fmla="*/ 121 h 199"/>
                  <a:gd name="T28" fmla="*/ 95 w 311"/>
                  <a:gd name="T29" fmla="*/ 95 h 199"/>
                  <a:gd name="T30" fmla="*/ 129 w 311"/>
                  <a:gd name="T31" fmla="*/ 104 h 199"/>
                  <a:gd name="T32" fmla="*/ 104 w 311"/>
                  <a:gd name="T33" fmla="*/ 113 h 199"/>
                  <a:gd name="T34" fmla="*/ 121 w 311"/>
                  <a:gd name="T35" fmla="*/ 130 h 199"/>
                  <a:gd name="T36" fmla="*/ 86 w 311"/>
                  <a:gd name="T37" fmla="*/ 130 h 199"/>
                  <a:gd name="T38" fmla="*/ 69 w 311"/>
                  <a:gd name="T39" fmla="*/ 156 h 199"/>
                  <a:gd name="T40" fmla="*/ 60 w 311"/>
                  <a:gd name="T41" fmla="*/ 182 h 199"/>
                  <a:gd name="T42" fmla="*/ 78 w 311"/>
                  <a:gd name="T43" fmla="*/ 190 h 199"/>
                  <a:gd name="T44" fmla="*/ 95 w 311"/>
                  <a:gd name="T45" fmla="*/ 173 h 199"/>
                  <a:gd name="T46" fmla="*/ 112 w 311"/>
                  <a:gd name="T47" fmla="*/ 173 h 199"/>
                  <a:gd name="T48" fmla="*/ 138 w 311"/>
                  <a:gd name="T49" fmla="*/ 156 h 199"/>
                  <a:gd name="T50" fmla="*/ 147 w 311"/>
                  <a:gd name="T51" fmla="*/ 147 h 199"/>
                  <a:gd name="T52" fmla="*/ 155 w 311"/>
                  <a:gd name="T53" fmla="*/ 173 h 199"/>
                  <a:gd name="T54" fmla="*/ 190 w 311"/>
                  <a:gd name="T55" fmla="*/ 190 h 199"/>
                  <a:gd name="T56" fmla="*/ 216 w 311"/>
                  <a:gd name="T57" fmla="*/ 182 h 199"/>
                  <a:gd name="T58" fmla="*/ 242 w 311"/>
                  <a:gd name="T59" fmla="*/ 156 h 199"/>
                  <a:gd name="T60" fmla="*/ 250 w 311"/>
                  <a:gd name="T61" fmla="*/ 139 h 199"/>
                  <a:gd name="T62" fmla="*/ 293 w 311"/>
                  <a:gd name="T63" fmla="*/ 164 h 199"/>
                  <a:gd name="T64" fmla="*/ 302 w 311"/>
                  <a:gd name="T65" fmla="*/ 121 h 199"/>
                  <a:gd name="T66" fmla="*/ 242 w 311"/>
                  <a:gd name="T67" fmla="*/ 104 h 199"/>
                  <a:gd name="T68" fmla="*/ 259 w 311"/>
                  <a:gd name="T69" fmla="*/ 87 h 199"/>
                  <a:gd name="T70" fmla="*/ 233 w 311"/>
                  <a:gd name="T71" fmla="*/ 78 h 199"/>
                  <a:gd name="T72" fmla="*/ 250 w 311"/>
                  <a:gd name="T73" fmla="*/ 52 h 199"/>
                  <a:gd name="T74" fmla="*/ 233 w 311"/>
                  <a:gd name="T75" fmla="*/ 18 h 199"/>
                  <a:gd name="T76" fmla="*/ 190 w 311"/>
                  <a:gd name="T77" fmla="*/ 9 h 199"/>
                  <a:gd name="T78" fmla="*/ 181 w 311"/>
                  <a:gd name="T79" fmla="*/ 26 h 199"/>
                  <a:gd name="T80" fmla="*/ 173 w 311"/>
                  <a:gd name="T81" fmla="*/ 61 h 199"/>
                  <a:gd name="T82" fmla="*/ 173 w 311"/>
                  <a:gd name="T83" fmla="*/ 69 h 199"/>
                  <a:gd name="T84" fmla="*/ 190 w 311"/>
                  <a:gd name="T85" fmla="*/ 61 h 199"/>
                  <a:gd name="T86" fmla="*/ 198 w 311"/>
                  <a:gd name="T87" fmla="*/ 52 h 199"/>
                  <a:gd name="T88" fmla="*/ 216 w 311"/>
                  <a:gd name="T89" fmla="*/ 69 h 199"/>
                  <a:gd name="T90" fmla="*/ 190 w 311"/>
                  <a:gd name="T91" fmla="*/ 104 h 199"/>
                  <a:gd name="T92" fmla="*/ 224 w 311"/>
                  <a:gd name="T93" fmla="*/ 121 h 199"/>
                  <a:gd name="T94" fmla="*/ 207 w 311"/>
                  <a:gd name="T95" fmla="*/ 139 h 199"/>
                  <a:gd name="T96" fmla="*/ 181 w 311"/>
                  <a:gd name="T97" fmla="*/ 130 h 199"/>
                  <a:gd name="T98" fmla="*/ 181 w 311"/>
                  <a:gd name="T99" fmla="*/ 95 h 199"/>
                  <a:gd name="T100" fmla="*/ 164 w 311"/>
                  <a:gd name="T101" fmla="*/ 78 h 199"/>
                  <a:gd name="T102" fmla="*/ 138 w 311"/>
                  <a:gd name="T103" fmla="*/ 61 h 199"/>
                  <a:gd name="T104" fmla="*/ 138 w 311"/>
                  <a:gd name="T105" fmla="*/ 44 h 199"/>
                  <a:gd name="T106" fmla="*/ 129 w 311"/>
                  <a:gd name="T107" fmla="*/ 35 h 199"/>
                  <a:gd name="T108" fmla="*/ 164 w 311"/>
                  <a:gd name="T109" fmla="*/ 26 h 199"/>
                  <a:gd name="T110" fmla="*/ 138 w 311"/>
                  <a:gd name="T111" fmla="*/ 9 h 199"/>
                  <a:gd name="T112" fmla="*/ 121 w 311"/>
                  <a:gd name="T113" fmla="*/ 18 h 1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1"/>
                  <a:gd name="T172" fmla="*/ 0 h 199"/>
                  <a:gd name="T173" fmla="*/ 311 w 311"/>
                  <a:gd name="T174" fmla="*/ 199 h 19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1" h="199">
                    <a:moveTo>
                      <a:pt x="121" y="18"/>
                    </a:moveTo>
                    <a:lnTo>
                      <a:pt x="112" y="18"/>
                    </a:lnTo>
                    <a:lnTo>
                      <a:pt x="104" y="18"/>
                    </a:lnTo>
                    <a:lnTo>
                      <a:pt x="104" y="26"/>
                    </a:lnTo>
                    <a:lnTo>
                      <a:pt x="95" y="26"/>
                    </a:lnTo>
                    <a:lnTo>
                      <a:pt x="95" y="35"/>
                    </a:lnTo>
                    <a:lnTo>
                      <a:pt x="104" y="35"/>
                    </a:lnTo>
                    <a:lnTo>
                      <a:pt x="95" y="35"/>
                    </a:lnTo>
                    <a:lnTo>
                      <a:pt x="95" y="44"/>
                    </a:lnTo>
                    <a:lnTo>
                      <a:pt x="86" y="44"/>
                    </a:lnTo>
                    <a:lnTo>
                      <a:pt x="86" y="52"/>
                    </a:lnTo>
                    <a:lnTo>
                      <a:pt x="86" y="61"/>
                    </a:lnTo>
                    <a:lnTo>
                      <a:pt x="86" y="69"/>
                    </a:lnTo>
                    <a:lnTo>
                      <a:pt x="78" y="69"/>
                    </a:lnTo>
                    <a:lnTo>
                      <a:pt x="69" y="61"/>
                    </a:lnTo>
                    <a:lnTo>
                      <a:pt x="60" y="69"/>
                    </a:lnTo>
                    <a:lnTo>
                      <a:pt x="52" y="69"/>
                    </a:lnTo>
                    <a:lnTo>
                      <a:pt x="52" y="78"/>
                    </a:lnTo>
                    <a:lnTo>
                      <a:pt x="60" y="87"/>
                    </a:lnTo>
                    <a:lnTo>
                      <a:pt x="52" y="87"/>
                    </a:lnTo>
                    <a:lnTo>
                      <a:pt x="43" y="87"/>
                    </a:lnTo>
                    <a:lnTo>
                      <a:pt x="43" y="95"/>
                    </a:lnTo>
                    <a:lnTo>
                      <a:pt x="34" y="95"/>
                    </a:lnTo>
                    <a:lnTo>
                      <a:pt x="34" y="104"/>
                    </a:lnTo>
                    <a:lnTo>
                      <a:pt x="34" y="113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9" y="121"/>
                    </a:lnTo>
                    <a:lnTo>
                      <a:pt x="0" y="121"/>
                    </a:lnTo>
                    <a:lnTo>
                      <a:pt x="0" y="130"/>
                    </a:lnTo>
                    <a:lnTo>
                      <a:pt x="0" y="139"/>
                    </a:lnTo>
                    <a:lnTo>
                      <a:pt x="0" y="147"/>
                    </a:lnTo>
                    <a:lnTo>
                      <a:pt x="9" y="147"/>
                    </a:lnTo>
                    <a:lnTo>
                      <a:pt x="9" y="156"/>
                    </a:lnTo>
                    <a:lnTo>
                      <a:pt x="17" y="164"/>
                    </a:lnTo>
                    <a:lnTo>
                      <a:pt x="17" y="156"/>
                    </a:lnTo>
                    <a:lnTo>
                      <a:pt x="26" y="156"/>
                    </a:lnTo>
                    <a:lnTo>
                      <a:pt x="34" y="156"/>
                    </a:lnTo>
                    <a:lnTo>
                      <a:pt x="43" y="156"/>
                    </a:lnTo>
                    <a:lnTo>
                      <a:pt x="52" y="147"/>
                    </a:lnTo>
                    <a:lnTo>
                      <a:pt x="60" y="147"/>
                    </a:lnTo>
                    <a:lnTo>
                      <a:pt x="69" y="147"/>
                    </a:lnTo>
                    <a:lnTo>
                      <a:pt x="69" y="139"/>
                    </a:lnTo>
                    <a:lnTo>
                      <a:pt x="78" y="130"/>
                    </a:lnTo>
                    <a:lnTo>
                      <a:pt x="86" y="130"/>
                    </a:lnTo>
                    <a:lnTo>
                      <a:pt x="78" y="130"/>
                    </a:lnTo>
                    <a:lnTo>
                      <a:pt x="69" y="121"/>
                    </a:lnTo>
                    <a:lnTo>
                      <a:pt x="60" y="121"/>
                    </a:lnTo>
                    <a:lnTo>
                      <a:pt x="52" y="121"/>
                    </a:lnTo>
                    <a:lnTo>
                      <a:pt x="43" y="121"/>
                    </a:lnTo>
                    <a:lnTo>
                      <a:pt x="43" y="130"/>
                    </a:lnTo>
                    <a:lnTo>
                      <a:pt x="43" y="121"/>
                    </a:lnTo>
                    <a:lnTo>
                      <a:pt x="43" y="113"/>
                    </a:lnTo>
                    <a:lnTo>
                      <a:pt x="52" y="113"/>
                    </a:lnTo>
                    <a:lnTo>
                      <a:pt x="60" y="113"/>
                    </a:lnTo>
                    <a:lnTo>
                      <a:pt x="69" y="113"/>
                    </a:lnTo>
                    <a:lnTo>
                      <a:pt x="69" y="121"/>
                    </a:lnTo>
                    <a:lnTo>
                      <a:pt x="78" y="113"/>
                    </a:lnTo>
                    <a:lnTo>
                      <a:pt x="78" y="104"/>
                    </a:lnTo>
                    <a:lnTo>
                      <a:pt x="86" y="113"/>
                    </a:lnTo>
                    <a:lnTo>
                      <a:pt x="95" y="113"/>
                    </a:lnTo>
                    <a:lnTo>
                      <a:pt x="95" y="95"/>
                    </a:lnTo>
                    <a:lnTo>
                      <a:pt x="95" y="87"/>
                    </a:lnTo>
                    <a:lnTo>
                      <a:pt x="104" y="95"/>
                    </a:lnTo>
                    <a:lnTo>
                      <a:pt x="112" y="87"/>
                    </a:lnTo>
                    <a:lnTo>
                      <a:pt x="112" y="95"/>
                    </a:lnTo>
                    <a:lnTo>
                      <a:pt x="121" y="95"/>
                    </a:lnTo>
                    <a:lnTo>
                      <a:pt x="129" y="104"/>
                    </a:lnTo>
                    <a:lnTo>
                      <a:pt x="129" y="113"/>
                    </a:lnTo>
                    <a:lnTo>
                      <a:pt x="129" y="104"/>
                    </a:lnTo>
                    <a:lnTo>
                      <a:pt x="112" y="104"/>
                    </a:lnTo>
                    <a:lnTo>
                      <a:pt x="104" y="113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2" y="113"/>
                    </a:lnTo>
                    <a:lnTo>
                      <a:pt x="121" y="121"/>
                    </a:lnTo>
                    <a:lnTo>
                      <a:pt x="129" y="121"/>
                    </a:lnTo>
                    <a:lnTo>
                      <a:pt x="121" y="130"/>
                    </a:lnTo>
                    <a:lnTo>
                      <a:pt x="112" y="130"/>
                    </a:lnTo>
                    <a:lnTo>
                      <a:pt x="104" y="121"/>
                    </a:lnTo>
                    <a:lnTo>
                      <a:pt x="95" y="130"/>
                    </a:lnTo>
                    <a:lnTo>
                      <a:pt x="86" y="130"/>
                    </a:lnTo>
                    <a:lnTo>
                      <a:pt x="95" y="139"/>
                    </a:lnTo>
                    <a:lnTo>
                      <a:pt x="86" y="147"/>
                    </a:lnTo>
                    <a:lnTo>
                      <a:pt x="78" y="147"/>
                    </a:lnTo>
                    <a:lnTo>
                      <a:pt x="69" y="156"/>
                    </a:lnTo>
                    <a:lnTo>
                      <a:pt x="60" y="164"/>
                    </a:lnTo>
                    <a:lnTo>
                      <a:pt x="52" y="164"/>
                    </a:lnTo>
                    <a:lnTo>
                      <a:pt x="52" y="173"/>
                    </a:lnTo>
                    <a:lnTo>
                      <a:pt x="60" y="182"/>
                    </a:lnTo>
                    <a:lnTo>
                      <a:pt x="60" y="190"/>
                    </a:lnTo>
                    <a:lnTo>
                      <a:pt x="69" y="190"/>
                    </a:lnTo>
                    <a:lnTo>
                      <a:pt x="78" y="199"/>
                    </a:lnTo>
                    <a:lnTo>
                      <a:pt x="78" y="190"/>
                    </a:lnTo>
                    <a:lnTo>
                      <a:pt x="86" y="190"/>
                    </a:lnTo>
                    <a:lnTo>
                      <a:pt x="95" y="199"/>
                    </a:lnTo>
                    <a:lnTo>
                      <a:pt x="104" y="190"/>
                    </a:lnTo>
                    <a:lnTo>
                      <a:pt x="104" y="182"/>
                    </a:lnTo>
                    <a:lnTo>
                      <a:pt x="95" y="173"/>
                    </a:lnTo>
                    <a:lnTo>
                      <a:pt x="95" y="164"/>
                    </a:lnTo>
                    <a:lnTo>
                      <a:pt x="104" y="164"/>
                    </a:lnTo>
                    <a:lnTo>
                      <a:pt x="104" y="173"/>
                    </a:lnTo>
                    <a:lnTo>
                      <a:pt x="112" y="173"/>
                    </a:lnTo>
                    <a:lnTo>
                      <a:pt x="121" y="173"/>
                    </a:lnTo>
                    <a:lnTo>
                      <a:pt x="129" y="173"/>
                    </a:lnTo>
                    <a:lnTo>
                      <a:pt x="121" y="164"/>
                    </a:lnTo>
                    <a:lnTo>
                      <a:pt x="121" y="156"/>
                    </a:lnTo>
                    <a:lnTo>
                      <a:pt x="129" y="156"/>
                    </a:lnTo>
                    <a:lnTo>
                      <a:pt x="138" y="156"/>
                    </a:lnTo>
                    <a:lnTo>
                      <a:pt x="138" y="139"/>
                    </a:lnTo>
                    <a:lnTo>
                      <a:pt x="138" y="130"/>
                    </a:lnTo>
                    <a:lnTo>
                      <a:pt x="147" y="130"/>
                    </a:lnTo>
                    <a:lnTo>
                      <a:pt x="138" y="139"/>
                    </a:lnTo>
                    <a:lnTo>
                      <a:pt x="147" y="147"/>
                    </a:lnTo>
                    <a:lnTo>
                      <a:pt x="138" y="156"/>
                    </a:lnTo>
                    <a:lnTo>
                      <a:pt x="147" y="164"/>
                    </a:lnTo>
                    <a:lnTo>
                      <a:pt x="155" y="164"/>
                    </a:lnTo>
                    <a:lnTo>
                      <a:pt x="155" y="173"/>
                    </a:lnTo>
                    <a:lnTo>
                      <a:pt x="164" y="173"/>
                    </a:lnTo>
                    <a:lnTo>
                      <a:pt x="164" y="182"/>
                    </a:lnTo>
                    <a:lnTo>
                      <a:pt x="173" y="182"/>
                    </a:lnTo>
                    <a:lnTo>
                      <a:pt x="173" y="190"/>
                    </a:lnTo>
                    <a:lnTo>
                      <a:pt x="181" y="199"/>
                    </a:lnTo>
                    <a:lnTo>
                      <a:pt x="190" y="190"/>
                    </a:lnTo>
                    <a:lnTo>
                      <a:pt x="198" y="199"/>
                    </a:lnTo>
                    <a:lnTo>
                      <a:pt x="207" y="190"/>
                    </a:lnTo>
                    <a:lnTo>
                      <a:pt x="207" y="182"/>
                    </a:lnTo>
                    <a:lnTo>
                      <a:pt x="216" y="182"/>
                    </a:lnTo>
                    <a:lnTo>
                      <a:pt x="224" y="173"/>
                    </a:lnTo>
                    <a:lnTo>
                      <a:pt x="233" y="173"/>
                    </a:lnTo>
                    <a:lnTo>
                      <a:pt x="233" y="164"/>
                    </a:lnTo>
                    <a:lnTo>
                      <a:pt x="242" y="164"/>
                    </a:lnTo>
                    <a:lnTo>
                      <a:pt x="242" y="156"/>
                    </a:lnTo>
                    <a:lnTo>
                      <a:pt x="233" y="156"/>
                    </a:lnTo>
                    <a:lnTo>
                      <a:pt x="233" y="147"/>
                    </a:lnTo>
                    <a:lnTo>
                      <a:pt x="224" y="139"/>
                    </a:lnTo>
                    <a:lnTo>
                      <a:pt x="242" y="139"/>
                    </a:lnTo>
                    <a:lnTo>
                      <a:pt x="242" y="147"/>
                    </a:lnTo>
                    <a:lnTo>
                      <a:pt x="250" y="139"/>
                    </a:lnTo>
                    <a:lnTo>
                      <a:pt x="259" y="147"/>
                    </a:lnTo>
                    <a:lnTo>
                      <a:pt x="268" y="147"/>
                    </a:lnTo>
                    <a:lnTo>
                      <a:pt x="276" y="164"/>
                    </a:lnTo>
                    <a:lnTo>
                      <a:pt x="285" y="164"/>
                    </a:lnTo>
                    <a:lnTo>
                      <a:pt x="293" y="164"/>
                    </a:lnTo>
                    <a:lnTo>
                      <a:pt x="302" y="164"/>
                    </a:lnTo>
                    <a:lnTo>
                      <a:pt x="311" y="156"/>
                    </a:lnTo>
                    <a:lnTo>
                      <a:pt x="311" y="139"/>
                    </a:lnTo>
                    <a:lnTo>
                      <a:pt x="302" y="139"/>
                    </a:lnTo>
                    <a:lnTo>
                      <a:pt x="302" y="130"/>
                    </a:lnTo>
                    <a:lnTo>
                      <a:pt x="302" y="121"/>
                    </a:lnTo>
                    <a:lnTo>
                      <a:pt x="293" y="113"/>
                    </a:lnTo>
                    <a:lnTo>
                      <a:pt x="293" y="104"/>
                    </a:lnTo>
                    <a:lnTo>
                      <a:pt x="285" y="104"/>
                    </a:lnTo>
                    <a:lnTo>
                      <a:pt x="268" y="113"/>
                    </a:lnTo>
                    <a:lnTo>
                      <a:pt x="259" y="104"/>
                    </a:lnTo>
                    <a:lnTo>
                      <a:pt x="242" y="104"/>
                    </a:lnTo>
                    <a:lnTo>
                      <a:pt x="250" y="104"/>
                    </a:lnTo>
                    <a:lnTo>
                      <a:pt x="242" y="95"/>
                    </a:lnTo>
                    <a:lnTo>
                      <a:pt x="250" y="95"/>
                    </a:lnTo>
                    <a:lnTo>
                      <a:pt x="259" y="95"/>
                    </a:lnTo>
                    <a:lnTo>
                      <a:pt x="259" y="87"/>
                    </a:lnTo>
                    <a:lnTo>
                      <a:pt x="250" y="78"/>
                    </a:lnTo>
                    <a:lnTo>
                      <a:pt x="250" y="87"/>
                    </a:lnTo>
                    <a:lnTo>
                      <a:pt x="242" y="87"/>
                    </a:lnTo>
                    <a:lnTo>
                      <a:pt x="233" y="87"/>
                    </a:lnTo>
                    <a:lnTo>
                      <a:pt x="233" y="78"/>
                    </a:lnTo>
                    <a:lnTo>
                      <a:pt x="242" y="78"/>
                    </a:lnTo>
                    <a:lnTo>
                      <a:pt x="242" y="69"/>
                    </a:lnTo>
                    <a:lnTo>
                      <a:pt x="250" y="69"/>
                    </a:lnTo>
                    <a:lnTo>
                      <a:pt x="250" y="61"/>
                    </a:lnTo>
                    <a:lnTo>
                      <a:pt x="242" y="61"/>
                    </a:lnTo>
                    <a:lnTo>
                      <a:pt x="250" y="52"/>
                    </a:lnTo>
                    <a:lnTo>
                      <a:pt x="242" y="52"/>
                    </a:lnTo>
                    <a:lnTo>
                      <a:pt x="242" y="44"/>
                    </a:lnTo>
                    <a:lnTo>
                      <a:pt x="242" y="35"/>
                    </a:lnTo>
                    <a:lnTo>
                      <a:pt x="242" y="26"/>
                    </a:lnTo>
                    <a:lnTo>
                      <a:pt x="233" y="18"/>
                    </a:lnTo>
                    <a:lnTo>
                      <a:pt x="224" y="18"/>
                    </a:lnTo>
                    <a:lnTo>
                      <a:pt x="216" y="9"/>
                    </a:lnTo>
                    <a:lnTo>
                      <a:pt x="207" y="9"/>
                    </a:lnTo>
                    <a:lnTo>
                      <a:pt x="198" y="9"/>
                    </a:lnTo>
                    <a:lnTo>
                      <a:pt x="190" y="0"/>
                    </a:lnTo>
                    <a:lnTo>
                      <a:pt x="190" y="9"/>
                    </a:lnTo>
                    <a:lnTo>
                      <a:pt x="181" y="9"/>
                    </a:lnTo>
                    <a:lnTo>
                      <a:pt x="173" y="18"/>
                    </a:lnTo>
                    <a:lnTo>
                      <a:pt x="173" y="26"/>
                    </a:lnTo>
                    <a:lnTo>
                      <a:pt x="181" y="26"/>
                    </a:lnTo>
                    <a:lnTo>
                      <a:pt x="181" y="35"/>
                    </a:lnTo>
                    <a:lnTo>
                      <a:pt x="173" y="35"/>
                    </a:lnTo>
                    <a:lnTo>
                      <a:pt x="173" y="44"/>
                    </a:lnTo>
                    <a:lnTo>
                      <a:pt x="173" y="52"/>
                    </a:lnTo>
                    <a:lnTo>
                      <a:pt x="173" y="61"/>
                    </a:lnTo>
                    <a:lnTo>
                      <a:pt x="164" y="61"/>
                    </a:lnTo>
                    <a:lnTo>
                      <a:pt x="155" y="61"/>
                    </a:lnTo>
                    <a:lnTo>
                      <a:pt x="164" y="61"/>
                    </a:lnTo>
                    <a:lnTo>
                      <a:pt x="164" y="69"/>
                    </a:lnTo>
                    <a:lnTo>
                      <a:pt x="173" y="69"/>
                    </a:lnTo>
                    <a:lnTo>
                      <a:pt x="181" y="78"/>
                    </a:lnTo>
                    <a:lnTo>
                      <a:pt x="198" y="78"/>
                    </a:lnTo>
                    <a:lnTo>
                      <a:pt x="190" y="69"/>
                    </a:lnTo>
                    <a:lnTo>
                      <a:pt x="190" y="61"/>
                    </a:lnTo>
                    <a:lnTo>
                      <a:pt x="181" y="61"/>
                    </a:lnTo>
                    <a:lnTo>
                      <a:pt x="181" y="52"/>
                    </a:lnTo>
                    <a:lnTo>
                      <a:pt x="190" y="44"/>
                    </a:lnTo>
                    <a:lnTo>
                      <a:pt x="190" y="61"/>
                    </a:lnTo>
                    <a:lnTo>
                      <a:pt x="198" y="61"/>
                    </a:lnTo>
                    <a:lnTo>
                      <a:pt x="198" y="52"/>
                    </a:lnTo>
                    <a:lnTo>
                      <a:pt x="207" y="44"/>
                    </a:lnTo>
                    <a:lnTo>
                      <a:pt x="207" y="61"/>
                    </a:lnTo>
                    <a:lnTo>
                      <a:pt x="216" y="61"/>
                    </a:lnTo>
                    <a:lnTo>
                      <a:pt x="207" y="69"/>
                    </a:lnTo>
                    <a:lnTo>
                      <a:pt x="216" y="69"/>
                    </a:lnTo>
                    <a:lnTo>
                      <a:pt x="207" y="78"/>
                    </a:lnTo>
                    <a:lnTo>
                      <a:pt x="207" y="87"/>
                    </a:lnTo>
                    <a:lnTo>
                      <a:pt x="198" y="87"/>
                    </a:lnTo>
                    <a:lnTo>
                      <a:pt x="198" y="95"/>
                    </a:lnTo>
                    <a:lnTo>
                      <a:pt x="198" y="113"/>
                    </a:lnTo>
                    <a:lnTo>
                      <a:pt x="190" y="104"/>
                    </a:lnTo>
                    <a:lnTo>
                      <a:pt x="190" y="113"/>
                    </a:lnTo>
                    <a:lnTo>
                      <a:pt x="190" y="121"/>
                    </a:lnTo>
                    <a:lnTo>
                      <a:pt x="207" y="121"/>
                    </a:lnTo>
                    <a:lnTo>
                      <a:pt x="207" y="130"/>
                    </a:lnTo>
                    <a:lnTo>
                      <a:pt x="216" y="121"/>
                    </a:lnTo>
                    <a:lnTo>
                      <a:pt x="224" y="121"/>
                    </a:lnTo>
                    <a:lnTo>
                      <a:pt x="233" y="130"/>
                    </a:lnTo>
                    <a:lnTo>
                      <a:pt x="224" y="130"/>
                    </a:lnTo>
                    <a:lnTo>
                      <a:pt x="216" y="130"/>
                    </a:lnTo>
                    <a:lnTo>
                      <a:pt x="216" y="139"/>
                    </a:lnTo>
                    <a:lnTo>
                      <a:pt x="207" y="139"/>
                    </a:lnTo>
                    <a:lnTo>
                      <a:pt x="198" y="147"/>
                    </a:lnTo>
                    <a:lnTo>
                      <a:pt x="190" y="147"/>
                    </a:lnTo>
                    <a:lnTo>
                      <a:pt x="181" y="139"/>
                    </a:lnTo>
                    <a:lnTo>
                      <a:pt x="164" y="130"/>
                    </a:lnTo>
                    <a:lnTo>
                      <a:pt x="181" y="130"/>
                    </a:lnTo>
                    <a:lnTo>
                      <a:pt x="181" y="121"/>
                    </a:lnTo>
                    <a:lnTo>
                      <a:pt x="173" y="113"/>
                    </a:lnTo>
                    <a:lnTo>
                      <a:pt x="181" y="113"/>
                    </a:lnTo>
                    <a:lnTo>
                      <a:pt x="173" y="104"/>
                    </a:lnTo>
                    <a:lnTo>
                      <a:pt x="181" y="95"/>
                    </a:lnTo>
                    <a:lnTo>
                      <a:pt x="173" y="95"/>
                    </a:lnTo>
                    <a:lnTo>
                      <a:pt x="173" y="87"/>
                    </a:lnTo>
                    <a:lnTo>
                      <a:pt x="173" y="78"/>
                    </a:lnTo>
                    <a:lnTo>
                      <a:pt x="164" y="78"/>
                    </a:lnTo>
                    <a:lnTo>
                      <a:pt x="155" y="78"/>
                    </a:lnTo>
                    <a:lnTo>
                      <a:pt x="155" y="69"/>
                    </a:lnTo>
                    <a:lnTo>
                      <a:pt x="147" y="61"/>
                    </a:lnTo>
                    <a:lnTo>
                      <a:pt x="147" y="69"/>
                    </a:lnTo>
                    <a:lnTo>
                      <a:pt x="138" y="61"/>
                    </a:lnTo>
                    <a:lnTo>
                      <a:pt x="147" y="52"/>
                    </a:lnTo>
                    <a:lnTo>
                      <a:pt x="155" y="52"/>
                    </a:lnTo>
                    <a:lnTo>
                      <a:pt x="155" y="44"/>
                    </a:lnTo>
                    <a:lnTo>
                      <a:pt x="147" y="44"/>
                    </a:lnTo>
                    <a:lnTo>
                      <a:pt x="138" y="44"/>
                    </a:lnTo>
                    <a:lnTo>
                      <a:pt x="129" y="44"/>
                    </a:lnTo>
                    <a:lnTo>
                      <a:pt x="129" y="52"/>
                    </a:lnTo>
                    <a:lnTo>
                      <a:pt x="129" y="44"/>
                    </a:lnTo>
                    <a:lnTo>
                      <a:pt x="129" y="35"/>
                    </a:lnTo>
                    <a:lnTo>
                      <a:pt x="147" y="35"/>
                    </a:lnTo>
                    <a:lnTo>
                      <a:pt x="155" y="35"/>
                    </a:lnTo>
                    <a:lnTo>
                      <a:pt x="155" y="26"/>
                    </a:lnTo>
                    <a:lnTo>
                      <a:pt x="164" y="26"/>
                    </a:lnTo>
                    <a:lnTo>
                      <a:pt x="164" y="18"/>
                    </a:lnTo>
                    <a:lnTo>
                      <a:pt x="164" y="9"/>
                    </a:lnTo>
                    <a:lnTo>
                      <a:pt x="155" y="0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29" y="9"/>
                    </a:lnTo>
                    <a:lnTo>
                      <a:pt x="121" y="9"/>
                    </a:lnTo>
                    <a:lnTo>
                      <a:pt x="121" y="18"/>
                    </a:lnTo>
                    <a:close/>
                  </a:path>
                </a:pathLst>
              </a:custGeom>
              <a:solidFill>
                <a:srgbClr val="5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50" name="Freeform 116"/>
              <p:cNvSpPr>
                <a:spLocks/>
              </p:cNvSpPr>
              <p:nvPr/>
            </p:nvSpPr>
            <p:spPr bwMode="auto">
              <a:xfrm>
                <a:off x="551" y="1351"/>
                <a:ext cx="320" cy="207"/>
              </a:xfrm>
              <a:custGeom>
                <a:avLst/>
                <a:gdLst>
                  <a:gd name="T0" fmla="*/ 130 w 320"/>
                  <a:gd name="T1" fmla="*/ 8 h 207"/>
                  <a:gd name="T2" fmla="*/ 121 w 320"/>
                  <a:gd name="T3" fmla="*/ 26 h 207"/>
                  <a:gd name="T4" fmla="*/ 95 w 320"/>
                  <a:gd name="T5" fmla="*/ 26 h 207"/>
                  <a:gd name="T6" fmla="*/ 87 w 320"/>
                  <a:gd name="T7" fmla="*/ 52 h 207"/>
                  <a:gd name="T8" fmla="*/ 69 w 320"/>
                  <a:gd name="T9" fmla="*/ 60 h 207"/>
                  <a:gd name="T10" fmla="*/ 61 w 320"/>
                  <a:gd name="T11" fmla="*/ 86 h 207"/>
                  <a:gd name="T12" fmla="*/ 52 w 320"/>
                  <a:gd name="T13" fmla="*/ 103 h 207"/>
                  <a:gd name="T14" fmla="*/ 43 w 320"/>
                  <a:gd name="T15" fmla="*/ 121 h 207"/>
                  <a:gd name="T16" fmla="*/ 18 w 320"/>
                  <a:gd name="T17" fmla="*/ 129 h 207"/>
                  <a:gd name="T18" fmla="*/ 0 w 320"/>
                  <a:gd name="T19" fmla="*/ 138 h 207"/>
                  <a:gd name="T20" fmla="*/ 18 w 320"/>
                  <a:gd name="T21" fmla="*/ 155 h 207"/>
                  <a:gd name="T22" fmla="*/ 35 w 320"/>
                  <a:gd name="T23" fmla="*/ 164 h 207"/>
                  <a:gd name="T24" fmla="*/ 52 w 320"/>
                  <a:gd name="T25" fmla="*/ 155 h 207"/>
                  <a:gd name="T26" fmla="*/ 78 w 320"/>
                  <a:gd name="T27" fmla="*/ 155 h 207"/>
                  <a:gd name="T28" fmla="*/ 95 w 320"/>
                  <a:gd name="T29" fmla="*/ 138 h 207"/>
                  <a:gd name="T30" fmla="*/ 95 w 320"/>
                  <a:gd name="T31" fmla="*/ 155 h 207"/>
                  <a:gd name="T32" fmla="*/ 78 w 320"/>
                  <a:gd name="T33" fmla="*/ 164 h 207"/>
                  <a:gd name="T34" fmla="*/ 61 w 320"/>
                  <a:gd name="T35" fmla="*/ 181 h 207"/>
                  <a:gd name="T36" fmla="*/ 78 w 320"/>
                  <a:gd name="T37" fmla="*/ 198 h 207"/>
                  <a:gd name="T38" fmla="*/ 95 w 320"/>
                  <a:gd name="T39" fmla="*/ 198 h 207"/>
                  <a:gd name="T40" fmla="*/ 113 w 320"/>
                  <a:gd name="T41" fmla="*/ 190 h 207"/>
                  <a:gd name="T42" fmla="*/ 104 w 320"/>
                  <a:gd name="T43" fmla="*/ 164 h 207"/>
                  <a:gd name="T44" fmla="*/ 121 w 320"/>
                  <a:gd name="T45" fmla="*/ 181 h 207"/>
                  <a:gd name="T46" fmla="*/ 130 w 320"/>
                  <a:gd name="T47" fmla="*/ 172 h 207"/>
                  <a:gd name="T48" fmla="*/ 147 w 320"/>
                  <a:gd name="T49" fmla="*/ 155 h 207"/>
                  <a:gd name="T50" fmla="*/ 156 w 320"/>
                  <a:gd name="T51" fmla="*/ 138 h 207"/>
                  <a:gd name="T52" fmla="*/ 147 w 320"/>
                  <a:gd name="T53" fmla="*/ 164 h 207"/>
                  <a:gd name="T54" fmla="*/ 173 w 320"/>
                  <a:gd name="T55" fmla="*/ 190 h 207"/>
                  <a:gd name="T56" fmla="*/ 190 w 320"/>
                  <a:gd name="T57" fmla="*/ 207 h 207"/>
                  <a:gd name="T58" fmla="*/ 216 w 320"/>
                  <a:gd name="T59" fmla="*/ 198 h 207"/>
                  <a:gd name="T60" fmla="*/ 233 w 320"/>
                  <a:gd name="T61" fmla="*/ 181 h 207"/>
                  <a:gd name="T62" fmla="*/ 251 w 320"/>
                  <a:gd name="T63" fmla="*/ 164 h 207"/>
                  <a:gd name="T64" fmla="*/ 242 w 320"/>
                  <a:gd name="T65" fmla="*/ 147 h 207"/>
                  <a:gd name="T66" fmla="*/ 268 w 320"/>
                  <a:gd name="T67" fmla="*/ 155 h 207"/>
                  <a:gd name="T68" fmla="*/ 285 w 320"/>
                  <a:gd name="T69" fmla="*/ 172 h 207"/>
                  <a:gd name="T70" fmla="*/ 311 w 320"/>
                  <a:gd name="T71" fmla="*/ 172 h 207"/>
                  <a:gd name="T72" fmla="*/ 311 w 320"/>
                  <a:gd name="T73" fmla="*/ 138 h 207"/>
                  <a:gd name="T74" fmla="*/ 302 w 320"/>
                  <a:gd name="T75" fmla="*/ 112 h 207"/>
                  <a:gd name="T76" fmla="*/ 268 w 320"/>
                  <a:gd name="T77" fmla="*/ 112 h 207"/>
                  <a:gd name="T78" fmla="*/ 277 w 320"/>
                  <a:gd name="T79" fmla="*/ 95 h 207"/>
                  <a:gd name="T80" fmla="*/ 259 w 320"/>
                  <a:gd name="T81" fmla="*/ 77 h 207"/>
                  <a:gd name="T82" fmla="*/ 259 w 320"/>
                  <a:gd name="T83" fmla="*/ 60 h 207"/>
                  <a:gd name="T84" fmla="*/ 251 w 320"/>
                  <a:gd name="T85" fmla="*/ 43 h 207"/>
                  <a:gd name="T86" fmla="*/ 233 w 320"/>
                  <a:gd name="T87" fmla="*/ 26 h 207"/>
                  <a:gd name="T88" fmla="*/ 207 w 320"/>
                  <a:gd name="T89" fmla="*/ 8 h 207"/>
                  <a:gd name="T90" fmla="*/ 190 w 320"/>
                  <a:gd name="T91" fmla="*/ 0 h 207"/>
                  <a:gd name="T92" fmla="*/ 173 w 320"/>
                  <a:gd name="T93" fmla="*/ 8 h 207"/>
                  <a:gd name="T94" fmla="*/ 147 w 320"/>
                  <a:gd name="T95" fmla="*/ 8 h 2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0"/>
                  <a:gd name="T145" fmla="*/ 0 h 207"/>
                  <a:gd name="T146" fmla="*/ 320 w 320"/>
                  <a:gd name="T147" fmla="*/ 207 h 2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0" h="207">
                    <a:moveTo>
                      <a:pt x="147" y="8"/>
                    </a:moveTo>
                    <a:lnTo>
                      <a:pt x="138" y="8"/>
                    </a:lnTo>
                    <a:lnTo>
                      <a:pt x="130" y="8"/>
                    </a:lnTo>
                    <a:lnTo>
                      <a:pt x="121" y="8"/>
                    </a:lnTo>
                    <a:lnTo>
                      <a:pt x="121" y="17"/>
                    </a:lnTo>
                    <a:lnTo>
                      <a:pt x="121" y="26"/>
                    </a:lnTo>
                    <a:lnTo>
                      <a:pt x="113" y="26"/>
                    </a:lnTo>
                    <a:lnTo>
                      <a:pt x="104" y="26"/>
                    </a:lnTo>
                    <a:lnTo>
                      <a:pt x="95" y="26"/>
                    </a:lnTo>
                    <a:lnTo>
                      <a:pt x="87" y="34"/>
                    </a:lnTo>
                    <a:lnTo>
                      <a:pt x="87" y="43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69" y="52"/>
                    </a:lnTo>
                    <a:lnTo>
                      <a:pt x="69" y="60"/>
                    </a:lnTo>
                    <a:lnTo>
                      <a:pt x="61" y="69"/>
                    </a:lnTo>
                    <a:lnTo>
                      <a:pt x="61" y="77"/>
                    </a:lnTo>
                    <a:lnTo>
                      <a:pt x="61" y="86"/>
                    </a:lnTo>
                    <a:lnTo>
                      <a:pt x="61" y="95"/>
                    </a:lnTo>
                    <a:lnTo>
                      <a:pt x="52" y="95"/>
                    </a:lnTo>
                    <a:lnTo>
                      <a:pt x="52" y="103"/>
                    </a:lnTo>
                    <a:lnTo>
                      <a:pt x="43" y="103"/>
                    </a:lnTo>
                    <a:lnTo>
                      <a:pt x="43" y="112"/>
                    </a:lnTo>
                    <a:lnTo>
                      <a:pt x="43" y="121"/>
                    </a:lnTo>
                    <a:lnTo>
                      <a:pt x="35" y="121"/>
                    </a:lnTo>
                    <a:lnTo>
                      <a:pt x="26" y="121"/>
                    </a:lnTo>
                    <a:lnTo>
                      <a:pt x="18" y="129"/>
                    </a:lnTo>
                    <a:lnTo>
                      <a:pt x="9" y="129"/>
                    </a:lnTo>
                    <a:lnTo>
                      <a:pt x="9" y="138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9" y="155"/>
                    </a:lnTo>
                    <a:lnTo>
                      <a:pt x="18" y="155"/>
                    </a:lnTo>
                    <a:lnTo>
                      <a:pt x="18" y="164"/>
                    </a:lnTo>
                    <a:lnTo>
                      <a:pt x="26" y="164"/>
                    </a:lnTo>
                    <a:lnTo>
                      <a:pt x="35" y="164"/>
                    </a:lnTo>
                    <a:lnTo>
                      <a:pt x="43" y="164"/>
                    </a:lnTo>
                    <a:lnTo>
                      <a:pt x="52" y="164"/>
                    </a:lnTo>
                    <a:lnTo>
                      <a:pt x="52" y="155"/>
                    </a:lnTo>
                    <a:lnTo>
                      <a:pt x="61" y="155"/>
                    </a:lnTo>
                    <a:lnTo>
                      <a:pt x="69" y="155"/>
                    </a:lnTo>
                    <a:lnTo>
                      <a:pt x="78" y="155"/>
                    </a:lnTo>
                    <a:lnTo>
                      <a:pt x="78" y="147"/>
                    </a:lnTo>
                    <a:lnTo>
                      <a:pt x="87" y="138"/>
                    </a:lnTo>
                    <a:lnTo>
                      <a:pt x="95" y="138"/>
                    </a:lnTo>
                    <a:lnTo>
                      <a:pt x="95" y="147"/>
                    </a:lnTo>
                    <a:lnTo>
                      <a:pt x="104" y="147"/>
                    </a:lnTo>
                    <a:lnTo>
                      <a:pt x="95" y="155"/>
                    </a:lnTo>
                    <a:lnTo>
                      <a:pt x="87" y="155"/>
                    </a:lnTo>
                    <a:lnTo>
                      <a:pt x="78" y="155"/>
                    </a:lnTo>
                    <a:lnTo>
                      <a:pt x="78" y="164"/>
                    </a:lnTo>
                    <a:lnTo>
                      <a:pt x="69" y="172"/>
                    </a:lnTo>
                    <a:lnTo>
                      <a:pt x="61" y="172"/>
                    </a:lnTo>
                    <a:lnTo>
                      <a:pt x="61" y="181"/>
                    </a:lnTo>
                    <a:lnTo>
                      <a:pt x="69" y="190"/>
                    </a:lnTo>
                    <a:lnTo>
                      <a:pt x="69" y="198"/>
                    </a:lnTo>
                    <a:lnTo>
                      <a:pt x="78" y="198"/>
                    </a:lnTo>
                    <a:lnTo>
                      <a:pt x="87" y="207"/>
                    </a:lnTo>
                    <a:lnTo>
                      <a:pt x="87" y="198"/>
                    </a:lnTo>
                    <a:lnTo>
                      <a:pt x="95" y="198"/>
                    </a:lnTo>
                    <a:lnTo>
                      <a:pt x="104" y="207"/>
                    </a:lnTo>
                    <a:lnTo>
                      <a:pt x="113" y="198"/>
                    </a:lnTo>
                    <a:lnTo>
                      <a:pt x="113" y="190"/>
                    </a:lnTo>
                    <a:lnTo>
                      <a:pt x="104" y="181"/>
                    </a:lnTo>
                    <a:lnTo>
                      <a:pt x="104" y="172"/>
                    </a:lnTo>
                    <a:lnTo>
                      <a:pt x="104" y="164"/>
                    </a:lnTo>
                    <a:lnTo>
                      <a:pt x="113" y="172"/>
                    </a:lnTo>
                    <a:lnTo>
                      <a:pt x="113" y="181"/>
                    </a:lnTo>
                    <a:lnTo>
                      <a:pt x="121" y="181"/>
                    </a:lnTo>
                    <a:lnTo>
                      <a:pt x="130" y="181"/>
                    </a:lnTo>
                    <a:lnTo>
                      <a:pt x="138" y="181"/>
                    </a:lnTo>
                    <a:lnTo>
                      <a:pt x="130" y="172"/>
                    </a:lnTo>
                    <a:lnTo>
                      <a:pt x="130" y="164"/>
                    </a:lnTo>
                    <a:lnTo>
                      <a:pt x="138" y="164"/>
                    </a:lnTo>
                    <a:lnTo>
                      <a:pt x="147" y="155"/>
                    </a:lnTo>
                    <a:lnTo>
                      <a:pt x="147" y="147"/>
                    </a:lnTo>
                    <a:lnTo>
                      <a:pt x="147" y="138"/>
                    </a:lnTo>
                    <a:lnTo>
                      <a:pt x="156" y="138"/>
                    </a:lnTo>
                    <a:lnTo>
                      <a:pt x="147" y="147"/>
                    </a:lnTo>
                    <a:lnTo>
                      <a:pt x="156" y="155"/>
                    </a:lnTo>
                    <a:lnTo>
                      <a:pt x="147" y="164"/>
                    </a:lnTo>
                    <a:lnTo>
                      <a:pt x="156" y="172"/>
                    </a:lnTo>
                    <a:lnTo>
                      <a:pt x="164" y="181"/>
                    </a:lnTo>
                    <a:lnTo>
                      <a:pt x="173" y="190"/>
                    </a:lnTo>
                    <a:lnTo>
                      <a:pt x="182" y="190"/>
                    </a:lnTo>
                    <a:lnTo>
                      <a:pt x="182" y="198"/>
                    </a:lnTo>
                    <a:lnTo>
                      <a:pt x="190" y="207"/>
                    </a:lnTo>
                    <a:lnTo>
                      <a:pt x="199" y="198"/>
                    </a:lnTo>
                    <a:lnTo>
                      <a:pt x="207" y="207"/>
                    </a:lnTo>
                    <a:lnTo>
                      <a:pt x="216" y="198"/>
                    </a:lnTo>
                    <a:lnTo>
                      <a:pt x="216" y="190"/>
                    </a:lnTo>
                    <a:lnTo>
                      <a:pt x="225" y="190"/>
                    </a:lnTo>
                    <a:lnTo>
                      <a:pt x="233" y="181"/>
                    </a:lnTo>
                    <a:lnTo>
                      <a:pt x="242" y="181"/>
                    </a:lnTo>
                    <a:lnTo>
                      <a:pt x="242" y="172"/>
                    </a:lnTo>
                    <a:lnTo>
                      <a:pt x="251" y="164"/>
                    </a:lnTo>
                    <a:lnTo>
                      <a:pt x="242" y="155"/>
                    </a:lnTo>
                    <a:lnTo>
                      <a:pt x="233" y="147"/>
                    </a:lnTo>
                    <a:lnTo>
                      <a:pt x="242" y="147"/>
                    </a:lnTo>
                    <a:lnTo>
                      <a:pt x="251" y="155"/>
                    </a:lnTo>
                    <a:lnTo>
                      <a:pt x="259" y="147"/>
                    </a:lnTo>
                    <a:lnTo>
                      <a:pt x="268" y="155"/>
                    </a:lnTo>
                    <a:lnTo>
                      <a:pt x="277" y="155"/>
                    </a:lnTo>
                    <a:lnTo>
                      <a:pt x="285" y="164"/>
                    </a:lnTo>
                    <a:lnTo>
                      <a:pt x="285" y="172"/>
                    </a:lnTo>
                    <a:lnTo>
                      <a:pt x="294" y="172"/>
                    </a:lnTo>
                    <a:lnTo>
                      <a:pt x="302" y="172"/>
                    </a:lnTo>
                    <a:lnTo>
                      <a:pt x="311" y="172"/>
                    </a:lnTo>
                    <a:lnTo>
                      <a:pt x="320" y="164"/>
                    </a:lnTo>
                    <a:lnTo>
                      <a:pt x="311" y="147"/>
                    </a:lnTo>
                    <a:lnTo>
                      <a:pt x="311" y="138"/>
                    </a:lnTo>
                    <a:lnTo>
                      <a:pt x="311" y="129"/>
                    </a:lnTo>
                    <a:lnTo>
                      <a:pt x="302" y="121"/>
                    </a:lnTo>
                    <a:lnTo>
                      <a:pt x="302" y="112"/>
                    </a:lnTo>
                    <a:lnTo>
                      <a:pt x="285" y="112"/>
                    </a:lnTo>
                    <a:lnTo>
                      <a:pt x="277" y="121"/>
                    </a:lnTo>
                    <a:lnTo>
                      <a:pt x="268" y="112"/>
                    </a:lnTo>
                    <a:lnTo>
                      <a:pt x="268" y="103"/>
                    </a:lnTo>
                    <a:lnTo>
                      <a:pt x="285" y="103"/>
                    </a:lnTo>
                    <a:lnTo>
                      <a:pt x="277" y="95"/>
                    </a:lnTo>
                    <a:lnTo>
                      <a:pt x="268" y="86"/>
                    </a:lnTo>
                    <a:lnTo>
                      <a:pt x="259" y="86"/>
                    </a:lnTo>
                    <a:lnTo>
                      <a:pt x="259" y="77"/>
                    </a:lnTo>
                    <a:lnTo>
                      <a:pt x="268" y="77"/>
                    </a:lnTo>
                    <a:lnTo>
                      <a:pt x="268" y="60"/>
                    </a:lnTo>
                    <a:lnTo>
                      <a:pt x="259" y="60"/>
                    </a:lnTo>
                    <a:lnTo>
                      <a:pt x="251" y="60"/>
                    </a:lnTo>
                    <a:lnTo>
                      <a:pt x="251" y="52"/>
                    </a:lnTo>
                    <a:lnTo>
                      <a:pt x="251" y="43"/>
                    </a:lnTo>
                    <a:lnTo>
                      <a:pt x="251" y="34"/>
                    </a:lnTo>
                    <a:lnTo>
                      <a:pt x="242" y="26"/>
                    </a:lnTo>
                    <a:lnTo>
                      <a:pt x="233" y="26"/>
                    </a:lnTo>
                    <a:lnTo>
                      <a:pt x="225" y="17"/>
                    </a:lnTo>
                    <a:lnTo>
                      <a:pt x="216" y="8"/>
                    </a:lnTo>
                    <a:lnTo>
                      <a:pt x="207" y="8"/>
                    </a:lnTo>
                    <a:lnTo>
                      <a:pt x="199" y="8"/>
                    </a:lnTo>
                    <a:lnTo>
                      <a:pt x="199" y="0"/>
                    </a:lnTo>
                    <a:lnTo>
                      <a:pt x="190" y="0"/>
                    </a:lnTo>
                    <a:lnTo>
                      <a:pt x="182" y="0"/>
                    </a:lnTo>
                    <a:lnTo>
                      <a:pt x="173" y="17"/>
                    </a:lnTo>
                    <a:lnTo>
                      <a:pt x="173" y="8"/>
                    </a:lnTo>
                    <a:lnTo>
                      <a:pt x="156" y="0"/>
                    </a:lnTo>
                    <a:lnTo>
                      <a:pt x="156" y="8"/>
                    </a:lnTo>
                    <a:lnTo>
                      <a:pt x="147" y="8"/>
                    </a:lnTo>
                    <a:close/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736" name="Rectangle 117"/>
            <p:cNvSpPr>
              <a:spLocks noChangeArrowheads="1"/>
            </p:cNvSpPr>
            <p:nvPr/>
          </p:nvSpPr>
          <p:spPr bwMode="auto">
            <a:xfrm>
              <a:off x="670" y="1716"/>
              <a:ext cx="5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b="1" smtClean="0">
                  <a:solidFill>
                    <a:srgbClr val="000000"/>
                  </a:solidFill>
                </a:rPr>
                <a:t>solvente</a:t>
              </a:r>
              <a:endParaRPr lang="pt-BR" altLang="pt-BR"/>
            </a:p>
          </p:txBody>
        </p:sp>
        <p:sp>
          <p:nvSpPr>
            <p:cNvPr id="26737" name="Rectangle 118"/>
            <p:cNvSpPr>
              <a:spLocks noChangeArrowheads="1"/>
            </p:cNvSpPr>
            <p:nvPr/>
          </p:nvSpPr>
          <p:spPr bwMode="auto">
            <a:xfrm>
              <a:off x="1980" y="1710"/>
              <a:ext cx="2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b="1" smtClean="0">
                  <a:solidFill>
                    <a:srgbClr val="000000"/>
                  </a:solidFill>
                </a:rPr>
                <a:t>óleo</a:t>
              </a:r>
              <a:endParaRPr lang="pt-BR" altLang="pt-BR" b="1"/>
            </a:p>
          </p:txBody>
        </p:sp>
        <p:sp>
          <p:nvSpPr>
            <p:cNvPr id="26738" name="Freeform 119"/>
            <p:cNvSpPr>
              <a:spLocks/>
            </p:cNvSpPr>
            <p:nvPr/>
          </p:nvSpPr>
          <p:spPr bwMode="auto">
            <a:xfrm>
              <a:off x="1395" y="3112"/>
              <a:ext cx="85" cy="104"/>
            </a:xfrm>
            <a:custGeom>
              <a:avLst/>
              <a:gdLst>
                <a:gd name="T0" fmla="*/ 0 w 95"/>
                <a:gd name="T1" fmla="*/ 104 h 104"/>
                <a:gd name="T2" fmla="*/ 4 w 95"/>
                <a:gd name="T3" fmla="*/ 0 h 104"/>
                <a:gd name="T4" fmla="*/ 4 w 95"/>
                <a:gd name="T5" fmla="*/ 61 h 104"/>
                <a:gd name="T6" fmla="*/ 4 w 95"/>
                <a:gd name="T7" fmla="*/ 52 h 104"/>
                <a:gd name="T8" fmla="*/ 0 w 95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04"/>
                <a:gd name="T17" fmla="*/ 95 w 9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04">
                  <a:moveTo>
                    <a:pt x="0" y="104"/>
                  </a:moveTo>
                  <a:lnTo>
                    <a:pt x="43" y="0"/>
                  </a:lnTo>
                  <a:lnTo>
                    <a:pt x="34" y="61"/>
                  </a:lnTo>
                  <a:lnTo>
                    <a:pt x="95" y="5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39" name="Line 120"/>
            <p:cNvSpPr>
              <a:spLocks noChangeShapeType="1"/>
            </p:cNvSpPr>
            <p:nvPr/>
          </p:nvSpPr>
          <p:spPr bwMode="auto">
            <a:xfrm flipH="1">
              <a:off x="1425" y="3009"/>
              <a:ext cx="154" cy="1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40" name="Rectangle 121"/>
            <p:cNvSpPr>
              <a:spLocks noChangeArrowheads="1"/>
            </p:cNvSpPr>
            <p:nvPr/>
          </p:nvSpPr>
          <p:spPr bwMode="auto">
            <a:xfrm>
              <a:off x="619" y="1730"/>
              <a:ext cx="677" cy="200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26741" name="Freeform 122"/>
            <p:cNvSpPr>
              <a:spLocks/>
            </p:cNvSpPr>
            <p:nvPr/>
          </p:nvSpPr>
          <p:spPr bwMode="auto">
            <a:xfrm>
              <a:off x="1947" y="2145"/>
              <a:ext cx="1013" cy="156"/>
            </a:xfrm>
            <a:custGeom>
              <a:avLst/>
              <a:gdLst>
                <a:gd name="T0" fmla="*/ 12 w 1140"/>
                <a:gd name="T1" fmla="*/ 0 h 156"/>
                <a:gd name="T2" fmla="*/ 23 w 1140"/>
                <a:gd name="T3" fmla="*/ 87 h 156"/>
                <a:gd name="T4" fmla="*/ 23 w 1140"/>
                <a:gd name="T5" fmla="*/ 87 h 156"/>
                <a:gd name="T6" fmla="*/ 22 w 1140"/>
                <a:gd name="T7" fmla="*/ 87 h 156"/>
                <a:gd name="T8" fmla="*/ 22 w 1140"/>
                <a:gd name="T9" fmla="*/ 95 h 156"/>
                <a:gd name="T10" fmla="*/ 20 w 1140"/>
                <a:gd name="T11" fmla="*/ 104 h 156"/>
                <a:gd name="T12" fmla="*/ 20 w 1140"/>
                <a:gd name="T13" fmla="*/ 112 h 156"/>
                <a:gd name="T14" fmla="*/ 18 w 1140"/>
                <a:gd name="T15" fmla="*/ 130 h 156"/>
                <a:gd name="T16" fmla="*/ 18 w 1140"/>
                <a:gd name="T17" fmla="*/ 138 h 156"/>
                <a:gd name="T18" fmla="*/ 16 w 1140"/>
                <a:gd name="T19" fmla="*/ 147 h 156"/>
                <a:gd name="T20" fmla="*/ 15 w 1140"/>
                <a:gd name="T21" fmla="*/ 147 h 156"/>
                <a:gd name="T22" fmla="*/ 14 w 1140"/>
                <a:gd name="T23" fmla="*/ 156 h 156"/>
                <a:gd name="T24" fmla="*/ 12 w 1140"/>
                <a:gd name="T25" fmla="*/ 147 h 156"/>
                <a:gd name="T26" fmla="*/ 12 w 1140"/>
                <a:gd name="T27" fmla="*/ 147 h 156"/>
                <a:gd name="T28" fmla="*/ 11 w 1140"/>
                <a:gd name="T29" fmla="*/ 147 h 156"/>
                <a:gd name="T30" fmla="*/ 8 w 1140"/>
                <a:gd name="T31" fmla="*/ 138 h 156"/>
                <a:gd name="T32" fmla="*/ 5 w 1140"/>
                <a:gd name="T33" fmla="*/ 130 h 156"/>
                <a:gd name="T34" fmla="*/ 4 w 1140"/>
                <a:gd name="T35" fmla="*/ 121 h 156"/>
                <a:gd name="T36" fmla="*/ 4 w 1140"/>
                <a:gd name="T37" fmla="*/ 121 h 156"/>
                <a:gd name="T38" fmla="*/ 4 w 1140"/>
                <a:gd name="T39" fmla="*/ 112 h 156"/>
                <a:gd name="T40" fmla="*/ 4 w 1140"/>
                <a:gd name="T41" fmla="*/ 104 h 156"/>
                <a:gd name="T42" fmla="*/ 4 w 1140"/>
                <a:gd name="T43" fmla="*/ 104 h 156"/>
                <a:gd name="T44" fmla="*/ 4 w 1140"/>
                <a:gd name="T45" fmla="*/ 95 h 156"/>
                <a:gd name="T46" fmla="*/ 0 w 1140"/>
                <a:gd name="T47" fmla="*/ 95 h 156"/>
                <a:gd name="T48" fmla="*/ 0 w 1140"/>
                <a:gd name="T49" fmla="*/ 87 h 156"/>
                <a:gd name="T50" fmla="*/ 4 w 1140"/>
                <a:gd name="T51" fmla="*/ 69 h 156"/>
                <a:gd name="T52" fmla="*/ 4 w 1140"/>
                <a:gd name="T53" fmla="*/ 52 h 156"/>
                <a:gd name="T54" fmla="*/ 5 w 1140"/>
                <a:gd name="T55" fmla="*/ 35 h 156"/>
                <a:gd name="T56" fmla="*/ 8 w 1140"/>
                <a:gd name="T57" fmla="*/ 26 h 156"/>
                <a:gd name="T58" fmla="*/ 10 w 1140"/>
                <a:gd name="T59" fmla="*/ 9 h 156"/>
                <a:gd name="T60" fmla="*/ 11 w 1140"/>
                <a:gd name="T61" fmla="*/ 9 h 156"/>
                <a:gd name="T62" fmla="*/ 11 w 1140"/>
                <a:gd name="T63" fmla="*/ 0 h 156"/>
                <a:gd name="T64" fmla="*/ 11 w 1140"/>
                <a:gd name="T65" fmla="*/ 0 h 156"/>
                <a:gd name="T66" fmla="*/ 12 w 1140"/>
                <a:gd name="T67" fmla="*/ 0 h 156"/>
                <a:gd name="T68" fmla="*/ 12 w 1140"/>
                <a:gd name="T69" fmla="*/ 0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0"/>
                <a:gd name="T106" fmla="*/ 0 h 156"/>
                <a:gd name="T107" fmla="*/ 1140 w 1140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0" h="156">
                  <a:moveTo>
                    <a:pt x="605" y="0"/>
                  </a:moveTo>
                  <a:lnTo>
                    <a:pt x="1140" y="87"/>
                  </a:lnTo>
                  <a:lnTo>
                    <a:pt x="1131" y="87"/>
                  </a:lnTo>
                  <a:lnTo>
                    <a:pt x="1114" y="87"/>
                  </a:lnTo>
                  <a:lnTo>
                    <a:pt x="1097" y="95"/>
                  </a:lnTo>
                  <a:lnTo>
                    <a:pt x="1045" y="104"/>
                  </a:lnTo>
                  <a:lnTo>
                    <a:pt x="984" y="112"/>
                  </a:lnTo>
                  <a:lnTo>
                    <a:pt x="915" y="130"/>
                  </a:lnTo>
                  <a:lnTo>
                    <a:pt x="855" y="138"/>
                  </a:lnTo>
                  <a:lnTo>
                    <a:pt x="795" y="147"/>
                  </a:lnTo>
                  <a:lnTo>
                    <a:pt x="743" y="147"/>
                  </a:lnTo>
                  <a:lnTo>
                    <a:pt x="700" y="156"/>
                  </a:lnTo>
                  <a:lnTo>
                    <a:pt x="648" y="147"/>
                  </a:lnTo>
                  <a:lnTo>
                    <a:pt x="596" y="147"/>
                  </a:lnTo>
                  <a:lnTo>
                    <a:pt x="536" y="147"/>
                  </a:lnTo>
                  <a:lnTo>
                    <a:pt x="406" y="138"/>
                  </a:lnTo>
                  <a:lnTo>
                    <a:pt x="285" y="130"/>
                  </a:lnTo>
                  <a:lnTo>
                    <a:pt x="225" y="121"/>
                  </a:lnTo>
                  <a:lnTo>
                    <a:pt x="164" y="121"/>
                  </a:lnTo>
                  <a:lnTo>
                    <a:pt x="121" y="112"/>
                  </a:lnTo>
                  <a:lnTo>
                    <a:pt x="78" y="104"/>
                  </a:lnTo>
                  <a:lnTo>
                    <a:pt x="44" y="104"/>
                  </a:lnTo>
                  <a:lnTo>
                    <a:pt x="18" y="95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78" y="69"/>
                  </a:lnTo>
                  <a:lnTo>
                    <a:pt x="173" y="52"/>
                  </a:lnTo>
                  <a:lnTo>
                    <a:pt x="268" y="35"/>
                  </a:lnTo>
                  <a:lnTo>
                    <a:pt x="372" y="26"/>
                  </a:lnTo>
                  <a:lnTo>
                    <a:pt x="458" y="9"/>
                  </a:lnTo>
                  <a:lnTo>
                    <a:pt x="536" y="9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6" y="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42" name="Freeform 123"/>
            <p:cNvSpPr>
              <a:spLocks/>
            </p:cNvSpPr>
            <p:nvPr/>
          </p:nvSpPr>
          <p:spPr bwMode="auto">
            <a:xfrm>
              <a:off x="2707" y="2076"/>
              <a:ext cx="131" cy="121"/>
            </a:xfrm>
            <a:custGeom>
              <a:avLst/>
              <a:gdLst>
                <a:gd name="T0" fmla="*/ 4 w 147"/>
                <a:gd name="T1" fmla="*/ 121 h 121"/>
                <a:gd name="T2" fmla="*/ 4 w 147"/>
                <a:gd name="T3" fmla="*/ 0 h 121"/>
                <a:gd name="T4" fmla="*/ 0 w 147"/>
                <a:gd name="T5" fmla="*/ 0 h 121"/>
                <a:gd name="T6" fmla="*/ 4 w 147"/>
                <a:gd name="T7" fmla="*/ 121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121"/>
                <a:gd name="T14" fmla="*/ 147 w 147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121">
                  <a:moveTo>
                    <a:pt x="78" y="121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78" y="121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43" name="Line 124"/>
            <p:cNvSpPr>
              <a:spLocks noChangeShapeType="1"/>
            </p:cNvSpPr>
            <p:nvPr/>
          </p:nvSpPr>
          <p:spPr bwMode="auto">
            <a:xfrm flipV="1">
              <a:off x="2393" y="1990"/>
              <a:ext cx="153" cy="2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44" name="Freeform 125"/>
            <p:cNvSpPr>
              <a:spLocks/>
            </p:cNvSpPr>
            <p:nvPr/>
          </p:nvSpPr>
          <p:spPr bwMode="auto">
            <a:xfrm>
              <a:off x="4948" y="2724"/>
              <a:ext cx="130" cy="112"/>
            </a:xfrm>
            <a:custGeom>
              <a:avLst/>
              <a:gdLst>
                <a:gd name="T0" fmla="*/ 4 w 146"/>
                <a:gd name="T1" fmla="*/ 60 h 112"/>
                <a:gd name="T2" fmla="*/ 0 w 146"/>
                <a:gd name="T3" fmla="*/ 112 h 112"/>
                <a:gd name="T4" fmla="*/ 4 w 146"/>
                <a:gd name="T5" fmla="*/ 51 h 112"/>
                <a:gd name="T6" fmla="*/ 0 w 146"/>
                <a:gd name="T7" fmla="*/ 0 h 112"/>
                <a:gd name="T8" fmla="*/ 4 w 146"/>
                <a:gd name="T9" fmla="*/ 6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12"/>
                <a:gd name="T17" fmla="*/ 146 w 14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12">
                  <a:moveTo>
                    <a:pt x="146" y="60"/>
                  </a:moveTo>
                  <a:lnTo>
                    <a:pt x="0" y="112"/>
                  </a:lnTo>
                  <a:lnTo>
                    <a:pt x="69" y="51"/>
                  </a:lnTo>
                  <a:lnTo>
                    <a:pt x="0" y="0"/>
                  </a:lnTo>
                  <a:lnTo>
                    <a:pt x="146" y="6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724" name="Line 126"/>
            <p:cNvSpPr>
              <a:spLocks noChangeShapeType="1"/>
            </p:cNvSpPr>
            <p:nvPr/>
          </p:nvSpPr>
          <p:spPr bwMode="auto">
            <a:xfrm>
              <a:off x="4611" y="2775"/>
              <a:ext cx="384" cy="1"/>
            </a:xfrm>
            <a:prstGeom prst="line">
              <a:avLst/>
            </a:prstGeom>
            <a:noFill/>
            <a:ln w="412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n>
                  <a:solidFill>
                    <a:srgbClr val="0070C0"/>
                  </a:solidFill>
                </a:ln>
              </a:endParaRPr>
            </a:p>
          </p:txBody>
        </p:sp>
      </p:grpSp>
      <p:sp>
        <p:nvSpPr>
          <p:cNvPr id="26628" name="Text Box 128"/>
          <p:cNvSpPr txBox="1">
            <a:spLocks noChangeArrowheads="1"/>
          </p:cNvSpPr>
          <p:nvPr/>
        </p:nvSpPr>
        <p:spPr bwMode="auto">
          <a:xfrm>
            <a:off x="3565525" y="5641466"/>
            <a:ext cx="1251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aquitarde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9" name="Text Box 129"/>
          <p:cNvSpPr txBox="1">
            <a:spLocks noChangeArrowheads="1"/>
          </p:cNvSpPr>
          <p:nvPr/>
        </p:nvSpPr>
        <p:spPr bwMode="auto">
          <a:xfrm>
            <a:off x="7199313" y="4163503"/>
            <a:ext cx="1107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aquífero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2" name="Text Box 132"/>
          <p:cNvSpPr txBox="1">
            <a:spLocks noChangeArrowheads="1"/>
          </p:cNvSpPr>
          <p:nvPr/>
        </p:nvSpPr>
        <p:spPr bwMode="auto">
          <a:xfrm>
            <a:off x="2071688" y="2156903"/>
            <a:ext cx="1028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800" b="1" smtClean="0">
                <a:solidFill>
                  <a:srgbClr val="FF0000"/>
                </a:solidFill>
              </a:rPr>
              <a:t>Fonte</a:t>
            </a:r>
            <a:endParaRPr lang="pt-BR" altLang="pt-BR" sz="2800" b="1">
              <a:solidFill>
                <a:srgbClr val="FF0000"/>
              </a:solidFill>
            </a:endParaRPr>
          </a:p>
        </p:txBody>
      </p:sp>
      <p:sp>
        <p:nvSpPr>
          <p:cNvPr id="26633" name="Text Box 504"/>
          <p:cNvSpPr txBox="1">
            <a:spLocks noChangeArrowheads="1"/>
          </p:cNvSpPr>
          <p:nvPr/>
        </p:nvSpPr>
        <p:spPr bwMode="auto">
          <a:xfrm>
            <a:off x="7359217" y="6009189"/>
            <a:ext cx="107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altLang="pt-BR" sz="1600" b="1" smtClean="0"/>
              <a:t>Cherry, 1999</a:t>
            </a:r>
            <a:endParaRPr lang="pt-BR" altLang="pt-BR" sz="1600" b="1"/>
          </a:p>
        </p:txBody>
      </p:sp>
      <p:sp>
        <p:nvSpPr>
          <p:cNvPr id="26634" name="Freeform 125"/>
          <p:cNvSpPr>
            <a:spLocks/>
          </p:cNvSpPr>
          <p:nvPr/>
        </p:nvSpPr>
        <p:spPr bwMode="auto">
          <a:xfrm>
            <a:off x="892175" y="4250816"/>
            <a:ext cx="206375" cy="177800"/>
          </a:xfrm>
          <a:custGeom>
            <a:avLst/>
            <a:gdLst>
              <a:gd name="T0" fmla="*/ 2147483647 w 146"/>
              <a:gd name="T1" fmla="*/ 2147483647 h 112"/>
              <a:gd name="T2" fmla="*/ 0 w 146"/>
              <a:gd name="T3" fmla="*/ 2147483647 h 112"/>
              <a:gd name="T4" fmla="*/ 2147483647 w 146"/>
              <a:gd name="T5" fmla="*/ 2147483647 h 112"/>
              <a:gd name="T6" fmla="*/ 0 w 146"/>
              <a:gd name="T7" fmla="*/ 0 h 112"/>
              <a:gd name="T8" fmla="*/ 2147483647 w 14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12"/>
              <a:gd name="T17" fmla="*/ 146 w 14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12">
                <a:moveTo>
                  <a:pt x="146" y="60"/>
                </a:moveTo>
                <a:lnTo>
                  <a:pt x="0" y="112"/>
                </a:lnTo>
                <a:lnTo>
                  <a:pt x="69" y="51"/>
                </a:lnTo>
                <a:lnTo>
                  <a:pt x="0" y="0"/>
                </a:lnTo>
                <a:lnTo>
                  <a:pt x="146" y="6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4" name="Line 126"/>
          <p:cNvSpPr>
            <a:spLocks noChangeShapeType="1"/>
          </p:cNvSpPr>
          <p:nvPr/>
        </p:nvSpPr>
        <p:spPr bwMode="auto">
          <a:xfrm>
            <a:off x="357188" y="4331778"/>
            <a:ext cx="609600" cy="1588"/>
          </a:xfrm>
          <a:prstGeom prst="line">
            <a:avLst/>
          </a:prstGeom>
          <a:noFill/>
          <a:ln w="412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6636" name="Freeform 125"/>
          <p:cNvSpPr>
            <a:spLocks/>
          </p:cNvSpPr>
          <p:nvPr/>
        </p:nvSpPr>
        <p:spPr bwMode="auto">
          <a:xfrm>
            <a:off x="936625" y="4976303"/>
            <a:ext cx="206375" cy="177800"/>
          </a:xfrm>
          <a:custGeom>
            <a:avLst/>
            <a:gdLst>
              <a:gd name="T0" fmla="*/ 2147483647 w 146"/>
              <a:gd name="T1" fmla="*/ 2147483647 h 112"/>
              <a:gd name="T2" fmla="*/ 0 w 146"/>
              <a:gd name="T3" fmla="*/ 2147483647 h 112"/>
              <a:gd name="T4" fmla="*/ 2147483647 w 146"/>
              <a:gd name="T5" fmla="*/ 2147483647 h 112"/>
              <a:gd name="T6" fmla="*/ 0 w 146"/>
              <a:gd name="T7" fmla="*/ 0 h 112"/>
              <a:gd name="T8" fmla="*/ 2147483647 w 14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12"/>
              <a:gd name="T17" fmla="*/ 146 w 14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12">
                <a:moveTo>
                  <a:pt x="146" y="60"/>
                </a:moveTo>
                <a:lnTo>
                  <a:pt x="0" y="112"/>
                </a:lnTo>
                <a:lnTo>
                  <a:pt x="69" y="51"/>
                </a:lnTo>
                <a:lnTo>
                  <a:pt x="0" y="0"/>
                </a:lnTo>
                <a:lnTo>
                  <a:pt x="146" y="6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6" name="Line 126"/>
          <p:cNvSpPr>
            <a:spLocks noChangeShapeType="1"/>
          </p:cNvSpPr>
          <p:nvPr/>
        </p:nvSpPr>
        <p:spPr bwMode="auto">
          <a:xfrm>
            <a:off x="401638" y="5057266"/>
            <a:ext cx="609600" cy="1587"/>
          </a:xfrm>
          <a:prstGeom prst="line">
            <a:avLst/>
          </a:prstGeom>
          <a:noFill/>
          <a:ln w="412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50322" y="821269"/>
            <a:ext cx="4665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Modelos Conceituais - LNAPL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2260626"/>
            <a:ext cx="8077200" cy="4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 LNAPL acumulado na interface das zonas vadosa e saturada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3028950"/>
            <a:ext cx="6305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600202" y="2239968"/>
            <a:ext cx="6062134" cy="32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Mecanismos de partição dos contaminantes or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gânicos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Solubilidade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Densidade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Volatilização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Adsorção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2380916" y="1492362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Sumário</a:t>
            </a:r>
            <a:endParaRPr lang="pt-BR" altLang="pt-B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36600" y="2125133"/>
            <a:ext cx="8077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pitchFamily="34" charset="0"/>
                <a:cs typeface="Times New Roman" pitchFamily="18" charset="0"/>
              </a:rPr>
              <a:t> Elevação da profundidade do NA </a:t>
            </a:r>
            <a:r>
              <a:rPr lang="pt-BR" sz="2200" dirty="0" err="1">
                <a:latin typeface="Arial" pitchFamily="34" charset="0"/>
                <a:cs typeface="Times New Roman" pitchFamily="18" charset="0"/>
              </a:rPr>
              <a:t>na</a:t>
            </a:r>
            <a:r>
              <a:rPr lang="pt-BR" sz="2200" dirty="0">
                <a:latin typeface="Arial" pitchFamily="34" charset="0"/>
                <a:cs typeface="Times New Roman" pitchFamily="18" charset="0"/>
              </a:rPr>
              <a:t> estação seca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3051177"/>
            <a:ext cx="6257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0" y="5807075"/>
            <a:ext cx="8077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pitchFamily="34" charset="0"/>
                <a:cs typeface="Times New Roman" pitchFamily="18" charset="0"/>
              </a:rPr>
              <a:t> Surgimento de NAPL residual acima do NA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6525" y="762000"/>
            <a:ext cx="4665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Modelos Conceituais - LNAPL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2159022"/>
            <a:ext cx="8077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pitchFamily="34" charset="0"/>
                <a:cs typeface="Times New Roman" pitchFamily="18" charset="0"/>
              </a:rPr>
              <a:t> Seguida de elevação do NA após recarga do aquífero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3038475"/>
            <a:ext cx="6305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5807075"/>
            <a:ext cx="8077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pitchFamily="34" charset="0"/>
                <a:cs typeface="Times New Roman" pitchFamily="18" charset="0"/>
              </a:rPr>
              <a:t> NAPL residual preso abaixo do NA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6525" y="762000"/>
            <a:ext cx="4665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Modelos Conceituais - LNAPL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03"/>
          <p:cNvSpPr>
            <a:spLocks noChangeArrowheads="1"/>
          </p:cNvSpPr>
          <p:nvPr/>
        </p:nvSpPr>
        <p:spPr bwMode="auto">
          <a:xfrm>
            <a:off x="516221" y="715556"/>
            <a:ext cx="542739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Cenário complexo em área contendo  DNAPL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522" y="1884755"/>
            <a:ext cx="6928908" cy="434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04"/>
          <p:cNvSpPr txBox="1">
            <a:spLocks noChangeArrowheads="1"/>
          </p:cNvSpPr>
          <p:nvPr/>
        </p:nvSpPr>
        <p:spPr bwMode="auto">
          <a:xfrm>
            <a:off x="7359218" y="5537345"/>
            <a:ext cx="107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altLang="pt-BR" sz="1600" b="1" dirty="0" smtClean="0"/>
              <a:t>Cherry, 1999</a:t>
            </a:r>
            <a:endParaRPr lang="pt-BR" alt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199" y="2191031"/>
            <a:ext cx="4744631" cy="40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03"/>
          <p:cNvSpPr>
            <a:spLocks noChangeArrowheads="1"/>
          </p:cNvSpPr>
          <p:nvPr/>
        </p:nvSpPr>
        <p:spPr bwMode="auto">
          <a:xfrm>
            <a:off x="516221" y="901823"/>
            <a:ext cx="542739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Cenário complexo em área contendo  DNAPL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Sander\Seminar\Fig 2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74" y="2137326"/>
            <a:ext cx="7543800" cy="425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6553200"/>
            <a:ext cx="2146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n-US" sz="1400" b="1">
                <a:latin typeface="Arial" pitchFamily="34" charset="0"/>
              </a:rPr>
              <a:t>Pankow &amp; Cherry, 1996</a:t>
            </a:r>
            <a:endParaRPr lang="en-US" sz="240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05927" y="778937"/>
            <a:ext cx="4072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DNAPL – aquífero porosidade intergranular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6553200"/>
            <a:ext cx="2146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n-US" sz="1400" b="1">
                <a:latin typeface="Arial" pitchFamily="34" charset="0"/>
              </a:rPr>
              <a:t>Pankow &amp; Cherry, 1996</a:t>
            </a:r>
            <a:endParaRPr lang="en-US" sz="2400"/>
          </a:p>
        </p:txBody>
      </p:sp>
      <p:pic>
        <p:nvPicPr>
          <p:cNvPr id="16387" name="Picture 4" descr="C:\Users\Sander\Seminar\Fig 2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316" y="2052686"/>
            <a:ext cx="7501467" cy="42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5927" y="778937"/>
            <a:ext cx="4072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DNAPL – aquífero </a:t>
            </a: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fraturado</a:t>
            </a:r>
            <a:endParaRPr lang="pt-B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uxoRecarga"/>
          <p:cNvPicPr>
            <a:picLocks noChangeAspect="1" noChangeArrowheads="1"/>
          </p:cNvPicPr>
          <p:nvPr/>
        </p:nvPicPr>
        <p:blipFill>
          <a:blip r:embed="rId3" cstate="print"/>
          <a:srcRect l="2788" t="28761" r="3904" b="36430"/>
          <a:stretch>
            <a:fillRect/>
          </a:stretch>
        </p:blipFill>
        <p:spPr bwMode="auto">
          <a:xfrm>
            <a:off x="800574" y="2136181"/>
            <a:ext cx="7506027" cy="204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124443" y="4446856"/>
            <a:ext cx="8615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itchFamily="34" charset="0"/>
                <a:cs typeface="Tahoma" pitchFamily="34" charset="0"/>
              </a:rPr>
              <a:t>O que vai acontecer com uma pluma de fase dissolvida se houver derramamento de gasolina neste contexto?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45281" y="784013"/>
            <a:ext cx="4827852" cy="79925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dissolvida de LNAPL em área de recarga</a:t>
            </a:r>
            <a:endParaRPr lang="pt-B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324969" y="5735037"/>
            <a:ext cx="8615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pluma </a:t>
            </a:r>
            <a:r>
              <a:rPr lang="pt-B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dissolvida</a:t>
            </a:r>
            <a:r>
              <a:rPr lang="pt-BR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acompanha as linhas de fluxo da água e, portanto, afunda no aquífero</a:t>
            </a:r>
            <a:endParaRPr lang="pt-BR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3736883" y="2599300"/>
            <a:ext cx="1823515" cy="227402"/>
          </a:xfrm>
          <a:custGeom>
            <a:avLst/>
            <a:gdLst>
              <a:gd name="connsiteX0" fmla="*/ 0 w 1823515"/>
              <a:gd name="connsiteY0" fmla="*/ 184995 h 184995"/>
              <a:gd name="connsiteX1" fmla="*/ 348846 w 1823515"/>
              <a:gd name="connsiteY1" fmla="*/ 121568 h 184995"/>
              <a:gd name="connsiteX2" fmla="*/ 697693 w 1823515"/>
              <a:gd name="connsiteY2" fmla="*/ 73998 h 184995"/>
              <a:gd name="connsiteX3" fmla="*/ 1083538 w 1823515"/>
              <a:gd name="connsiteY3" fmla="*/ 58141 h 184995"/>
              <a:gd name="connsiteX4" fmla="*/ 1390100 w 1823515"/>
              <a:gd name="connsiteY4" fmla="*/ 63427 h 184995"/>
              <a:gd name="connsiteX5" fmla="*/ 1823515 w 1823515"/>
              <a:gd name="connsiteY5" fmla="*/ 126854 h 184995"/>
              <a:gd name="connsiteX6" fmla="*/ 1569808 w 1823515"/>
              <a:gd name="connsiteY6" fmla="*/ 68713 h 184995"/>
              <a:gd name="connsiteX7" fmla="*/ 1220962 w 1823515"/>
              <a:gd name="connsiteY7" fmla="*/ 5286 h 184995"/>
              <a:gd name="connsiteX8" fmla="*/ 935542 w 1823515"/>
              <a:gd name="connsiteY8" fmla="*/ 0 h 184995"/>
              <a:gd name="connsiteX9" fmla="*/ 628981 w 1823515"/>
              <a:gd name="connsiteY9" fmla="*/ 5286 h 184995"/>
              <a:gd name="connsiteX10" fmla="*/ 221993 w 1823515"/>
              <a:gd name="connsiteY10" fmla="*/ 73998 h 184995"/>
              <a:gd name="connsiteX11" fmla="*/ 0 w 1823515"/>
              <a:gd name="connsiteY11" fmla="*/ 184995 h 1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3515" h="184995">
                <a:moveTo>
                  <a:pt x="0" y="184995"/>
                </a:moveTo>
                <a:lnTo>
                  <a:pt x="348846" y="121568"/>
                </a:lnTo>
                <a:lnTo>
                  <a:pt x="697693" y="73998"/>
                </a:lnTo>
                <a:lnTo>
                  <a:pt x="1083538" y="58141"/>
                </a:lnTo>
                <a:lnTo>
                  <a:pt x="1390100" y="63427"/>
                </a:lnTo>
                <a:lnTo>
                  <a:pt x="1823515" y="126854"/>
                </a:lnTo>
                <a:lnTo>
                  <a:pt x="1569808" y="68713"/>
                </a:lnTo>
                <a:lnTo>
                  <a:pt x="1220962" y="5286"/>
                </a:lnTo>
                <a:lnTo>
                  <a:pt x="935542" y="0"/>
                </a:lnTo>
                <a:lnTo>
                  <a:pt x="628981" y="5286"/>
                </a:lnTo>
                <a:lnTo>
                  <a:pt x="221993" y="73998"/>
                </a:lnTo>
                <a:lnTo>
                  <a:pt x="0" y="18499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134331" y="2692434"/>
            <a:ext cx="3060333" cy="1501096"/>
          </a:xfrm>
          <a:custGeom>
            <a:avLst/>
            <a:gdLst>
              <a:gd name="connsiteX0" fmla="*/ 602552 w 3060333"/>
              <a:gd name="connsiteY0" fmla="*/ 132139 h 1501096"/>
              <a:gd name="connsiteX1" fmla="*/ 475699 w 3060333"/>
              <a:gd name="connsiteY1" fmla="*/ 227279 h 1501096"/>
              <a:gd name="connsiteX2" fmla="*/ 190279 w 3060333"/>
              <a:gd name="connsiteY2" fmla="*/ 560268 h 1501096"/>
              <a:gd name="connsiteX3" fmla="*/ 0 w 3060333"/>
              <a:gd name="connsiteY3" fmla="*/ 1009540 h 1501096"/>
              <a:gd name="connsiteX4" fmla="*/ 47570 w 3060333"/>
              <a:gd name="connsiteY4" fmla="*/ 1199820 h 1501096"/>
              <a:gd name="connsiteX5" fmla="*/ 163852 w 3060333"/>
              <a:gd name="connsiteY5" fmla="*/ 1353101 h 1501096"/>
              <a:gd name="connsiteX6" fmla="*/ 359417 w 3060333"/>
              <a:gd name="connsiteY6" fmla="*/ 1432384 h 1501096"/>
              <a:gd name="connsiteX7" fmla="*/ 692407 w 3060333"/>
              <a:gd name="connsiteY7" fmla="*/ 1501096 h 1501096"/>
              <a:gd name="connsiteX8" fmla="*/ 1220961 w 3060333"/>
              <a:gd name="connsiteY8" fmla="*/ 1501096 h 1501096"/>
              <a:gd name="connsiteX9" fmla="*/ 1929225 w 3060333"/>
              <a:gd name="connsiteY9" fmla="*/ 1479954 h 1501096"/>
              <a:gd name="connsiteX10" fmla="*/ 2843625 w 3060333"/>
              <a:gd name="connsiteY10" fmla="*/ 1289674 h 1501096"/>
              <a:gd name="connsiteX11" fmla="*/ 3060333 w 3060333"/>
              <a:gd name="connsiteY11" fmla="*/ 1025397 h 1501096"/>
              <a:gd name="connsiteX12" fmla="*/ 3039190 w 3060333"/>
              <a:gd name="connsiteY12" fmla="*/ 739977 h 1501096"/>
              <a:gd name="connsiteX13" fmla="*/ 2737914 w 3060333"/>
              <a:gd name="connsiteY13" fmla="*/ 406987 h 1501096"/>
              <a:gd name="connsiteX14" fmla="*/ 2552920 w 3060333"/>
              <a:gd name="connsiteY14" fmla="*/ 184994 h 1501096"/>
              <a:gd name="connsiteX15" fmla="*/ 2463066 w 3060333"/>
              <a:gd name="connsiteY15" fmla="*/ 63427 h 1501096"/>
              <a:gd name="connsiteX16" fmla="*/ 2177646 w 3060333"/>
              <a:gd name="connsiteY16" fmla="*/ 26428 h 1501096"/>
              <a:gd name="connsiteX17" fmla="*/ 1823514 w 3060333"/>
              <a:gd name="connsiteY17" fmla="*/ 0 h 1501096"/>
              <a:gd name="connsiteX18" fmla="*/ 1458811 w 3060333"/>
              <a:gd name="connsiteY18" fmla="*/ 10571 h 1501096"/>
              <a:gd name="connsiteX19" fmla="*/ 1057109 w 3060333"/>
              <a:gd name="connsiteY19" fmla="*/ 52855 h 1501096"/>
              <a:gd name="connsiteX20" fmla="*/ 713549 w 3060333"/>
              <a:gd name="connsiteY20" fmla="*/ 110997 h 1501096"/>
              <a:gd name="connsiteX21" fmla="*/ 602552 w 3060333"/>
              <a:gd name="connsiteY21" fmla="*/ 132139 h 150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60333" h="1501096">
                <a:moveTo>
                  <a:pt x="602552" y="132139"/>
                </a:moveTo>
                <a:lnTo>
                  <a:pt x="475699" y="227279"/>
                </a:lnTo>
                <a:lnTo>
                  <a:pt x="190279" y="560268"/>
                </a:lnTo>
                <a:lnTo>
                  <a:pt x="0" y="1009540"/>
                </a:lnTo>
                <a:lnTo>
                  <a:pt x="47570" y="1199820"/>
                </a:lnTo>
                <a:lnTo>
                  <a:pt x="163852" y="1353101"/>
                </a:lnTo>
                <a:lnTo>
                  <a:pt x="359417" y="1432384"/>
                </a:lnTo>
                <a:lnTo>
                  <a:pt x="692407" y="1501096"/>
                </a:lnTo>
                <a:lnTo>
                  <a:pt x="1220961" y="1501096"/>
                </a:lnTo>
                <a:lnTo>
                  <a:pt x="1929225" y="1479954"/>
                </a:lnTo>
                <a:lnTo>
                  <a:pt x="2843625" y="1289674"/>
                </a:lnTo>
                <a:lnTo>
                  <a:pt x="3060333" y="1025397"/>
                </a:lnTo>
                <a:lnTo>
                  <a:pt x="3039190" y="739977"/>
                </a:lnTo>
                <a:lnTo>
                  <a:pt x="2737914" y="406987"/>
                </a:lnTo>
                <a:lnTo>
                  <a:pt x="2552920" y="184994"/>
                </a:lnTo>
                <a:lnTo>
                  <a:pt x="2463066" y="63427"/>
                </a:lnTo>
                <a:lnTo>
                  <a:pt x="2177646" y="26428"/>
                </a:lnTo>
                <a:lnTo>
                  <a:pt x="1823514" y="0"/>
                </a:lnTo>
                <a:lnTo>
                  <a:pt x="1458811" y="10571"/>
                </a:lnTo>
                <a:lnTo>
                  <a:pt x="1057109" y="52855"/>
                </a:lnTo>
                <a:lnTo>
                  <a:pt x="713549" y="110997"/>
                </a:lnTo>
                <a:lnTo>
                  <a:pt x="602552" y="132139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11414" y="589280"/>
            <a:ext cx="7886700" cy="611877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DNAPL em área de descarga</a:t>
            </a:r>
            <a:endParaRPr lang="pt-B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324969" y="5701169"/>
            <a:ext cx="8615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 DNAPL afundará no aquífero, independente do potencial hidráulico ascendente da água do aquífero</a:t>
            </a:r>
            <a:endParaRPr lang="pt-BR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290319" y="1917421"/>
            <a:ext cx="6219825" cy="2290812"/>
            <a:chOff x="1463574" y="2213811"/>
            <a:chExt cx="6219825" cy="2741596"/>
          </a:xfrm>
        </p:grpSpPr>
        <p:pic>
          <p:nvPicPr>
            <p:cNvPr id="11" name="Picture 2" descr="FluxoDescarga"/>
            <p:cNvPicPr>
              <a:picLocks noChangeAspect="1" noChangeArrowheads="1"/>
            </p:cNvPicPr>
            <p:nvPr/>
          </p:nvPicPr>
          <p:blipFill>
            <a:blip r:embed="rId3" cstate="print"/>
            <a:srcRect t="22077" b="11652"/>
            <a:stretch>
              <a:fillRect/>
            </a:stretch>
          </p:blipFill>
          <p:spPr bwMode="auto">
            <a:xfrm>
              <a:off x="1463574" y="2213811"/>
              <a:ext cx="6219825" cy="270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6728060" y="3821230"/>
              <a:ext cx="721895" cy="346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824312" y="2781701"/>
              <a:ext cx="652919" cy="652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819627" y="4608898"/>
              <a:ext cx="1541645" cy="346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615441" y="3800375"/>
              <a:ext cx="721895" cy="346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433591" y="4531894"/>
              <a:ext cx="721895" cy="251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3"/>
          <p:cNvSpPr txBox="1">
            <a:spLocks noChangeArrowheads="1"/>
          </p:cNvSpPr>
          <p:nvPr/>
        </p:nvSpPr>
        <p:spPr bwMode="auto">
          <a:xfrm>
            <a:off x="721210" y="4454780"/>
            <a:ext cx="720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Tahoma" pitchFamily="34" charset="0"/>
                <a:cs typeface="Tahoma" pitchFamily="34" charset="0"/>
              </a:rPr>
              <a:t>O que vai acontecer com 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um DNAPL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se houver derramamento 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em área de descarga?</a:t>
            </a:r>
            <a:endParaRPr lang="pt-BR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 rot="19128140">
            <a:off x="4683201" y="2842354"/>
            <a:ext cx="487070" cy="2369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4716379" y="2822195"/>
            <a:ext cx="596766" cy="1501542"/>
          </a:xfrm>
          <a:custGeom>
            <a:avLst/>
            <a:gdLst>
              <a:gd name="connsiteX0" fmla="*/ 48126 w 596766"/>
              <a:gd name="connsiteY0" fmla="*/ 298384 h 1501542"/>
              <a:gd name="connsiteX1" fmla="*/ 0 w 596766"/>
              <a:gd name="connsiteY1" fmla="*/ 625643 h 1501542"/>
              <a:gd name="connsiteX2" fmla="*/ 9625 w 596766"/>
              <a:gd name="connsiteY2" fmla="*/ 1068405 h 1501542"/>
              <a:gd name="connsiteX3" fmla="*/ 96253 w 596766"/>
              <a:gd name="connsiteY3" fmla="*/ 1318662 h 1501542"/>
              <a:gd name="connsiteX4" fmla="*/ 279133 w 596766"/>
              <a:gd name="connsiteY4" fmla="*/ 1501542 h 1501542"/>
              <a:gd name="connsiteX5" fmla="*/ 519764 w 596766"/>
              <a:gd name="connsiteY5" fmla="*/ 1414914 h 1501542"/>
              <a:gd name="connsiteX6" fmla="*/ 481263 w 596766"/>
              <a:gd name="connsiteY6" fmla="*/ 895150 h 1501542"/>
              <a:gd name="connsiteX7" fmla="*/ 596766 w 596766"/>
              <a:gd name="connsiteY7" fmla="*/ 385011 h 1501542"/>
              <a:gd name="connsiteX8" fmla="*/ 452387 w 596766"/>
              <a:gd name="connsiteY8" fmla="*/ 86628 h 1501542"/>
              <a:gd name="connsiteX9" fmla="*/ 365760 w 596766"/>
              <a:gd name="connsiteY9" fmla="*/ 0 h 1501542"/>
              <a:gd name="connsiteX10" fmla="*/ 48126 w 596766"/>
              <a:gd name="connsiteY10" fmla="*/ 298384 h 15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766" h="1501542">
                <a:moveTo>
                  <a:pt x="48126" y="298384"/>
                </a:moveTo>
                <a:lnTo>
                  <a:pt x="0" y="625643"/>
                </a:lnTo>
                <a:lnTo>
                  <a:pt x="9625" y="1068405"/>
                </a:lnTo>
                <a:lnTo>
                  <a:pt x="96253" y="1318662"/>
                </a:lnTo>
                <a:lnTo>
                  <a:pt x="279133" y="1501542"/>
                </a:lnTo>
                <a:lnTo>
                  <a:pt x="519764" y="1414914"/>
                </a:lnTo>
                <a:lnTo>
                  <a:pt x="481263" y="895150"/>
                </a:lnTo>
                <a:lnTo>
                  <a:pt x="596766" y="385011"/>
                </a:lnTo>
                <a:lnTo>
                  <a:pt x="452387" y="86628"/>
                </a:lnTo>
                <a:lnTo>
                  <a:pt x="365760" y="0"/>
                </a:lnTo>
                <a:lnTo>
                  <a:pt x="48126" y="2983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033"/>
          <p:cNvSpPr txBox="1">
            <a:spLocks noChangeArrowheads="1"/>
          </p:cNvSpPr>
          <p:nvPr/>
        </p:nvSpPr>
        <p:spPr bwMode="auto">
          <a:xfrm>
            <a:off x="552116" y="1119829"/>
            <a:ext cx="39436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Densidade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530" y="2118784"/>
            <a:ext cx="78390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01133" y="2172234"/>
            <a:ext cx="8077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80000"/>
              </a:lnSpc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Pressão de Vapor</a:t>
            </a:r>
          </a:p>
          <a:p>
            <a:pPr lvl="1">
              <a:lnSpc>
                <a:spcPct val="18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Mede a tendência de uma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substância pura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passar de seu estado sólido ou líquido para o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estado de vapor</a:t>
            </a:r>
          </a:p>
          <a:p>
            <a:pPr lvl="1">
              <a:lnSpc>
                <a:spcPct val="18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Quanto maior a pressão de vapor,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mais volátil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é a substância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Volatilização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410393" y="2266360"/>
            <a:ext cx="8014006" cy="3996566"/>
            <a:chOff x="410393" y="1800675"/>
            <a:chExt cx="8014006" cy="3996566"/>
          </a:xfrm>
        </p:grpSpPr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4004175" y="3993013"/>
              <a:ext cx="973138" cy="874713"/>
            </a:xfrm>
            <a:custGeom>
              <a:avLst/>
              <a:gdLst>
                <a:gd name="T0" fmla="*/ 249 w 613"/>
                <a:gd name="T1" fmla="*/ 17 h 551"/>
                <a:gd name="T2" fmla="*/ 239 w 613"/>
                <a:gd name="T3" fmla="*/ 35 h 551"/>
                <a:gd name="T4" fmla="*/ 232 w 613"/>
                <a:gd name="T5" fmla="*/ 43 h 551"/>
                <a:gd name="T6" fmla="*/ 207 w 613"/>
                <a:gd name="T7" fmla="*/ 64 h 551"/>
                <a:gd name="T8" fmla="*/ 198 w 613"/>
                <a:gd name="T9" fmla="*/ 77 h 551"/>
                <a:gd name="T10" fmla="*/ 170 w 613"/>
                <a:gd name="T11" fmla="*/ 139 h 551"/>
                <a:gd name="T12" fmla="*/ 146 w 613"/>
                <a:gd name="T13" fmla="*/ 163 h 551"/>
                <a:gd name="T14" fmla="*/ 127 w 613"/>
                <a:gd name="T15" fmla="*/ 179 h 551"/>
                <a:gd name="T16" fmla="*/ 86 w 613"/>
                <a:gd name="T17" fmla="*/ 240 h 551"/>
                <a:gd name="T18" fmla="*/ 51 w 613"/>
                <a:gd name="T19" fmla="*/ 267 h 551"/>
                <a:gd name="T20" fmla="*/ 35 w 613"/>
                <a:gd name="T21" fmla="*/ 283 h 551"/>
                <a:gd name="T22" fmla="*/ 11 w 613"/>
                <a:gd name="T23" fmla="*/ 340 h 551"/>
                <a:gd name="T24" fmla="*/ 0 w 613"/>
                <a:gd name="T25" fmla="*/ 369 h 551"/>
                <a:gd name="T26" fmla="*/ 77 w 613"/>
                <a:gd name="T27" fmla="*/ 517 h 551"/>
                <a:gd name="T28" fmla="*/ 172 w 613"/>
                <a:gd name="T29" fmla="*/ 550 h 551"/>
                <a:gd name="T30" fmla="*/ 276 w 613"/>
                <a:gd name="T31" fmla="*/ 547 h 551"/>
                <a:gd name="T32" fmla="*/ 327 w 613"/>
                <a:gd name="T33" fmla="*/ 541 h 551"/>
                <a:gd name="T34" fmla="*/ 492 w 613"/>
                <a:gd name="T35" fmla="*/ 436 h 551"/>
                <a:gd name="T36" fmla="*/ 559 w 613"/>
                <a:gd name="T37" fmla="*/ 387 h 551"/>
                <a:gd name="T38" fmla="*/ 611 w 613"/>
                <a:gd name="T39" fmla="*/ 258 h 551"/>
                <a:gd name="T40" fmla="*/ 611 w 613"/>
                <a:gd name="T41" fmla="*/ 258 h 551"/>
                <a:gd name="T42" fmla="*/ 612 w 613"/>
                <a:gd name="T43" fmla="*/ 139 h 551"/>
                <a:gd name="T44" fmla="*/ 559 w 613"/>
                <a:gd name="T45" fmla="*/ 86 h 551"/>
                <a:gd name="T46" fmla="*/ 503 w 613"/>
                <a:gd name="T47" fmla="*/ 12 h 551"/>
                <a:gd name="T48" fmla="*/ 464 w 613"/>
                <a:gd name="T49" fmla="*/ 0 h 551"/>
                <a:gd name="T50" fmla="*/ 321 w 613"/>
                <a:gd name="T51" fmla="*/ 17 h 551"/>
                <a:gd name="T52" fmla="*/ 249 w 613"/>
                <a:gd name="T53" fmla="*/ 17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3"/>
                <a:gd name="T82" fmla="*/ 0 h 551"/>
                <a:gd name="T83" fmla="*/ 613 w 613"/>
                <a:gd name="T84" fmla="*/ 551 h 5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3" h="551">
                  <a:moveTo>
                    <a:pt x="249" y="17"/>
                  </a:moveTo>
                  <a:lnTo>
                    <a:pt x="239" y="35"/>
                  </a:lnTo>
                  <a:lnTo>
                    <a:pt x="232" y="43"/>
                  </a:lnTo>
                  <a:lnTo>
                    <a:pt x="207" y="64"/>
                  </a:lnTo>
                  <a:lnTo>
                    <a:pt x="198" y="77"/>
                  </a:lnTo>
                  <a:lnTo>
                    <a:pt x="170" y="139"/>
                  </a:lnTo>
                  <a:lnTo>
                    <a:pt x="146" y="163"/>
                  </a:lnTo>
                  <a:lnTo>
                    <a:pt x="127" y="179"/>
                  </a:lnTo>
                  <a:lnTo>
                    <a:pt x="86" y="240"/>
                  </a:lnTo>
                  <a:lnTo>
                    <a:pt x="51" y="267"/>
                  </a:lnTo>
                  <a:lnTo>
                    <a:pt x="35" y="283"/>
                  </a:lnTo>
                  <a:lnTo>
                    <a:pt x="11" y="340"/>
                  </a:lnTo>
                  <a:lnTo>
                    <a:pt x="0" y="369"/>
                  </a:lnTo>
                  <a:lnTo>
                    <a:pt x="77" y="517"/>
                  </a:lnTo>
                  <a:lnTo>
                    <a:pt x="172" y="550"/>
                  </a:lnTo>
                  <a:lnTo>
                    <a:pt x="276" y="547"/>
                  </a:lnTo>
                  <a:lnTo>
                    <a:pt x="327" y="541"/>
                  </a:lnTo>
                  <a:lnTo>
                    <a:pt x="492" y="436"/>
                  </a:lnTo>
                  <a:lnTo>
                    <a:pt x="559" y="387"/>
                  </a:lnTo>
                  <a:lnTo>
                    <a:pt x="611" y="258"/>
                  </a:lnTo>
                  <a:lnTo>
                    <a:pt x="612" y="139"/>
                  </a:lnTo>
                  <a:lnTo>
                    <a:pt x="559" y="86"/>
                  </a:lnTo>
                  <a:lnTo>
                    <a:pt x="503" y="12"/>
                  </a:lnTo>
                  <a:lnTo>
                    <a:pt x="464" y="0"/>
                  </a:lnTo>
                  <a:lnTo>
                    <a:pt x="321" y="17"/>
                  </a:lnTo>
                  <a:lnTo>
                    <a:pt x="249" y="17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2" name="Oval 12"/>
            <p:cNvSpPr>
              <a:spLocks noChangeArrowheads="1"/>
            </p:cNvSpPr>
            <p:nvPr/>
          </p:nvSpPr>
          <p:spPr bwMode="auto">
            <a:xfrm>
              <a:off x="3172325" y="46899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3" name="Oval 13"/>
            <p:cNvSpPr>
              <a:spLocks noChangeArrowheads="1"/>
            </p:cNvSpPr>
            <p:nvPr/>
          </p:nvSpPr>
          <p:spPr bwMode="auto">
            <a:xfrm>
              <a:off x="3019925" y="46899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4" name="Oval 14"/>
            <p:cNvSpPr>
              <a:spLocks noChangeArrowheads="1"/>
            </p:cNvSpPr>
            <p:nvPr/>
          </p:nvSpPr>
          <p:spPr bwMode="auto">
            <a:xfrm>
              <a:off x="2867525" y="46137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5" name="Oval 15"/>
            <p:cNvSpPr>
              <a:spLocks noChangeArrowheads="1"/>
            </p:cNvSpPr>
            <p:nvPr/>
          </p:nvSpPr>
          <p:spPr bwMode="auto">
            <a:xfrm>
              <a:off x="2867525" y="44613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6" name="Oval 28"/>
            <p:cNvSpPr>
              <a:spLocks noChangeArrowheads="1"/>
            </p:cNvSpPr>
            <p:nvPr/>
          </p:nvSpPr>
          <p:spPr bwMode="auto">
            <a:xfrm>
              <a:off x="3400925" y="46137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7" name="Oval 29"/>
            <p:cNvSpPr>
              <a:spLocks noChangeArrowheads="1"/>
            </p:cNvSpPr>
            <p:nvPr/>
          </p:nvSpPr>
          <p:spPr bwMode="auto">
            <a:xfrm>
              <a:off x="2867525" y="4308925"/>
              <a:ext cx="63500" cy="63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pt-BR" altLang="pt-BR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8" name="Freeform 37"/>
            <p:cNvSpPr>
              <a:spLocks/>
            </p:cNvSpPr>
            <p:nvPr/>
          </p:nvSpPr>
          <p:spPr bwMode="auto">
            <a:xfrm>
              <a:off x="5364663" y="4561338"/>
              <a:ext cx="506413" cy="581025"/>
            </a:xfrm>
            <a:custGeom>
              <a:avLst/>
              <a:gdLst>
                <a:gd name="T0" fmla="*/ 215 w 319"/>
                <a:gd name="T1" fmla="*/ 0 h 366"/>
                <a:gd name="T2" fmla="*/ 219 w 319"/>
                <a:gd name="T3" fmla="*/ 85 h 366"/>
                <a:gd name="T4" fmla="*/ 198 w 319"/>
                <a:gd name="T5" fmla="*/ 120 h 366"/>
                <a:gd name="T6" fmla="*/ 152 w 319"/>
                <a:gd name="T7" fmla="*/ 150 h 366"/>
                <a:gd name="T8" fmla="*/ 129 w 319"/>
                <a:gd name="T9" fmla="*/ 163 h 366"/>
                <a:gd name="T10" fmla="*/ 86 w 319"/>
                <a:gd name="T11" fmla="*/ 202 h 366"/>
                <a:gd name="T12" fmla="*/ 60 w 319"/>
                <a:gd name="T13" fmla="*/ 215 h 366"/>
                <a:gd name="T14" fmla="*/ 20 w 319"/>
                <a:gd name="T15" fmla="*/ 225 h 366"/>
                <a:gd name="T16" fmla="*/ 0 w 319"/>
                <a:gd name="T17" fmla="*/ 232 h 366"/>
                <a:gd name="T18" fmla="*/ 27 w 319"/>
                <a:gd name="T19" fmla="*/ 276 h 366"/>
                <a:gd name="T20" fmla="*/ 51 w 319"/>
                <a:gd name="T21" fmla="*/ 301 h 366"/>
                <a:gd name="T22" fmla="*/ 57 w 319"/>
                <a:gd name="T23" fmla="*/ 365 h 366"/>
                <a:gd name="T24" fmla="*/ 94 w 319"/>
                <a:gd name="T25" fmla="*/ 326 h 366"/>
                <a:gd name="T26" fmla="*/ 142 w 319"/>
                <a:gd name="T27" fmla="*/ 270 h 366"/>
                <a:gd name="T28" fmla="*/ 180 w 319"/>
                <a:gd name="T29" fmla="*/ 258 h 366"/>
                <a:gd name="T30" fmla="*/ 219 w 319"/>
                <a:gd name="T31" fmla="*/ 224 h 366"/>
                <a:gd name="T32" fmla="*/ 249 w 319"/>
                <a:gd name="T33" fmla="*/ 215 h 366"/>
                <a:gd name="T34" fmla="*/ 289 w 319"/>
                <a:gd name="T35" fmla="*/ 190 h 366"/>
                <a:gd name="T36" fmla="*/ 318 w 319"/>
                <a:gd name="T37" fmla="*/ 180 h 366"/>
                <a:gd name="T38" fmla="*/ 296 w 319"/>
                <a:gd name="T39" fmla="*/ 132 h 366"/>
                <a:gd name="T40" fmla="*/ 266 w 319"/>
                <a:gd name="T41" fmla="*/ 111 h 366"/>
                <a:gd name="T42" fmla="*/ 226 w 319"/>
                <a:gd name="T43" fmla="*/ 59 h 366"/>
                <a:gd name="T44" fmla="*/ 215 w 319"/>
                <a:gd name="T45" fmla="*/ 0 h 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9"/>
                <a:gd name="T70" fmla="*/ 0 h 366"/>
                <a:gd name="T71" fmla="*/ 319 w 319"/>
                <a:gd name="T72" fmla="*/ 366 h 3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9" h="366">
                  <a:moveTo>
                    <a:pt x="215" y="0"/>
                  </a:moveTo>
                  <a:lnTo>
                    <a:pt x="219" y="85"/>
                  </a:lnTo>
                  <a:lnTo>
                    <a:pt x="198" y="120"/>
                  </a:lnTo>
                  <a:lnTo>
                    <a:pt x="152" y="150"/>
                  </a:lnTo>
                  <a:lnTo>
                    <a:pt x="129" y="163"/>
                  </a:lnTo>
                  <a:lnTo>
                    <a:pt x="86" y="202"/>
                  </a:lnTo>
                  <a:lnTo>
                    <a:pt x="60" y="215"/>
                  </a:lnTo>
                  <a:lnTo>
                    <a:pt x="20" y="225"/>
                  </a:lnTo>
                  <a:lnTo>
                    <a:pt x="0" y="232"/>
                  </a:lnTo>
                  <a:lnTo>
                    <a:pt x="27" y="276"/>
                  </a:lnTo>
                  <a:lnTo>
                    <a:pt x="51" y="301"/>
                  </a:lnTo>
                  <a:lnTo>
                    <a:pt x="57" y="365"/>
                  </a:lnTo>
                  <a:lnTo>
                    <a:pt x="94" y="326"/>
                  </a:lnTo>
                  <a:lnTo>
                    <a:pt x="142" y="270"/>
                  </a:lnTo>
                  <a:lnTo>
                    <a:pt x="180" y="258"/>
                  </a:lnTo>
                  <a:lnTo>
                    <a:pt x="219" y="224"/>
                  </a:lnTo>
                  <a:lnTo>
                    <a:pt x="249" y="215"/>
                  </a:lnTo>
                  <a:lnTo>
                    <a:pt x="289" y="190"/>
                  </a:lnTo>
                  <a:lnTo>
                    <a:pt x="318" y="180"/>
                  </a:lnTo>
                  <a:lnTo>
                    <a:pt x="296" y="132"/>
                  </a:lnTo>
                  <a:lnTo>
                    <a:pt x="266" y="111"/>
                  </a:lnTo>
                  <a:lnTo>
                    <a:pt x="226" y="59"/>
                  </a:lnTo>
                  <a:lnTo>
                    <a:pt x="215" y="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29" name="Rectangle 17"/>
            <p:cNvSpPr>
              <a:spLocks noChangeArrowheads="1"/>
            </p:cNvSpPr>
            <p:nvPr/>
          </p:nvSpPr>
          <p:spPr bwMode="auto">
            <a:xfrm>
              <a:off x="511675" y="5001075"/>
              <a:ext cx="249555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Contaminantes adsorvidos</a:t>
              </a:r>
            </a:p>
          </p:txBody>
        </p:sp>
        <p:sp>
          <p:nvSpPr>
            <p:cNvPr id="9230" name="Rectangle 22"/>
            <p:cNvSpPr>
              <a:spLocks noChangeArrowheads="1"/>
            </p:cNvSpPr>
            <p:nvPr/>
          </p:nvSpPr>
          <p:spPr bwMode="auto">
            <a:xfrm>
              <a:off x="5997452" y="5153475"/>
              <a:ext cx="2426947" cy="643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Contaminante</a:t>
              </a:r>
            </a:p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Dissolvido em água</a:t>
              </a:r>
            </a:p>
          </p:txBody>
        </p:sp>
        <p:sp>
          <p:nvSpPr>
            <p:cNvPr id="9231" name="Rectangle 26"/>
            <p:cNvSpPr>
              <a:spLocks noChangeArrowheads="1"/>
            </p:cNvSpPr>
            <p:nvPr/>
          </p:nvSpPr>
          <p:spPr bwMode="auto">
            <a:xfrm>
              <a:off x="3947675" y="1989588"/>
              <a:ext cx="4297652" cy="36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Fase Livre de Contaminante (NAPL)</a:t>
              </a:r>
            </a:p>
          </p:txBody>
        </p:sp>
        <p:sp>
          <p:nvSpPr>
            <p:cNvPr id="9232" name="Rectangle 27"/>
            <p:cNvSpPr>
              <a:spLocks noChangeArrowheads="1"/>
            </p:cNvSpPr>
            <p:nvPr/>
          </p:nvSpPr>
          <p:spPr bwMode="auto">
            <a:xfrm>
              <a:off x="4240586" y="4315275"/>
              <a:ext cx="682880" cy="36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Solo</a:t>
              </a:r>
            </a:p>
          </p:txBody>
        </p:sp>
        <p:sp>
          <p:nvSpPr>
            <p:cNvPr id="9234" name="Rectangle 32"/>
            <p:cNvSpPr>
              <a:spLocks noChangeArrowheads="1"/>
            </p:cNvSpPr>
            <p:nvPr/>
          </p:nvSpPr>
          <p:spPr bwMode="auto">
            <a:xfrm>
              <a:off x="588873" y="2486475"/>
              <a:ext cx="1763305" cy="36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>
                  <a:latin typeface="Tahoma" pitchFamily="34" charset="0"/>
                  <a:ea typeface="Tahoma" pitchFamily="34" charset="0"/>
                  <a:cs typeface="Tahoma" pitchFamily="34" charset="0"/>
                </a:rPr>
                <a:t>Gases do solo</a:t>
              </a:r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 flipH="1">
              <a:off x="1870575" y="4607375"/>
              <a:ext cx="990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>
              <a:off x="5832975" y="4073975"/>
              <a:ext cx="11430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37" name="Line 31"/>
            <p:cNvSpPr>
              <a:spLocks noChangeShapeType="1"/>
            </p:cNvSpPr>
            <p:nvPr/>
          </p:nvSpPr>
          <p:spPr bwMode="auto">
            <a:xfrm flipH="1" flipV="1">
              <a:off x="1718175" y="3007175"/>
              <a:ext cx="19050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38" name="Freeform 3"/>
            <p:cNvSpPr>
              <a:spLocks/>
            </p:cNvSpPr>
            <p:nvPr/>
          </p:nvSpPr>
          <p:spPr bwMode="auto">
            <a:xfrm>
              <a:off x="2834188" y="3700913"/>
              <a:ext cx="1257300" cy="1038225"/>
            </a:xfrm>
            <a:custGeom>
              <a:avLst/>
              <a:gdLst>
                <a:gd name="T0" fmla="*/ 344 w 792"/>
                <a:gd name="T1" fmla="*/ 112 h 654"/>
                <a:gd name="T2" fmla="*/ 248 w 792"/>
                <a:gd name="T3" fmla="*/ 205 h 654"/>
                <a:gd name="T4" fmla="*/ 198 w 792"/>
                <a:gd name="T5" fmla="*/ 249 h 654"/>
                <a:gd name="T6" fmla="*/ 86 w 792"/>
                <a:gd name="T7" fmla="*/ 344 h 654"/>
                <a:gd name="T8" fmla="*/ 86 w 792"/>
                <a:gd name="T9" fmla="*/ 344 h 654"/>
                <a:gd name="T10" fmla="*/ 50 w 792"/>
                <a:gd name="T11" fmla="*/ 406 h 654"/>
                <a:gd name="T12" fmla="*/ 35 w 792"/>
                <a:gd name="T13" fmla="*/ 438 h 654"/>
                <a:gd name="T14" fmla="*/ 14 w 792"/>
                <a:gd name="T15" fmla="*/ 519 h 654"/>
                <a:gd name="T16" fmla="*/ 0 w 792"/>
                <a:gd name="T17" fmla="*/ 559 h 654"/>
                <a:gd name="T18" fmla="*/ 54 w 792"/>
                <a:gd name="T19" fmla="*/ 631 h 654"/>
                <a:gd name="T20" fmla="*/ 121 w 792"/>
                <a:gd name="T21" fmla="*/ 653 h 654"/>
                <a:gd name="T22" fmla="*/ 213 w 792"/>
                <a:gd name="T23" fmla="*/ 645 h 654"/>
                <a:gd name="T24" fmla="*/ 258 w 792"/>
                <a:gd name="T25" fmla="*/ 636 h 654"/>
                <a:gd name="T26" fmla="*/ 359 w 792"/>
                <a:gd name="T27" fmla="*/ 596 h 654"/>
                <a:gd name="T28" fmla="*/ 413 w 792"/>
                <a:gd name="T29" fmla="*/ 593 h 654"/>
                <a:gd name="T30" fmla="*/ 579 w 792"/>
                <a:gd name="T31" fmla="*/ 588 h 654"/>
                <a:gd name="T32" fmla="*/ 662 w 792"/>
                <a:gd name="T33" fmla="*/ 585 h 654"/>
                <a:gd name="T34" fmla="*/ 697 w 792"/>
                <a:gd name="T35" fmla="*/ 575 h 654"/>
                <a:gd name="T36" fmla="*/ 714 w 792"/>
                <a:gd name="T37" fmla="*/ 567 h 654"/>
                <a:gd name="T38" fmla="*/ 740 w 792"/>
                <a:gd name="T39" fmla="*/ 560 h 654"/>
                <a:gd name="T40" fmla="*/ 740 w 792"/>
                <a:gd name="T41" fmla="*/ 550 h 654"/>
                <a:gd name="T42" fmla="*/ 709 w 792"/>
                <a:gd name="T43" fmla="*/ 439 h 654"/>
                <a:gd name="T44" fmla="*/ 680 w 792"/>
                <a:gd name="T45" fmla="*/ 395 h 654"/>
                <a:gd name="T46" fmla="*/ 684 w 792"/>
                <a:gd name="T47" fmla="*/ 332 h 654"/>
                <a:gd name="T48" fmla="*/ 688 w 792"/>
                <a:gd name="T49" fmla="*/ 301 h 654"/>
                <a:gd name="T50" fmla="*/ 735 w 792"/>
                <a:gd name="T51" fmla="*/ 223 h 654"/>
                <a:gd name="T52" fmla="*/ 757 w 792"/>
                <a:gd name="T53" fmla="*/ 189 h 654"/>
                <a:gd name="T54" fmla="*/ 770 w 792"/>
                <a:gd name="T55" fmla="*/ 125 h 654"/>
                <a:gd name="T56" fmla="*/ 791 w 792"/>
                <a:gd name="T57" fmla="*/ 95 h 654"/>
                <a:gd name="T58" fmla="*/ 670 w 792"/>
                <a:gd name="T59" fmla="*/ 18 h 654"/>
                <a:gd name="T60" fmla="*/ 602 w 792"/>
                <a:gd name="T61" fmla="*/ 0 h 654"/>
                <a:gd name="T62" fmla="*/ 566 w 792"/>
                <a:gd name="T63" fmla="*/ 23 h 654"/>
                <a:gd name="T64" fmla="*/ 508 w 792"/>
                <a:gd name="T65" fmla="*/ 52 h 654"/>
                <a:gd name="T66" fmla="*/ 434 w 792"/>
                <a:gd name="T67" fmla="*/ 67 h 654"/>
                <a:gd name="T68" fmla="*/ 422 w 792"/>
                <a:gd name="T69" fmla="*/ 69 h 654"/>
                <a:gd name="T70" fmla="*/ 404 w 792"/>
                <a:gd name="T71" fmla="*/ 72 h 654"/>
                <a:gd name="T72" fmla="*/ 396 w 792"/>
                <a:gd name="T73" fmla="*/ 77 h 654"/>
                <a:gd name="T74" fmla="*/ 374 w 792"/>
                <a:gd name="T75" fmla="*/ 112 h 654"/>
                <a:gd name="T76" fmla="*/ 344 w 792"/>
                <a:gd name="T77" fmla="*/ 112 h 6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2"/>
                <a:gd name="T118" fmla="*/ 0 h 654"/>
                <a:gd name="T119" fmla="*/ 792 w 792"/>
                <a:gd name="T120" fmla="*/ 654 h 6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2" h="654">
                  <a:moveTo>
                    <a:pt x="344" y="112"/>
                  </a:moveTo>
                  <a:lnTo>
                    <a:pt x="248" y="205"/>
                  </a:lnTo>
                  <a:lnTo>
                    <a:pt x="198" y="249"/>
                  </a:lnTo>
                  <a:lnTo>
                    <a:pt x="86" y="344"/>
                  </a:lnTo>
                  <a:lnTo>
                    <a:pt x="50" y="406"/>
                  </a:lnTo>
                  <a:lnTo>
                    <a:pt x="35" y="438"/>
                  </a:lnTo>
                  <a:lnTo>
                    <a:pt x="14" y="519"/>
                  </a:lnTo>
                  <a:lnTo>
                    <a:pt x="0" y="559"/>
                  </a:lnTo>
                  <a:lnTo>
                    <a:pt x="54" y="631"/>
                  </a:lnTo>
                  <a:lnTo>
                    <a:pt x="121" y="653"/>
                  </a:lnTo>
                  <a:lnTo>
                    <a:pt x="213" y="645"/>
                  </a:lnTo>
                  <a:lnTo>
                    <a:pt x="258" y="636"/>
                  </a:lnTo>
                  <a:lnTo>
                    <a:pt x="359" y="596"/>
                  </a:lnTo>
                  <a:lnTo>
                    <a:pt x="413" y="593"/>
                  </a:lnTo>
                  <a:lnTo>
                    <a:pt x="579" y="588"/>
                  </a:lnTo>
                  <a:lnTo>
                    <a:pt x="662" y="585"/>
                  </a:lnTo>
                  <a:lnTo>
                    <a:pt x="697" y="575"/>
                  </a:lnTo>
                  <a:lnTo>
                    <a:pt x="714" y="567"/>
                  </a:lnTo>
                  <a:lnTo>
                    <a:pt x="740" y="560"/>
                  </a:lnTo>
                  <a:lnTo>
                    <a:pt x="740" y="550"/>
                  </a:lnTo>
                  <a:lnTo>
                    <a:pt x="709" y="439"/>
                  </a:lnTo>
                  <a:lnTo>
                    <a:pt x="680" y="395"/>
                  </a:lnTo>
                  <a:lnTo>
                    <a:pt x="684" y="332"/>
                  </a:lnTo>
                  <a:lnTo>
                    <a:pt x="688" y="301"/>
                  </a:lnTo>
                  <a:lnTo>
                    <a:pt x="735" y="223"/>
                  </a:lnTo>
                  <a:lnTo>
                    <a:pt x="757" y="189"/>
                  </a:lnTo>
                  <a:lnTo>
                    <a:pt x="770" y="125"/>
                  </a:lnTo>
                  <a:lnTo>
                    <a:pt x="791" y="95"/>
                  </a:lnTo>
                  <a:lnTo>
                    <a:pt x="670" y="18"/>
                  </a:lnTo>
                  <a:lnTo>
                    <a:pt x="602" y="0"/>
                  </a:lnTo>
                  <a:lnTo>
                    <a:pt x="566" y="23"/>
                  </a:lnTo>
                  <a:lnTo>
                    <a:pt x="508" y="52"/>
                  </a:lnTo>
                  <a:lnTo>
                    <a:pt x="434" y="67"/>
                  </a:lnTo>
                  <a:lnTo>
                    <a:pt x="422" y="69"/>
                  </a:lnTo>
                  <a:lnTo>
                    <a:pt x="404" y="72"/>
                  </a:lnTo>
                  <a:lnTo>
                    <a:pt x="396" y="77"/>
                  </a:lnTo>
                  <a:lnTo>
                    <a:pt x="374" y="112"/>
                  </a:lnTo>
                  <a:lnTo>
                    <a:pt x="344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39" name="Freeform 4"/>
            <p:cNvSpPr>
              <a:spLocks/>
            </p:cNvSpPr>
            <p:nvPr/>
          </p:nvSpPr>
          <p:spPr bwMode="auto">
            <a:xfrm>
              <a:off x="4043863" y="3169100"/>
              <a:ext cx="830263" cy="912813"/>
            </a:xfrm>
            <a:custGeom>
              <a:avLst/>
              <a:gdLst>
                <a:gd name="T0" fmla="*/ 167 w 523"/>
                <a:gd name="T1" fmla="*/ 51 h 575"/>
                <a:gd name="T2" fmla="*/ 211 w 523"/>
                <a:gd name="T3" fmla="*/ 10 h 575"/>
                <a:gd name="T4" fmla="*/ 244 w 523"/>
                <a:gd name="T5" fmla="*/ 0 h 575"/>
                <a:gd name="T6" fmla="*/ 315 w 523"/>
                <a:gd name="T7" fmla="*/ 3 h 575"/>
                <a:gd name="T8" fmla="*/ 339 w 523"/>
                <a:gd name="T9" fmla="*/ 17 h 575"/>
                <a:gd name="T10" fmla="*/ 342 w 523"/>
                <a:gd name="T11" fmla="*/ 34 h 575"/>
                <a:gd name="T12" fmla="*/ 399 w 523"/>
                <a:gd name="T13" fmla="*/ 51 h 575"/>
                <a:gd name="T14" fmla="*/ 457 w 523"/>
                <a:gd name="T15" fmla="*/ 103 h 575"/>
                <a:gd name="T16" fmla="*/ 485 w 523"/>
                <a:gd name="T17" fmla="*/ 146 h 575"/>
                <a:gd name="T18" fmla="*/ 502 w 523"/>
                <a:gd name="T19" fmla="*/ 172 h 575"/>
                <a:gd name="T20" fmla="*/ 502 w 523"/>
                <a:gd name="T21" fmla="*/ 172 h 575"/>
                <a:gd name="T22" fmla="*/ 522 w 523"/>
                <a:gd name="T23" fmla="*/ 270 h 575"/>
                <a:gd name="T24" fmla="*/ 511 w 523"/>
                <a:gd name="T25" fmla="*/ 335 h 575"/>
                <a:gd name="T26" fmla="*/ 499 w 523"/>
                <a:gd name="T27" fmla="*/ 360 h 575"/>
                <a:gd name="T28" fmla="*/ 485 w 523"/>
                <a:gd name="T29" fmla="*/ 387 h 575"/>
                <a:gd name="T30" fmla="*/ 309 w 523"/>
                <a:gd name="T31" fmla="*/ 538 h 575"/>
                <a:gd name="T32" fmla="*/ 193 w 523"/>
                <a:gd name="T33" fmla="*/ 559 h 575"/>
                <a:gd name="T34" fmla="*/ 88 w 523"/>
                <a:gd name="T35" fmla="*/ 574 h 575"/>
                <a:gd name="T36" fmla="*/ 55 w 523"/>
                <a:gd name="T37" fmla="*/ 541 h 575"/>
                <a:gd name="T38" fmla="*/ 41 w 523"/>
                <a:gd name="T39" fmla="*/ 510 h 575"/>
                <a:gd name="T40" fmla="*/ 29 w 523"/>
                <a:gd name="T41" fmla="*/ 498 h 575"/>
                <a:gd name="T42" fmla="*/ 0 w 523"/>
                <a:gd name="T43" fmla="*/ 273 h 575"/>
                <a:gd name="T44" fmla="*/ 21 w 523"/>
                <a:gd name="T45" fmla="*/ 189 h 575"/>
                <a:gd name="T46" fmla="*/ 38 w 523"/>
                <a:gd name="T47" fmla="*/ 183 h 575"/>
                <a:gd name="T48" fmla="*/ 47 w 523"/>
                <a:gd name="T49" fmla="*/ 180 h 575"/>
                <a:gd name="T50" fmla="*/ 94 w 523"/>
                <a:gd name="T51" fmla="*/ 133 h 575"/>
                <a:gd name="T52" fmla="*/ 124 w 523"/>
                <a:gd name="T53" fmla="*/ 103 h 575"/>
                <a:gd name="T54" fmla="*/ 167 w 523"/>
                <a:gd name="T55" fmla="*/ 51 h 5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3"/>
                <a:gd name="T85" fmla="*/ 0 h 575"/>
                <a:gd name="T86" fmla="*/ 523 w 523"/>
                <a:gd name="T87" fmla="*/ 575 h 5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3" h="575">
                  <a:moveTo>
                    <a:pt x="167" y="51"/>
                  </a:moveTo>
                  <a:lnTo>
                    <a:pt x="211" y="10"/>
                  </a:lnTo>
                  <a:lnTo>
                    <a:pt x="244" y="0"/>
                  </a:lnTo>
                  <a:lnTo>
                    <a:pt x="315" y="3"/>
                  </a:lnTo>
                  <a:lnTo>
                    <a:pt x="339" y="17"/>
                  </a:lnTo>
                  <a:lnTo>
                    <a:pt x="342" y="34"/>
                  </a:lnTo>
                  <a:lnTo>
                    <a:pt x="399" y="51"/>
                  </a:lnTo>
                  <a:lnTo>
                    <a:pt x="457" y="103"/>
                  </a:lnTo>
                  <a:lnTo>
                    <a:pt x="485" y="146"/>
                  </a:lnTo>
                  <a:lnTo>
                    <a:pt x="502" y="172"/>
                  </a:lnTo>
                  <a:lnTo>
                    <a:pt x="522" y="270"/>
                  </a:lnTo>
                  <a:lnTo>
                    <a:pt x="511" y="335"/>
                  </a:lnTo>
                  <a:lnTo>
                    <a:pt x="499" y="360"/>
                  </a:lnTo>
                  <a:lnTo>
                    <a:pt x="485" y="387"/>
                  </a:lnTo>
                  <a:lnTo>
                    <a:pt x="309" y="538"/>
                  </a:lnTo>
                  <a:lnTo>
                    <a:pt x="193" y="559"/>
                  </a:lnTo>
                  <a:lnTo>
                    <a:pt x="88" y="574"/>
                  </a:lnTo>
                  <a:lnTo>
                    <a:pt x="55" y="541"/>
                  </a:lnTo>
                  <a:lnTo>
                    <a:pt x="41" y="510"/>
                  </a:lnTo>
                  <a:lnTo>
                    <a:pt x="29" y="498"/>
                  </a:lnTo>
                  <a:lnTo>
                    <a:pt x="0" y="273"/>
                  </a:lnTo>
                  <a:lnTo>
                    <a:pt x="21" y="189"/>
                  </a:lnTo>
                  <a:lnTo>
                    <a:pt x="38" y="183"/>
                  </a:lnTo>
                  <a:lnTo>
                    <a:pt x="47" y="180"/>
                  </a:lnTo>
                  <a:lnTo>
                    <a:pt x="94" y="133"/>
                  </a:lnTo>
                  <a:lnTo>
                    <a:pt x="124" y="103"/>
                  </a:lnTo>
                  <a:lnTo>
                    <a:pt x="167" y="51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0" name="Freeform 7"/>
            <p:cNvSpPr>
              <a:spLocks/>
            </p:cNvSpPr>
            <p:nvPr/>
          </p:nvSpPr>
          <p:spPr bwMode="auto">
            <a:xfrm>
              <a:off x="4950325" y="3919988"/>
              <a:ext cx="760413" cy="984250"/>
            </a:xfrm>
            <a:custGeom>
              <a:avLst/>
              <a:gdLst>
                <a:gd name="T0" fmla="*/ 215 w 479"/>
                <a:gd name="T1" fmla="*/ 0 h 620"/>
                <a:gd name="T2" fmla="*/ 56 w 479"/>
                <a:gd name="T3" fmla="*/ 132 h 620"/>
                <a:gd name="T4" fmla="*/ 0 w 479"/>
                <a:gd name="T5" fmla="*/ 214 h 620"/>
                <a:gd name="T6" fmla="*/ 16 w 479"/>
                <a:gd name="T7" fmla="*/ 495 h 620"/>
                <a:gd name="T8" fmla="*/ 137 w 479"/>
                <a:gd name="T9" fmla="*/ 576 h 620"/>
                <a:gd name="T10" fmla="*/ 211 w 479"/>
                <a:gd name="T11" fmla="*/ 606 h 620"/>
                <a:gd name="T12" fmla="*/ 241 w 479"/>
                <a:gd name="T13" fmla="*/ 619 h 620"/>
                <a:gd name="T14" fmla="*/ 311 w 479"/>
                <a:gd name="T15" fmla="*/ 619 h 620"/>
                <a:gd name="T16" fmla="*/ 344 w 479"/>
                <a:gd name="T17" fmla="*/ 610 h 620"/>
                <a:gd name="T18" fmla="*/ 395 w 479"/>
                <a:gd name="T19" fmla="*/ 576 h 620"/>
                <a:gd name="T20" fmla="*/ 395 w 479"/>
                <a:gd name="T21" fmla="*/ 576 h 620"/>
                <a:gd name="T22" fmla="*/ 406 w 479"/>
                <a:gd name="T23" fmla="*/ 557 h 620"/>
                <a:gd name="T24" fmla="*/ 413 w 479"/>
                <a:gd name="T25" fmla="*/ 550 h 620"/>
                <a:gd name="T26" fmla="*/ 432 w 479"/>
                <a:gd name="T27" fmla="*/ 541 h 620"/>
                <a:gd name="T28" fmla="*/ 438 w 479"/>
                <a:gd name="T29" fmla="*/ 533 h 620"/>
                <a:gd name="T30" fmla="*/ 443 w 479"/>
                <a:gd name="T31" fmla="*/ 515 h 620"/>
                <a:gd name="T32" fmla="*/ 447 w 479"/>
                <a:gd name="T33" fmla="*/ 507 h 620"/>
                <a:gd name="T34" fmla="*/ 464 w 479"/>
                <a:gd name="T35" fmla="*/ 478 h 620"/>
                <a:gd name="T36" fmla="*/ 473 w 479"/>
                <a:gd name="T37" fmla="*/ 464 h 620"/>
                <a:gd name="T38" fmla="*/ 478 w 479"/>
                <a:gd name="T39" fmla="*/ 271 h 620"/>
                <a:gd name="T40" fmla="*/ 430 w 479"/>
                <a:gd name="T41" fmla="*/ 197 h 620"/>
                <a:gd name="T42" fmla="*/ 403 w 479"/>
                <a:gd name="T43" fmla="*/ 115 h 620"/>
                <a:gd name="T44" fmla="*/ 378 w 479"/>
                <a:gd name="T45" fmla="*/ 77 h 620"/>
                <a:gd name="T46" fmla="*/ 378 w 479"/>
                <a:gd name="T47" fmla="*/ 55 h 620"/>
                <a:gd name="T48" fmla="*/ 370 w 479"/>
                <a:gd name="T49" fmla="*/ 51 h 620"/>
                <a:gd name="T50" fmla="*/ 240 w 479"/>
                <a:gd name="T51" fmla="*/ 52 h 620"/>
                <a:gd name="T52" fmla="*/ 215 w 479"/>
                <a:gd name="T53" fmla="*/ 0 h 6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9"/>
                <a:gd name="T82" fmla="*/ 0 h 620"/>
                <a:gd name="T83" fmla="*/ 479 w 479"/>
                <a:gd name="T84" fmla="*/ 620 h 6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9" h="620">
                  <a:moveTo>
                    <a:pt x="215" y="0"/>
                  </a:moveTo>
                  <a:lnTo>
                    <a:pt x="56" y="132"/>
                  </a:lnTo>
                  <a:lnTo>
                    <a:pt x="0" y="214"/>
                  </a:lnTo>
                  <a:lnTo>
                    <a:pt x="16" y="495"/>
                  </a:lnTo>
                  <a:lnTo>
                    <a:pt x="137" y="576"/>
                  </a:lnTo>
                  <a:lnTo>
                    <a:pt x="211" y="606"/>
                  </a:lnTo>
                  <a:lnTo>
                    <a:pt x="241" y="619"/>
                  </a:lnTo>
                  <a:lnTo>
                    <a:pt x="311" y="619"/>
                  </a:lnTo>
                  <a:lnTo>
                    <a:pt x="344" y="610"/>
                  </a:lnTo>
                  <a:lnTo>
                    <a:pt x="395" y="576"/>
                  </a:lnTo>
                  <a:lnTo>
                    <a:pt x="406" y="557"/>
                  </a:lnTo>
                  <a:lnTo>
                    <a:pt x="413" y="550"/>
                  </a:lnTo>
                  <a:lnTo>
                    <a:pt x="432" y="541"/>
                  </a:lnTo>
                  <a:lnTo>
                    <a:pt x="438" y="533"/>
                  </a:lnTo>
                  <a:lnTo>
                    <a:pt x="443" y="515"/>
                  </a:lnTo>
                  <a:lnTo>
                    <a:pt x="447" y="507"/>
                  </a:lnTo>
                  <a:lnTo>
                    <a:pt x="464" y="478"/>
                  </a:lnTo>
                  <a:lnTo>
                    <a:pt x="473" y="464"/>
                  </a:lnTo>
                  <a:lnTo>
                    <a:pt x="478" y="271"/>
                  </a:lnTo>
                  <a:lnTo>
                    <a:pt x="430" y="197"/>
                  </a:lnTo>
                  <a:lnTo>
                    <a:pt x="403" y="115"/>
                  </a:lnTo>
                  <a:lnTo>
                    <a:pt x="378" y="77"/>
                  </a:lnTo>
                  <a:lnTo>
                    <a:pt x="378" y="55"/>
                  </a:lnTo>
                  <a:lnTo>
                    <a:pt x="370" y="51"/>
                  </a:lnTo>
                  <a:lnTo>
                    <a:pt x="240" y="52"/>
                  </a:lnTo>
                  <a:lnTo>
                    <a:pt x="215" y="0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1" name="Freeform 11"/>
            <p:cNvSpPr>
              <a:spLocks/>
            </p:cNvSpPr>
            <p:nvPr/>
          </p:nvSpPr>
          <p:spPr bwMode="auto">
            <a:xfrm>
              <a:off x="5709150" y="3773938"/>
              <a:ext cx="944563" cy="1279525"/>
            </a:xfrm>
            <a:custGeom>
              <a:avLst/>
              <a:gdLst>
                <a:gd name="T0" fmla="*/ 304 w 595"/>
                <a:gd name="T1" fmla="*/ 14 h 806"/>
                <a:gd name="T2" fmla="*/ 183 w 595"/>
                <a:gd name="T3" fmla="*/ 122 h 806"/>
                <a:gd name="T4" fmla="*/ 124 w 595"/>
                <a:gd name="T5" fmla="*/ 178 h 806"/>
                <a:gd name="T6" fmla="*/ 81 w 595"/>
                <a:gd name="T7" fmla="*/ 238 h 806"/>
                <a:gd name="T8" fmla="*/ 55 w 595"/>
                <a:gd name="T9" fmla="*/ 264 h 806"/>
                <a:gd name="T10" fmla="*/ 30 w 595"/>
                <a:gd name="T11" fmla="*/ 343 h 806"/>
                <a:gd name="T12" fmla="*/ 21 w 595"/>
                <a:gd name="T13" fmla="*/ 384 h 806"/>
                <a:gd name="T14" fmla="*/ 0 w 595"/>
                <a:gd name="T15" fmla="*/ 524 h 806"/>
                <a:gd name="T16" fmla="*/ 29 w 595"/>
                <a:gd name="T17" fmla="*/ 582 h 806"/>
                <a:gd name="T18" fmla="*/ 76 w 595"/>
                <a:gd name="T19" fmla="*/ 641 h 806"/>
                <a:gd name="T20" fmla="*/ 115 w 595"/>
                <a:gd name="T21" fmla="*/ 676 h 806"/>
                <a:gd name="T22" fmla="*/ 272 w 595"/>
                <a:gd name="T23" fmla="*/ 789 h 806"/>
                <a:gd name="T24" fmla="*/ 390 w 595"/>
                <a:gd name="T25" fmla="*/ 805 h 806"/>
                <a:gd name="T26" fmla="*/ 443 w 595"/>
                <a:gd name="T27" fmla="*/ 798 h 806"/>
                <a:gd name="T28" fmla="*/ 468 w 595"/>
                <a:gd name="T29" fmla="*/ 788 h 806"/>
                <a:gd name="T30" fmla="*/ 501 w 595"/>
                <a:gd name="T31" fmla="*/ 739 h 806"/>
                <a:gd name="T32" fmla="*/ 511 w 595"/>
                <a:gd name="T33" fmla="*/ 719 h 806"/>
                <a:gd name="T34" fmla="*/ 550 w 595"/>
                <a:gd name="T35" fmla="*/ 633 h 806"/>
                <a:gd name="T36" fmla="*/ 571 w 595"/>
                <a:gd name="T37" fmla="*/ 590 h 806"/>
                <a:gd name="T38" fmla="*/ 594 w 595"/>
                <a:gd name="T39" fmla="*/ 392 h 806"/>
                <a:gd name="T40" fmla="*/ 562 w 595"/>
                <a:gd name="T41" fmla="*/ 298 h 806"/>
                <a:gd name="T42" fmla="*/ 549 w 595"/>
                <a:gd name="T43" fmla="*/ 236 h 806"/>
                <a:gd name="T44" fmla="*/ 528 w 595"/>
                <a:gd name="T45" fmla="*/ 195 h 806"/>
                <a:gd name="T46" fmla="*/ 501 w 595"/>
                <a:gd name="T47" fmla="*/ 70 h 806"/>
                <a:gd name="T48" fmla="*/ 433 w 595"/>
                <a:gd name="T49" fmla="*/ 49 h 806"/>
                <a:gd name="T50" fmla="*/ 372 w 595"/>
                <a:gd name="T51" fmla="*/ 21 h 806"/>
                <a:gd name="T52" fmla="*/ 321 w 595"/>
                <a:gd name="T53" fmla="*/ 14 h 806"/>
                <a:gd name="T54" fmla="*/ 290 w 595"/>
                <a:gd name="T55" fmla="*/ 0 h 806"/>
                <a:gd name="T56" fmla="*/ 304 w 595"/>
                <a:gd name="T57" fmla="*/ 14 h 8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806"/>
                <a:gd name="T89" fmla="*/ 595 w 595"/>
                <a:gd name="T90" fmla="*/ 806 h 8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806">
                  <a:moveTo>
                    <a:pt x="304" y="14"/>
                  </a:moveTo>
                  <a:lnTo>
                    <a:pt x="183" y="122"/>
                  </a:lnTo>
                  <a:lnTo>
                    <a:pt x="124" y="178"/>
                  </a:lnTo>
                  <a:lnTo>
                    <a:pt x="81" y="238"/>
                  </a:lnTo>
                  <a:lnTo>
                    <a:pt x="55" y="264"/>
                  </a:lnTo>
                  <a:lnTo>
                    <a:pt x="30" y="343"/>
                  </a:lnTo>
                  <a:lnTo>
                    <a:pt x="21" y="384"/>
                  </a:lnTo>
                  <a:lnTo>
                    <a:pt x="0" y="524"/>
                  </a:lnTo>
                  <a:lnTo>
                    <a:pt x="29" y="582"/>
                  </a:lnTo>
                  <a:lnTo>
                    <a:pt x="76" y="641"/>
                  </a:lnTo>
                  <a:lnTo>
                    <a:pt x="115" y="676"/>
                  </a:lnTo>
                  <a:lnTo>
                    <a:pt x="272" y="789"/>
                  </a:lnTo>
                  <a:lnTo>
                    <a:pt x="390" y="805"/>
                  </a:lnTo>
                  <a:lnTo>
                    <a:pt x="443" y="798"/>
                  </a:lnTo>
                  <a:lnTo>
                    <a:pt x="468" y="788"/>
                  </a:lnTo>
                  <a:lnTo>
                    <a:pt x="501" y="739"/>
                  </a:lnTo>
                  <a:lnTo>
                    <a:pt x="511" y="719"/>
                  </a:lnTo>
                  <a:lnTo>
                    <a:pt x="550" y="633"/>
                  </a:lnTo>
                  <a:lnTo>
                    <a:pt x="571" y="590"/>
                  </a:lnTo>
                  <a:lnTo>
                    <a:pt x="594" y="392"/>
                  </a:lnTo>
                  <a:lnTo>
                    <a:pt x="562" y="298"/>
                  </a:lnTo>
                  <a:lnTo>
                    <a:pt x="549" y="236"/>
                  </a:lnTo>
                  <a:lnTo>
                    <a:pt x="528" y="195"/>
                  </a:lnTo>
                  <a:lnTo>
                    <a:pt x="501" y="70"/>
                  </a:lnTo>
                  <a:lnTo>
                    <a:pt x="433" y="49"/>
                  </a:lnTo>
                  <a:lnTo>
                    <a:pt x="372" y="21"/>
                  </a:lnTo>
                  <a:lnTo>
                    <a:pt x="321" y="14"/>
                  </a:lnTo>
                  <a:lnTo>
                    <a:pt x="290" y="0"/>
                  </a:lnTo>
                  <a:lnTo>
                    <a:pt x="304" y="14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2" name="Freeform 18"/>
            <p:cNvSpPr>
              <a:spLocks/>
            </p:cNvSpPr>
            <p:nvPr/>
          </p:nvSpPr>
          <p:spPr bwMode="auto">
            <a:xfrm>
              <a:off x="3926388" y="3891413"/>
              <a:ext cx="425450" cy="657225"/>
            </a:xfrm>
            <a:custGeom>
              <a:avLst/>
              <a:gdLst>
                <a:gd name="T0" fmla="*/ 86 w 268"/>
                <a:gd name="T1" fmla="*/ 9 h 414"/>
                <a:gd name="T2" fmla="*/ 23 w 268"/>
                <a:gd name="T3" fmla="*/ 131 h 414"/>
                <a:gd name="T4" fmla="*/ 0 w 268"/>
                <a:gd name="T5" fmla="*/ 198 h 414"/>
                <a:gd name="T6" fmla="*/ 17 w 268"/>
                <a:gd name="T7" fmla="*/ 329 h 414"/>
                <a:gd name="T8" fmla="*/ 43 w 268"/>
                <a:gd name="T9" fmla="*/ 413 h 414"/>
                <a:gd name="T10" fmla="*/ 39 w 268"/>
                <a:gd name="T11" fmla="*/ 408 h 414"/>
                <a:gd name="T12" fmla="*/ 86 w 268"/>
                <a:gd name="T13" fmla="*/ 379 h 414"/>
                <a:gd name="T14" fmla="*/ 120 w 268"/>
                <a:gd name="T15" fmla="*/ 336 h 414"/>
                <a:gd name="T16" fmla="*/ 138 w 268"/>
                <a:gd name="T17" fmla="*/ 318 h 414"/>
                <a:gd name="T18" fmla="*/ 179 w 268"/>
                <a:gd name="T19" fmla="*/ 287 h 414"/>
                <a:gd name="T20" fmla="*/ 198 w 268"/>
                <a:gd name="T21" fmla="*/ 258 h 414"/>
                <a:gd name="T22" fmla="*/ 231 w 268"/>
                <a:gd name="T23" fmla="*/ 172 h 414"/>
                <a:gd name="T24" fmla="*/ 267 w 268"/>
                <a:gd name="T25" fmla="*/ 138 h 414"/>
                <a:gd name="T26" fmla="*/ 194 w 268"/>
                <a:gd name="T27" fmla="*/ 105 h 414"/>
                <a:gd name="T28" fmla="*/ 155 w 268"/>
                <a:gd name="T29" fmla="*/ 95 h 414"/>
                <a:gd name="T30" fmla="*/ 127 w 268"/>
                <a:gd name="T31" fmla="*/ 81 h 414"/>
                <a:gd name="T32" fmla="*/ 112 w 268"/>
                <a:gd name="T33" fmla="*/ 52 h 414"/>
                <a:gd name="T34" fmla="*/ 108 w 268"/>
                <a:gd name="T35" fmla="*/ 13 h 414"/>
                <a:gd name="T36" fmla="*/ 95 w 268"/>
                <a:gd name="T37" fmla="*/ 0 h 414"/>
                <a:gd name="T38" fmla="*/ 89 w 268"/>
                <a:gd name="T39" fmla="*/ 6 h 414"/>
                <a:gd name="T40" fmla="*/ 86 w 268"/>
                <a:gd name="T41" fmla="*/ 9 h 4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414"/>
                <a:gd name="T65" fmla="*/ 268 w 268"/>
                <a:gd name="T66" fmla="*/ 414 h 4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414">
                  <a:moveTo>
                    <a:pt x="86" y="9"/>
                  </a:moveTo>
                  <a:lnTo>
                    <a:pt x="23" y="131"/>
                  </a:lnTo>
                  <a:lnTo>
                    <a:pt x="0" y="198"/>
                  </a:lnTo>
                  <a:lnTo>
                    <a:pt x="17" y="329"/>
                  </a:lnTo>
                  <a:lnTo>
                    <a:pt x="43" y="413"/>
                  </a:lnTo>
                  <a:lnTo>
                    <a:pt x="39" y="408"/>
                  </a:lnTo>
                  <a:lnTo>
                    <a:pt x="86" y="379"/>
                  </a:lnTo>
                  <a:lnTo>
                    <a:pt x="120" y="336"/>
                  </a:lnTo>
                  <a:lnTo>
                    <a:pt x="138" y="318"/>
                  </a:lnTo>
                  <a:lnTo>
                    <a:pt x="179" y="287"/>
                  </a:lnTo>
                  <a:lnTo>
                    <a:pt x="198" y="258"/>
                  </a:lnTo>
                  <a:lnTo>
                    <a:pt x="231" y="172"/>
                  </a:lnTo>
                  <a:lnTo>
                    <a:pt x="267" y="138"/>
                  </a:lnTo>
                  <a:lnTo>
                    <a:pt x="194" y="105"/>
                  </a:lnTo>
                  <a:lnTo>
                    <a:pt x="155" y="95"/>
                  </a:lnTo>
                  <a:lnTo>
                    <a:pt x="127" y="81"/>
                  </a:lnTo>
                  <a:lnTo>
                    <a:pt x="112" y="52"/>
                  </a:lnTo>
                  <a:lnTo>
                    <a:pt x="108" y="13"/>
                  </a:lnTo>
                  <a:lnTo>
                    <a:pt x="95" y="0"/>
                  </a:lnTo>
                  <a:lnTo>
                    <a:pt x="89" y="6"/>
                  </a:lnTo>
                  <a:lnTo>
                    <a:pt x="86" y="9"/>
                  </a:lnTo>
                </a:path>
              </a:pathLst>
            </a:custGeom>
            <a:solidFill>
              <a:schemeClr val="folHlink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3" name="Freeform 19"/>
            <p:cNvSpPr>
              <a:spLocks/>
            </p:cNvSpPr>
            <p:nvPr/>
          </p:nvSpPr>
          <p:spPr bwMode="auto">
            <a:xfrm>
              <a:off x="5548813" y="3715200"/>
              <a:ext cx="655638" cy="723900"/>
            </a:xfrm>
            <a:custGeom>
              <a:avLst/>
              <a:gdLst>
                <a:gd name="T0" fmla="*/ 268 w 413"/>
                <a:gd name="T1" fmla="*/ 0 h 456"/>
                <a:gd name="T2" fmla="*/ 263 w 413"/>
                <a:gd name="T3" fmla="*/ 92 h 456"/>
                <a:gd name="T4" fmla="*/ 233 w 413"/>
                <a:gd name="T5" fmla="*/ 120 h 456"/>
                <a:gd name="T6" fmla="*/ 78 w 413"/>
                <a:gd name="T7" fmla="*/ 201 h 456"/>
                <a:gd name="T8" fmla="*/ 10 w 413"/>
                <a:gd name="T9" fmla="*/ 206 h 456"/>
                <a:gd name="T10" fmla="*/ 0 w 413"/>
                <a:gd name="T11" fmla="*/ 190 h 456"/>
                <a:gd name="T12" fmla="*/ 36 w 413"/>
                <a:gd name="T13" fmla="*/ 249 h 456"/>
                <a:gd name="T14" fmla="*/ 52 w 413"/>
                <a:gd name="T15" fmla="*/ 300 h 456"/>
                <a:gd name="T16" fmla="*/ 61 w 413"/>
                <a:gd name="T17" fmla="*/ 326 h 456"/>
                <a:gd name="T18" fmla="*/ 76 w 413"/>
                <a:gd name="T19" fmla="*/ 381 h 456"/>
                <a:gd name="T20" fmla="*/ 87 w 413"/>
                <a:gd name="T21" fmla="*/ 404 h 456"/>
                <a:gd name="T22" fmla="*/ 87 w 413"/>
                <a:gd name="T23" fmla="*/ 380 h 456"/>
                <a:gd name="T24" fmla="*/ 113 w 413"/>
                <a:gd name="T25" fmla="*/ 455 h 456"/>
                <a:gd name="T26" fmla="*/ 151 w 413"/>
                <a:gd name="T27" fmla="*/ 255 h 456"/>
                <a:gd name="T28" fmla="*/ 225 w 413"/>
                <a:gd name="T29" fmla="*/ 232 h 456"/>
                <a:gd name="T30" fmla="*/ 294 w 413"/>
                <a:gd name="T31" fmla="*/ 184 h 456"/>
                <a:gd name="T32" fmla="*/ 319 w 413"/>
                <a:gd name="T33" fmla="*/ 154 h 456"/>
                <a:gd name="T34" fmla="*/ 327 w 413"/>
                <a:gd name="T35" fmla="*/ 133 h 456"/>
                <a:gd name="T36" fmla="*/ 354 w 413"/>
                <a:gd name="T37" fmla="*/ 111 h 456"/>
                <a:gd name="T38" fmla="*/ 345 w 413"/>
                <a:gd name="T39" fmla="*/ 126 h 456"/>
                <a:gd name="T40" fmla="*/ 397 w 413"/>
                <a:gd name="T41" fmla="*/ 77 h 456"/>
                <a:gd name="T42" fmla="*/ 412 w 413"/>
                <a:gd name="T43" fmla="*/ 57 h 456"/>
                <a:gd name="T44" fmla="*/ 405 w 413"/>
                <a:gd name="T45" fmla="*/ 51 h 456"/>
                <a:gd name="T46" fmla="*/ 376 w 413"/>
                <a:gd name="T47" fmla="*/ 47 h 456"/>
                <a:gd name="T48" fmla="*/ 362 w 413"/>
                <a:gd name="T49" fmla="*/ 43 h 456"/>
                <a:gd name="T50" fmla="*/ 291 w 413"/>
                <a:gd name="T51" fmla="*/ 23 h 456"/>
                <a:gd name="T52" fmla="*/ 268 w 413"/>
                <a:gd name="T53" fmla="*/ 0 h 4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3"/>
                <a:gd name="T82" fmla="*/ 0 h 456"/>
                <a:gd name="T83" fmla="*/ 413 w 413"/>
                <a:gd name="T84" fmla="*/ 456 h 4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3" h="456">
                  <a:moveTo>
                    <a:pt x="268" y="0"/>
                  </a:moveTo>
                  <a:lnTo>
                    <a:pt x="263" y="92"/>
                  </a:lnTo>
                  <a:lnTo>
                    <a:pt x="233" y="120"/>
                  </a:lnTo>
                  <a:lnTo>
                    <a:pt x="78" y="201"/>
                  </a:lnTo>
                  <a:lnTo>
                    <a:pt x="10" y="206"/>
                  </a:lnTo>
                  <a:lnTo>
                    <a:pt x="0" y="190"/>
                  </a:lnTo>
                  <a:lnTo>
                    <a:pt x="36" y="249"/>
                  </a:lnTo>
                  <a:lnTo>
                    <a:pt x="52" y="300"/>
                  </a:lnTo>
                  <a:lnTo>
                    <a:pt x="61" y="326"/>
                  </a:lnTo>
                  <a:lnTo>
                    <a:pt x="76" y="381"/>
                  </a:lnTo>
                  <a:lnTo>
                    <a:pt x="87" y="404"/>
                  </a:lnTo>
                  <a:lnTo>
                    <a:pt x="87" y="380"/>
                  </a:lnTo>
                  <a:lnTo>
                    <a:pt x="113" y="455"/>
                  </a:lnTo>
                  <a:lnTo>
                    <a:pt x="151" y="255"/>
                  </a:lnTo>
                  <a:lnTo>
                    <a:pt x="225" y="232"/>
                  </a:lnTo>
                  <a:lnTo>
                    <a:pt x="294" y="184"/>
                  </a:lnTo>
                  <a:lnTo>
                    <a:pt x="319" y="154"/>
                  </a:lnTo>
                  <a:lnTo>
                    <a:pt x="327" y="133"/>
                  </a:lnTo>
                  <a:lnTo>
                    <a:pt x="354" y="111"/>
                  </a:lnTo>
                  <a:lnTo>
                    <a:pt x="345" y="126"/>
                  </a:lnTo>
                  <a:lnTo>
                    <a:pt x="397" y="77"/>
                  </a:lnTo>
                  <a:lnTo>
                    <a:pt x="412" y="57"/>
                  </a:lnTo>
                  <a:lnTo>
                    <a:pt x="405" y="51"/>
                  </a:lnTo>
                  <a:lnTo>
                    <a:pt x="376" y="47"/>
                  </a:lnTo>
                  <a:lnTo>
                    <a:pt x="362" y="43"/>
                  </a:lnTo>
                  <a:lnTo>
                    <a:pt x="291" y="23"/>
                  </a:lnTo>
                  <a:lnTo>
                    <a:pt x="268" y="0"/>
                  </a:lnTo>
                </a:path>
              </a:pathLst>
            </a:custGeom>
            <a:solidFill>
              <a:schemeClr val="folHlink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4" name="Freeform 23"/>
            <p:cNvSpPr>
              <a:spLocks/>
            </p:cNvSpPr>
            <p:nvPr/>
          </p:nvSpPr>
          <p:spPr bwMode="auto">
            <a:xfrm>
              <a:off x="4636000" y="3442150"/>
              <a:ext cx="642938" cy="806450"/>
            </a:xfrm>
            <a:custGeom>
              <a:avLst/>
              <a:gdLst>
                <a:gd name="T0" fmla="*/ 146 w 405"/>
                <a:gd name="T1" fmla="*/ 0 h 508"/>
                <a:gd name="T2" fmla="*/ 149 w 405"/>
                <a:gd name="T3" fmla="*/ 173 h 508"/>
                <a:gd name="T4" fmla="*/ 138 w 405"/>
                <a:gd name="T5" fmla="*/ 215 h 508"/>
                <a:gd name="T6" fmla="*/ 79 w 405"/>
                <a:gd name="T7" fmla="*/ 254 h 508"/>
                <a:gd name="T8" fmla="*/ 28 w 405"/>
                <a:gd name="T9" fmla="*/ 315 h 508"/>
                <a:gd name="T10" fmla="*/ 0 w 405"/>
                <a:gd name="T11" fmla="*/ 344 h 508"/>
                <a:gd name="T12" fmla="*/ 47 w 405"/>
                <a:gd name="T13" fmla="*/ 358 h 508"/>
                <a:gd name="T14" fmla="*/ 52 w 405"/>
                <a:gd name="T15" fmla="*/ 361 h 508"/>
                <a:gd name="T16" fmla="*/ 103 w 405"/>
                <a:gd name="T17" fmla="*/ 395 h 508"/>
                <a:gd name="T18" fmla="*/ 103 w 405"/>
                <a:gd name="T19" fmla="*/ 395 h 508"/>
                <a:gd name="T20" fmla="*/ 134 w 405"/>
                <a:gd name="T21" fmla="*/ 428 h 508"/>
                <a:gd name="T22" fmla="*/ 146 w 405"/>
                <a:gd name="T23" fmla="*/ 447 h 508"/>
                <a:gd name="T24" fmla="*/ 151 w 405"/>
                <a:gd name="T25" fmla="*/ 491 h 508"/>
                <a:gd name="T26" fmla="*/ 198 w 405"/>
                <a:gd name="T27" fmla="*/ 507 h 508"/>
                <a:gd name="T28" fmla="*/ 265 w 405"/>
                <a:gd name="T29" fmla="*/ 425 h 508"/>
                <a:gd name="T30" fmla="*/ 310 w 405"/>
                <a:gd name="T31" fmla="*/ 395 h 508"/>
                <a:gd name="T32" fmla="*/ 296 w 405"/>
                <a:gd name="T33" fmla="*/ 409 h 508"/>
                <a:gd name="T34" fmla="*/ 353 w 405"/>
                <a:gd name="T35" fmla="*/ 352 h 508"/>
                <a:gd name="T36" fmla="*/ 327 w 405"/>
                <a:gd name="T37" fmla="*/ 354 h 508"/>
                <a:gd name="T38" fmla="*/ 396 w 405"/>
                <a:gd name="T39" fmla="*/ 309 h 508"/>
                <a:gd name="T40" fmla="*/ 404 w 405"/>
                <a:gd name="T41" fmla="*/ 315 h 508"/>
                <a:gd name="T42" fmla="*/ 361 w 405"/>
                <a:gd name="T43" fmla="*/ 266 h 508"/>
                <a:gd name="T44" fmla="*/ 328 w 405"/>
                <a:gd name="T45" fmla="*/ 190 h 508"/>
                <a:gd name="T46" fmla="*/ 301 w 405"/>
                <a:gd name="T47" fmla="*/ 163 h 508"/>
                <a:gd name="T48" fmla="*/ 250 w 405"/>
                <a:gd name="T49" fmla="*/ 137 h 508"/>
                <a:gd name="T50" fmla="*/ 224 w 405"/>
                <a:gd name="T51" fmla="*/ 129 h 508"/>
                <a:gd name="T52" fmla="*/ 201 w 405"/>
                <a:gd name="T53" fmla="*/ 59 h 508"/>
                <a:gd name="T54" fmla="*/ 181 w 405"/>
                <a:gd name="T55" fmla="*/ 34 h 508"/>
                <a:gd name="T56" fmla="*/ 179 w 405"/>
                <a:gd name="T57" fmla="*/ 62 h 508"/>
                <a:gd name="T58" fmla="*/ 146 w 405"/>
                <a:gd name="T59" fmla="*/ 0 h 5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5"/>
                <a:gd name="T91" fmla="*/ 0 h 508"/>
                <a:gd name="T92" fmla="*/ 405 w 405"/>
                <a:gd name="T93" fmla="*/ 508 h 5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5" h="508">
                  <a:moveTo>
                    <a:pt x="146" y="0"/>
                  </a:moveTo>
                  <a:lnTo>
                    <a:pt x="149" y="173"/>
                  </a:lnTo>
                  <a:lnTo>
                    <a:pt x="138" y="215"/>
                  </a:lnTo>
                  <a:lnTo>
                    <a:pt x="79" y="254"/>
                  </a:lnTo>
                  <a:lnTo>
                    <a:pt x="28" y="315"/>
                  </a:lnTo>
                  <a:lnTo>
                    <a:pt x="0" y="344"/>
                  </a:lnTo>
                  <a:lnTo>
                    <a:pt x="47" y="358"/>
                  </a:lnTo>
                  <a:lnTo>
                    <a:pt x="52" y="361"/>
                  </a:lnTo>
                  <a:lnTo>
                    <a:pt x="103" y="395"/>
                  </a:lnTo>
                  <a:lnTo>
                    <a:pt x="134" y="428"/>
                  </a:lnTo>
                  <a:lnTo>
                    <a:pt x="146" y="447"/>
                  </a:lnTo>
                  <a:lnTo>
                    <a:pt x="151" y="491"/>
                  </a:lnTo>
                  <a:lnTo>
                    <a:pt x="198" y="507"/>
                  </a:lnTo>
                  <a:lnTo>
                    <a:pt x="265" y="425"/>
                  </a:lnTo>
                  <a:lnTo>
                    <a:pt x="310" y="395"/>
                  </a:lnTo>
                  <a:lnTo>
                    <a:pt x="296" y="409"/>
                  </a:lnTo>
                  <a:lnTo>
                    <a:pt x="353" y="352"/>
                  </a:lnTo>
                  <a:lnTo>
                    <a:pt x="327" y="354"/>
                  </a:lnTo>
                  <a:lnTo>
                    <a:pt x="396" y="309"/>
                  </a:lnTo>
                  <a:lnTo>
                    <a:pt x="404" y="315"/>
                  </a:lnTo>
                  <a:lnTo>
                    <a:pt x="361" y="266"/>
                  </a:lnTo>
                  <a:lnTo>
                    <a:pt x="328" y="190"/>
                  </a:lnTo>
                  <a:lnTo>
                    <a:pt x="301" y="163"/>
                  </a:lnTo>
                  <a:lnTo>
                    <a:pt x="250" y="137"/>
                  </a:lnTo>
                  <a:lnTo>
                    <a:pt x="224" y="129"/>
                  </a:lnTo>
                  <a:lnTo>
                    <a:pt x="201" y="59"/>
                  </a:lnTo>
                  <a:lnTo>
                    <a:pt x="181" y="34"/>
                  </a:lnTo>
                  <a:lnTo>
                    <a:pt x="179" y="62"/>
                  </a:lnTo>
                  <a:lnTo>
                    <a:pt x="146" y="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5" name="Freeform 24"/>
            <p:cNvSpPr>
              <a:spLocks/>
            </p:cNvSpPr>
            <p:nvPr/>
          </p:nvSpPr>
          <p:spPr bwMode="auto">
            <a:xfrm>
              <a:off x="3816850" y="3454850"/>
              <a:ext cx="261938" cy="357188"/>
            </a:xfrm>
            <a:custGeom>
              <a:avLst/>
              <a:gdLst>
                <a:gd name="T0" fmla="*/ 164 w 165"/>
                <a:gd name="T1" fmla="*/ 17 h 225"/>
                <a:gd name="T2" fmla="*/ 136 w 165"/>
                <a:gd name="T3" fmla="*/ 16 h 225"/>
                <a:gd name="T4" fmla="*/ 95 w 165"/>
                <a:gd name="T5" fmla="*/ 78 h 225"/>
                <a:gd name="T6" fmla="*/ 77 w 165"/>
                <a:gd name="T7" fmla="*/ 88 h 225"/>
                <a:gd name="T8" fmla="*/ 69 w 165"/>
                <a:gd name="T9" fmla="*/ 95 h 225"/>
                <a:gd name="T10" fmla="*/ 22 w 165"/>
                <a:gd name="T11" fmla="*/ 134 h 225"/>
                <a:gd name="T12" fmla="*/ 0 w 165"/>
                <a:gd name="T13" fmla="*/ 155 h 225"/>
                <a:gd name="T14" fmla="*/ 113 w 165"/>
                <a:gd name="T15" fmla="*/ 190 h 225"/>
                <a:gd name="T16" fmla="*/ 164 w 165"/>
                <a:gd name="T17" fmla="*/ 224 h 225"/>
                <a:gd name="T18" fmla="*/ 147 w 165"/>
                <a:gd name="T19" fmla="*/ 182 h 225"/>
                <a:gd name="T20" fmla="*/ 147 w 165"/>
                <a:gd name="T21" fmla="*/ 95 h 225"/>
                <a:gd name="T22" fmla="*/ 152 w 165"/>
                <a:gd name="T23" fmla="*/ 60 h 225"/>
                <a:gd name="T24" fmla="*/ 155 w 165"/>
                <a:gd name="T25" fmla="*/ 43 h 225"/>
                <a:gd name="T26" fmla="*/ 164 w 165"/>
                <a:gd name="T27" fmla="*/ 0 h 225"/>
                <a:gd name="T28" fmla="*/ 164 w 165"/>
                <a:gd name="T29" fmla="*/ 17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225"/>
                <a:gd name="T47" fmla="*/ 165 w 165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225">
                  <a:moveTo>
                    <a:pt x="164" y="17"/>
                  </a:moveTo>
                  <a:lnTo>
                    <a:pt x="136" y="16"/>
                  </a:lnTo>
                  <a:lnTo>
                    <a:pt x="95" y="78"/>
                  </a:lnTo>
                  <a:lnTo>
                    <a:pt x="77" y="88"/>
                  </a:lnTo>
                  <a:lnTo>
                    <a:pt x="69" y="95"/>
                  </a:lnTo>
                  <a:lnTo>
                    <a:pt x="22" y="134"/>
                  </a:lnTo>
                  <a:lnTo>
                    <a:pt x="0" y="155"/>
                  </a:lnTo>
                  <a:lnTo>
                    <a:pt x="113" y="190"/>
                  </a:lnTo>
                  <a:lnTo>
                    <a:pt x="164" y="224"/>
                  </a:lnTo>
                  <a:lnTo>
                    <a:pt x="147" y="182"/>
                  </a:lnTo>
                  <a:lnTo>
                    <a:pt x="147" y="95"/>
                  </a:lnTo>
                  <a:lnTo>
                    <a:pt x="152" y="60"/>
                  </a:lnTo>
                  <a:lnTo>
                    <a:pt x="155" y="43"/>
                  </a:lnTo>
                  <a:lnTo>
                    <a:pt x="164" y="0"/>
                  </a:lnTo>
                  <a:lnTo>
                    <a:pt x="164" y="17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08775" y="2321375"/>
              <a:ext cx="3946525" cy="1708150"/>
              <a:chOff x="1683" y="1392"/>
              <a:chExt cx="2486" cy="1076"/>
            </a:xfrm>
          </p:grpSpPr>
          <p:sp>
            <p:nvSpPr>
              <p:cNvPr id="9252" name="Freeform 10"/>
              <p:cNvSpPr>
                <a:spLocks/>
              </p:cNvSpPr>
              <p:nvPr/>
            </p:nvSpPr>
            <p:spPr bwMode="auto">
              <a:xfrm>
                <a:off x="3465" y="1584"/>
                <a:ext cx="704" cy="740"/>
              </a:xfrm>
              <a:custGeom>
                <a:avLst/>
                <a:gdLst>
                  <a:gd name="T0" fmla="*/ 25 w 704"/>
                  <a:gd name="T1" fmla="*/ 342 h 740"/>
                  <a:gd name="T2" fmla="*/ 8 w 704"/>
                  <a:gd name="T3" fmla="*/ 290 h 740"/>
                  <a:gd name="T4" fmla="*/ 0 w 704"/>
                  <a:gd name="T5" fmla="*/ 264 h 740"/>
                  <a:gd name="T6" fmla="*/ 5 w 704"/>
                  <a:gd name="T7" fmla="*/ 194 h 740"/>
                  <a:gd name="T8" fmla="*/ 17 w 704"/>
                  <a:gd name="T9" fmla="*/ 161 h 740"/>
                  <a:gd name="T10" fmla="*/ 38 w 704"/>
                  <a:gd name="T11" fmla="*/ 137 h 740"/>
                  <a:gd name="T12" fmla="*/ 51 w 704"/>
                  <a:gd name="T13" fmla="*/ 127 h 740"/>
                  <a:gd name="T14" fmla="*/ 153 w 704"/>
                  <a:gd name="T15" fmla="*/ 54 h 740"/>
                  <a:gd name="T16" fmla="*/ 206 w 704"/>
                  <a:gd name="T17" fmla="*/ 41 h 740"/>
                  <a:gd name="T18" fmla="*/ 273 w 704"/>
                  <a:gd name="T19" fmla="*/ 0 h 740"/>
                  <a:gd name="T20" fmla="*/ 429 w 704"/>
                  <a:gd name="T21" fmla="*/ 41 h 740"/>
                  <a:gd name="T22" fmla="*/ 478 w 704"/>
                  <a:gd name="T23" fmla="*/ 72 h 740"/>
                  <a:gd name="T24" fmla="*/ 498 w 704"/>
                  <a:gd name="T25" fmla="*/ 92 h 740"/>
                  <a:gd name="T26" fmla="*/ 541 w 704"/>
                  <a:gd name="T27" fmla="*/ 135 h 740"/>
                  <a:gd name="T28" fmla="*/ 541 w 704"/>
                  <a:gd name="T29" fmla="*/ 135 h 740"/>
                  <a:gd name="T30" fmla="*/ 576 w 704"/>
                  <a:gd name="T31" fmla="*/ 204 h 740"/>
                  <a:gd name="T32" fmla="*/ 593 w 704"/>
                  <a:gd name="T33" fmla="*/ 239 h 740"/>
                  <a:gd name="T34" fmla="*/ 610 w 704"/>
                  <a:gd name="T35" fmla="*/ 273 h 740"/>
                  <a:gd name="T36" fmla="*/ 610 w 704"/>
                  <a:gd name="T37" fmla="*/ 273 h 740"/>
                  <a:gd name="T38" fmla="*/ 703 w 704"/>
                  <a:gd name="T39" fmla="*/ 699 h 740"/>
                  <a:gd name="T40" fmla="*/ 498 w 704"/>
                  <a:gd name="T41" fmla="*/ 737 h 740"/>
                  <a:gd name="T42" fmla="*/ 400 w 704"/>
                  <a:gd name="T43" fmla="*/ 739 h 740"/>
                  <a:gd name="T44" fmla="*/ 352 w 704"/>
                  <a:gd name="T45" fmla="*/ 729 h 740"/>
                  <a:gd name="T46" fmla="*/ 283 w 704"/>
                  <a:gd name="T47" fmla="*/ 694 h 740"/>
                  <a:gd name="T48" fmla="*/ 283 w 704"/>
                  <a:gd name="T49" fmla="*/ 694 h 740"/>
                  <a:gd name="T50" fmla="*/ 265 w 704"/>
                  <a:gd name="T51" fmla="*/ 628 h 740"/>
                  <a:gd name="T52" fmla="*/ 249 w 704"/>
                  <a:gd name="T53" fmla="*/ 600 h 740"/>
                  <a:gd name="T54" fmla="*/ 222 w 704"/>
                  <a:gd name="T55" fmla="*/ 568 h 740"/>
                  <a:gd name="T56" fmla="*/ 215 w 704"/>
                  <a:gd name="T57" fmla="*/ 548 h 740"/>
                  <a:gd name="T58" fmla="*/ 212 w 704"/>
                  <a:gd name="T59" fmla="*/ 529 h 740"/>
                  <a:gd name="T60" fmla="*/ 206 w 704"/>
                  <a:gd name="T61" fmla="*/ 522 h 740"/>
                  <a:gd name="T62" fmla="*/ 174 w 704"/>
                  <a:gd name="T63" fmla="*/ 506 h 740"/>
                  <a:gd name="T64" fmla="*/ 154 w 704"/>
                  <a:gd name="T65" fmla="*/ 496 h 740"/>
                  <a:gd name="T66" fmla="*/ 25 w 704"/>
                  <a:gd name="T67" fmla="*/ 359 h 740"/>
                  <a:gd name="T68" fmla="*/ 25 w 704"/>
                  <a:gd name="T69" fmla="*/ 342 h 7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4"/>
                  <a:gd name="T106" fmla="*/ 0 h 740"/>
                  <a:gd name="T107" fmla="*/ 704 w 704"/>
                  <a:gd name="T108" fmla="*/ 740 h 7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4" h="740">
                    <a:moveTo>
                      <a:pt x="25" y="342"/>
                    </a:moveTo>
                    <a:lnTo>
                      <a:pt x="8" y="290"/>
                    </a:lnTo>
                    <a:lnTo>
                      <a:pt x="0" y="264"/>
                    </a:lnTo>
                    <a:lnTo>
                      <a:pt x="5" y="194"/>
                    </a:lnTo>
                    <a:lnTo>
                      <a:pt x="17" y="161"/>
                    </a:lnTo>
                    <a:lnTo>
                      <a:pt x="38" y="137"/>
                    </a:lnTo>
                    <a:lnTo>
                      <a:pt x="51" y="127"/>
                    </a:lnTo>
                    <a:lnTo>
                      <a:pt x="153" y="54"/>
                    </a:lnTo>
                    <a:lnTo>
                      <a:pt x="206" y="41"/>
                    </a:lnTo>
                    <a:lnTo>
                      <a:pt x="273" y="0"/>
                    </a:lnTo>
                    <a:lnTo>
                      <a:pt x="429" y="41"/>
                    </a:lnTo>
                    <a:lnTo>
                      <a:pt x="478" y="72"/>
                    </a:lnTo>
                    <a:lnTo>
                      <a:pt x="498" y="92"/>
                    </a:lnTo>
                    <a:lnTo>
                      <a:pt x="541" y="135"/>
                    </a:lnTo>
                    <a:lnTo>
                      <a:pt x="576" y="204"/>
                    </a:lnTo>
                    <a:lnTo>
                      <a:pt x="593" y="239"/>
                    </a:lnTo>
                    <a:lnTo>
                      <a:pt x="610" y="273"/>
                    </a:lnTo>
                    <a:lnTo>
                      <a:pt x="703" y="699"/>
                    </a:lnTo>
                    <a:lnTo>
                      <a:pt x="498" y="737"/>
                    </a:lnTo>
                    <a:lnTo>
                      <a:pt x="400" y="739"/>
                    </a:lnTo>
                    <a:lnTo>
                      <a:pt x="352" y="729"/>
                    </a:lnTo>
                    <a:lnTo>
                      <a:pt x="283" y="694"/>
                    </a:lnTo>
                    <a:lnTo>
                      <a:pt x="265" y="628"/>
                    </a:lnTo>
                    <a:lnTo>
                      <a:pt x="249" y="600"/>
                    </a:lnTo>
                    <a:lnTo>
                      <a:pt x="222" y="568"/>
                    </a:lnTo>
                    <a:lnTo>
                      <a:pt x="215" y="548"/>
                    </a:lnTo>
                    <a:lnTo>
                      <a:pt x="212" y="529"/>
                    </a:lnTo>
                    <a:lnTo>
                      <a:pt x="206" y="522"/>
                    </a:lnTo>
                    <a:lnTo>
                      <a:pt x="174" y="506"/>
                    </a:lnTo>
                    <a:lnTo>
                      <a:pt x="154" y="496"/>
                    </a:lnTo>
                    <a:lnTo>
                      <a:pt x="25" y="359"/>
                    </a:lnTo>
                    <a:lnTo>
                      <a:pt x="25" y="342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683" y="1392"/>
                <a:ext cx="2041" cy="1076"/>
                <a:chOff x="1683" y="1392"/>
                <a:chExt cx="2041" cy="1076"/>
              </a:xfrm>
            </p:grpSpPr>
            <p:sp>
              <p:nvSpPr>
                <p:cNvPr id="9254" name="Freeform 6"/>
                <p:cNvSpPr>
                  <a:spLocks/>
                </p:cNvSpPr>
                <p:nvPr/>
              </p:nvSpPr>
              <p:spPr bwMode="auto">
                <a:xfrm>
                  <a:off x="2768" y="1479"/>
                  <a:ext cx="956" cy="989"/>
                </a:xfrm>
                <a:custGeom>
                  <a:avLst/>
                  <a:gdLst>
                    <a:gd name="T0" fmla="*/ 35 w 956"/>
                    <a:gd name="T1" fmla="*/ 292 h 989"/>
                    <a:gd name="T2" fmla="*/ 98 w 956"/>
                    <a:gd name="T3" fmla="*/ 407 h 989"/>
                    <a:gd name="T4" fmla="*/ 155 w 956"/>
                    <a:gd name="T5" fmla="*/ 464 h 989"/>
                    <a:gd name="T6" fmla="*/ 189 w 956"/>
                    <a:gd name="T7" fmla="*/ 511 h 989"/>
                    <a:gd name="T8" fmla="*/ 207 w 956"/>
                    <a:gd name="T9" fmla="*/ 533 h 989"/>
                    <a:gd name="T10" fmla="*/ 368 w 956"/>
                    <a:gd name="T11" fmla="*/ 764 h 989"/>
                    <a:gd name="T12" fmla="*/ 473 w 956"/>
                    <a:gd name="T13" fmla="*/ 851 h 989"/>
                    <a:gd name="T14" fmla="*/ 522 w 956"/>
                    <a:gd name="T15" fmla="*/ 914 h 989"/>
                    <a:gd name="T16" fmla="*/ 559 w 956"/>
                    <a:gd name="T17" fmla="*/ 937 h 989"/>
                    <a:gd name="T18" fmla="*/ 671 w 956"/>
                    <a:gd name="T19" fmla="*/ 978 h 989"/>
                    <a:gd name="T20" fmla="*/ 722 w 956"/>
                    <a:gd name="T21" fmla="*/ 988 h 989"/>
                    <a:gd name="T22" fmla="*/ 821 w 956"/>
                    <a:gd name="T23" fmla="*/ 983 h 989"/>
                    <a:gd name="T24" fmla="*/ 869 w 956"/>
                    <a:gd name="T25" fmla="*/ 971 h 989"/>
                    <a:gd name="T26" fmla="*/ 906 w 956"/>
                    <a:gd name="T27" fmla="*/ 951 h 989"/>
                    <a:gd name="T28" fmla="*/ 920 w 956"/>
                    <a:gd name="T29" fmla="*/ 937 h 989"/>
                    <a:gd name="T30" fmla="*/ 955 w 956"/>
                    <a:gd name="T31" fmla="*/ 885 h 989"/>
                    <a:gd name="T32" fmla="*/ 955 w 956"/>
                    <a:gd name="T33" fmla="*/ 885 h 989"/>
                    <a:gd name="T34" fmla="*/ 930 w 956"/>
                    <a:gd name="T35" fmla="*/ 680 h 989"/>
                    <a:gd name="T36" fmla="*/ 860 w 956"/>
                    <a:gd name="T37" fmla="*/ 593 h 989"/>
                    <a:gd name="T38" fmla="*/ 806 w 956"/>
                    <a:gd name="T39" fmla="*/ 556 h 989"/>
                    <a:gd name="T40" fmla="*/ 783 w 956"/>
                    <a:gd name="T41" fmla="*/ 533 h 989"/>
                    <a:gd name="T42" fmla="*/ 661 w 956"/>
                    <a:gd name="T43" fmla="*/ 412 h 989"/>
                    <a:gd name="T44" fmla="*/ 602 w 956"/>
                    <a:gd name="T45" fmla="*/ 352 h 989"/>
                    <a:gd name="T46" fmla="*/ 496 w 956"/>
                    <a:gd name="T47" fmla="*/ 229 h 989"/>
                    <a:gd name="T48" fmla="*/ 439 w 956"/>
                    <a:gd name="T49" fmla="*/ 172 h 989"/>
                    <a:gd name="T50" fmla="*/ 411 w 956"/>
                    <a:gd name="T51" fmla="*/ 106 h 989"/>
                    <a:gd name="T52" fmla="*/ 353 w 956"/>
                    <a:gd name="T53" fmla="*/ 77 h 989"/>
                    <a:gd name="T54" fmla="*/ 288 w 956"/>
                    <a:gd name="T55" fmla="*/ 51 h 989"/>
                    <a:gd name="T56" fmla="*/ 258 w 956"/>
                    <a:gd name="T57" fmla="*/ 34 h 989"/>
                    <a:gd name="T58" fmla="*/ 259 w 956"/>
                    <a:gd name="T59" fmla="*/ 19 h 989"/>
                    <a:gd name="T60" fmla="*/ 198 w 956"/>
                    <a:gd name="T61" fmla="*/ 0 h 989"/>
                    <a:gd name="T62" fmla="*/ 64 w 956"/>
                    <a:gd name="T63" fmla="*/ 5 h 989"/>
                    <a:gd name="T64" fmla="*/ 9 w 956"/>
                    <a:gd name="T65" fmla="*/ 43 h 989"/>
                    <a:gd name="T66" fmla="*/ 5 w 956"/>
                    <a:gd name="T67" fmla="*/ 164 h 989"/>
                    <a:gd name="T68" fmla="*/ 0 w 956"/>
                    <a:gd name="T69" fmla="*/ 215 h 989"/>
                    <a:gd name="T70" fmla="*/ 14 w 956"/>
                    <a:gd name="T71" fmla="*/ 291 h 989"/>
                    <a:gd name="T72" fmla="*/ 26 w 956"/>
                    <a:gd name="T73" fmla="*/ 309 h 989"/>
                    <a:gd name="T74" fmla="*/ 38 w 956"/>
                    <a:gd name="T75" fmla="*/ 344 h 989"/>
                    <a:gd name="T76" fmla="*/ 43 w 956"/>
                    <a:gd name="T77" fmla="*/ 335 h 989"/>
                    <a:gd name="T78" fmla="*/ 38 w 956"/>
                    <a:gd name="T79" fmla="*/ 306 h 989"/>
                    <a:gd name="T80" fmla="*/ 35 w 956"/>
                    <a:gd name="T81" fmla="*/ 292 h 9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56"/>
                    <a:gd name="T124" fmla="*/ 0 h 989"/>
                    <a:gd name="T125" fmla="*/ 956 w 956"/>
                    <a:gd name="T126" fmla="*/ 989 h 9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56" h="989">
                      <a:moveTo>
                        <a:pt x="35" y="292"/>
                      </a:moveTo>
                      <a:lnTo>
                        <a:pt x="98" y="407"/>
                      </a:lnTo>
                      <a:lnTo>
                        <a:pt x="155" y="464"/>
                      </a:lnTo>
                      <a:lnTo>
                        <a:pt x="189" y="511"/>
                      </a:lnTo>
                      <a:lnTo>
                        <a:pt x="207" y="533"/>
                      </a:lnTo>
                      <a:lnTo>
                        <a:pt x="368" y="764"/>
                      </a:lnTo>
                      <a:lnTo>
                        <a:pt x="473" y="851"/>
                      </a:lnTo>
                      <a:lnTo>
                        <a:pt x="522" y="914"/>
                      </a:lnTo>
                      <a:lnTo>
                        <a:pt x="559" y="937"/>
                      </a:lnTo>
                      <a:lnTo>
                        <a:pt x="671" y="978"/>
                      </a:lnTo>
                      <a:lnTo>
                        <a:pt x="722" y="988"/>
                      </a:lnTo>
                      <a:lnTo>
                        <a:pt x="821" y="983"/>
                      </a:lnTo>
                      <a:lnTo>
                        <a:pt x="869" y="971"/>
                      </a:lnTo>
                      <a:lnTo>
                        <a:pt x="906" y="951"/>
                      </a:lnTo>
                      <a:lnTo>
                        <a:pt x="920" y="937"/>
                      </a:lnTo>
                      <a:lnTo>
                        <a:pt x="955" y="885"/>
                      </a:lnTo>
                      <a:lnTo>
                        <a:pt x="930" y="680"/>
                      </a:lnTo>
                      <a:lnTo>
                        <a:pt x="860" y="593"/>
                      </a:lnTo>
                      <a:lnTo>
                        <a:pt x="806" y="556"/>
                      </a:lnTo>
                      <a:lnTo>
                        <a:pt x="783" y="533"/>
                      </a:lnTo>
                      <a:lnTo>
                        <a:pt x="661" y="412"/>
                      </a:lnTo>
                      <a:lnTo>
                        <a:pt x="602" y="352"/>
                      </a:lnTo>
                      <a:lnTo>
                        <a:pt x="496" y="229"/>
                      </a:lnTo>
                      <a:lnTo>
                        <a:pt x="439" y="172"/>
                      </a:lnTo>
                      <a:lnTo>
                        <a:pt x="411" y="106"/>
                      </a:lnTo>
                      <a:lnTo>
                        <a:pt x="353" y="77"/>
                      </a:lnTo>
                      <a:lnTo>
                        <a:pt x="288" y="51"/>
                      </a:lnTo>
                      <a:lnTo>
                        <a:pt x="258" y="34"/>
                      </a:lnTo>
                      <a:lnTo>
                        <a:pt x="259" y="19"/>
                      </a:lnTo>
                      <a:lnTo>
                        <a:pt x="198" y="0"/>
                      </a:lnTo>
                      <a:lnTo>
                        <a:pt x="64" y="5"/>
                      </a:lnTo>
                      <a:lnTo>
                        <a:pt x="9" y="43"/>
                      </a:lnTo>
                      <a:lnTo>
                        <a:pt x="5" y="164"/>
                      </a:lnTo>
                      <a:lnTo>
                        <a:pt x="0" y="215"/>
                      </a:lnTo>
                      <a:lnTo>
                        <a:pt x="14" y="291"/>
                      </a:lnTo>
                      <a:lnTo>
                        <a:pt x="26" y="309"/>
                      </a:lnTo>
                      <a:lnTo>
                        <a:pt x="38" y="344"/>
                      </a:lnTo>
                      <a:lnTo>
                        <a:pt x="43" y="335"/>
                      </a:lnTo>
                      <a:lnTo>
                        <a:pt x="38" y="306"/>
                      </a:lnTo>
                      <a:lnTo>
                        <a:pt x="35" y="292"/>
                      </a:lnTo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55" name="Freeform 8"/>
                <p:cNvSpPr>
                  <a:spLocks/>
                </p:cNvSpPr>
                <p:nvPr/>
              </p:nvSpPr>
              <p:spPr bwMode="auto">
                <a:xfrm>
                  <a:off x="1683" y="1573"/>
                  <a:ext cx="531" cy="847"/>
                </a:xfrm>
                <a:custGeom>
                  <a:avLst/>
                  <a:gdLst>
                    <a:gd name="T0" fmla="*/ 372 w 531"/>
                    <a:gd name="T1" fmla="*/ 826 h 847"/>
                    <a:gd name="T2" fmla="*/ 179 w 531"/>
                    <a:gd name="T3" fmla="*/ 707 h 847"/>
                    <a:gd name="T4" fmla="*/ 114 w 531"/>
                    <a:gd name="T5" fmla="*/ 602 h 847"/>
                    <a:gd name="T6" fmla="*/ 66 w 531"/>
                    <a:gd name="T7" fmla="*/ 479 h 847"/>
                    <a:gd name="T8" fmla="*/ 28 w 531"/>
                    <a:gd name="T9" fmla="*/ 422 h 847"/>
                    <a:gd name="T10" fmla="*/ 2 w 531"/>
                    <a:gd name="T11" fmla="*/ 349 h 847"/>
                    <a:gd name="T12" fmla="*/ 2 w 531"/>
                    <a:gd name="T13" fmla="*/ 327 h 847"/>
                    <a:gd name="T14" fmla="*/ 0 w 531"/>
                    <a:gd name="T15" fmla="*/ 200 h 847"/>
                    <a:gd name="T16" fmla="*/ 11 w 531"/>
                    <a:gd name="T17" fmla="*/ 138 h 847"/>
                    <a:gd name="T18" fmla="*/ 146 w 531"/>
                    <a:gd name="T19" fmla="*/ 17 h 847"/>
                    <a:gd name="T20" fmla="*/ 208 w 531"/>
                    <a:gd name="T21" fmla="*/ 0 h 847"/>
                    <a:gd name="T22" fmla="*/ 341 w 531"/>
                    <a:gd name="T23" fmla="*/ 24 h 847"/>
                    <a:gd name="T24" fmla="*/ 389 w 531"/>
                    <a:gd name="T25" fmla="*/ 86 h 847"/>
                    <a:gd name="T26" fmla="*/ 414 w 531"/>
                    <a:gd name="T27" fmla="*/ 230 h 847"/>
                    <a:gd name="T28" fmla="*/ 458 w 531"/>
                    <a:gd name="T29" fmla="*/ 293 h 847"/>
                    <a:gd name="T30" fmla="*/ 495 w 531"/>
                    <a:gd name="T31" fmla="*/ 431 h 847"/>
                    <a:gd name="T32" fmla="*/ 518 w 531"/>
                    <a:gd name="T33" fmla="*/ 499 h 847"/>
                    <a:gd name="T34" fmla="*/ 530 w 531"/>
                    <a:gd name="T35" fmla="*/ 560 h 847"/>
                    <a:gd name="T36" fmla="*/ 518 w 531"/>
                    <a:gd name="T37" fmla="*/ 671 h 847"/>
                    <a:gd name="T38" fmla="*/ 519 w 531"/>
                    <a:gd name="T39" fmla="*/ 751 h 847"/>
                    <a:gd name="T40" fmla="*/ 475 w 531"/>
                    <a:gd name="T41" fmla="*/ 765 h 847"/>
                    <a:gd name="T42" fmla="*/ 414 w 531"/>
                    <a:gd name="T43" fmla="*/ 846 h 847"/>
                    <a:gd name="T44" fmla="*/ 372 w 531"/>
                    <a:gd name="T45" fmla="*/ 826 h 8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1"/>
                    <a:gd name="T70" fmla="*/ 0 h 847"/>
                    <a:gd name="T71" fmla="*/ 531 w 531"/>
                    <a:gd name="T72" fmla="*/ 847 h 8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1" h="847">
                      <a:moveTo>
                        <a:pt x="372" y="826"/>
                      </a:moveTo>
                      <a:lnTo>
                        <a:pt x="179" y="707"/>
                      </a:lnTo>
                      <a:lnTo>
                        <a:pt x="114" y="602"/>
                      </a:lnTo>
                      <a:lnTo>
                        <a:pt x="66" y="479"/>
                      </a:lnTo>
                      <a:lnTo>
                        <a:pt x="28" y="422"/>
                      </a:lnTo>
                      <a:lnTo>
                        <a:pt x="2" y="349"/>
                      </a:lnTo>
                      <a:lnTo>
                        <a:pt x="2" y="327"/>
                      </a:lnTo>
                      <a:lnTo>
                        <a:pt x="0" y="200"/>
                      </a:lnTo>
                      <a:lnTo>
                        <a:pt x="11" y="138"/>
                      </a:lnTo>
                      <a:lnTo>
                        <a:pt x="146" y="17"/>
                      </a:lnTo>
                      <a:lnTo>
                        <a:pt x="208" y="0"/>
                      </a:lnTo>
                      <a:lnTo>
                        <a:pt x="341" y="24"/>
                      </a:lnTo>
                      <a:lnTo>
                        <a:pt x="389" y="86"/>
                      </a:lnTo>
                      <a:lnTo>
                        <a:pt x="414" y="230"/>
                      </a:lnTo>
                      <a:lnTo>
                        <a:pt x="458" y="293"/>
                      </a:lnTo>
                      <a:lnTo>
                        <a:pt x="495" y="431"/>
                      </a:lnTo>
                      <a:lnTo>
                        <a:pt x="518" y="499"/>
                      </a:lnTo>
                      <a:lnTo>
                        <a:pt x="530" y="560"/>
                      </a:lnTo>
                      <a:lnTo>
                        <a:pt x="518" y="671"/>
                      </a:lnTo>
                      <a:lnTo>
                        <a:pt x="519" y="751"/>
                      </a:lnTo>
                      <a:lnTo>
                        <a:pt x="475" y="765"/>
                      </a:lnTo>
                      <a:lnTo>
                        <a:pt x="414" y="846"/>
                      </a:lnTo>
                      <a:lnTo>
                        <a:pt x="372" y="826"/>
                      </a:lnTo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" name="Group 39"/>
                <p:cNvGrpSpPr>
                  <a:grpSpLocks/>
                </p:cNvGrpSpPr>
                <p:nvPr/>
              </p:nvGrpSpPr>
              <p:grpSpPr bwMode="auto">
                <a:xfrm>
                  <a:off x="2192" y="1573"/>
                  <a:ext cx="758" cy="680"/>
                  <a:chOff x="2192" y="1573"/>
                  <a:chExt cx="758" cy="680"/>
                </a:xfrm>
              </p:grpSpPr>
              <p:sp>
                <p:nvSpPr>
                  <p:cNvPr id="9258" name="Freeform 9"/>
                  <p:cNvSpPr>
                    <a:spLocks/>
                  </p:cNvSpPr>
                  <p:nvPr/>
                </p:nvSpPr>
                <p:spPr bwMode="auto">
                  <a:xfrm>
                    <a:off x="2192" y="1573"/>
                    <a:ext cx="603" cy="680"/>
                  </a:xfrm>
                  <a:custGeom>
                    <a:avLst/>
                    <a:gdLst>
                      <a:gd name="T0" fmla="*/ 172 w 603"/>
                      <a:gd name="T1" fmla="*/ 679 h 680"/>
                      <a:gd name="T2" fmla="*/ 130 w 603"/>
                      <a:gd name="T3" fmla="*/ 637 h 680"/>
                      <a:gd name="T4" fmla="*/ 103 w 603"/>
                      <a:gd name="T5" fmla="*/ 619 h 680"/>
                      <a:gd name="T6" fmla="*/ 137 w 603"/>
                      <a:gd name="T7" fmla="*/ 667 h 680"/>
                      <a:gd name="T8" fmla="*/ 60 w 603"/>
                      <a:gd name="T9" fmla="*/ 568 h 680"/>
                      <a:gd name="T10" fmla="*/ 24 w 603"/>
                      <a:gd name="T11" fmla="*/ 500 h 680"/>
                      <a:gd name="T12" fmla="*/ 0 w 603"/>
                      <a:gd name="T13" fmla="*/ 464 h 680"/>
                      <a:gd name="T14" fmla="*/ 54 w 603"/>
                      <a:gd name="T15" fmla="*/ 297 h 680"/>
                      <a:gd name="T16" fmla="*/ 103 w 603"/>
                      <a:gd name="T17" fmla="*/ 224 h 680"/>
                      <a:gd name="T18" fmla="*/ 171 w 603"/>
                      <a:gd name="T19" fmla="*/ 181 h 680"/>
                      <a:gd name="T20" fmla="*/ 207 w 603"/>
                      <a:gd name="T21" fmla="*/ 172 h 680"/>
                      <a:gd name="T22" fmla="*/ 298 w 603"/>
                      <a:gd name="T23" fmla="*/ 92 h 680"/>
                      <a:gd name="T24" fmla="*/ 353 w 603"/>
                      <a:gd name="T25" fmla="*/ 60 h 680"/>
                      <a:gd name="T26" fmla="*/ 391 w 603"/>
                      <a:gd name="T27" fmla="*/ 28 h 680"/>
                      <a:gd name="T28" fmla="*/ 413 w 603"/>
                      <a:gd name="T29" fmla="*/ 17 h 680"/>
                      <a:gd name="T30" fmla="*/ 498 w 603"/>
                      <a:gd name="T31" fmla="*/ 0 h 680"/>
                      <a:gd name="T32" fmla="*/ 499 w 603"/>
                      <a:gd name="T33" fmla="*/ 0 h 680"/>
                      <a:gd name="T34" fmla="*/ 529 w 603"/>
                      <a:gd name="T35" fmla="*/ 2 h 680"/>
                      <a:gd name="T36" fmla="*/ 542 w 603"/>
                      <a:gd name="T37" fmla="*/ 9 h 680"/>
                      <a:gd name="T38" fmla="*/ 566 w 603"/>
                      <a:gd name="T39" fmla="*/ 65 h 680"/>
                      <a:gd name="T40" fmla="*/ 576 w 603"/>
                      <a:gd name="T41" fmla="*/ 86 h 680"/>
                      <a:gd name="T42" fmla="*/ 576 w 603"/>
                      <a:gd name="T43" fmla="*/ 64 h 680"/>
                      <a:gd name="T44" fmla="*/ 602 w 603"/>
                      <a:gd name="T45" fmla="*/ 138 h 680"/>
                      <a:gd name="T46" fmla="*/ 598 w 603"/>
                      <a:gd name="T47" fmla="*/ 218 h 680"/>
                      <a:gd name="T48" fmla="*/ 593 w 603"/>
                      <a:gd name="T49" fmla="*/ 258 h 680"/>
                      <a:gd name="T50" fmla="*/ 493 w 603"/>
                      <a:gd name="T51" fmla="*/ 434 h 680"/>
                      <a:gd name="T52" fmla="*/ 430 w 603"/>
                      <a:gd name="T53" fmla="*/ 482 h 680"/>
                      <a:gd name="T54" fmla="*/ 394 w 603"/>
                      <a:gd name="T55" fmla="*/ 502 h 680"/>
                      <a:gd name="T56" fmla="*/ 379 w 603"/>
                      <a:gd name="T57" fmla="*/ 516 h 680"/>
                      <a:gd name="T58" fmla="*/ 350 w 603"/>
                      <a:gd name="T59" fmla="*/ 557 h 680"/>
                      <a:gd name="T60" fmla="*/ 318 w 603"/>
                      <a:gd name="T61" fmla="*/ 568 h 680"/>
                      <a:gd name="T62" fmla="*/ 263 w 603"/>
                      <a:gd name="T63" fmla="*/ 627 h 680"/>
                      <a:gd name="T64" fmla="*/ 232 w 603"/>
                      <a:gd name="T65" fmla="*/ 645 h 680"/>
                      <a:gd name="T66" fmla="*/ 191 w 603"/>
                      <a:gd name="T67" fmla="*/ 662 h 680"/>
                      <a:gd name="T68" fmla="*/ 172 w 603"/>
                      <a:gd name="T69" fmla="*/ 679 h 68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603"/>
                      <a:gd name="T106" fmla="*/ 0 h 680"/>
                      <a:gd name="T107" fmla="*/ 603 w 603"/>
                      <a:gd name="T108" fmla="*/ 680 h 68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603" h="680">
                        <a:moveTo>
                          <a:pt x="172" y="679"/>
                        </a:moveTo>
                        <a:lnTo>
                          <a:pt x="130" y="637"/>
                        </a:lnTo>
                        <a:lnTo>
                          <a:pt x="103" y="619"/>
                        </a:lnTo>
                        <a:lnTo>
                          <a:pt x="137" y="667"/>
                        </a:lnTo>
                        <a:lnTo>
                          <a:pt x="60" y="568"/>
                        </a:lnTo>
                        <a:lnTo>
                          <a:pt x="24" y="500"/>
                        </a:lnTo>
                        <a:lnTo>
                          <a:pt x="0" y="464"/>
                        </a:lnTo>
                        <a:lnTo>
                          <a:pt x="54" y="297"/>
                        </a:lnTo>
                        <a:lnTo>
                          <a:pt x="103" y="224"/>
                        </a:lnTo>
                        <a:lnTo>
                          <a:pt x="171" y="181"/>
                        </a:lnTo>
                        <a:lnTo>
                          <a:pt x="207" y="172"/>
                        </a:lnTo>
                        <a:lnTo>
                          <a:pt x="298" y="92"/>
                        </a:lnTo>
                        <a:lnTo>
                          <a:pt x="353" y="60"/>
                        </a:lnTo>
                        <a:lnTo>
                          <a:pt x="391" y="28"/>
                        </a:lnTo>
                        <a:lnTo>
                          <a:pt x="413" y="17"/>
                        </a:lnTo>
                        <a:lnTo>
                          <a:pt x="498" y="0"/>
                        </a:lnTo>
                        <a:lnTo>
                          <a:pt x="499" y="0"/>
                        </a:lnTo>
                        <a:lnTo>
                          <a:pt x="529" y="2"/>
                        </a:lnTo>
                        <a:lnTo>
                          <a:pt x="542" y="9"/>
                        </a:lnTo>
                        <a:lnTo>
                          <a:pt x="566" y="65"/>
                        </a:lnTo>
                        <a:lnTo>
                          <a:pt x="576" y="86"/>
                        </a:lnTo>
                        <a:lnTo>
                          <a:pt x="576" y="64"/>
                        </a:lnTo>
                        <a:lnTo>
                          <a:pt x="602" y="138"/>
                        </a:lnTo>
                        <a:lnTo>
                          <a:pt x="598" y="218"/>
                        </a:lnTo>
                        <a:lnTo>
                          <a:pt x="593" y="258"/>
                        </a:lnTo>
                        <a:lnTo>
                          <a:pt x="493" y="434"/>
                        </a:lnTo>
                        <a:lnTo>
                          <a:pt x="430" y="482"/>
                        </a:lnTo>
                        <a:lnTo>
                          <a:pt x="394" y="502"/>
                        </a:lnTo>
                        <a:lnTo>
                          <a:pt x="379" y="516"/>
                        </a:lnTo>
                        <a:lnTo>
                          <a:pt x="350" y="557"/>
                        </a:lnTo>
                        <a:lnTo>
                          <a:pt x="318" y="568"/>
                        </a:lnTo>
                        <a:lnTo>
                          <a:pt x="263" y="627"/>
                        </a:lnTo>
                        <a:lnTo>
                          <a:pt x="232" y="645"/>
                        </a:lnTo>
                        <a:lnTo>
                          <a:pt x="191" y="662"/>
                        </a:lnTo>
                        <a:lnTo>
                          <a:pt x="172" y="679"/>
                        </a:lnTo>
                      </a:path>
                    </a:pathLst>
                  </a:custGeom>
                  <a:solidFill>
                    <a:schemeClr val="accent1">
                      <a:alpha val="50195"/>
                    </a:schemeClr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59" name="Freeform 20"/>
                  <p:cNvSpPr>
                    <a:spLocks/>
                  </p:cNvSpPr>
                  <p:nvPr/>
                </p:nvSpPr>
                <p:spPr bwMode="auto">
                  <a:xfrm>
                    <a:off x="2736" y="1762"/>
                    <a:ext cx="214" cy="225"/>
                  </a:xfrm>
                  <a:custGeom>
                    <a:avLst/>
                    <a:gdLst>
                      <a:gd name="T0" fmla="*/ 67 w 214"/>
                      <a:gd name="T1" fmla="*/ 0 h 225"/>
                      <a:gd name="T2" fmla="*/ 61 w 214"/>
                      <a:gd name="T3" fmla="*/ 96 h 225"/>
                      <a:gd name="T4" fmla="*/ 41 w 214"/>
                      <a:gd name="T5" fmla="*/ 138 h 225"/>
                      <a:gd name="T6" fmla="*/ 31 w 214"/>
                      <a:gd name="T7" fmla="*/ 156 h 225"/>
                      <a:gd name="T8" fmla="*/ 24 w 214"/>
                      <a:gd name="T9" fmla="*/ 164 h 225"/>
                      <a:gd name="T10" fmla="*/ 0 w 214"/>
                      <a:gd name="T11" fmla="*/ 175 h 225"/>
                      <a:gd name="T12" fmla="*/ 6 w 214"/>
                      <a:gd name="T13" fmla="*/ 181 h 225"/>
                      <a:gd name="T14" fmla="*/ 23 w 214"/>
                      <a:gd name="T15" fmla="*/ 175 h 225"/>
                      <a:gd name="T16" fmla="*/ 32 w 214"/>
                      <a:gd name="T17" fmla="*/ 172 h 225"/>
                      <a:gd name="T18" fmla="*/ 121 w 214"/>
                      <a:gd name="T19" fmla="*/ 179 h 225"/>
                      <a:gd name="T20" fmla="*/ 161 w 214"/>
                      <a:gd name="T21" fmla="*/ 198 h 225"/>
                      <a:gd name="T22" fmla="*/ 139 w 214"/>
                      <a:gd name="T23" fmla="*/ 198 h 225"/>
                      <a:gd name="T24" fmla="*/ 213 w 214"/>
                      <a:gd name="T25" fmla="*/ 224 h 225"/>
                      <a:gd name="T26" fmla="*/ 178 w 214"/>
                      <a:gd name="T27" fmla="*/ 153 h 225"/>
                      <a:gd name="T28" fmla="*/ 135 w 214"/>
                      <a:gd name="T29" fmla="*/ 138 h 225"/>
                      <a:gd name="T30" fmla="*/ 77 w 214"/>
                      <a:gd name="T31" fmla="*/ 53 h 225"/>
                      <a:gd name="T32" fmla="*/ 67 w 214"/>
                      <a:gd name="T33" fmla="*/ 0 h 22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4"/>
                      <a:gd name="T52" fmla="*/ 0 h 225"/>
                      <a:gd name="T53" fmla="*/ 214 w 214"/>
                      <a:gd name="T54" fmla="*/ 225 h 22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4" h="225">
                        <a:moveTo>
                          <a:pt x="67" y="0"/>
                        </a:moveTo>
                        <a:lnTo>
                          <a:pt x="61" y="96"/>
                        </a:lnTo>
                        <a:lnTo>
                          <a:pt x="41" y="138"/>
                        </a:lnTo>
                        <a:lnTo>
                          <a:pt x="31" y="156"/>
                        </a:lnTo>
                        <a:lnTo>
                          <a:pt x="24" y="164"/>
                        </a:lnTo>
                        <a:lnTo>
                          <a:pt x="0" y="175"/>
                        </a:lnTo>
                        <a:lnTo>
                          <a:pt x="6" y="181"/>
                        </a:lnTo>
                        <a:lnTo>
                          <a:pt x="23" y="175"/>
                        </a:lnTo>
                        <a:lnTo>
                          <a:pt x="32" y="172"/>
                        </a:lnTo>
                        <a:lnTo>
                          <a:pt x="121" y="179"/>
                        </a:lnTo>
                        <a:lnTo>
                          <a:pt x="161" y="198"/>
                        </a:lnTo>
                        <a:lnTo>
                          <a:pt x="139" y="198"/>
                        </a:lnTo>
                        <a:lnTo>
                          <a:pt x="213" y="224"/>
                        </a:lnTo>
                        <a:lnTo>
                          <a:pt x="178" y="153"/>
                        </a:lnTo>
                        <a:lnTo>
                          <a:pt x="135" y="138"/>
                        </a:lnTo>
                        <a:lnTo>
                          <a:pt x="77" y="53"/>
                        </a:lnTo>
                        <a:lnTo>
                          <a:pt x="67" y="0"/>
                        </a:lnTo>
                      </a:path>
                    </a:pathLst>
                  </a:custGeom>
                  <a:solidFill>
                    <a:schemeClr val="folHlink">
                      <a:alpha val="50195"/>
                    </a:schemeClr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925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384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pt-BR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247" name="Freeform 33"/>
            <p:cNvSpPr>
              <a:spLocks/>
            </p:cNvSpPr>
            <p:nvPr/>
          </p:nvSpPr>
          <p:spPr bwMode="auto">
            <a:xfrm>
              <a:off x="3313613" y="4607375"/>
              <a:ext cx="874713" cy="723900"/>
            </a:xfrm>
            <a:custGeom>
              <a:avLst/>
              <a:gdLst>
                <a:gd name="T0" fmla="*/ 146 w 551"/>
                <a:gd name="T1" fmla="*/ 8 h 456"/>
                <a:gd name="T2" fmla="*/ 151 w 551"/>
                <a:gd name="T3" fmla="*/ 9 h 456"/>
                <a:gd name="T4" fmla="*/ 86 w 551"/>
                <a:gd name="T5" fmla="*/ 51 h 456"/>
                <a:gd name="T6" fmla="*/ 48 w 551"/>
                <a:gd name="T7" fmla="*/ 88 h 456"/>
                <a:gd name="T8" fmla="*/ 25 w 551"/>
                <a:gd name="T9" fmla="*/ 103 h 456"/>
                <a:gd name="T10" fmla="*/ 7 w 551"/>
                <a:gd name="T11" fmla="*/ 159 h 456"/>
                <a:gd name="T12" fmla="*/ 0 w 551"/>
                <a:gd name="T13" fmla="*/ 189 h 456"/>
                <a:gd name="T14" fmla="*/ 1 w 551"/>
                <a:gd name="T15" fmla="*/ 269 h 456"/>
                <a:gd name="T16" fmla="*/ 8 w 551"/>
                <a:gd name="T17" fmla="*/ 309 h 456"/>
                <a:gd name="T18" fmla="*/ 107 w 551"/>
                <a:gd name="T19" fmla="*/ 403 h 456"/>
                <a:gd name="T20" fmla="*/ 146 w 551"/>
                <a:gd name="T21" fmla="*/ 412 h 456"/>
                <a:gd name="T22" fmla="*/ 241 w 551"/>
                <a:gd name="T23" fmla="*/ 445 h 456"/>
                <a:gd name="T24" fmla="*/ 292 w 551"/>
                <a:gd name="T25" fmla="*/ 455 h 456"/>
                <a:gd name="T26" fmla="*/ 332 w 551"/>
                <a:gd name="T27" fmla="*/ 427 h 456"/>
                <a:gd name="T28" fmla="*/ 378 w 551"/>
                <a:gd name="T29" fmla="*/ 404 h 456"/>
                <a:gd name="T30" fmla="*/ 443 w 551"/>
                <a:gd name="T31" fmla="*/ 384 h 456"/>
                <a:gd name="T32" fmla="*/ 473 w 551"/>
                <a:gd name="T33" fmla="*/ 369 h 456"/>
                <a:gd name="T34" fmla="*/ 534 w 551"/>
                <a:gd name="T35" fmla="*/ 303 h 456"/>
                <a:gd name="T36" fmla="*/ 550 w 551"/>
                <a:gd name="T37" fmla="*/ 258 h 456"/>
                <a:gd name="T38" fmla="*/ 545 w 551"/>
                <a:gd name="T39" fmla="*/ 195 h 456"/>
                <a:gd name="T40" fmla="*/ 541 w 551"/>
                <a:gd name="T41" fmla="*/ 163 h 456"/>
                <a:gd name="T42" fmla="*/ 540 w 551"/>
                <a:gd name="T43" fmla="*/ 138 h 456"/>
                <a:gd name="T44" fmla="*/ 533 w 551"/>
                <a:gd name="T45" fmla="*/ 129 h 456"/>
                <a:gd name="T46" fmla="*/ 515 w 551"/>
                <a:gd name="T47" fmla="*/ 124 h 456"/>
                <a:gd name="T48" fmla="*/ 507 w 551"/>
                <a:gd name="T49" fmla="*/ 120 h 456"/>
                <a:gd name="T50" fmla="*/ 458 w 551"/>
                <a:gd name="T51" fmla="*/ 80 h 456"/>
                <a:gd name="T52" fmla="*/ 430 w 551"/>
                <a:gd name="T53" fmla="*/ 68 h 456"/>
                <a:gd name="T54" fmla="*/ 365 w 551"/>
                <a:gd name="T55" fmla="*/ 52 h 456"/>
                <a:gd name="T56" fmla="*/ 335 w 551"/>
                <a:gd name="T57" fmla="*/ 43 h 456"/>
                <a:gd name="T58" fmla="*/ 296 w 551"/>
                <a:gd name="T59" fmla="*/ 9 h 456"/>
                <a:gd name="T60" fmla="*/ 266 w 551"/>
                <a:gd name="T61" fmla="*/ 0 h 456"/>
                <a:gd name="T62" fmla="*/ 209 w 551"/>
                <a:gd name="T63" fmla="*/ 8 h 456"/>
                <a:gd name="T64" fmla="*/ 146 w 551"/>
                <a:gd name="T65" fmla="*/ 8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1"/>
                <a:gd name="T100" fmla="*/ 0 h 456"/>
                <a:gd name="T101" fmla="*/ 551 w 551"/>
                <a:gd name="T102" fmla="*/ 456 h 4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1" h="456">
                  <a:moveTo>
                    <a:pt x="146" y="8"/>
                  </a:moveTo>
                  <a:lnTo>
                    <a:pt x="151" y="9"/>
                  </a:lnTo>
                  <a:lnTo>
                    <a:pt x="86" y="51"/>
                  </a:lnTo>
                  <a:lnTo>
                    <a:pt x="48" y="88"/>
                  </a:lnTo>
                  <a:lnTo>
                    <a:pt x="25" y="103"/>
                  </a:lnTo>
                  <a:lnTo>
                    <a:pt x="7" y="159"/>
                  </a:lnTo>
                  <a:lnTo>
                    <a:pt x="0" y="189"/>
                  </a:lnTo>
                  <a:lnTo>
                    <a:pt x="1" y="269"/>
                  </a:lnTo>
                  <a:lnTo>
                    <a:pt x="8" y="309"/>
                  </a:lnTo>
                  <a:lnTo>
                    <a:pt x="107" y="403"/>
                  </a:lnTo>
                  <a:lnTo>
                    <a:pt x="146" y="412"/>
                  </a:lnTo>
                  <a:lnTo>
                    <a:pt x="241" y="445"/>
                  </a:lnTo>
                  <a:lnTo>
                    <a:pt x="292" y="455"/>
                  </a:lnTo>
                  <a:lnTo>
                    <a:pt x="332" y="427"/>
                  </a:lnTo>
                  <a:lnTo>
                    <a:pt x="378" y="404"/>
                  </a:lnTo>
                  <a:lnTo>
                    <a:pt x="443" y="384"/>
                  </a:lnTo>
                  <a:lnTo>
                    <a:pt x="473" y="369"/>
                  </a:lnTo>
                  <a:lnTo>
                    <a:pt x="534" y="303"/>
                  </a:lnTo>
                  <a:lnTo>
                    <a:pt x="550" y="258"/>
                  </a:lnTo>
                  <a:lnTo>
                    <a:pt x="545" y="195"/>
                  </a:lnTo>
                  <a:lnTo>
                    <a:pt x="541" y="163"/>
                  </a:lnTo>
                  <a:lnTo>
                    <a:pt x="540" y="138"/>
                  </a:lnTo>
                  <a:lnTo>
                    <a:pt x="533" y="129"/>
                  </a:lnTo>
                  <a:lnTo>
                    <a:pt x="515" y="124"/>
                  </a:lnTo>
                  <a:lnTo>
                    <a:pt x="507" y="120"/>
                  </a:lnTo>
                  <a:lnTo>
                    <a:pt x="458" y="80"/>
                  </a:lnTo>
                  <a:lnTo>
                    <a:pt x="430" y="68"/>
                  </a:lnTo>
                  <a:lnTo>
                    <a:pt x="365" y="52"/>
                  </a:lnTo>
                  <a:lnTo>
                    <a:pt x="335" y="43"/>
                  </a:lnTo>
                  <a:lnTo>
                    <a:pt x="296" y="9"/>
                  </a:lnTo>
                  <a:lnTo>
                    <a:pt x="266" y="0"/>
                  </a:lnTo>
                  <a:lnTo>
                    <a:pt x="209" y="8"/>
                  </a:lnTo>
                  <a:lnTo>
                    <a:pt x="146" y="8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8" name="Freeform 34"/>
            <p:cNvSpPr>
              <a:spLocks/>
            </p:cNvSpPr>
            <p:nvPr/>
          </p:nvSpPr>
          <p:spPr bwMode="auto">
            <a:xfrm>
              <a:off x="4062913" y="4782000"/>
              <a:ext cx="1441450" cy="790575"/>
            </a:xfrm>
            <a:custGeom>
              <a:avLst/>
              <a:gdLst>
                <a:gd name="T0" fmla="*/ 834 w 908"/>
                <a:gd name="T1" fmla="*/ 76 h 498"/>
                <a:gd name="T2" fmla="*/ 539 w 908"/>
                <a:gd name="T3" fmla="*/ 53 h 498"/>
                <a:gd name="T4" fmla="*/ 392 w 908"/>
                <a:gd name="T5" fmla="*/ 34 h 498"/>
                <a:gd name="T6" fmla="*/ 424 w 908"/>
                <a:gd name="T7" fmla="*/ 0 h 498"/>
                <a:gd name="T8" fmla="*/ 310 w 908"/>
                <a:gd name="T9" fmla="*/ 24 h 498"/>
                <a:gd name="T10" fmla="*/ 207 w 908"/>
                <a:gd name="T11" fmla="*/ 75 h 498"/>
                <a:gd name="T12" fmla="*/ 163 w 908"/>
                <a:gd name="T13" fmla="*/ 119 h 498"/>
                <a:gd name="T14" fmla="*/ 60 w 908"/>
                <a:gd name="T15" fmla="*/ 228 h 498"/>
                <a:gd name="T16" fmla="*/ 0 w 908"/>
                <a:gd name="T17" fmla="*/ 247 h 498"/>
                <a:gd name="T18" fmla="*/ 164 w 908"/>
                <a:gd name="T19" fmla="*/ 476 h 498"/>
                <a:gd name="T20" fmla="*/ 292 w 908"/>
                <a:gd name="T21" fmla="*/ 488 h 498"/>
                <a:gd name="T22" fmla="*/ 349 w 908"/>
                <a:gd name="T23" fmla="*/ 494 h 498"/>
                <a:gd name="T24" fmla="*/ 378 w 908"/>
                <a:gd name="T25" fmla="*/ 497 h 498"/>
                <a:gd name="T26" fmla="*/ 631 w 908"/>
                <a:gd name="T27" fmla="*/ 481 h 498"/>
                <a:gd name="T28" fmla="*/ 757 w 908"/>
                <a:gd name="T29" fmla="*/ 462 h 498"/>
                <a:gd name="T30" fmla="*/ 756 w 908"/>
                <a:gd name="T31" fmla="*/ 470 h 498"/>
                <a:gd name="T32" fmla="*/ 791 w 908"/>
                <a:gd name="T33" fmla="*/ 419 h 498"/>
                <a:gd name="T34" fmla="*/ 810 w 908"/>
                <a:gd name="T35" fmla="*/ 403 h 498"/>
                <a:gd name="T36" fmla="*/ 817 w 908"/>
                <a:gd name="T37" fmla="*/ 394 h 498"/>
                <a:gd name="T38" fmla="*/ 840 w 908"/>
                <a:gd name="T39" fmla="*/ 359 h 498"/>
                <a:gd name="T40" fmla="*/ 851 w 908"/>
                <a:gd name="T41" fmla="*/ 342 h 498"/>
                <a:gd name="T42" fmla="*/ 862 w 908"/>
                <a:gd name="T43" fmla="*/ 325 h 498"/>
                <a:gd name="T44" fmla="*/ 868 w 908"/>
                <a:gd name="T45" fmla="*/ 316 h 498"/>
                <a:gd name="T46" fmla="*/ 886 w 908"/>
                <a:gd name="T47" fmla="*/ 290 h 498"/>
                <a:gd name="T48" fmla="*/ 886 w 908"/>
                <a:gd name="T49" fmla="*/ 290 h 498"/>
                <a:gd name="T50" fmla="*/ 907 w 908"/>
                <a:gd name="T51" fmla="*/ 257 h 498"/>
                <a:gd name="T52" fmla="*/ 903 w 908"/>
                <a:gd name="T53" fmla="*/ 239 h 498"/>
                <a:gd name="T54" fmla="*/ 891 w 908"/>
                <a:gd name="T55" fmla="*/ 142 h 498"/>
                <a:gd name="T56" fmla="*/ 851 w 908"/>
                <a:gd name="T57" fmla="*/ 110 h 498"/>
                <a:gd name="T58" fmla="*/ 817 w 908"/>
                <a:gd name="T59" fmla="*/ 87 h 498"/>
                <a:gd name="T60" fmla="*/ 800 w 908"/>
                <a:gd name="T61" fmla="*/ 76 h 498"/>
                <a:gd name="T62" fmla="*/ 748 w 908"/>
                <a:gd name="T63" fmla="*/ 58 h 498"/>
                <a:gd name="T64" fmla="*/ 748 w 908"/>
                <a:gd name="T65" fmla="*/ 58 h 4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8"/>
                <a:gd name="T100" fmla="*/ 0 h 498"/>
                <a:gd name="T101" fmla="*/ 908 w 908"/>
                <a:gd name="T102" fmla="*/ 498 h 4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8" h="498">
                  <a:moveTo>
                    <a:pt x="834" y="76"/>
                  </a:moveTo>
                  <a:lnTo>
                    <a:pt x="539" y="53"/>
                  </a:lnTo>
                  <a:lnTo>
                    <a:pt x="392" y="34"/>
                  </a:lnTo>
                  <a:lnTo>
                    <a:pt x="424" y="0"/>
                  </a:lnTo>
                  <a:lnTo>
                    <a:pt x="310" y="24"/>
                  </a:lnTo>
                  <a:lnTo>
                    <a:pt x="207" y="75"/>
                  </a:lnTo>
                  <a:lnTo>
                    <a:pt x="163" y="119"/>
                  </a:lnTo>
                  <a:lnTo>
                    <a:pt x="60" y="228"/>
                  </a:lnTo>
                  <a:lnTo>
                    <a:pt x="0" y="247"/>
                  </a:lnTo>
                  <a:lnTo>
                    <a:pt x="164" y="476"/>
                  </a:lnTo>
                  <a:lnTo>
                    <a:pt x="292" y="488"/>
                  </a:lnTo>
                  <a:lnTo>
                    <a:pt x="349" y="494"/>
                  </a:lnTo>
                  <a:lnTo>
                    <a:pt x="378" y="497"/>
                  </a:lnTo>
                  <a:lnTo>
                    <a:pt x="631" y="481"/>
                  </a:lnTo>
                  <a:lnTo>
                    <a:pt x="757" y="462"/>
                  </a:lnTo>
                  <a:lnTo>
                    <a:pt x="756" y="470"/>
                  </a:lnTo>
                  <a:lnTo>
                    <a:pt x="791" y="419"/>
                  </a:lnTo>
                  <a:lnTo>
                    <a:pt x="810" y="403"/>
                  </a:lnTo>
                  <a:lnTo>
                    <a:pt x="817" y="394"/>
                  </a:lnTo>
                  <a:lnTo>
                    <a:pt x="840" y="359"/>
                  </a:lnTo>
                  <a:lnTo>
                    <a:pt x="851" y="342"/>
                  </a:lnTo>
                  <a:lnTo>
                    <a:pt x="862" y="325"/>
                  </a:lnTo>
                  <a:lnTo>
                    <a:pt x="868" y="316"/>
                  </a:lnTo>
                  <a:lnTo>
                    <a:pt x="886" y="290"/>
                  </a:lnTo>
                  <a:lnTo>
                    <a:pt x="907" y="257"/>
                  </a:lnTo>
                  <a:lnTo>
                    <a:pt x="903" y="239"/>
                  </a:lnTo>
                  <a:lnTo>
                    <a:pt x="891" y="142"/>
                  </a:lnTo>
                  <a:lnTo>
                    <a:pt x="851" y="110"/>
                  </a:lnTo>
                  <a:lnTo>
                    <a:pt x="817" y="87"/>
                  </a:lnTo>
                  <a:lnTo>
                    <a:pt x="800" y="76"/>
                  </a:lnTo>
                  <a:lnTo>
                    <a:pt x="748" y="58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49" name="Freeform 35"/>
            <p:cNvSpPr>
              <a:spLocks/>
            </p:cNvSpPr>
            <p:nvPr/>
          </p:nvSpPr>
          <p:spPr bwMode="auto">
            <a:xfrm>
              <a:off x="4089900" y="4820100"/>
              <a:ext cx="398463" cy="355600"/>
            </a:xfrm>
            <a:custGeom>
              <a:avLst/>
              <a:gdLst>
                <a:gd name="T0" fmla="*/ 52 w 251"/>
                <a:gd name="T1" fmla="*/ 0 h 224"/>
                <a:gd name="T2" fmla="*/ 79 w 251"/>
                <a:gd name="T3" fmla="*/ 100 h 224"/>
                <a:gd name="T4" fmla="*/ 43 w 251"/>
                <a:gd name="T5" fmla="*/ 155 h 224"/>
                <a:gd name="T6" fmla="*/ 31 w 251"/>
                <a:gd name="T7" fmla="*/ 223 h 224"/>
                <a:gd name="T8" fmla="*/ 0 w 251"/>
                <a:gd name="T9" fmla="*/ 223 h 224"/>
                <a:gd name="T10" fmla="*/ 11 w 251"/>
                <a:gd name="T11" fmla="*/ 210 h 224"/>
                <a:gd name="T12" fmla="*/ 18 w 251"/>
                <a:gd name="T13" fmla="*/ 206 h 224"/>
                <a:gd name="T14" fmla="*/ 35 w 251"/>
                <a:gd name="T15" fmla="*/ 201 h 224"/>
                <a:gd name="T16" fmla="*/ 43 w 251"/>
                <a:gd name="T17" fmla="*/ 198 h 224"/>
                <a:gd name="T18" fmla="*/ 87 w 251"/>
                <a:gd name="T19" fmla="*/ 162 h 224"/>
                <a:gd name="T20" fmla="*/ 112 w 251"/>
                <a:gd name="T21" fmla="*/ 146 h 224"/>
                <a:gd name="T22" fmla="*/ 109 w 251"/>
                <a:gd name="T23" fmla="*/ 143 h 224"/>
                <a:gd name="T24" fmla="*/ 155 w 251"/>
                <a:gd name="T25" fmla="*/ 103 h 224"/>
                <a:gd name="T26" fmla="*/ 207 w 251"/>
                <a:gd name="T27" fmla="*/ 39 h 224"/>
                <a:gd name="T28" fmla="*/ 250 w 251"/>
                <a:gd name="T29" fmla="*/ 26 h 224"/>
                <a:gd name="T30" fmla="*/ 152 w 251"/>
                <a:gd name="T31" fmla="*/ 6 h 224"/>
                <a:gd name="T32" fmla="*/ 52 w 251"/>
                <a:gd name="T33" fmla="*/ 0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1"/>
                <a:gd name="T52" fmla="*/ 0 h 224"/>
                <a:gd name="T53" fmla="*/ 251 w 251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1" h="224">
                  <a:moveTo>
                    <a:pt x="52" y="0"/>
                  </a:moveTo>
                  <a:lnTo>
                    <a:pt x="79" y="100"/>
                  </a:lnTo>
                  <a:lnTo>
                    <a:pt x="43" y="155"/>
                  </a:lnTo>
                  <a:lnTo>
                    <a:pt x="31" y="223"/>
                  </a:lnTo>
                  <a:lnTo>
                    <a:pt x="0" y="223"/>
                  </a:lnTo>
                  <a:lnTo>
                    <a:pt x="11" y="210"/>
                  </a:lnTo>
                  <a:lnTo>
                    <a:pt x="18" y="206"/>
                  </a:lnTo>
                  <a:lnTo>
                    <a:pt x="35" y="201"/>
                  </a:lnTo>
                  <a:lnTo>
                    <a:pt x="43" y="198"/>
                  </a:lnTo>
                  <a:lnTo>
                    <a:pt x="87" y="162"/>
                  </a:lnTo>
                  <a:lnTo>
                    <a:pt x="112" y="146"/>
                  </a:lnTo>
                  <a:lnTo>
                    <a:pt x="109" y="143"/>
                  </a:lnTo>
                  <a:lnTo>
                    <a:pt x="155" y="103"/>
                  </a:lnTo>
                  <a:lnTo>
                    <a:pt x="207" y="39"/>
                  </a:lnTo>
                  <a:lnTo>
                    <a:pt x="250" y="26"/>
                  </a:lnTo>
                  <a:lnTo>
                    <a:pt x="152" y="6"/>
                  </a:lnTo>
                  <a:lnTo>
                    <a:pt x="52" y="0"/>
                  </a:lnTo>
                </a:path>
              </a:pathLst>
            </a:custGeom>
            <a:solidFill>
              <a:schemeClr val="folHlink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50" name="Freeform 36"/>
            <p:cNvSpPr>
              <a:spLocks/>
            </p:cNvSpPr>
            <p:nvPr/>
          </p:nvSpPr>
          <p:spPr bwMode="auto">
            <a:xfrm>
              <a:off x="5456738" y="4820100"/>
              <a:ext cx="695325" cy="738188"/>
            </a:xfrm>
            <a:custGeom>
              <a:avLst/>
              <a:gdLst>
                <a:gd name="T0" fmla="*/ 269 w 438"/>
                <a:gd name="T1" fmla="*/ 0 h 465"/>
                <a:gd name="T2" fmla="*/ 209 w 438"/>
                <a:gd name="T3" fmla="*/ 17 h 465"/>
                <a:gd name="T4" fmla="*/ 165 w 438"/>
                <a:gd name="T5" fmla="*/ 52 h 465"/>
                <a:gd name="T6" fmla="*/ 94 w 438"/>
                <a:gd name="T7" fmla="*/ 97 h 465"/>
                <a:gd name="T8" fmla="*/ 62 w 438"/>
                <a:gd name="T9" fmla="*/ 129 h 465"/>
                <a:gd name="T10" fmla="*/ 72 w 438"/>
                <a:gd name="T11" fmla="*/ 113 h 465"/>
                <a:gd name="T12" fmla="*/ 36 w 438"/>
                <a:gd name="T13" fmla="*/ 172 h 465"/>
                <a:gd name="T14" fmla="*/ 9 w 438"/>
                <a:gd name="T15" fmla="*/ 230 h 465"/>
                <a:gd name="T16" fmla="*/ 2 w 438"/>
                <a:gd name="T17" fmla="*/ 249 h 465"/>
                <a:gd name="T18" fmla="*/ 0 w 438"/>
                <a:gd name="T19" fmla="*/ 434 h 465"/>
                <a:gd name="T20" fmla="*/ 97 w 438"/>
                <a:gd name="T21" fmla="*/ 464 h 465"/>
                <a:gd name="T22" fmla="*/ 177 w 438"/>
                <a:gd name="T23" fmla="*/ 462 h 465"/>
                <a:gd name="T24" fmla="*/ 217 w 438"/>
                <a:gd name="T25" fmla="*/ 456 h 465"/>
                <a:gd name="T26" fmla="*/ 296 w 438"/>
                <a:gd name="T27" fmla="*/ 415 h 465"/>
                <a:gd name="T28" fmla="*/ 337 w 438"/>
                <a:gd name="T29" fmla="*/ 387 h 465"/>
                <a:gd name="T30" fmla="*/ 358 w 438"/>
                <a:gd name="T31" fmla="*/ 350 h 465"/>
                <a:gd name="T32" fmla="*/ 397 w 438"/>
                <a:gd name="T33" fmla="*/ 309 h 465"/>
                <a:gd name="T34" fmla="*/ 437 w 438"/>
                <a:gd name="T35" fmla="*/ 138 h 465"/>
                <a:gd name="T36" fmla="*/ 337 w 438"/>
                <a:gd name="T37" fmla="*/ 103 h 465"/>
                <a:gd name="T38" fmla="*/ 310 w 438"/>
                <a:gd name="T39" fmla="*/ 71 h 465"/>
                <a:gd name="T40" fmla="*/ 303 w 438"/>
                <a:gd name="T41" fmla="*/ 52 h 465"/>
                <a:gd name="T42" fmla="*/ 299 w 438"/>
                <a:gd name="T43" fmla="*/ 34 h 465"/>
                <a:gd name="T44" fmla="*/ 294 w 438"/>
                <a:gd name="T45" fmla="*/ 26 h 465"/>
                <a:gd name="T46" fmla="*/ 269 w 438"/>
                <a:gd name="T47" fmla="*/ 0 h 465"/>
                <a:gd name="T48" fmla="*/ 269 w 438"/>
                <a:gd name="T49" fmla="*/ 0 h 4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8"/>
                <a:gd name="T76" fmla="*/ 0 h 465"/>
                <a:gd name="T77" fmla="*/ 438 w 438"/>
                <a:gd name="T78" fmla="*/ 465 h 4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8" h="465">
                  <a:moveTo>
                    <a:pt x="269" y="0"/>
                  </a:moveTo>
                  <a:lnTo>
                    <a:pt x="209" y="17"/>
                  </a:lnTo>
                  <a:lnTo>
                    <a:pt x="165" y="52"/>
                  </a:lnTo>
                  <a:lnTo>
                    <a:pt x="94" y="97"/>
                  </a:lnTo>
                  <a:lnTo>
                    <a:pt x="62" y="129"/>
                  </a:lnTo>
                  <a:lnTo>
                    <a:pt x="72" y="113"/>
                  </a:lnTo>
                  <a:lnTo>
                    <a:pt x="36" y="172"/>
                  </a:lnTo>
                  <a:lnTo>
                    <a:pt x="9" y="230"/>
                  </a:lnTo>
                  <a:lnTo>
                    <a:pt x="2" y="249"/>
                  </a:lnTo>
                  <a:lnTo>
                    <a:pt x="0" y="434"/>
                  </a:lnTo>
                  <a:lnTo>
                    <a:pt x="97" y="464"/>
                  </a:lnTo>
                  <a:lnTo>
                    <a:pt x="177" y="462"/>
                  </a:lnTo>
                  <a:lnTo>
                    <a:pt x="217" y="456"/>
                  </a:lnTo>
                  <a:lnTo>
                    <a:pt x="296" y="415"/>
                  </a:lnTo>
                  <a:lnTo>
                    <a:pt x="337" y="387"/>
                  </a:lnTo>
                  <a:lnTo>
                    <a:pt x="358" y="350"/>
                  </a:lnTo>
                  <a:lnTo>
                    <a:pt x="397" y="309"/>
                  </a:lnTo>
                  <a:lnTo>
                    <a:pt x="437" y="138"/>
                  </a:lnTo>
                  <a:lnTo>
                    <a:pt x="337" y="103"/>
                  </a:lnTo>
                  <a:lnTo>
                    <a:pt x="310" y="71"/>
                  </a:lnTo>
                  <a:lnTo>
                    <a:pt x="303" y="52"/>
                  </a:lnTo>
                  <a:lnTo>
                    <a:pt x="299" y="34"/>
                  </a:lnTo>
                  <a:lnTo>
                    <a:pt x="294" y="26"/>
                  </a:lnTo>
                  <a:lnTo>
                    <a:pt x="269" y="0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51" name="Rectangle 38"/>
            <p:cNvSpPr>
              <a:spLocks noChangeArrowheads="1"/>
            </p:cNvSpPr>
            <p:nvPr/>
          </p:nvSpPr>
          <p:spPr bwMode="auto">
            <a:xfrm>
              <a:off x="410393" y="1800675"/>
              <a:ext cx="2396491" cy="36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Zona Não Saturada</a:t>
              </a:r>
            </a:p>
          </p:txBody>
        </p:sp>
      </p:grpSp>
      <p:sp>
        <p:nvSpPr>
          <p:cNvPr id="9219" name="Text Box 48"/>
          <p:cNvSpPr txBox="1">
            <a:spLocks noChangeArrowheads="1"/>
          </p:cNvSpPr>
          <p:nvPr/>
        </p:nvSpPr>
        <p:spPr bwMode="auto">
          <a:xfrm>
            <a:off x="285750" y="285750"/>
            <a:ext cx="762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Mecanismos de Partição</a:t>
            </a:r>
          </a:p>
        </p:txBody>
      </p:sp>
      <p:sp>
        <p:nvSpPr>
          <p:cNvPr id="9220" name="Text Box 50"/>
          <p:cNvSpPr txBox="1">
            <a:spLocks noChangeArrowheads="1"/>
          </p:cNvSpPr>
          <p:nvPr/>
        </p:nvSpPr>
        <p:spPr bwMode="auto">
          <a:xfrm>
            <a:off x="2662188" y="1236858"/>
            <a:ext cx="340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As Quatro Fases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23450" y="1724899"/>
            <a:ext cx="80772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Pressão de Vapor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75850" y="2563099"/>
            <a:ext cx="7315200" cy="3733800"/>
            <a:chOff x="240" y="1104"/>
            <a:chExt cx="5232" cy="2139"/>
          </a:xfrm>
        </p:grpSpPr>
        <p:sp>
          <p:nvSpPr>
            <p:cNvPr id="32773" name="Rectangle 40"/>
            <p:cNvSpPr>
              <a:spLocks noChangeArrowheads="1"/>
            </p:cNvSpPr>
            <p:nvPr/>
          </p:nvSpPr>
          <p:spPr bwMode="auto">
            <a:xfrm>
              <a:off x="3130" y="3032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0,2</a:t>
              </a:r>
            </a:p>
          </p:txBody>
        </p:sp>
        <p:sp>
          <p:nvSpPr>
            <p:cNvPr id="32774" name="Rectangle 41"/>
            <p:cNvSpPr>
              <a:spLocks noChangeArrowheads="1"/>
            </p:cNvSpPr>
            <p:nvPr/>
          </p:nvSpPr>
          <p:spPr bwMode="auto">
            <a:xfrm>
              <a:off x="240" y="3032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Fenol</a:t>
              </a:r>
            </a:p>
          </p:txBody>
        </p:sp>
        <p:sp>
          <p:nvSpPr>
            <p:cNvPr id="32775" name="Rectangle 42"/>
            <p:cNvSpPr>
              <a:spLocks noChangeArrowheads="1"/>
            </p:cNvSpPr>
            <p:nvPr/>
          </p:nvSpPr>
          <p:spPr bwMode="auto">
            <a:xfrm>
              <a:off x="3130" y="2821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6,3 x 10</a:t>
              </a:r>
              <a:r>
                <a:rPr lang="pt-BR" altLang="pt-BR" baseline="30000">
                  <a:latin typeface="Tahoma" pitchFamily="34" charset="0"/>
                  <a:ea typeface="Tahoma" pitchFamily="34" charset="0"/>
                  <a:cs typeface="Tahoma" pitchFamily="34" charset="0"/>
                </a:rPr>
                <a:t>-6</a:t>
              </a:r>
            </a:p>
          </p:txBody>
        </p:sp>
        <p:sp>
          <p:nvSpPr>
            <p:cNvPr id="32776" name="Rectangle 43"/>
            <p:cNvSpPr>
              <a:spLocks noChangeArrowheads="1"/>
            </p:cNvSpPr>
            <p:nvPr/>
          </p:nvSpPr>
          <p:spPr bwMode="auto">
            <a:xfrm>
              <a:off x="240" y="2821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Aroclor 1260</a:t>
              </a:r>
            </a:p>
          </p:txBody>
        </p:sp>
        <p:sp>
          <p:nvSpPr>
            <p:cNvPr id="32777" name="Rectangle 44"/>
            <p:cNvSpPr>
              <a:spLocks noChangeArrowheads="1"/>
            </p:cNvSpPr>
            <p:nvPr/>
          </p:nvSpPr>
          <p:spPr bwMode="auto">
            <a:xfrm>
              <a:off x="3130" y="2610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2560</a:t>
              </a:r>
            </a:p>
          </p:txBody>
        </p:sp>
        <p:sp>
          <p:nvSpPr>
            <p:cNvPr id="32778" name="Rectangle 45"/>
            <p:cNvSpPr>
              <a:spLocks noChangeArrowheads="1"/>
            </p:cNvSpPr>
            <p:nvPr/>
          </p:nvSpPr>
          <p:spPr bwMode="auto">
            <a:xfrm>
              <a:off x="240" y="2610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Cloreto de Vinila</a:t>
              </a:r>
            </a:p>
          </p:txBody>
        </p:sp>
        <p:sp>
          <p:nvSpPr>
            <p:cNvPr id="32779" name="Rectangle 46"/>
            <p:cNvSpPr>
              <a:spLocks noChangeArrowheads="1"/>
            </p:cNvSpPr>
            <p:nvPr/>
          </p:nvSpPr>
          <p:spPr bwMode="auto">
            <a:xfrm>
              <a:off x="3130" y="2399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57,8</a:t>
              </a:r>
            </a:p>
          </p:txBody>
        </p:sp>
        <p:sp>
          <p:nvSpPr>
            <p:cNvPr id="32780" name="Rectangle 47"/>
            <p:cNvSpPr>
              <a:spLocks noChangeArrowheads="1"/>
            </p:cNvSpPr>
            <p:nvPr/>
          </p:nvSpPr>
          <p:spPr bwMode="auto">
            <a:xfrm>
              <a:off x="240" y="2399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Tricloroeteno</a:t>
              </a:r>
            </a:p>
          </p:txBody>
        </p:sp>
        <p:sp>
          <p:nvSpPr>
            <p:cNvPr id="32781" name="Rectangle 48"/>
            <p:cNvSpPr>
              <a:spLocks noChangeArrowheads="1"/>
            </p:cNvSpPr>
            <p:nvPr/>
          </p:nvSpPr>
          <p:spPr bwMode="auto">
            <a:xfrm>
              <a:off x="3130" y="2188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19</a:t>
              </a:r>
            </a:p>
          </p:txBody>
        </p:sp>
        <p:sp>
          <p:nvSpPr>
            <p:cNvPr id="32782" name="Rectangle 49"/>
            <p:cNvSpPr>
              <a:spLocks noChangeArrowheads="1"/>
            </p:cNvSpPr>
            <p:nvPr/>
          </p:nvSpPr>
          <p:spPr bwMode="auto">
            <a:xfrm>
              <a:off x="240" y="2188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1,1,1-Tricloroetano</a:t>
              </a:r>
            </a:p>
          </p:txBody>
        </p:sp>
        <p:sp>
          <p:nvSpPr>
            <p:cNvPr id="32783" name="Rectangle 50"/>
            <p:cNvSpPr>
              <a:spLocks noChangeArrowheads="1"/>
            </p:cNvSpPr>
            <p:nvPr/>
          </p:nvSpPr>
          <p:spPr bwMode="auto">
            <a:xfrm>
              <a:off x="3130" y="1977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5,4 x 10</a:t>
              </a:r>
              <a:r>
                <a:rPr lang="pt-BR" altLang="pt-BR" baseline="30000">
                  <a:latin typeface="Tahoma" pitchFamily="34" charset="0"/>
                  <a:ea typeface="Tahoma" pitchFamily="34" charset="0"/>
                  <a:cs typeface="Tahoma" pitchFamily="34" charset="0"/>
                </a:rPr>
                <a:t>-2</a:t>
              </a:r>
            </a:p>
          </p:txBody>
        </p:sp>
        <p:sp>
          <p:nvSpPr>
            <p:cNvPr id="32784" name="Rectangle 51"/>
            <p:cNvSpPr>
              <a:spLocks noChangeArrowheads="1"/>
            </p:cNvSpPr>
            <p:nvPr/>
          </p:nvSpPr>
          <p:spPr bwMode="auto">
            <a:xfrm>
              <a:off x="240" y="1977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Naftaleno</a:t>
              </a:r>
            </a:p>
          </p:txBody>
        </p:sp>
        <p:sp>
          <p:nvSpPr>
            <p:cNvPr id="32785" name="Rectangle 52"/>
            <p:cNvSpPr>
              <a:spLocks noChangeArrowheads="1"/>
            </p:cNvSpPr>
            <p:nvPr/>
          </p:nvSpPr>
          <p:spPr bwMode="auto">
            <a:xfrm>
              <a:off x="3130" y="1766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  <p:sp>
          <p:nvSpPr>
            <p:cNvPr id="32786" name="Rectangle 53"/>
            <p:cNvSpPr>
              <a:spLocks noChangeArrowheads="1"/>
            </p:cNvSpPr>
            <p:nvPr/>
          </p:nvSpPr>
          <p:spPr bwMode="auto">
            <a:xfrm>
              <a:off x="240" y="1766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P-Xileno</a:t>
              </a:r>
            </a:p>
          </p:txBody>
        </p:sp>
        <p:sp>
          <p:nvSpPr>
            <p:cNvPr id="32787" name="Rectangle 54"/>
            <p:cNvSpPr>
              <a:spLocks noChangeArrowheads="1"/>
            </p:cNvSpPr>
            <p:nvPr/>
          </p:nvSpPr>
          <p:spPr bwMode="auto">
            <a:xfrm>
              <a:off x="3130" y="1555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22</a:t>
              </a:r>
            </a:p>
          </p:txBody>
        </p:sp>
        <p:sp>
          <p:nvSpPr>
            <p:cNvPr id="32788" name="Rectangle 55"/>
            <p:cNvSpPr>
              <a:spLocks noChangeArrowheads="1"/>
            </p:cNvSpPr>
            <p:nvPr/>
          </p:nvSpPr>
          <p:spPr bwMode="auto">
            <a:xfrm>
              <a:off x="240" y="1555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Tolueno</a:t>
              </a:r>
            </a:p>
          </p:txBody>
        </p:sp>
        <p:sp>
          <p:nvSpPr>
            <p:cNvPr id="32789" name="Rectangle 56"/>
            <p:cNvSpPr>
              <a:spLocks noChangeArrowheads="1"/>
            </p:cNvSpPr>
            <p:nvPr/>
          </p:nvSpPr>
          <p:spPr bwMode="auto">
            <a:xfrm>
              <a:off x="3130" y="1344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76</a:t>
              </a:r>
            </a:p>
          </p:txBody>
        </p:sp>
        <p:sp>
          <p:nvSpPr>
            <p:cNvPr id="32790" name="Rectangle 57"/>
            <p:cNvSpPr>
              <a:spLocks noChangeArrowheads="1"/>
            </p:cNvSpPr>
            <p:nvPr/>
          </p:nvSpPr>
          <p:spPr bwMode="auto">
            <a:xfrm>
              <a:off x="240" y="1344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  <a:ea typeface="Tahoma" pitchFamily="34" charset="0"/>
                  <a:cs typeface="Tahoma" pitchFamily="34" charset="0"/>
                </a:rPr>
                <a:t>Benzeno</a:t>
              </a:r>
            </a:p>
          </p:txBody>
        </p:sp>
        <p:sp>
          <p:nvSpPr>
            <p:cNvPr id="32791" name="Rectangle 58"/>
            <p:cNvSpPr>
              <a:spLocks noChangeArrowheads="1"/>
            </p:cNvSpPr>
            <p:nvPr/>
          </p:nvSpPr>
          <p:spPr bwMode="auto">
            <a:xfrm>
              <a:off x="3130" y="1104"/>
              <a:ext cx="234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Pressão de Vapor (mm Hg)</a:t>
              </a:r>
            </a:p>
          </p:txBody>
        </p:sp>
        <p:sp>
          <p:nvSpPr>
            <p:cNvPr id="32792" name="Rectangle 59"/>
            <p:cNvSpPr>
              <a:spLocks noChangeArrowheads="1"/>
            </p:cNvSpPr>
            <p:nvPr/>
          </p:nvSpPr>
          <p:spPr bwMode="auto">
            <a:xfrm>
              <a:off x="240" y="1104"/>
              <a:ext cx="28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Contaminante</a:t>
              </a:r>
            </a:p>
          </p:txBody>
        </p:sp>
        <p:sp>
          <p:nvSpPr>
            <p:cNvPr id="32793" name="Line 60"/>
            <p:cNvSpPr>
              <a:spLocks noChangeShapeType="1"/>
            </p:cNvSpPr>
            <p:nvPr/>
          </p:nvSpPr>
          <p:spPr bwMode="auto">
            <a:xfrm>
              <a:off x="240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4" name="Line 61"/>
            <p:cNvSpPr>
              <a:spLocks noChangeShapeType="1"/>
            </p:cNvSpPr>
            <p:nvPr/>
          </p:nvSpPr>
          <p:spPr bwMode="auto">
            <a:xfrm>
              <a:off x="240" y="134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5" name="Line 62"/>
            <p:cNvSpPr>
              <a:spLocks noChangeShapeType="1"/>
            </p:cNvSpPr>
            <p:nvPr/>
          </p:nvSpPr>
          <p:spPr bwMode="auto">
            <a:xfrm>
              <a:off x="240" y="1555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6" name="Line 63"/>
            <p:cNvSpPr>
              <a:spLocks noChangeShapeType="1"/>
            </p:cNvSpPr>
            <p:nvPr/>
          </p:nvSpPr>
          <p:spPr bwMode="auto">
            <a:xfrm>
              <a:off x="240" y="1766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7" name="Line 64"/>
            <p:cNvSpPr>
              <a:spLocks noChangeShapeType="1"/>
            </p:cNvSpPr>
            <p:nvPr/>
          </p:nvSpPr>
          <p:spPr bwMode="auto">
            <a:xfrm>
              <a:off x="240" y="1977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8" name="Line 65"/>
            <p:cNvSpPr>
              <a:spLocks noChangeShapeType="1"/>
            </p:cNvSpPr>
            <p:nvPr/>
          </p:nvSpPr>
          <p:spPr bwMode="auto">
            <a:xfrm>
              <a:off x="240" y="2188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799" name="Line 66"/>
            <p:cNvSpPr>
              <a:spLocks noChangeShapeType="1"/>
            </p:cNvSpPr>
            <p:nvPr/>
          </p:nvSpPr>
          <p:spPr bwMode="auto">
            <a:xfrm>
              <a:off x="240" y="2399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0" name="Line 67"/>
            <p:cNvSpPr>
              <a:spLocks noChangeShapeType="1"/>
            </p:cNvSpPr>
            <p:nvPr/>
          </p:nvSpPr>
          <p:spPr bwMode="auto">
            <a:xfrm>
              <a:off x="240" y="2610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1" name="Line 68"/>
            <p:cNvSpPr>
              <a:spLocks noChangeShapeType="1"/>
            </p:cNvSpPr>
            <p:nvPr/>
          </p:nvSpPr>
          <p:spPr bwMode="auto">
            <a:xfrm>
              <a:off x="240" y="2821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2" name="Line 69"/>
            <p:cNvSpPr>
              <a:spLocks noChangeShapeType="1"/>
            </p:cNvSpPr>
            <p:nvPr/>
          </p:nvSpPr>
          <p:spPr bwMode="auto">
            <a:xfrm>
              <a:off x="240" y="3032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3" name="Line 70"/>
            <p:cNvSpPr>
              <a:spLocks noChangeShapeType="1"/>
            </p:cNvSpPr>
            <p:nvPr/>
          </p:nvSpPr>
          <p:spPr bwMode="auto">
            <a:xfrm>
              <a:off x="240" y="3243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4" name="Line 71"/>
            <p:cNvSpPr>
              <a:spLocks noChangeShapeType="1"/>
            </p:cNvSpPr>
            <p:nvPr/>
          </p:nvSpPr>
          <p:spPr bwMode="auto">
            <a:xfrm>
              <a:off x="240" y="1104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5" name="Line 72"/>
            <p:cNvSpPr>
              <a:spLocks noChangeShapeType="1"/>
            </p:cNvSpPr>
            <p:nvPr/>
          </p:nvSpPr>
          <p:spPr bwMode="auto">
            <a:xfrm>
              <a:off x="3130" y="1104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806" name="Line 73"/>
            <p:cNvSpPr>
              <a:spLocks noChangeShapeType="1"/>
            </p:cNvSpPr>
            <p:nvPr/>
          </p:nvSpPr>
          <p:spPr bwMode="auto">
            <a:xfrm>
              <a:off x="5472" y="1104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Volatilização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4167" y="1952741"/>
            <a:ext cx="8077200" cy="42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Constante da Lei de Henry -  H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Mede a tendência de distribuição de um composto químico entre a sua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concentração na água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e a pressão parcial na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fase gasosa</a:t>
            </a:r>
          </a:p>
          <a:p>
            <a:pPr lvl="1" algn="ctr">
              <a:lnSpc>
                <a:spcPct val="130000"/>
              </a:lnSpc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pt-BR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 H = </a:t>
            </a:r>
            <a:r>
              <a:rPr lang="pt-BR" sz="2400" dirty="0" err="1" smtClean="0">
                <a:latin typeface="Arial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sz="2400" baseline="-25000" dirty="0" err="1" smtClean="0">
                <a:latin typeface="Arial" charset="0"/>
                <a:cs typeface="Times New Roman" pitchFamily="18" charset="0"/>
                <a:sym typeface="Symbol" pitchFamily="18" charset="2"/>
              </a:rPr>
              <a:t>parcial</a:t>
            </a:r>
            <a:r>
              <a:rPr lang="pt-BR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 /  [Contaminante]</a:t>
            </a:r>
            <a:r>
              <a:rPr lang="pt-BR" sz="2400" baseline="-25000" dirty="0" smtClean="0">
                <a:latin typeface="Arial" charset="0"/>
                <a:cs typeface="Times New Roman" pitchFamily="18" charset="0"/>
                <a:sym typeface="Symbol" pitchFamily="18" charset="2"/>
              </a:rPr>
              <a:t>água</a:t>
            </a:r>
            <a:endParaRPr lang="pt-BR" altLang="pt-BR" sz="2400" baseline="-250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Expresso em várias unidades de medida (cuidado!!!)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atm.m</a:t>
            </a:r>
            <a:r>
              <a:rPr lang="pt-BR" altLang="pt-BR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3</a:t>
            </a: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/g; atm.m</a:t>
            </a:r>
            <a:r>
              <a:rPr lang="pt-BR" altLang="pt-BR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3</a:t>
            </a:r>
            <a:r>
              <a:rPr lang="pt-BR" altLang="pt-BR" sz="2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/mol; mol.L/mol.L (sem unidade)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Quanto maior a constante H, maior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a taxa de volatilização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da água para o ar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Volatilização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98764" y="1787264"/>
            <a:ext cx="80772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Constante da Lei de Henry -  H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5691" y="2438427"/>
            <a:ext cx="8305800" cy="3763963"/>
            <a:chOff x="240" y="1104"/>
            <a:chExt cx="5232" cy="2371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130" y="3264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3,97 x 10</a:t>
              </a:r>
              <a:r>
                <a:rPr lang="pt-BR" altLang="pt-BR" baseline="30000">
                  <a:latin typeface="Tahoma" pitchFamily="34" charset="0"/>
                </a:rPr>
                <a:t>-7</a:t>
              </a: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40" y="3264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Fenol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3130" y="3053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1,71 x 10</a:t>
              </a:r>
              <a:r>
                <a:rPr lang="pt-BR" altLang="pt-BR" baseline="30000">
                  <a:latin typeface="Tahoma" pitchFamily="34" charset="0"/>
                </a:rPr>
                <a:t>-4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240" y="3053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Aroclor 1260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130" y="2842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5,6 x 10</a:t>
              </a:r>
              <a:r>
                <a:rPr lang="pt-BR" altLang="pt-BR" baseline="30000">
                  <a:latin typeface="Tahoma" pitchFamily="34" charset="0"/>
                </a:rPr>
                <a:t>-2</a:t>
              </a: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240" y="2842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Cloreto de Vinila</a:t>
              </a: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3130" y="2631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9,9 x 10</a:t>
              </a:r>
              <a:r>
                <a:rPr lang="pt-BR" altLang="pt-BR" baseline="30000">
                  <a:latin typeface="Tahoma" pitchFamily="34" charset="0"/>
                </a:rPr>
                <a:t>-3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40" y="2631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Tricloroeteno</a:t>
              </a: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130" y="2420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9,09 x 10</a:t>
              </a:r>
              <a:r>
                <a:rPr lang="pt-BR" altLang="pt-BR" baseline="30000">
                  <a:latin typeface="Tahoma" pitchFamily="34" charset="0"/>
                </a:rPr>
                <a:t>-4</a:t>
              </a: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240" y="2420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1,1,1-Tricloroetano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3130" y="2209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7,34 x 10</a:t>
              </a:r>
              <a:r>
                <a:rPr lang="pt-BR" altLang="pt-BR" baseline="30000">
                  <a:latin typeface="Tahoma" pitchFamily="34" charset="0"/>
                </a:rPr>
                <a:t>-4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240" y="2209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Naftaleno</a:t>
              </a:r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3130" y="1998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7,01 x 10</a:t>
              </a:r>
              <a:r>
                <a:rPr lang="pt-BR" altLang="pt-BR" baseline="30000">
                  <a:latin typeface="Tahoma" pitchFamily="34" charset="0"/>
                </a:rPr>
                <a:t>-3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240" y="1998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P-Xileno</a:t>
              </a:r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3130" y="1787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6,61 x 10</a:t>
              </a:r>
              <a:r>
                <a:rPr lang="pt-BR" altLang="pt-BR" baseline="30000">
                  <a:latin typeface="Tahoma" pitchFamily="34" charset="0"/>
                </a:rPr>
                <a:t>-3</a:t>
              </a: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240" y="1787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Tolueno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3130" y="1576"/>
              <a:ext cx="234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5,43 x 10</a:t>
              </a:r>
              <a:r>
                <a:rPr lang="pt-BR" altLang="pt-BR" baseline="30000">
                  <a:latin typeface="Tahoma" pitchFamily="34" charset="0"/>
                </a:rPr>
                <a:t>-3</a:t>
              </a:r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240" y="1576"/>
              <a:ext cx="28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Benzeno</a:t>
              </a: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3130" y="1104"/>
              <a:ext cx="234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Constante da Lei de Henry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atm-m</a:t>
              </a:r>
              <a:r>
                <a:rPr lang="pt-BR" altLang="pt-BR" b="1" baseline="30000" dirty="0">
                  <a:solidFill>
                    <a:srgbClr val="FF0000"/>
                  </a:solidFill>
                  <a:latin typeface="Tahoma" pitchFamily="34" charset="0"/>
                </a:rPr>
                <a:t>3</a:t>
              </a: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/mol a 20°C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240" y="1104"/>
              <a:ext cx="289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Contaminante</a:t>
              </a:r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240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240" y="1576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240" y="1787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240" y="1998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240" y="2209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240" y="2420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240" y="2631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240" y="2842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240" y="3053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240" y="326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240" y="3475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240" y="1104"/>
              <a:ext cx="0" cy="2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3130" y="1104"/>
              <a:ext cx="0" cy="2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5472" y="1104"/>
              <a:ext cx="0" cy="2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Volatilização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2091280"/>
            <a:ext cx="8229600" cy="40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Arial" charset="0"/>
                <a:cs typeface="Times New Roman" pitchFamily="18" charset="0"/>
              </a:rPr>
              <a:t> </a:t>
            </a:r>
            <a:r>
              <a:rPr lang="pt-BR" sz="2400" dirty="0">
                <a:latin typeface="Arial" charset="0"/>
                <a:cs typeface="Times New Roman" pitchFamily="18" charset="0"/>
              </a:rPr>
              <a:t> É o processo de </a:t>
            </a:r>
            <a:r>
              <a:rPr lang="pt-BR" sz="2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aderência</a:t>
            </a:r>
            <a:r>
              <a:rPr lang="pt-BR" sz="2400" dirty="0">
                <a:latin typeface="Arial" charset="0"/>
                <a:cs typeface="Times New Roman" pitchFamily="18" charset="0"/>
              </a:rPr>
              <a:t> de espécies dissolvidas numa solução na superfície de substâncias </a:t>
            </a:r>
            <a:r>
              <a:rPr lang="pt-BR" sz="2400" dirty="0" smtClean="0">
                <a:latin typeface="Arial" charset="0"/>
                <a:cs typeface="Times New Roman" pitchFamily="18" charset="0"/>
              </a:rPr>
              <a:t>sólidas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Arial" charset="0"/>
                <a:cs typeface="Times New Roman" pitchFamily="18" charset="0"/>
              </a:rPr>
              <a:t>Provoca a retardação do transporte de solutos no aquífero</a:t>
            </a:r>
            <a:endParaRPr lang="pt-BR" sz="24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Ocorre por conta do déficit em </a:t>
            </a:r>
            <a:r>
              <a:rPr lang="pt-BR" sz="2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cargas elétricas</a:t>
            </a:r>
            <a:r>
              <a:rPr lang="pt-BR" sz="2400" dirty="0">
                <a:latin typeface="Arial" charset="0"/>
                <a:cs typeface="Times New Roman" pitchFamily="18" charset="0"/>
              </a:rPr>
              <a:t> que os sólidos possuem, devido a irregularidades em sua estrutura </a:t>
            </a:r>
            <a:r>
              <a:rPr lang="pt-BR" sz="2400" dirty="0" smtClean="0">
                <a:latin typeface="Arial" charset="0"/>
                <a:cs typeface="Times New Roman" pitchFamily="18" charset="0"/>
              </a:rPr>
              <a:t>cristalina</a:t>
            </a:r>
            <a:endParaRPr lang="pt-BR" sz="2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39800" y="2197126"/>
            <a:ext cx="7213600" cy="34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Todas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as substâncias sólidas possuem alguma capacidade de adsorção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Sólidos com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maior área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específica adsorvem mais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sólidos adsorventes: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Argilominerais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Óxidos e hidróxidos de ferro e alumínio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Matéria Orgânica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0959" y="1827293"/>
            <a:ext cx="8458200" cy="44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Coeficiente de Distribuição (Kd)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Mede a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afinidade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de um composto químico em ser fixado na superfície de partículas de solo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Para solutos em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baixas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concentrações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a partição água-solo é expressa como:</a:t>
            </a:r>
          </a:p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Kd = S / C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Kd = coeficiente de partição (L/kg)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 = concentração de contaminante adsorvido (mg/kg)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 = concentração de equilíbrio na água (mg/L)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642938" y="2009272"/>
            <a:ext cx="8077200" cy="429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coeficiente de adsorção de </a:t>
            </a:r>
            <a:r>
              <a:rPr lang="pt-BR" altLang="pt-BR" sz="2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compostos orgânicos</a:t>
            </a: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pode ser escrito como: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pt-BR" altLang="pt-BR" sz="2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= K</a:t>
            </a:r>
            <a:r>
              <a:rPr lang="pt-BR" altLang="pt-BR" sz="2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f</a:t>
            </a:r>
            <a:r>
              <a:rPr lang="pt-BR" altLang="pt-BR" sz="2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f</a:t>
            </a:r>
            <a:r>
              <a:rPr lang="pt-BR" altLang="pt-BR" sz="24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= quantidade em % de peso de carbono orgânico no solo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K</a:t>
            </a:r>
            <a:r>
              <a:rPr lang="pt-BR" altLang="pt-BR" sz="24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= coeficiente de partição do composto entre o carbono orgânico do solo e a água (L/Kg)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assume-se que somente a matéria orgânica adsorve o contaminante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66500" y="1996628"/>
            <a:ext cx="8077200" cy="432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2400" b="1" dirty="0">
                <a:latin typeface="Arial" charset="0"/>
                <a:cs typeface="Times New Roman" pitchFamily="18" charset="0"/>
              </a:rPr>
              <a:t> Em teoria, K</a:t>
            </a:r>
            <a:r>
              <a:rPr lang="pt-BR" sz="2400" b="1" baseline="-25000" dirty="0">
                <a:latin typeface="Arial" charset="0"/>
                <a:cs typeface="Times New Roman" pitchFamily="18" charset="0"/>
              </a:rPr>
              <a:t>oc</a:t>
            </a:r>
            <a:r>
              <a:rPr lang="pt-BR" sz="2400" b="1" dirty="0">
                <a:latin typeface="Arial" charset="0"/>
                <a:cs typeface="Times New Roman" pitchFamily="18" charset="0"/>
              </a:rPr>
              <a:t> pode ser obtido a partir do K</a:t>
            </a:r>
            <a:r>
              <a:rPr lang="pt-BR" sz="2400" b="1" baseline="-25000" dirty="0">
                <a:latin typeface="Arial" charset="0"/>
                <a:cs typeface="Times New Roman" pitchFamily="18" charset="0"/>
              </a:rPr>
              <a:t>ow</a:t>
            </a:r>
            <a:endParaRPr lang="pt-BR" sz="2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Hidrocarbonetos aromáticos polinucleares: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Koc= -0,21 + Kow (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Karickhoff</a:t>
            </a:r>
            <a:r>
              <a:rPr lang="pt-BR" sz="2000" dirty="0">
                <a:latin typeface="Arial" charset="0"/>
                <a:cs typeface="Times New Roman" pitchFamily="18" charset="0"/>
              </a:rPr>
              <a:t> et al. 1979)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Inseticidas, herbicidas e fungicidas: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Koc=1,029 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Kow - 0,18 (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Rao</a:t>
            </a:r>
            <a:r>
              <a:rPr lang="pt-BR" sz="2000" dirty="0">
                <a:latin typeface="Arial" charset="0"/>
                <a:cs typeface="Times New Roman" pitchFamily="18" charset="0"/>
              </a:rPr>
              <a:t> &amp; Davidson 1980)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</a:t>
            </a:r>
            <a:r>
              <a:rPr lang="pt-BR" sz="2400" dirty="0" err="1">
                <a:latin typeface="Arial" charset="0"/>
                <a:cs typeface="Times New Roman" pitchFamily="18" charset="0"/>
              </a:rPr>
              <a:t>S-triazinas</a:t>
            </a:r>
            <a:r>
              <a:rPr lang="pt-BR" sz="2400" dirty="0">
                <a:latin typeface="Arial" charset="0"/>
                <a:cs typeface="Times New Roman" pitchFamily="18" charset="0"/>
              </a:rPr>
              <a:t> e </a:t>
            </a:r>
            <a:r>
              <a:rPr lang="pt-BR" sz="2400" dirty="0" err="1">
                <a:latin typeface="Arial" charset="0"/>
                <a:cs typeface="Times New Roman" pitchFamily="18" charset="0"/>
              </a:rPr>
              <a:t>dinitroanalina</a:t>
            </a:r>
            <a:r>
              <a:rPr lang="pt-BR" sz="2400" dirty="0">
                <a:latin typeface="Arial" charset="0"/>
                <a:cs typeface="Times New Roman" pitchFamily="18" charset="0"/>
              </a:rPr>
              <a:t> herbicidas: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Koc=0,94 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Kow + 0,02 (USEPA 1988)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pt-BR" sz="2400" dirty="0">
                <a:latin typeface="Arial" charset="0"/>
                <a:cs typeface="Times New Roman" pitchFamily="18" charset="0"/>
              </a:rPr>
              <a:t> Hidrocarbonetos clorados e </a:t>
            </a:r>
            <a:r>
              <a:rPr lang="pt-BR" sz="2400" dirty="0" err="1">
                <a:latin typeface="Arial" charset="0"/>
                <a:cs typeface="Times New Roman" pitchFamily="18" charset="0"/>
              </a:rPr>
              <a:t>alquilbenzenos</a:t>
            </a:r>
            <a:r>
              <a:rPr lang="pt-BR" sz="2400" dirty="0">
                <a:latin typeface="Arial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Koc=0,49 + 0,72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log</a:t>
            </a:r>
            <a:r>
              <a:rPr lang="pt-BR" sz="2000" dirty="0">
                <a:latin typeface="Arial" charset="0"/>
                <a:cs typeface="Times New Roman" pitchFamily="18" charset="0"/>
              </a:rPr>
              <a:t> Kow (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Schwarzenbach</a:t>
            </a:r>
            <a:r>
              <a:rPr lang="pt-BR" sz="2000" dirty="0">
                <a:latin typeface="Arial" charset="0"/>
                <a:cs typeface="Times New Roman" pitchFamily="18" charset="0"/>
              </a:rPr>
              <a:t> &amp; </a:t>
            </a:r>
            <a:r>
              <a:rPr lang="pt-BR" sz="2000" dirty="0" err="1">
                <a:latin typeface="Arial" charset="0"/>
                <a:cs typeface="Times New Roman" pitchFamily="18" charset="0"/>
              </a:rPr>
              <a:t>Westall</a:t>
            </a:r>
            <a:r>
              <a:rPr lang="pt-BR" sz="2000" dirty="0">
                <a:latin typeface="Arial" charset="0"/>
                <a:cs typeface="Times New Roman" pitchFamily="18" charset="0"/>
              </a:rPr>
              <a:t> 1981)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694025" y="2105492"/>
            <a:ext cx="8077200" cy="12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marL="0" lvl="1">
              <a:lnSpc>
                <a:spcPct val="110000"/>
              </a:lnSpc>
              <a:spcBef>
                <a:spcPct val="5000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pt-BR" altLang="pt-B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sz="2400" dirty="0" smtClean="0">
                <a:latin typeface="Arial" charset="0"/>
              </a:rPr>
              <a:t>É a medida do grau em que uma substância orgânica irá preferencialmente dissolver-se em 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</a:rPr>
              <a:t>água</a:t>
            </a:r>
            <a:r>
              <a:rPr lang="pt-BR" sz="2400" dirty="0" smtClean="0">
                <a:latin typeface="Arial" charset="0"/>
              </a:rPr>
              <a:t> ou em um 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</a:rPr>
              <a:t>solvente orgânico</a:t>
            </a:r>
            <a:endParaRPr lang="pt-BR" altLang="pt-B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1782" y="3653023"/>
            <a:ext cx="1295400" cy="1524000"/>
            <a:chOff x="672" y="1618"/>
            <a:chExt cx="816" cy="960"/>
          </a:xfrm>
        </p:grpSpPr>
        <p:sp>
          <p:nvSpPr>
            <p:cNvPr id="46088" name="Rectangle 6"/>
            <p:cNvSpPr>
              <a:spLocks noChangeArrowheads="1"/>
            </p:cNvSpPr>
            <p:nvPr/>
          </p:nvSpPr>
          <p:spPr bwMode="auto">
            <a:xfrm>
              <a:off x="672" y="1618"/>
              <a:ext cx="816" cy="96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pt-BR" sz="4000"/>
            </a:p>
          </p:txBody>
        </p:sp>
        <p:sp>
          <p:nvSpPr>
            <p:cNvPr id="46089" name="Rectangle 7"/>
            <p:cNvSpPr>
              <a:spLocks noChangeArrowheads="1"/>
            </p:cNvSpPr>
            <p:nvPr/>
          </p:nvSpPr>
          <p:spPr bwMode="auto">
            <a:xfrm>
              <a:off x="672" y="2146"/>
              <a:ext cx="816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pt-BR" dirty="0"/>
                <a:t>octanol</a:t>
              </a:r>
            </a:p>
          </p:txBody>
        </p:sp>
        <p:sp>
          <p:nvSpPr>
            <p:cNvPr id="46090" name="Text Box 8"/>
            <p:cNvSpPr txBox="1">
              <a:spLocks noChangeArrowheads="1"/>
            </p:cNvSpPr>
            <p:nvPr/>
          </p:nvSpPr>
          <p:spPr bwMode="auto">
            <a:xfrm>
              <a:off x="825" y="1754"/>
              <a:ext cx="4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pt-BR" dirty="0" err="1" smtClean="0"/>
                <a:t>água</a:t>
              </a:r>
              <a:endParaRPr lang="en-US" altLang="pt-BR" dirty="0"/>
            </a:p>
          </p:txBody>
        </p:sp>
      </p:grpSp>
      <p:sp>
        <p:nvSpPr>
          <p:cNvPr id="46085" name="Text Box 58"/>
          <p:cNvSpPr txBox="1">
            <a:spLocks noChangeArrowheads="1"/>
          </p:cNvSpPr>
          <p:nvPr/>
        </p:nvSpPr>
        <p:spPr bwMode="auto">
          <a:xfrm>
            <a:off x="2006744" y="3657639"/>
            <a:ext cx="66436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“Octanol” substitui a matéria orgânica </a:t>
            </a:r>
          </a:p>
          <a:p>
            <a:pPr>
              <a:spcAft>
                <a:spcPts val="1200"/>
              </a:spcAf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Coeficiente de partição octanol água (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pt-BR" altLang="pt-B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K</a:t>
            </a:r>
            <a:r>
              <a:rPr lang="pt-BR" altLang="pt-B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</a:t>
            </a:r>
            <a:r>
              <a:rPr lang="pt-BR" alt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octanol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pt-BR" alt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t-BR" altLang="pt-BR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água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Retângulo 9"/>
          <p:cNvSpPr>
            <a:spLocks noChangeArrowheads="1"/>
          </p:cNvSpPr>
          <p:nvPr/>
        </p:nvSpPr>
        <p:spPr bwMode="auto">
          <a:xfrm>
            <a:off x="298128" y="5423941"/>
            <a:ext cx="8751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tabLst>
                <a:tab pos="346075" algn="l"/>
                <a:tab pos="909638" algn="l"/>
              </a:tabLst>
            </a:pPr>
            <a:r>
              <a:rPr lang="en-US" altLang="pt-BR" sz="2000" dirty="0" err="1"/>
              <a:t>Valores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Tabulados</a:t>
            </a:r>
            <a:r>
              <a:rPr lang="en-US" altLang="pt-BR" sz="2000" dirty="0"/>
              <a:t> de K</a:t>
            </a:r>
            <a:r>
              <a:rPr lang="en-US" altLang="pt-BR" sz="2000" baseline="-25000" dirty="0"/>
              <a:t>OW;</a:t>
            </a:r>
            <a:endParaRPr lang="en-US" altLang="pt-BR" sz="2000" dirty="0"/>
          </a:p>
          <a:p>
            <a:pPr marL="346075" indent="-346075">
              <a:buFontTx/>
              <a:buChar char="•"/>
              <a:tabLst>
                <a:tab pos="346075" algn="l"/>
                <a:tab pos="909638" algn="l"/>
              </a:tabLst>
            </a:pPr>
            <a:r>
              <a:rPr lang="en-US" altLang="pt-BR" sz="2000" dirty="0" err="1" smtClean="0"/>
              <a:t>Pankow</a:t>
            </a:r>
            <a:r>
              <a:rPr lang="en-US" altLang="pt-BR" sz="2000" dirty="0" smtClean="0"/>
              <a:t> </a:t>
            </a:r>
            <a:r>
              <a:rPr lang="en-US" altLang="pt-BR" sz="2000" dirty="0"/>
              <a:t>&amp; Johnson, 1996, Appendices in </a:t>
            </a:r>
            <a:r>
              <a:rPr lang="en-US" altLang="pt-BR" sz="2000" dirty="0" err="1"/>
              <a:t>Pankow</a:t>
            </a:r>
            <a:r>
              <a:rPr lang="en-US" altLang="pt-BR" sz="2000" dirty="0"/>
              <a:t> &amp; Cherry, Chlorinated Solvents and other DNAPLs in groundwater</a:t>
            </a:r>
            <a:endParaRPr lang="pt-BR" altLang="pt-BR" sz="2000" dirty="0"/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685800" y="1837285"/>
            <a:ext cx="8077200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Quanto maior 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pt-BR" altLang="pt-BR" sz="2400" b="1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</a:t>
            </a:r>
            <a:r>
              <a:rPr lang="pt-BR" altLang="pt-BR" sz="2400" b="1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pt-BR" altLang="pt-BR" sz="2400" b="1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ow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pt-BR" altLang="pt-BR" sz="2400" b="1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alt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maior a adsorção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647775"/>
            <a:ext cx="8382000" cy="3733800"/>
            <a:chOff x="336" y="1248"/>
            <a:chExt cx="5088" cy="2139"/>
          </a:xfrm>
        </p:grpSpPr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3072" y="3176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14,2</a:t>
              </a:r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336" y="3176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Fenol</a:t>
              </a:r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3072" y="2965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530000</a:t>
              </a:r>
            </a:p>
          </p:txBody>
        </p:sp>
        <p:sp>
          <p:nvSpPr>
            <p:cNvPr id="48137" name="Rectangle 8"/>
            <p:cNvSpPr>
              <a:spLocks noChangeArrowheads="1"/>
            </p:cNvSpPr>
            <p:nvPr/>
          </p:nvSpPr>
          <p:spPr bwMode="auto">
            <a:xfrm>
              <a:off x="336" y="2965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Aroclor 1260 (PCB’s)</a:t>
              </a:r>
            </a:p>
          </p:txBody>
        </p:sp>
        <p:sp>
          <p:nvSpPr>
            <p:cNvPr id="48138" name="Rectangle 9"/>
            <p:cNvSpPr>
              <a:spLocks noChangeArrowheads="1"/>
            </p:cNvSpPr>
            <p:nvPr/>
          </p:nvSpPr>
          <p:spPr bwMode="auto">
            <a:xfrm>
              <a:off x="3072" y="2754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57</a:t>
              </a:r>
            </a:p>
          </p:txBody>
        </p:sp>
        <p:sp>
          <p:nvSpPr>
            <p:cNvPr id="48139" name="Rectangle 10"/>
            <p:cNvSpPr>
              <a:spLocks noChangeArrowheads="1"/>
            </p:cNvSpPr>
            <p:nvPr/>
          </p:nvSpPr>
          <p:spPr bwMode="auto">
            <a:xfrm>
              <a:off x="336" y="2754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Cloreto de Vinila</a:t>
              </a:r>
            </a:p>
          </p:txBody>
        </p:sp>
        <p:sp>
          <p:nvSpPr>
            <p:cNvPr id="48140" name="Rectangle 11"/>
            <p:cNvSpPr>
              <a:spLocks noChangeArrowheads="1"/>
            </p:cNvSpPr>
            <p:nvPr/>
          </p:nvSpPr>
          <p:spPr bwMode="auto">
            <a:xfrm>
              <a:off x="3072" y="2543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126</a:t>
              </a:r>
            </a:p>
          </p:txBody>
        </p:sp>
        <p:sp>
          <p:nvSpPr>
            <p:cNvPr id="48141" name="Rectangle 12"/>
            <p:cNvSpPr>
              <a:spLocks noChangeArrowheads="1"/>
            </p:cNvSpPr>
            <p:nvPr/>
          </p:nvSpPr>
          <p:spPr bwMode="auto">
            <a:xfrm>
              <a:off x="336" y="2543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Tricloroeteno</a:t>
              </a:r>
            </a:p>
          </p:txBody>
        </p:sp>
        <p:sp>
          <p:nvSpPr>
            <p:cNvPr id="48142" name="Rectangle 13"/>
            <p:cNvSpPr>
              <a:spLocks noChangeArrowheads="1"/>
            </p:cNvSpPr>
            <p:nvPr/>
          </p:nvSpPr>
          <p:spPr bwMode="auto">
            <a:xfrm>
              <a:off x="3072" y="2332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152</a:t>
              </a:r>
            </a:p>
          </p:txBody>
        </p:sp>
        <p:sp>
          <p:nvSpPr>
            <p:cNvPr id="48143" name="Rectangle 14"/>
            <p:cNvSpPr>
              <a:spLocks noChangeArrowheads="1"/>
            </p:cNvSpPr>
            <p:nvPr/>
          </p:nvSpPr>
          <p:spPr bwMode="auto">
            <a:xfrm>
              <a:off x="336" y="2332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1,1,1-Tricloroetano</a:t>
              </a:r>
            </a:p>
          </p:txBody>
        </p:sp>
        <p:sp>
          <p:nvSpPr>
            <p:cNvPr id="48144" name="Rectangle 15"/>
            <p:cNvSpPr>
              <a:spLocks noChangeArrowheads="1"/>
            </p:cNvSpPr>
            <p:nvPr/>
          </p:nvSpPr>
          <p:spPr bwMode="auto">
            <a:xfrm>
              <a:off x="3072" y="2121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1300</a:t>
              </a:r>
            </a:p>
          </p:txBody>
        </p:sp>
        <p:sp>
          <p:nvSpPr>
            <p:cNvPr id="48145" name="Rectangle 16"/>
            <p:cNvSpPr>
              <a:spLocks noChangeArrowheads="1"/>
            </p:cNvSpPr>
            <p:nvPr/>
          </p:nvSpPr>
          <p:spPr bwMode="auto">
            <a:xfrm>
              <a:off x="336" y="2121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Naftaleno</a:t>
              </a:r>
            </a:p>
          </p:txBody>
        </p:sp>
        <p:sp>
          <p:nvSpPr>
            <p:cNvPr id="48146" name="Rectangle 17"/>
            <p:cNvSpPr>
              <a:spLocks noChangeArrowheads="1"/>
            </p:cNvSpPr>
            <p:nvPr/>
          </p:nvSpPr>
          <p:spPr bwMode="auto">
            <a:xfrm>
              <a:off x="3072" y="1910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87</a:t>
              </a:r>
            </a:p>
          </p:txBody>
        </p:sp>
        <p:sp>
          <p:nvSpPr>
            <p:cNvPr id="48147" name="Rectangle 18"/>
            <p:cNvSpPr>
              <a:spLocks noChangeArrowheads="1"/>
            </p:cNvSpPr>
            <p:nvPr/>
          </p:nvSpPr>
          <p:spPr bwMode="auto">
            <a:xfrm>
              <a:off x="336" y="1910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P-Xileno</a:t>
              </a:r>
            </a:p>
          </p:txBody>
        </p:sp>
        <p:sp>
          <p:nvSpPr>
            <p:cNvPr id="48148" name="Rectangle 19"/>
            <p:cNvSpPr>
              <a:spLocks noChangeArrowheads="1"/>
            </p:cNvSpPr>
            <p:nvPr/>
          </p:nvSpPr>
          <p:spPr bwMode="auto">
            <a:xfrm>
              <a:off x="3072" y="1699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300</a:t>
              </a:r>
            </a:p>
          </p:txBody>
        </p:sp>
        <p:sp>
          <p:nvSpPr>
            <p:cNvPr id="48149" name="Rectangle 20"/>
            <p:cNvSpPr>
              <a:spLocks noChangeArrowheads="1"/>
            </p:cNvSpPr>
            <p:nvPr/>
          </p:nvSpPr>
          <p:spPr bwMode="auto">
            <a:xfrm>
              <a:off x="336" y="1699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Tolueno</a:t>
              </a:r>
            </a:p>
          </p:txBody>
        </p:sp>
        <p:sp>
          <p:nvSpPr>
            <p:cNvPr id="48150" name="Rectangle 21"/>
            <p:cNvSpPr>
              <a:spLocks noChangeArrowheads="1"/>
            </p:cNvSpPr>
            <p:nvPr/>
          </p:nvSpPr>
          <p:spPr bwMode="auto">
            <a:xfrm>
              <a:off x="3072" y="1488"/>
              <a:ext cx="2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83</a:t>
              </a:r>
            </a:p>
          </p:txBody>
        </p:sp>
        <p:sp>
          <p:nvSpPr>
            <p:cNvPr id="48151" name="Rectangle 22"/>
            <p:cNvSpPr>
              <a:spLocks noChangeArrowheads="1"/>
            </p:cNvSpPr>
            <p:nvPr/>
          </p:nvSpPr>
          <p:spPr bwMode="auto">
            <a:xfrm>
              <a:off x="336" y="1488"/>
              <a:ext cx="27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>
                  <a:latin typeface="Tahoma" pitchFamily="34" charset="0"/>
                </a:rPr>
                <a:t>Benzeno</a:t>
              </a:r>
            </a:p>
          </p:txBody>
        </p:sp>
        <p:sp>
          <p:nvSpPr>
            <p:cNvPr id="48152" name="Rectangle 23"/>
            <p:cNvSpPr>
              <a:spLocks noChangeArrowheads="1"/>
            </p:cNvSpPr>
            <p:nvPr/>
          </p:nvSpPr>
          <p:spPr bwMode="auto">
            <a:xfrm>
              <a:off x="3072" y="1248"/>
              <a:ext cx="23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K</a:t>
              </a:r>
              <a:r>
                <a:rPr lang="pt-BR" altLang="pt-BR" b="1" baseline="-25000" dirty="0">
                  <a:solidFill>
                    <a:srgbClr val="FF0000"/>
                  </a:solidFill>
                  <a:latin typeface="Tahoma" pitchFamily="34" charset="0"/>
                </a:rPr>
                <a:t>oc</a:t>
              </a:r>
              <a:endParaRPr lang="pt-BR" altLang="pt-BR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4815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eaLnBrk="0" hangingPunct="0">
                <a:spcBef>
                  <a:spcPct val="40000"/>
                </a:spcBef>
              </a:pPr>
              <a:r>
                <a:rPr lang="pt-BR" altLang="pt-BR" b="1" dirty="0">
                  <a:solidFill>
                    <a:srgbClr val="FF0000"/>
                  </a:solidFill>
                  <a:latin typeface="Tahoma" pitchFamily="34" charset="0"/>
                </a:rPr>
                <a:t>Contaminante</a:t>
              </a:r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336" y="1248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>
              <a:off x="336" y="1488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6" name="Line 27"/>
            <p:cNvSpPr>
              <a:spLocks noChangeShapeType="1"/>
            </p:cNvSpPr>
            <p:nvPr/>
          </p:nvSpPr>
          <p:spPr bwMode="auto">
            <a:xfrm>
              <a:off x="336" y="1699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7" name="Line 28"/>
            <p:cNvSpPr>
              <a:spLocks noChangeShapeType="1"/>
            </p:cNvSpPr>
            <p:nvPr/>
          </p:nvSpPr>
          <p:spPr bwMode="auto">
            <a:xfrm>
              <a:off x="336" y="191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8" name="Line 29"/>
            <p:cNvSpPr>
              <a:spLocks noChangeShapeType="1"/>
            </p:cNvSpPr>
            <p:nvPr/>
          </p:nvSpPr>
          <p:spPr bwMode="auto">
            <a:xfrm>
              <a:off x="336" y="2121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9" name="Line 30"/>
            <p:cNvSpPr>
              <a:spLocks noChangeShapeType="1"/>
            </p:cNvSpPr>
            <p:nvPr/>
          </p:nvSpPr>
          <p:spPr bwMode="auto">
            <a:xfrm>
              <a:off x="336" y="2332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0" name="Line 31"/>
            <p:cNvSpPr>
              <a:spLocks noChangeShapeType="1"/>
            </p:cNvSpPr>
            <p:nvPr/>
          </p:nvSpPr>
          <p:spPr bwMode="auto">
            <a:xfrm>
              <a:off x="336" y="2543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1" name="Line 32"/>
            <p:cNvSpPr>
              <a:spLocks noChangeShapeType="1"/>
            </p:cNvSpPr>
            <p:nvPr/>
          </p:nvSpPr>
          <p:spPr bwMode="auto">
            <a:xfrm>
              <a:off x="336" y="2754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2" name="Line 33"/>
            <p:cNvSpPr>
              <a:spLocks noChangeShapeType="1"/>
            </p:cNvSpPr>
            <p:nvPr/>
          </p:nvSpPr>
          <p:spPr bwMode="auto">
            <a:xfrm>
              <a:off x="336" y="2965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3" name="Line 34"/>
            <p:cNvSpPr>
              <a:spLocks noChangeShapeType="1"/>
            </p:cNvSpPr>
            <p:nvPr/>
          </p:nvSpPr>
          <p:spPr bwMode="auto">
            <a:xfrm>
              <a:off x="336" y="3176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4" name="Line 35"/>
            <p:cNvSpPr>
              <a:spLocks noChangeShapeType="1"/>
            </p:cNvSpPr>
            <p:nvPr/>
          </p:nvSpPr>
          <p:spPr bwMode="auto">
            <a:xfrm>
              <a:off x="336" y="3387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5" name="Line 36"/>
            <p:cNvSpPr>
              <a:spLocks noChangeShapeType="1"/>
            </p:cNvSpPr>
            <p:nvPr/>
          </p:nvSpPr>
          <p:spPr bwMode="auto">
            <a:xfrm>
              <a:off x="336" y="1248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6" name="Line 37"/>
            <p:cNvSpPr>
              <a:spLocks noChangeShapeType="1"/>
            </p:cNvSpPr>
            <p:nvPr/>
          </p:nvSpPr>
          <p:spPr bwMode="auto">
            <a:xfrm>
              <a:off x="3072" y="1248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7" name="Line 38"/>
            <p:cNvSpPr>
              <a:spLocks noChangeShapeType="1"/>
            </p:cNvSpPr>
            <p:nvPr/>
          </p:nvSpPr>
          <p:spPr bwMode="auto">
            <a:xfrm>
              <a:off x="5424" y="1248"/>
              <a:ext cx="0" cy="2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32" name="Rectangle 39"/>
          <p:cNvSpPr>
            <a:spLocks noChangeArrowheads="1"/>
          </p:cNvSpPr>
          <p:nvPr/>
        </p:nvSpPr>
        <p:spPr bwMode="auto">
          <a:xfrm>
            <a:off x="6096000" y="6329363"/>
            <a:ext cx="2438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>
                <a:cs typeface="Times New Roman" pitchFamily="18" charset="0"/>
              </a:rPr>
              <a:t> Valores ilustrativos</a:t>
            </a:r>
          </a:p>
        </p:txBody>
      </p:sp>
      <p:sp>
        <p:nvSpPr>
          <p:cNvPr id="41" name="Text Box 1033"/>
          <p:cNvSpPr txBox="1">
            <a:spLocks noChangeArrowheads="1"/>
          </p:cNvSpPr>
          <p:nvPr/>
        </p:nvSpPr>
        <p:spPr bwMode="auto">
          <a:xfrm>
            <a:off x="577516" y="1001295"/>
            <a:ext cx="297848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tabLst>
                <a:tab pos="346075" algn="l"/>
              </a:tabLst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12284" y="1794933"/>
            <a:ext cx="7661258" cy="4151422"/>
            <a:chOff x="527" y="1132"/>
            <a:chExt cx="5377" cy="2963"/>
          </a:xfrm>
        </p:grpSpPr>
        <p:sp>
          <p:nvSpPr>
            <p:cNvPr id="10260" name="Line 19"/>
            <p:cNvSpPr>
              <a:spLocks noChangeShapeType="1"/>
            </p:cNvSpPr>
            <p:nvPr/>
          </p:nvSpPr>
          <p:spPr bwMode="auto">
            <a:xfrm>
              <a:off x="3024" y="1440"/>
              <a:ext cx="0" cy="230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" name="Rectangle 3"/>
            <p:cNvSpPr>
              <a:spLocks noChangeArrowheads="1"/>
            </p:cNvSpPr>
            <p:nvPr/>
          </p:nvSpPr>
          <p:spPr bwMode="auto">
            <a:xfrm>
              <a:off x="527" y="2601"/>
              <a:ext cx="1176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400" b="1" dirty="0">
                  <a:solidFill>
                    <a:srgbClr val="3333CC"/>
                  </a:solidFill>
                </a:rPr>
                <a:t>Adsorção</a:t>
              </a:r>
            </a:p>
          </p:txBody>
        </p:sp>
        <p:sp>
          <p:nvSpPr>
            <p:cNvPr id="10245" name="Rectangle 4"/>
            <p:cNvSpPr>
              <a:spLocks noChangeArrowheads="1"/>
            </p:cNvSpPr>
            <p:nvPr/>
          </p:nvSpPr>
          <p:spPr bwMode="auto">
            <a:xfrm>
              <a:off x="4409" y="2660"/>
              <a:ext cx="1495" cy="5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 dirty="0">
                  <a:solidFill>
                    <a:srgbClr val="3333CC"/>
                  </a:solidFill>
                </a:rPr>
                <a:t>Fase Imiscível </a:t>
              </a:r>
              <a:r>
                <a:rPr lang="pt-BR" altLang="pt-BR" sz="2000" b="1" dirty="0" smtClean="0">
                  <a:solidFill>
                    <a:srgbClr val="3333CC"/>
                  </a:solidFill>
                </a:rPr>
                <a:t/>
              </a:r>
              <a:br>
                <a:rPr lang="pt-BR" altLang="pt-BR" sz="2000" b="1" dirty="0" smtClean="0">
                  <a:solidFill>
                    <a:srgbClr val="3333CC"/>
                  </a:solidFill>
                </a:rPr>
              </a:br>
              <a:r>
                <a:rPr lang="pt-BR" altLang="pt-BR" sz="2000" b="1" dirty="0" smtClean="0">
                  <a:solidFill>
                    <a:srgbClr val="3333CC"/>
                  </a:solidFill>
                </a:rPr>
                <a:t>(Livre e Residual</a:t>
              </a:r>
              <a:r>
                <a:rPr lang="pt-BR" altLang="pt-BR" sz="2000" b="1" dirty="0">
                  <a:solidFill>
                    <a:srgbClr val="3333CC"/>
                  </a:solidFill>
                </a:rPr>
                <a:t>) </a:t>
              </a:r>
            </a:p>
          </p:txBody>
        </p:sp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1901" y="2478"/>
              <a:ext cx="56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Sorção</a:t>
              </a:r>
            </a:p>
          </p:txBody>
        </p:sp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3403" y="2440"/>
              <a:ext cx="97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Coalescência</a:t>
              </a:r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2360" y="3782"/>
              <a:ext cx="1202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400" b="1">
                  <a:solidFill>
                    <a:srgbClr val="3333CC"/>
                  </a:solidFill>
                </a:rPr>
                <a:t>Dissolvido</a:t>
              </a:r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2501" y="1132"/>
              <a:ext cx="1042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400" b="1" dirty="0">
                  <a:solidFill>
                    <a:srgbClr val="3333CC"/>
                  </a:solidFill>
                </a:rPr>
                <a:t>Vapor</a:t>
              </a:r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2643" y="3397"/>
              <a:ext cx="83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Dissolução</a:t>
              </a:r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2524" y="1814"/>
              <a:ext cx="9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Volatilização</a:t>
              </a:r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 flipH="1">
              <a:off x="3648" y="3276"/>
              <a:ext cx="902" cy="4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4334" y="3497"/>
              <a:ext cx="114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 dirty="0">
                  <a:solidFill>
                    <a:srgbClr val="000000"/>
                  </a:solidFill>
                </a:rPr>
                <a:t>Dissolução</a:t>
              </a:r>
            </a:p>
          </p:txBody>
        </p:sp>
        <p:sp>
          <p:nvSpPr>
            <p:cNvPr id="10254" name="Line 13"/>
            <p:cNvSpPr>
              <a:spLocks noChangeShapeType="1"/>
            </p:cNvSpPr>
            <p:nvPr/>
          </p:nvSpPr>
          <p:spPr bwMode="auto">
            <a:xfrm flipH="1" flipV="1">
              <a:off x="3552" y="1392"/>
              <a:ext cx="1232" cy="123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140" y="1776"/>
              <a:ext cx="9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Volatilização</a:t>
              </a:r>
            </a:p>
          </p:txBody>
        </p:sp>
        <p:sp>
          <p:nvSpPr>
            <p:cNvPr id="10256" name="Line 15"/>
            <p:cNvSpPr>
              <a:spLocks noChangeShapeType="1"/>
            </p:cNvSpPr>
            <p:nvPr/>
          </p:nvSpPr>
          <p:spPr bwMode="auto">
            <a:xfrm>
              <a:off x="1062" y="2888"/>
              <a:ext cx="1311" cy="88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 flipV="1">
              <a:off x="1152" y="1392"/>
              <a:ext cx="1399" cy="117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17" y="1753"/>
              <a:ext cx="9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 dirty="0">
                  <a:solidFill>
                    <a:srgbClr val="000000"/>
                  </a:solidFill>
                </a:rPr>
                <a:t>Volatilização</a:t>
              </a: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1147" y="3665"/>
              <a:ext cx="8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Sorção/</a:t>
              </a:r>
            </a:p>
            <a:p>
              <a:pPr algn="ctr" eaLnBrk="0" hangingPunct="0"/>
              <a:r>
                <a:rPr lang="pt-BR" altLang="pt-BR" sz="2000" b="1">
                  <a:solidFill>
                    <a:srgbClr val="000000"/>
                  </a:solidFill>
                </a:rPr>
                <a:t>Dissolução</a:t>
              </a:r>
            </a:p>
          </p:txBody>
        </p:sp>
        <p:sp>
          <p:nvSpPr>
            <p:cNvPr id="10261" name="Line 20"/>
            <p:cNvSpPr>
              <a:spLocks noChangeShapeType="1"/>
            </p:cNvSpPr>
            <p:nvPr/>
          </p:nvSpPr>
          <p:spPr bwMode="auto">
            <a:xfrm>
              <a:off x="1632" y="2784"/>
              <a:ext cx="274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285750" y="285750"/>
            <a:ext cx="762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Mecanismos de Partição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549" y="1803652"/>
            <a:ext cx="7772400" cy="19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285750">
              <a:spcBef>
                <a:spcPct val="250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Livre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imiscível e móvel no meio poroso</a:t>
            </a:r>
          </a:p>
          <a:p>
            <a:pPr marL="0" lvl="1" indent="-285750">
              <a:spcBef>
                <a:spcPct val="250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Residual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imiscível e imóvel no meio poroso</a:t>
            </a:r>
          </a:p>
          <a:p>
            <a:pPr marL="0" lvl="1" indent="-285750">
              <a:spcBef>
                <a:spcPct val="250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Fonte de contaminação para água subterrânea</a:t>
            </a:r>
          </a:p>
          <a:p>
            <a:pPr marL="0" lvl="1" indent="-285750">
              <a:spcBef>
                <a:spcPct val="250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Grande quantidade relativa de massa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8431" y="642040"/>
            <a:ext cx="5447879" cy="52525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Livre e Fase Residual</a:t>
            </a:r>
            <a:endParaRPr lang="pt-B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3478" t="4846" r="1739" b="18173"/>
          <a:stretch>
            <a:fillRect/>
          </a:stretch>
        </p:blipFill>
        <p:spPr bwMode="auto">
          <a:xfrm>
            <a:off x="1007579" y="3916837"/>
            <a:ext cx="7078017" cy="27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67445" y="2269380"/>
            <a:ext cx="4398745" cy="40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Presente na zona não saturada</a:t>
            </a:r>
          </a:p>
          <a:p>
            <a:pPr marL="0" lvl="1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Alta mobilidade (acúmulo em espaços confinados) –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Intrusão de Vapores</a:t>
            </a:r>
          </a:p>
          <a:p>
            <a:pPr marL="0" lvl="1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Riscos toxicológicos e de </a:t>
            </a:r>
            <a:r>
              <a:rPr lang="pt-BR" alt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explosividade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elevados</a:t>
            </a:r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5204951" y="2399625"/>
            <a:ext cx="3667827" cy="3732112"/>
            <a:chOff x="5436096" y="3501008"/>
            <a:chExt cx="2736304" cy="2702271"/>
          </a:xfrm>
        </p:grpSpPr>
        <p:pic>
          <p:nvPicPr>
            <p:cNvPr id="1229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3501008"/>
              <a:ext cx="2736304" cy="270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5436096" y="3501008"/>
              <a:ext cx="2736304" cy="26648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35542" y="1064830"/>
            <a:ext cx="3159125" cy="4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Fase Vapor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t-BR" alt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25000"/>
              </a:spcBef>
            </a:pP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99363" y="1626924"/>
            <a:ext cx="4826172" cy="485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285750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Contaminante </a:t>
            </a:r>
            <a:r>
              <a:rPr lang="pt-BR" altLang="pt-B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dissolvido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aderido à superfície do sólido (grãos de sedimento e de minerais de rocha alterada e paredes de fraturas)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285750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Não confundir </a:t>
            </a: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 fase residual</a:t>
            </a:r>
          </a:p>
          <a:p>
            <a:pPr marL="0" lvl="1" indent="-285750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Não possui mobilidade enquanto</a:t>
            </a:r>
            <a:b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adsorvido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285750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 uma fonte de</a:t>
            </a:r>
            <a:b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contaminação para água</a:t>
            </a:r>
            <a:b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subterrânea (menores que as fases</a:t>
            </a:r>
            <a:b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alt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livre e residual)</a:t>
            </a:r>
            <a:endParaRPr lang="pt-BR" alt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6606" y="552740"/>
            <a:ext cx="2898527" cy="563751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Adsorvida</a:t>
            </a:r>
            <a:endParaRPr lang="pt-B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3490" name="Picture 2" descr="Resultado de imagem para soil adsorption"/>
          <p:cNvPicPr>
            <a:picLocks noChangeAspect="1" noChangeArrowheads="1"/>
          </p:cNvPicPr>
          <p:nvPr/>
        </p:nvPicPr>
        <p:blipFill>
          <a:blip r:embed="rId3" cstate="print"/>
          <a:srcRect l="3937" t="3919" r="3937" b="2613"/>
          <a:stretch>
            <a:fillRect/>
          </a:stretch>
        </p:blipFill>
        <p:spPr bwMode="auto">
          <a:xfrm>
            <a:off x="5448717" y="2170080"/>
            <a:ext cx="3372655" cy="343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54529" y="2056448"/>
            <a:ext cx="7923096" cy="206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Presente na zona saturada e franja capilar</a:t>
            </a:r>
          </a:p>
          <a:p>
            <a:pPr marL="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Provoca a mobilidade do contaminante na água subterrânea</a:t>
            </a:r>
          </a:p>
          <a:p>
            <a:pPr marL="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Risco toxicológico a receptores</a:t>
            </a:r>
            <a:endParaRPr lang="pt-BR" alt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04375" y="4302389"/>
            <a:ext cx="6324600" cy="1643062"/>
            <a:chOff x="1000125" y="3786188"/>
            <a:chExt cx="6324600" cy="1643062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168525" y="3786188"/>
              <a:ext cx="5156200" cy="1643062"/>
            </a:xfrm>
            <a:custGeom>
              <a:avLst/>
              <a:gdLst>
                <a:gd name="T0" fmla="*/ 2147483647 w 8181"/>
                <a:gd name="T1" fmla="*/ 2147483647 h 2512"/>
                <a:gd name="T2" fmla="*/ 2147483647 w 8181"/>
                <a:gd name="T3" fmla="*/ 2147483647 h 2512"/>
                <a:gd name="T4" fmla="*/ 2147483647 w 8181"/>
                <a:gd name="T5" fmla="*/ 2147483647 h 2512"/>
                <a:gd name="T6" fmla="*/ 2147483647 w 8181"/>
                <a:gd name="T7" fmla="*/ 2147483647 h 2512"/>
                <a:gd name="T8" fmla="*/ 2147483647 w 8181"/>
                <a:gd name="T9" fmla="*/ 2147483647 h 2512"/>
                <a:gd name="T10" fmla="*/ 2147483647 w 8181"/>
                <a:gd name="T11" fmla="*/ 2147483647 h 2512"/>
                <a:gd name="T12" fmla="*/ 2147483647 w 8181"/>
                <a:gd name="T13" fmla="*/ 2147483647 h 2512"/>
                <a:gd name="T14" fmla="*/ 2147483647 w 8181"/>
                <a:gd name="T15" fmla="*/ 2147483647 h 2512"/>
                <a:gd name="T16" fmla="*/ 2147483647 w 8181"/>
                <a:gd name="T17" fmla="*/ 2147483647 h 2512"/>
                <a:gd name="T18" fmla="*/ 2147483647 w 8181"/>
                <a:gd name="T19" fmla="*/ 2147483647 h 2512"/>
                <a:gd name="T20" fmla="*/ 2147483647 w 8181"/>
                <a:gd name="T21" fmla="*/ 2147483647 h 2512"/>
                <a:gd name="T22" fmla="*/ 2147483647 w 8181"/>
                <a:gd name="T23" fmla="*/ 2147483647 h 2512"/>
                <a:gd name="T24" fmla="*/ 2147483647 w 8181"/>
                <a:gd name="T25" fmla="*/ 2147483647 h 2512"/>
                <a:gd name="T26" fmla="*/ 2147483647 w 8181"/>
                <a:gd name="T27" fmla="*/ 2147483647 h 2512"/>
                <a:gd name="T28" fmla="*/ 2147483647 w 8181"/>
                <a:gd name="T29" fmla="*/ 2147483647 h 2512"/>
                <a:gd name="T30" fmla="*/ 2147483647 w 8181"/>
                <a:gd name="T31" fmla="*/ 2147483647 h 2512"/>
                <a:gd name="T32" fmla="*/ 2147483647 w 8181"/>
                <a:gd name="T33" fmla="*/ 2147483647 h 2512"/>
                <a:gd name="T34" fmla="*/ 2147483647 w 8181"/>
                <a:gd name="T35" fmla="*/ 2147483647 h 2512"/>
                <a:gd name="T36" fmla="*/ 2147483647 w 8181"/>
                <a:gd name="T37" fmla="*/ 2147483647 h 2512"/>
                <a:gd name="T38" fmla="*/ 2147483647 w 8181"/>
                <a:gd name="T39" fmla="*/ 2147483647 h 2512"/>
                <a:gd name="T40" fmla="*/ 2147483647 w 8181"/>
                <a:gd name="T41" fmla="*/ 2147483647 h 2512"/>
                <a:gd name="T42" fmla="*/ 2147483647 w 8181"/>
                <a:gd name="T43" fmla="*/ 2147483647 h 2512"/>
                <a:gd name="T44" fmla="*/ 2147483647 w 8181"/>
                <a:gd name="T45" fmla="*/ 2147483647 h 2512"/>
                <a:gd name="T46" fmla="*/ 2147483647 w 8181"/>
                <a:gd name="T47" fmla="*/ 2147483647 h 2512"/>
                <a:gd name="T48" fmla="*/ 2147483647 w 8181"/>
                <a:gd name="T49" fmla="*/ 2147483647 h 2512"/>
                <a:gd name="T50" fmla="*/ 2147483647 w 8181"/>
                <a:gd name="T51" fmla="*/ 2147483647 h 2512"/>
                <a:gd name="T52" fmla="*/ 2147483647 w 8181"/>
                <a:gd name="T53" fmla="*/ 2147483647 h 2512"/>
                <a:gd name="T54" fmla="*/ 2147483647 w 8181"/>
                <a:gd name="T55" fmla="*/ 2147483647 h 2512"/>
                <a:gd name="T56" fmla="*/ 2147483647 w 8181"/>
                <a:gd name="T57" fmla="*/ 2147483647 h 2512"/>
                <a:gd name="T58" fmla="*/ 2147483647 w 8181"/>
                <a:gd name="T59" fmla="*/ 2147483647 h 2512"/>
                <a:gd name="T60" fmla="*/ 2147483647 w 8181"/>
                <a:gd name="T61" fmla="*/ 2147483647 h 2512"/>
                <a:gd name="T62" fmla="*/ 2147483647 w 8181"/>
                <a:gd name="T63" fmla="*/ 2147483647 h 2512"/>
                <a:gd name="T64" fmla="*/ 2147483647 w 8181"/>
                <a:gd name="T65" fmla="*/ 2147483647 h 2512"/>
                <a:gd name="T66" fmla="*/ 2147483647 w 8181"/>
                <a:gd name="T67" fmla="*/ 2147483647 h 2512"/>
                <a:gd name="T68" fmla="*/ 2147483647 w 8181"/>
                <a:gd name="T69" fmla="*/ 2147483647 h 2512"/>
                <a:gd name="T70" fmla="*/ 2147483647 w 8181"/>
                <a:gd name="T71" fmla="*/ 2147483647 h 2512"/>
                <a:gd name="T72" fmla="*/ 2147483647 w 8181"/>
                <a:gd name="T73" fmla="*/ 2147483647 h 2512"/>
                <a:gd name="T74" fmla="*/ 2147483647 w 8181"/>
                <a:gd name="T75" fmla="*/ 2147483647 h 2512"/>
                <a:gd name="T76" fmla="*/ 2147483647 w 8181"/>
                <a:gd name="T77" fmla="*/ 2147483647 h 2512"/>
                <a:gd name="T78" fmla="*/ 2147483647 w 8181"/>
                <a:gd name="T79" fmla="*/ 2147483647 h 2512"/>
                <a:gd name="T80" fmla="*/ 2147483647 w 8181"/>
                <a:gd name="T81" fmla="*/ 2147483647 h 2512"/>
                <a:gd name="T82" fmla="*/ 2147483647 w 8181"/>
                <a:gd name="T83" fmla="*/ 2147483647 h 2512"/>
                <a:gd name="T84" fmla="*/ 2147483647 w 8181"/>
                <a:gd name="T85" fmla="*/ 2147483647 h 2512"/>
                <a:gd name="T86" fmla="*/ 2147483647 w 8181"/>
                <a:gd name="T87" fmla="*/ 2147483647 h 2512"/>
                <a:gd name="T88" fmla="*/ 2147483647 w 8181"/>
                <a:gd name="T89" fmla="*/ 2147483647 h 2512"/>
                <a:gd name="T90" fmla="*/ 2147483647 w 8181"/>
                <a:gd name="T91" fmla="*/ 2147483647 h 2512"/>
                <a:gd name="T92" fmla="*/ 2147483647 w 8181"/>
                <a:gd name="T93" fmla="*/ 2147483647 h 2512"/>
                <a:gd name="T94" fmla="*/ 2147483647 w 8181"/>
                <a:gd name="T95" fmla="*/ 2147483647 h 2512"/>
                <a:gd name="T96" fmla="*/ 2147483647 w 8181"/>
                <a:gd name="T97" fmla="*/ 2147483647 h 2512"/>
                <a:gd name="T98" fmla="*/ 2147483647 w 8181"/>
                <a:gd name="T99" fmla="*/ 2147483647 h 2512"/>
                <a:gd name="T100" fmla="*/ 2147483647 w 8181"/>
                <a:gd name="T101" fmla="*/ 2147483647 h 2512"/>
                <a:gd name="T102" fmla="*/ 2147483647 w 8181"/>
                <a:gd name="T103" fmla="*/ 2147483647 h 2512"/>
                <a:gd name="T104" fmla="*/ 0 w 8181"/>
                <a:gd name="T105" fmla="*/ 2147483647 h 25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81"/>
                <a:gd name="T160" fmla="*/ 0 h 2512"/>
                <a:gd name="T161" fmla="*/ 8181 w 8181"/>
                <a:gd name="T162" fmla="*/ 2512 h 25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81" h="2512">
                  <a:moveTo>
                    <a:pt x="0" y="439"/>
                  </a:moveTo>
                  <a:lnTo>
                    <a:pt x="72" y="388"/>
                  </a:lnTo>
                  <a:lnTo>
                    <a:pt x="140" y="341"/>
                  </a:lnTo>
                  <a:lnTo>
                    <a:pt x="204" y="299"/>
                  </a:lnTo>
                  <a:lnTo>
                    <a:pt x="267" y="260"/>
                  </a:lnTo>
                  <a:lnTo>
                    <a:pt x="327" y="224"/>
                  </a:lnTo>
                  <a:lnTo>
                    <a:pt x="386" y="191"/>
                  </a:lnTo>
                  <a:lnTo>
                    <a:pt x="442" y="162"/>
                  </a:lnTo>
                  <a:lnTo>
                    <a:pt x="497" y="136"/>
                  </a:lnTo>
                  <a:lnTo>
                    <a:pt x="550" y="113"/>
                  </a:lnTo>
                  <a:lnTo>
                    <a:pt x="603" y="92"/>
                  </a:lnTo>
                  <a:lnTo>
                    <a:pt x="654" y="74"/>
                  </a:lnTo>
                  <a:lnTo>
                    <a:pt x="704" y="57"/>
                  </a:lnTo>
                  <a:lnTo>
                    <a:pt x="754" y="45"/>
                  </a:lnTo>
                  <a:lnTo>
                    <a:pt x="802" y="33"/>
                  </a:lnTo>
                  <a:lnTo>
                    <a:pt x="852" y="24"/>
                  </a:lnTo>
                  <a:lnTo>
                    <a:pt x="900" y="16"/>
                  </a:lnTo>
                  <a:lnTo>
                    <a:pt x="948" y="10"/>
                  </a:lnTo>
                  <a:lnTo>
                    <a:pt x="998" y="6"/>
                  </a:lnTo>
                  <a:lnTo>
                    <a:pt x="1047" y="2"/>
                  </a:lnTo>
                  <a:lnTo>
                    <a:pt x="1098" y="1"/>
                  </a:lnTo>
                  <a:lnTo>
                    <a:pt x="1148" y="0"/>
                  </a:lnTo>
                  <a:lnTo>
                    <a:pt x="1201" y="0"/>
                  </a:lnTo>
                  <a:lnTo>
                    <a:pt x="1254" y="1"/>
                  </a:lnTo>
                  <a:lnTo>
                    <a:pt x="1309" y="2"/>
                  </a:lnTo>
                  <a:lnTo>
                    <a:pt x="1366" y="3"/>
                  </a:lnTo>
                  <a:lnTo>
                    <a:pt x="1424" y="6"/>
                  </a:lnTo>
                  <a:lnTo>
                    <a:pt x="1485" y="8"/>
                  </a:lnTo>
                  <a:lnTo>
                    <a:pt x="1549" y="10"/>
                  </a:lnTo>
                  <a:lnTo>
                    <a:pt x="1614" y="12"/>
                  </a:lnTo>
                  <a:lnTo>
                    <a:pt x="1682" y="14"/>
                  </a:lnTo>
                  <a:lnTo>
                    <a:pt x="1753" y="15"/>
                  </a:lnTo>
                  <a:lnTo>
                    <a:pt x="1827" y="15"/>
                  </a:lnTo>
                  <a:lnTo>
                    <a:pt x="1990" y="15"/>
                  </a:lnTo>
                  <a:lnTo>
                    <a:pt x="2153" y="16"/>
                  </a:lnTo>
                  <a:lnTo>
                    <a:pt x="2312" y="16"/>
                  </a:lnTo>
                  <a:lnTo>
                    <a:pt x="2472" y="17"/>
                  </a:lnTo>
                  <a:lnTo>
                    <a:pt x="2630" y="20"/>
                  </a:lnTo>
                  <a:lnTo>
                    <a:pt x="2788" y="21"/>
                  </a:lnTo>
                  <a:lnTo>
                    <a:pt x="2943" y="23"/>
                  </a:lnTo>
                  <a:lnTo>
                    <a:pt x="3098" y="26"/>
                  </a:lnTo>
                  <a:lnTo>
                    <a:pt x="3253" y="30"/>
                  </a:lnTo>
                  <a:lnTo>
                    <a:pt x="3406" y="33"/>
                  </a:lnTo>
                  <a:lnTo>
                    <a:pt x="3560" y="38"/>
                  </a:lnTo>
                  <a:lnTo>
                    <a:pt x="3712" y="43"/>
                  </a:lnTo>
                  <a:lnTo>
                    <a:pt x="3865" y="48"/>
                  </a:lnTo>
                  <a:lnTo>
                    <a:pt x="4016" y="54"/>
                  </a:lnTo>
                  <a:lnTo>
                    <a:pt x="4168" y="61"/>
                  </a:lnTo>
                  <a:lnTo>
                    <a:pt x="4320" y="69"/>
                  </a:lnTo>
                  <a:lnTo>
                    <a:pt x="4470" y="77"/>
                  </a:lnTo>
                  <a:lnTo>
                    <a:pt x="4621" y="86"/>
                  </a:lnTo>
                  <a:lnTo>
                    <a:pt x="4773" y="95"/>
                  </a:lnTo>
                  <a:lnTo>
                    <a:pt x="4924" y="106"/>
                  </a:lnTo>
                  <a:lnTo>
                    <a:pt x="5075" y="117"/>
                  </a:lnTo>
                  <a:lnTo>
                    <a:pt x="5227" y="129"/>
                  </a:lnTo>
                  <a:lnTo>
                    <a:pt x="5379" y="141"/>
                  </a:lnTo>
                  <a:lnTo>
                    <a:pt x="5531" y="155"/>
                  </a:lnTo>
                  <a:lnTo>
                    <a:pt x="5685" y="170"/>
                  </a:lnTo>
                  <a:lnTo>
                    <a:pt x="5838" y="185"/>
                  </a:lnTo>
                  <a:lnTo>
                    <a:pt x="5992" y="201"/>
                  </a:lnTo>
                  <a:lnTo>
                    <a:pt x="6147" y="218"/>
                  </a:lnTo>
                  <a:lnTo>
                    <a:pt x="6304" y="237"/>
                  </a:lnTo>
                  <a:lnTo>
                    <a:pt x="6460" y="256"/>
                  </a:lnTo>
                  <a:lnTo>
                    <a:pt x="6619" y="276"/>
                  </a:lnTo>
                  <a:lnTo>
                    <a:pt x="6778" y="298"/>
                  </a:lnTo>
                  <a:lnTo>
                    <a:pt x="6959" y="328"/>
                  </a:lnTo>
                  <a:lnTo>
                    <a:pt x="7129" y="367"/>
                  </a:lnTo>
                  <a:lnTo>
                    <a:pt x="7287" y="414"/>
                  </a:lnTo>
                  <a:lnTo>
                    <a:pt x="7433" y="469"/>
                  </a:lnTo>
                  <a:lnTo>
                    <a:pt x="7567" y="530"/>
                  </a:lnTo>
                  <a:lnTo>
                    <a:pt x="7688" y="598"/>
                  </a:lnTo>
                  <a:lnTo>
                    <a:pt x="7797" y="671"/>
                  </a:lnTo>
                  <a:lnTo>
                    <a:pt x="7892" y="749"/>
                  </a:lnTo>
                  <a:lnTo>
                    <a:pt x="7975" y="832"/>
                  </a:lnTo>
                  <a:lnTo>
                    <a:pt x="8044" y="918"/>
                  </a:lnTo>
                  <a:lnTo>
                    <a:pt x="8099" y="1008"/>
                  </a:lnTo>
                  <a:lnTo>
                    <a:pt x="8141" y="1099"/>
                  </a:lnTo>
                  <a:lnTo>
                    <a:pt x="8168" y="1192"/>
                  </a:lnTo>
                  <a:lnTo>
                    <a:pt x="8181" y="1287"/>
                  </a:lnTo>
                  <a:lnTo>
                    <a:pt x="8180" y="1381"/>
                  </a:lnTo>
                  <a:lnTo>
                    <a:pt x="8164" y="1477"/>
                  </a:lnTo>
                  <a:lnTo>
                    <a:pt x="8132" y="1571"/>
                  </a:lnTo>
                  <a:lnTo>
                    <a:pt x="8086" y="1663"/>
                  </a:lnTo>
                  <a:lnTo>
                    <a:pt x="8023" y="1754"/>
                  </a:lnTo>
                  <a:lnTo>
                    <a:pt x="7945" y="1841"/>
                  </a:lnTo>
                  <a:lnTo>
                    <a:pt x="7851" y="1926"/>
                  </a:lnTo>
                  <a:lnTo>
                    <a:pt x="7740" y="2007"/>
                  </a:lnTo>
                  <a:lnTo>
                    <a:pt x="7613" y="2081"/>
                  </a:lnTo>
                  <a:lnTo>
                    <a:pt x="7470" y="2153"/>
                  </a:lnTo>
                  <a:lnTo>
                    <a:pt x="7309" y="2217"/>
                  </a:lnTo>
                  <a:lnTo>
                    <a:pt x="7131" y="2276"/>
                  </a:lnTo>
                  <a:lnTo>
                    <a:pt x="6936" y="2326"/>
                  </a:lnTo>
                  <a:lnTo>
                    <a:pt x="6722" y="2369"/>
                  </a:lnTo>
                  <a:lnTo>
                    <a:pt x="6492" y="2403"/>
                  </a:lnTo>
                  <a:lnTo>
                    <a:pt x="6243" y="2430"/>
                  </a:lnTo>
                  <a:lnTo>
                    <a:pt x="5976" y="2445"/>
                  </a:lnTo>
                  <a:lnTo>
                    <a:pt x="5690" y="2450"/>
                  </a:lnTo>
                  <a:lnTo>
                    <a:pt x="5584" y="2451"/>
                  </a:lnTo>
                  <a:lnTo>
                    <a:pt x="5466" y="2454"/>
                  </a:lnTo>
                  <a:lnTo>
                    <a:pt x="5336" y="2456"/>
                  </a:lnTo>
                  <a:lnTo>
                    <a:pt x="5196" y="2461"/>
                  </a:lnTo>
                  <a:lnTo>
                    <a:pt x="5045" y="2465"/>
                  </a:lnTo>
                  <a:lnTo>
                    <a:pt x="4887" y="2471"/>
                  </a:lnTo>
                  <a:lnTo>
                    <a:pt x="4719" y="2477"/>
                  </a:lnTo>
                  <a:lnTo>
                    <a:pt x="4543" y="2484"/>
                  </a:lnTo>
                  <a:lnTo>
                    <a:pt x="4361" y="2489"/>
                  </a:lnTo>
                  <a:lnTo>
                    <a:pt x="4174" y="2495"/>
                  </a:lnTo>
                  <a:lnTo>
                    <a:pt x="3980" y="2500"/>
                  </a:lnTo>
                  <a:lnTo>
                    <a:pt x="3784" y="2504"/>
                  </a:lnTo>
                  <a:lnTo>
                    <a:pt x="3583" y="2508"/>
                  </a:lnTo>
                  <a:lnTo>
                    <a:pt x="3381" y="2511"/>
                  </a:lnTo>
                  <a:lnTo>
                    <a:pt x="3176" y="2512"/>
                  </a:lnTo>
                  <a:lnTo>
                    <a:pt x="2972" y="2511"/>
                  </a:lnTo>
                  <a:lnTo>
                    <a:pt x="2766" y="2510"/>
                  </a:lnTo>
                  <a:lnTo>
                    <a:pt x="2561" y="2506"/>
                  </a:lnTo>
                  <a:lnTo>
                    <a:pt x="2358" y="2500"/>
                  </a:lnTo>
                  <a:lnTo>
                    <a:pt x="2158" y="2491"/>
                  </a:lnTo>
                  <a:lnTo>
                    <a:pt x="1960" y="2480"/>
                  </a:lnTo>
                  <a:lnTo>
                    <a:pt x="1767" y="2466"/>
                  </a:lnTo>
                  <a:lnTo>
                    <a:pt x="1580" y="2449"/>
                  </a:lnTo>
                  <a:lnTo>
                    <a:pt x="1398" y="2430"/>
                  </a:lnTo>
                  <a:lnTo>
                    <a:pt x="1222" y="2407"/>
                  </a:lnTo>
                  <a:lnTo>
                    <a:pt x="1054" y="2379"/>
                  </a:lnTo>
                  <a:lnTo>
                    <a:pt x="893" y="2348"/>
                  </a:lnTo>
                  <a:lnTo>
                    <a:pt x="742" y="2314"/>
                  </a:lnTo>
                  <a:lnTo>
                    <a:pt x="602" y="2275"/>
                  </a:lnTo>
                  <a:lnTo>
                    <a:pt x="471" y="2232"/>
                  </a:lnTo>
                  <a:lnTo>
                    <a:pt x="352" y="2184"/>
                  </a:lnTo>
                  <a:lnTo>
                    <a:pt x="247" y="2131"/>
                  </a:lnTo>
                  <a:lnTo>
                    <a:pt x="227" y="2101"/>
                  </a:lnTo>
                  <a:lnTo>
                    <a:pt x="209" y="2065"/>
                  </a:lnTo>
                  <a:lnTo>
                    <a:pt x="191" y="2024"/>
                  </a:lnTo>
                  <a:lnTo>
                    <a:pt x="175" y="1977"/>
                  </a:lnTo>
                  <a:lnTo>
                    <a:pt x="160" y="1926"/>
                  </a:lnTo>
                  <a:lnTo>
                    <a:pt x="145" y="1870"/>
                  </a:lnTo>
                  <a:lnTo>
                    <a:pt x="132" y="1810"/>
                  </a:lnTo>
                  <a:lnTo>
                    <a:pt x="119" y="1748"/>
                  </a:lnTo>
                  <a:lnTo>
                    <a:pt x="107" y="1681"/>
                  </a:lnTo>
                  <a:lnTo>
                    <a:pt x="96" y="1614"/>
                  </a:lnTo>
                  <a:lnTo>
                    <a:pt x="86" y="1544"/>
                  </a:lnTo>
                  <a:lnTo>
                    <a:pt x="76" y="1472"/>
                  </a:lnTo>
                  <a:lnTo>
                    <a:pt x="67" y="1399"/>
                  </a:lnTo>
                  <a:lnTo>
                    <a:pt x="59" y="1326"/>
                  </a:lnTo>
                  <a:lnTo>
                    <a:pt x="51" y="1253"/>
                  </a:lnTo>
                  <a:lnTo>
                    <a:pt x="44" y="1179"/>
                  </a:lnTo>
                  <a:lnTo>
                    <a:pt x="38" y="1107"/>
                  </a:lnTo>
                  <a:lnTo>
                    <a:pt x="33" y="1037"/>
                  </a:lnTo>
                  <a:lnTo>
                    <a:pt x="27" y="967"/>
                  </a:lnTo>
                  <a:lnTo>
                    <a:pt x="22" y="900"/>
                  </a:lnTo>
                  <a:lnTo>
                    <a:pt x="19" y="836"/>
                  </a:lnTo>
                  <a:lnTo>
                    <a:pt x="15" y="775"/>
                  </a:lnTo>
                  <a:lnTo>
                    <a:pt x="12" y="717"/>
                  </a:lnTo>
                  <a:lnTo>
                    <a:pt x="10" y="664"/>
                  </a:lnTo>
                  <a:lnTo>
                    <a:pt x="7" y="615"/>
                  </a:lnTo>
                  <a:lnTo>
                    <a:pt x="5" y="571"/>
                  </a:lnTo>
                  <a:lnTo>
                    <a:pt x="4" y="532"/>
                  </a:lnTo>
                  <a:lnTo>
                    <a:pt x="3" y="500"/>
                  </a:lnTo>
                  <a:lnTo>
                    <a:pt x="2" y="475"/>
                  </a:lnTo>
                  <a:lnTo>
                    <a:pt x="0" y="455"/>
                  </a:lnTo>
                  <a:lnTo>
                    <a:pt x="0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1" name="Freeform 6"/>
            <p:cNvSpPr>
              <a:spLocks/>
            </p:cNvSpPr>
            <p:nvPr/>
          </p:nvSpPr>
          <p:spPr bwMode="auto">
            <a:xfrm>
              <a:off x="1671638" y="3894138"/>
              <a:ext cx="2111375" cy="1433512"/>
            </a:xfrm>
            <a:custGeom>
              <a:avLst/>
              <a:gdLst>
                <a:gd name="T0" fmla="*/ 2147483647 w 2830"/>
                <a:gd name="T1" fmla="*/ 2147483647 h 2380"/>
                <a:gd name="T2" fmla="*/ 2147483647 w 2830"/>
                <a:gd name="T3" fmla="*/ 2147483647 h 2380"/>
                <a:gd name="T4" fmla="*/ 2147483647 w 2830"/>
                <a:gd name="T5" fmla="*/ 2147483647 h 2380"/>
                <a:gd name="T6" fmla="*/ 2147483647 w 2830"/>
                <a:gd name="T7" fmla="*/ 2147483647 h 2380"/>
                <a:gd name="T8" fmla="*/ 2147483647 w 2830"/>
                <a:gd name="T9" fmla="*/ 2147483647 h 2380"/>
                <a:gd name="T10" fmla="*/ 2147483647 w 2830"/>
                <a:gd name="T11" fmla="*/ 2147483647 h 2380"/>
                <a:gd name="T12" fmla="*/ 2147483647 w 2830"/>
                <a:gd name="T13" fmla="*/ 2147483647 h 2380"/>
                <a:gd name="T14" fmla="*/ 2147483647 w 2830"/>
                <a:gd name="T15" fmla="*/ 2147483647 h 2380"/>
                <a:gd name="T16" fmla="*/ 2147483647 w 2830"/>
                <a:gd name="T17" fmla="*/ 2147483647 h 2380"/>
                <a:gd name="T18" fmla="*/ 2147483647 w 2830"/>
                <a:gd name="T19" fmla="*/ 2147483647 h 2380"/>
                <a:gd name="T20" fmla="*/ 2147483647 w 2830"/>
                <a:gd name="T21" fmla="*/ 2147483647 h 2380"/>
                <a:gd name="T22" fmla="*/ 2147483647 w 2830"/>
                <a:gd name="T23" fmla="*/ 2147483647 h 2380"/>
                <a:gd name="T24" fmla="*/ 2147483647 w 2830"/>
                <a:gd name="T25" fmla="*/ 2147483647 h 2380"/>
                <a:gd name="T26" fmla="*/ 2147483647 w 2830"/>
                <a:gd name="T27" fmla="*/ 2147483647 h 2380"/>
                <a:gd name="T28" fmla="*/ 2147483647 w 2830"/>
                <a:gd name="T29" fmla="*/ 2147483647 h 2380"/>
                <a:gd name="T30" fmla="*/ 2147483647 w 2830"/>
                <a:gd name="T31" fmla="*/ 2147483647 h 2380"/>
                <a:gd name="T32" fmla="*/ 2147483647 w 2830"/>
                <a:gd name="T33" fmla="*/ 2147483647 h 2380"/>
                <a:gd name="T34" fmla="*/ 2147483647 w 2830"/>
                <a:gd name="T35" fmla="*/ 2147483647 h 2380"/>
                <a:gd name="T36" fmla="*/ 2147483647 w 2830"/>
                <a:gd name="T37" fmla="*/ 2147483647 h 2380"/>
                <a:gd name="T38" fmla="*/ 2147483647 w 2830"/>
                <a:gd name="T39" fmla="*/ 2147483647 h 2380"/>
                <a:gd name="T40" fmla="*/ 2147483647 w 2830"/>
                <a:gd name="T41" fmla="*/ 2147483647 h 2380"/>
                <a:gd name="T42" fmla="*/ 2147483647 w 2830"/>
                <a:gd name="T43" fmla="*/ 2147483647 h 2380"/>
                <a:gd name="T44" fmla="*/ 2147483647 w 2830"/>
                <a:gd name="T45" fmla="*/ 2147483647 h 2380"/>
                <a:gd name="T46" fmla="*/ 2147483647 w 2830"/>
                <a:gd name="T47" fmla="*/ 2147483647 h 2380"/>
                <a:gd name="T48" fmla="*/ 2147483647 w 2830"/>
                <a:gd name="T49" fmla="*/ 2147483647 h 2380"/>
                <a:gd name="T50" fmla="*/ 2147483647 w 2830"/>
                <a:gd name="T51" fmla="*/ 2147483647 h 2380"/>
                <a:gd name="T52" fmla="*/ 2147483647 w 2830"/>
                <a:gd name="T53" fmla="*/ 2147483647 h 2380"/>
                <a:gd name="T54" fmla="*/ 2147483647 w 2830"/>
                <a:gd name="T55" fmla="*/ 2147483647 h 2380"/>
                <a:gd name="T56" fmla="*/ 2147483647 w 2830"/>
                <a:gd name="T57" fmla="*/ 2147483647 h 2380"/>
                <a:gd name="T58" fmla="*/ 2147483647 w 2830"/>
                <a:gd name="T59" fmla="*/ 2147483647 h 2380"/>
                <a:gd name="T60" fmla="*/ 2147483647 w 2830"/>
                <a:gd name="T61" fmla="*/ 2147483647 h 2380"/>
                <a:gd name="T62" fmla="*/ 2147483647 w 2830"/>
                <a:gd name="T63" fmla="*/ 2147483647 h 2380"/>
                <a:gd name="T64" fmla="*/ 2147483647 w 2830"/>
                <a:gd name="T65" fmla="*/ 2147483647 h 2380"/>
                <a:gd name="T66" fmla="*/ 2147483647 w 2830"/>
                <a:gd name="T67" fmla="*/ 2147483647 h 2380"/>
                <a:gd name="T68" fmla="*/ 2147483647 w 2830"/>
                <a:gd name="T69" fmla="*/ 2147483647 h 2380"/>
                <a:gd name="T70" fmla="*/ 2147483647 w 2830"/>
                <a:gd name="T71" fmla="*/ 2147483647 h 2380"/>
                <a:gd name="T72" fmla="*/ 2147483647 w 2830"/>
                <a:gd name="T73" fmla="*/ 2147483647 h 2380"/>
                <a:gd name="T74" fmla="*/ 2147483647 w 2830"/>
                <a:gd name="T75" fmla="*/ 2147483647 h 2380"/>
                <a:gd name="T76" fmla="*/ 2147483647 w 2830"/>
                <a:gd name="T77" fmla="*/ 2147483647 h 2380"/>
                <a:gd name="T78" fmla="*/ 2147483647 w 2830"/>
                <a:gd name="T79" fmla="*/ 2147483647 h 2380"/>
                <a:gd name="T80" fmla="*/ 2147483647 w 2830"/>
                <a:gd name="T81" fmla="*/ 2147483647 h 2380"/>
                <a:gd name="T82" fmla="*/ 2147483647 w 2830"/>
                <a:gd name="T83" fmla="*/ 2147483647 h 2380"/>
                <a:gd name="T84" fmla="*/ 2147483647 w 2830"/>
                <a:gd name="T85" fmla="*/ 2147483647 h 2380"/>
                <a:gd name="T86" fmla="*/ 2147483647 w 2830"/>
                <a:gd name="T87" fmla="*/ 2147483647 h 2380"/>
                <a:gd name="T88" fmla="*/ 2147483647 w 2830"/>
                <a:gd name="T89" fmla="*/ 2147483647 h 2380"/>
                <a:gd name="T90" fmla="*/ 2147483647 w 2830"/>
                <a:gd name="T91" fmla="*/ 2147483647 h 2380"/>
                <a:gd name="T92" fmla="*/ 2147483647 w 2830"/>
                <a:gd name="T93" fmla="*/ 2147483647 h 2380"/>
                <a:gd name="T94" fmla="*/ 2147483647 w 2830"/>
                <a:gd name="T95" fmla="*/ 2147483647 h 2380"/>
                <a:gd name="T96" fmla="*/ 2147483647 w 2830"/>
                <a:gd name="T97" fmla="*/ 2147483647 h 2380"/>
                <a:gd name="T98" fmla="*/ 2147483647 w 2830"/>
                <a:gd name="T99" fmla="*/ 2147483647 h 2380"/>
                <a:gd name="T100" fmla="*/ 2147483647 w 2830"/>
                <a:gd name="T101" fmla="*/ 2147483647 h 2380"/>
                <a:gd name="T102" fmla="*/ 2147483647 w 2830"/>
                <a:gd name="T103" fmla="*/ 2147483647 h 2380"/>
                <a:gd name="T104" fmla="*/ 2147483647 w 2830"/>
                <a:gd name="T105" fmla="*/ 2147483647 h 2380"/>
                <a:gd name="T106" fmla="*/ 2147483647 w 2830"/>
                <a:gd name="T107" fmla="*/ 2147483647 h 2380"/>
                <a:gd name="T108" fmla="*/ 2147483647 w 2830"/>
                <a:gd name="T109" fmla="*/ 2147483647 h 2380"/>
                <a:gd name="T110" fmla="*/ 2147483647 w 2830"/>
                <a:gd name="T111" fmla="*/ 2147483647 h 2380"/>
                <a:gd name="T112" fmla="*/ 2147483647 w 2830"/>
                <a:gd name="T113" fmla="*/ 2147483647 h 2380"/>
                <a:gd name="T114" fmla="*/ 2147483647 w 2830"/>
                <a:gd name="T115" fmla="*/ 2147483647 h 2380"/>
                <a:gd name="T116" fmla="*/ 2147483647 w 2830"/>
                <a:gd name="T117" fmla="*/ 2147483647 h 2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0"/>
                <a:gd name="T178" fmla="*/ 0 h 2380"/>
                <a:gd name="T179" fmla="*/ 2830 w 2830"/>
                <a:gd name="T180" fmla="*/ 2380 h 23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0" h="2380">
                  <a:moveTo>
                    <a:pt x="1697" y="176"/>
                  </a:moveTo>
                  <a:lnTo>
                    <a:pt x="1769" y="204"/>
                  </a:lnTo>
                  <a:lnTo>
                    <a:pt x="1832" y="234"/>
                  </a:lnTo>
                  <a:lnTo>
                    <a:pt x="1886" y="265"/>
                  </a:lnTo>
                  <a:lnTo>
                    <a:pt x="1932" y="297"/>
                  </a:lnTo>
                  <a:lnTo>
                    <a:pt x="1970" y="330"/>
                  </a:lnTo>
                  <a:lnTo>
                    <a:pt x="2000" y="363"/>
                  </a:lnTo>
                  <a:lnTo>
                    <a:pt x="2024" y="397"/>
                  </a:lnTo>
                  <a:lnTo>
                    <a:pt x="2043" y="432"/>
                  </a:lnTo>
                  <a:lnTo>
                    <a:pt x="2057" y="466"/>
                  </a:lnTo>
                  <a:lnTo>
                    <a:pt x="2065" y="502"/>
                  </a:lnTo>
                  <a:lnTo>
                    <a:pt x="2069" y="538"/>
                  </a:lnTo>
                  <a:lnTo>
                    <a:pt x="2069" y="573"/>
                  </a:lnTo>
                  <a:lnTo>
                    <a:pt x="2068" y="609"/>
                  </a:lnTo>
                  <a:lnTo>
                    <a:pt x="2064" y="645"/>
                  </a:lnTo>
                  <a:lnTo>
                    <a:pt x="2058" y="679"/>
                  </a:lnTo>
                  <a:lnTo>
                    <a:pt x="2052" y="714"/>
                  </a:lnTo>
                  <a:lnTo>
                    <a:pt x="2045" y="748"/>
                  </a:lnTo>
                  <a:lnTo>
                    <a:pt x="2038" y="781"/>
                  </a:lnTo>
                  <a:lnTo>
                    <a:pt x="2032" y="815"/>
                  </a:lnTo>
                  <a:lnTo>
                    <a:pt x="2029" y="847"/>
                  </a:lnTo>
                  <a:lnTo>
                    <a:pt x="2027" y="878"/>
                  </a:lnTo>
                  <a:lnTo>
                    <a:pt x="2028" y="908"/>
                  </a:lnTo>
                  <a:lnTo>
                    <a:pt x="2032" y="936"/>
                  </a:lnTo>
                  <a:lnTo>
                    <a:pt x="2041" y="964"/>
                  </a:lnTo>
                  <a:lnTo>
                    <a:pt x="2053" y="990"/>
                  </a:lnTo>
                  <a:lnTo>
                    <a:pt x="2072" y="1016"/>
                  </a:lnTo>
                  <a:lnTo>
                    <a:pt x="2096" y="1039"/>
                  </a:lnTo>
                  <a:lnTo>
                    <a:pt x="2127" y="1059"/>
                  </a:lnTo>
                  <a:lnTo>
                    <a:pt x="2165" y="1079"/>
                  </a:lnTo>
                  <a:lnTo>
                    <a:pt x="2211" y="1097"/>
                  </a:lnTo>
                  <a:lnTo>
                    <a:pt x="2265" y="1112"/>
                  </a:lnTo>
                  <a:lnTo>
                    <a:pt x="2328" y="1126"/>
                  </a:lnTo>
                  <a:lnTo>
                    <a:pt x="2434" y="1149"/>
                  </a:lnTo>
                  <a:lnTo>
                    <a:pt x="2526" y="1174"/>
                  </a:lnTo>
                  <a:lnTo>
                    <a:pt x="2605" y="1204"/>
                  </a:lnTo>
                  <a:lnTo>
                    <a:pt x="2671" y="1238"/>
                  </a:lnTo>
                  <a:lnTo>
                    <a:pt x="2725" y="1273"/>
                  </a:lnTo>
                  <a:lnTo>
                    <a:pt x="2767" y="1311"/>
                  </a:lnTo>
                  <a:lnTo>
                    <a:pt x="2799" y="1353"/>
                  </a:lnTo>
                  <a:lnTo>
                    <a:pt x="2819" y="1395"/>
                  </a:lnTo>
                  <a:lnTo>
                    <a:pt x="2828" y="1441"/>
                  </a:lnTo>
                  <a:lnTo>
                    <a:pt x="2830" y="1487"/>
                  </a:lnTo>
                  <a:lnTo>
                    <a:pt x="2820" y="1535"/>
                  </a:lnTo>
                  <a:lnTo>
                    <a:pt x="2802" y="1584"/>
                  </a:lnTo>
                  <a:lnTo>
                    <a:pt x="2776" y="1633"/>
                  </a:lnTo>
                  <a:lnTo>
                    <a:pt x="2742" y="1684"/>
                  </a:lnTo>
                  <a:lnTo>
                    <a:pt x="2701" y="1734"/>
                  </a:lnTo>
                  <a:lnTo>
                    <a:pt x="2652" y="1784"/>
                  </a:lnTo>
                  <a:lnTo>
                    <a:pt x="2598" y="1834"/>
                  </a:lnTo>
                  <a:lnTo>
                    <a:pt x="2537" y="1884"/>
                  </a:lnTo>
                  <a:lnTo>
                    <a:pt x="2472" y="1932"/>
                  </a:lnTo>
                  <a:lnTo>
                    <a:pt x="2401" y="1979"/>
                  </a:lnTo>
                  <a:lnTo>
                    <a:pt x="2326" y="2025"/>
                  </a:lnTo>
                  <a:lnTo>
                    <a:pt x="2246" y="2070"/>
                  </a:lnTo>
                  <a:lnTo>
                    <a:pt x="2164" y="2112"/>
                  </a:lnTo>
                  <a:lnTo>
                    <a:pt x="2078" y="2152"/>
                  </a:lnTo>
                  <a:lnTo>
                    <a:pt x="1990" y="2190"/>
                  </a:lnTo>
                  <a:lnTo>
                    <a:pt x="1900" y="2225"/>
                  </a:lnTo>
                  <a:lnTo>
                    <a:pt x="1808" y="2257"/>
                  </a:lnTo>
                  <a:lnTo>
                    <a:pt x="1716" y="2286"/>
                  </a:lnTo>
                  <a:lnTo>
                    <a:pt x="1623" y="2311"/>
                  </a:lnTo>
                  <a:lnTo>
                    <a:pt x="1530" y="2332"/>
                  </a:lnTo>
                  <a:lnTo>
                    <a:pt x="1437" y="2349"/>
                  </a:lnTo>
                  <a:lnTo>
                    <a:pt x="1345" y="2362"/>
                  </a:lnTo>
                  <a:lnTo>
                    <a:pt x="1257" y="2371"/>
                  </a:lnTo>
                  <a:lnTo>
                    <a:pt x="1171" y="2377"/>
                  </a:lnTo>
                  <a:lnTo>
                    <a:pt x="1086" y="2379"/>
                  </a:lnTo>
                  <a:lnTo>
                    <a:pt x="1002" y="2380"/>
                  </a:lnTo>
                  <a:lnTo>
                    <a:pt x="920" y="2378"/>
                  </a:lnTo>
                  <a:lnTo>
                    <a:pt x="840" y="2373"/>
                  </a:lnTo>
                  <a:lnTo>
                    <a:pt x="761" y="2366"/>
                  </a:lnTo>
                  <a:lnTo>
                    <a:pt x="686" y="2357"/>
                  </a:lnTo>
                  <a:lnTo>
                    <a:pt x="613" y="2346"/>
                  </a:lnTo>
                  <a:lnTo>
                    <a:pt x="543" y="2332"/>
                  </a:lnTo>
                  <a:lnTo>
                    <a:pt x="476" y="2316"/>
                  </a:lnTo>
                  <a:lnTo>
                    <a:pt x="412" y="2298"/>
                  </a:lnTo>
                  <a:lnTo>
                    <a:pt x="352" y="2279"/>
                  </a:lnTo>
                  <a:lnTo>
                    <a:pt x="296" y="2258"/>
                  </a:lnTo>
                  <a:lnTo>
                    <a:pt x="244" y="2235"/>
                  </a:lnTo>
                  <a:lnTo>
                    <a:pt x="197" y="2211"/>
                  </a:lnTo>
                  <a:lnTo>
                    <a:pt x="153" y="2186"/>
                  </a:lnTo>
                  <a:lnTo>
                    <a:pt x="115" y="2159"/>
                  </a:lnTo>
                  <a:lnTo>
                    <a:pt x="82" y="2131"/>
                  </a:lnTo>
                  <a:lnTo>
                    <a:pt x="53" y="2101"/>
                  </a:lnTo>
                  <a:lnTo>
                    <a:pt x="31" y="2071"/>
                  </a:lnTo>
                  <a:lnTo>
                    <a:pt x="14" y="2040"/>
                  </a:lnTo>
                  <a:lnTo>
                    <a:pt x="3" y="2006"/>
                  </a:lnTo>
                  <a:lnTo>
                    <a:pt x="0" y="1974"/>
                  </a:lnTo>
                  <a:lnTo>
                    <a:pt x="2" y="1940"/>
                  </a:lnTo>
                  <a:lnTo>
                    <a:pt x="10" y="1905"/>
                  </a:lnTo>
                  <a:lnTo>
                    <a:pt x="26" y="1871"/>
                  </a:lnTo>
                  <a:lnTo>
                    <a:pt x="51" y="1835"/>
                  </a:lnTo>
                  <a:lnTo>
                    <a:pt x="81" y="1800"/>
                  </a:lnTo>
                  <a:lnTo>
                    <a:pt x="120" y="1764"/>
                  </a:lnTo>
                  <a:lnTo>
                    <a:pt x="166" y="1727"/>
                  </a:lnTo>
                  <a:lnTo>
                    <a:pt x="221" y="1692"/>
                  </a:lnTo>
                  <a:lnTo>
                    <a:pt x="277" y="1655"/>
                  </a:lnTo>
                  <a:lnTo>
                    <a:pt x="327" y="1618"/>
                  </a:lnTo>
                  <a:lnTo>
                    <a:pt x="370" y="1581"/>
                  </a:lnTo>
                  <a:lnTo>
                    <a:pt x="408" y="1544"/>
                  </a:lnTo>
                  <a:lnTo>
                    <a:pt x="442" y="1507"/>
                  </a:lnTo>
                  <a:lnTo>
                    <a:pt x="469" y="1470"/>
                  </a:lnTo>
                  <a:lnTo>
                    <a:pt x="493" y="1433"/>
                  </a:lnTo>
                  <a:lnTo>
                    <a:pt x="512" y="1395"/>
                  </a:lnTo>
                  <a:lnTo>
                    <a:pt x="526" y="1358"/>
                  </a:lnTo>
                  <a:lnTo>
                    <a:pt x="536" y="1321"/>
                  </a:lnTo>
                  <a:lnTo>
                    <a:pt x="543" y="1286"/>
                  </a:lnTo>
                  <a:lnTo>
                    <a:pt x="546" y="1250"/>
                  </a:lnTo>
                  <a:lnTo>
                    <a:pt x="546" y="1215"/>
                  </a:lnTo>
                  <a:lnTo>
                    <a:pt x="544" y="1180"/>
                  </a:lnTo>
                  <a:lnTo>
                    <a:pt x="538" y="1147"/>
                  </a:lnTo>
                  <a:lnTo>
                    <a:pt x="530" y="1113"/>
                  </a:lnTo>
                  <a:lnTo>
                    <a:pt x="520" y="1082"/>
                  </a:lnTo>
                  <a:lnTo>
                    <a:pt x="508" y="1051"/>
                  </a:lnTo>
                  <a:lnTo>
                    <a:pt x="495" y="1022"/>
                  </a:lnTo>
                  <a:lnTo>
                    <a:pt x="480" y="993"/>
                  </a:lnTo>
                  <a:lnTo>
                    <a:pt x="464" y="965"/>
                  </a:lnTo>
                  <a:lnTo>
                    <a:pt x="446" y="940"/>
                  </a:lnTo>
                  <a:lnTo>
                    <a:pt x="429" y="915"/>
                  </a:lnTo>
                  <a:lnTo>
                    <a:pt x="412" y="892"/>
                  </a:lnTo>
                  <a:lnTo>
                    <a:pt x="395" y="871"/>
                  </a:lnTo>
                  <a:lnTo>
                    <a:pt x="376" y="851"/>
                  </a:lnTo>
                  <a:lnTo>
                    <a:pt x="360" y="833"/>
                  </a:lnTo>
                  <a:lnTo>
                    <a:pt x="343" y="817"/>
                  </a:lnTo>
                  <a:lnTo>
                    <a:pt x="328" y="803"/>
                  </a:lnTo>
                  <a:lnTo>
                    <a:pt x="314" y="792"/>
                  </a:lnTo>
                  <a:lnTo>
                    <a:pt x="301" y="782"/>
                  </a:lnTo>
                  <a:lnTo>
                    <a:pt x="291" y="774"/>
                  </a:lnTo>
                  <a:lnTo>
                    <a:pt x="274" y="757"/>
                  </a:lnTo>
                  <a:lnTo>
                    <a:pt x="259" y="732"/>
                  </a:lnTo>
                  <a:lnTo>
                    <a:pt x="248" y="700"/>
                  </a:lnTo>
                  <a:lnTo>
                    <a:pt x="242" y="662"/>
                  </a:lnTo>
                  <a:lnTo>
                    <a:pt x="238" y="618"/>
                  </a:lnTo>
                  <a:lnTo>
                    <a:pt x="239" y="571"/>
                  </a:lnTo>
                  <a:lnTo>
                    <a:pt x="244" y="522"/>
                  </a:lnTo>
                  <a:lnTo>
                    <a:pt x="253" y="471"/>
                  </a:lnTo>
                  <a:lnTo>
                    <a:pt x="267" y="419"/>
                  </a:lnTo>
                  <a:lnTo>
                    <a:pt x="285" y="369"/>
                  </a:lnTo>
                  <a:lnTo>
                    <a:pt x="308" y="319"/>
                  </a:lnTo>
                  <a:lnTo>
                    <a:pt x="337" y="273"/>
                  </a:lnTo>
                  <a:lnTo>
                    <a:pt x="370" y="231"/>
                  </a:lnTo>
                  <a:lnTo>
                    <a:pt x="408" y="194"/>
                  </a:lnTo>
                  <a:lnTo>
                    <a:pt x="453" y="163"/>
                  </a:lnTo>
                  <a:lnTo>
                    <a:pt x="503" y="139"/>
                  </a:lnTo>
                  <a:lnTo>
                    <a:pt x="530" y="129"/>
                  </a:lnTo>
                  <a:lnTo>
                    <a:pt x="557" y="117"/>
                  </a:lnTo>
                  <a:lnTo>
                    <a:pt x="582" y="107"/>
                  </a:lnTo>
                  <a:lnTo>
                    <a:pt x="606" y="96"/>
                  </a:lnTo>
                  <a:lnTo>
                    <a:pt x="630" y="85"/>
                  </a:lnTo>
                  <a:lnTo>
                    <a:pt x="653" y="74"/>
                  </a:lnTo>
                  <a:lnTo>
                    <a:pt x="676" y="65"/>
                  </a:lnTo>
                  <a:lnTo>
                    <a:pt x="699" y="55"/>
                  </a:lnTo>
                  <a:lnTo>
                    <a:pt x="722" y="46"/>
                  </a:lnTo>
                  <a:lnTo>
                    <a:pt x="745" y="38"/>
                  </a:lnTo>
                  <a:lnTo>
                    <a:pt x="770" y="30"/>
                  </a:lnTo>
                  <a:lnTo>
                    <a:pt x="794" y="23"/>
                  </a:lnTo>
                  <a:lnTo>
                    <a:pt x="819" y="16"/>
                  </a:lnTo>
                  <a:lnTo>
                    <a:pt x="845" y="10"/>
                  </a:lnTo>
                  <a:lnTo>
                    <a:pt x="873" y="7"/>
                  </a:lnTo>
                  <a:lnTo>
                    <a:pt x="902" y="3"/>
                  </a:lnTo>
                  <a:lnTo>
                    <a:pt x="932" y="1"/>
                  </a:lnTo>
                  <a:lnTo>
                    <a:pt x="964" y="0"/>
                  </a:lnTo>
                  <a:lnTo>
                    <a:pt x="997" y="1"/>
                  </a:lnTo>
                  <a:lnTo>
                    <a:pt x="1034" y="3"/>
                  </a:lnTo>
                  <a:lnTo>
                    <a:pt x="1072" y="7"/>
                  </a:lnTo>
                  <a:lnTo>
                    <a:pt x="1112" y="12"/>
                  </a:lnTo>
                  <a:lnTo>
                    <a:pt x="1156" y="19"/>
                  </a:lnTo>
                  <a:lnTo>
                    <a:pt x="1202" y="29"/>
                  </a:lnTo>
                  <a:lnTo>
                    <a:pt x="1251" y="39"/>
                  </a:lnTo>
                  <a:lnTo>
                    <a:pt x="1304" y="52"/>
                  </a:lnTo>
                  <a:lnTo>
                    <a:pt x="1360" y="66"/>
                  </a:lnTo>
                  <a:lnTo>
                    <a:pt x="1419" y="84"/>
                  </a:lnTo>
                  <a:lnTo>
                    <a:pt x="1483" y="103"/>
                  </a:lnTo>
                  <a:lnTo>
                    <a:pt x="1549" y="125"/>
                  </a:lnTo>
                  <a:lnTo>
                    <a:pt x="1621" y="149"/>
                  </a:lnTo>
                  <a:lnTo>
                    <a:pt x="1697" y="17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 rot="-5388946">
              <a:off x="1288256" y="3928269"/>
              <a:ext cx="1588" cy="5778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649663" y="4286250"/>
              <a:ext cx="3035300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Fase Dissolvida (Pluma)</a:t>
              </a:r>
              <a:endParaRPr lang="pt-BR" altLang="pt-BR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763713" y="4143375"/>
              <a:ext cx="1625600" cy="784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 dirty="0" smtClean="0">
                  <a:solidFill>
                    <a:schemeClr val="accent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Área 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b="1" dirty="0" smtClean="0">
                  <a:solidFill>
                    <a:schemeClr val="accent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Fonte</a:t>
              </a:r>
              <a:endParaRPr lang="pt-BR" altLang="pt-BR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45" name="Line 13"/>
            <p:cNvSpPr>
              <a:spLocks noChangeShapeType="1"/>
            </p:cNvSpPr>
            <p:nvPr/>
          </p:nvSpPr>
          <p:spPr bwMode="auto">
            <a:xfrm rot="-5388946">
              <a:off x="6931819" y="4285457"/>
              <a:ext cx="1587" cy="5778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 rot="-5388946">
              <a:off x="1294606" y="4566444"/>
              <a:ext cx="1588" cy="5778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23512" y="694016"/>
            <a:ext cx="3039355" cy="51562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Dissolvida</a:t>
            </a:r>
            <a:endParaRPr lang="pt-B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2328333"/>
            <a:ext cx="7772400" cy="3674533"/>
          </a:xfrm>
        </p:spPr>
        <p:txBody>
          <a:bodyPr lIns="90488" tIns="44450" rIns="90488" bIns="44450" anchor="t" anchorCtr="0">
            <a:noAutofit/>
          </a:bodyPr>
          <a:lstStyle/>
          <a:p>
            <a:pPr marL="0" indent="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distribuição dos contaminantes entre as quatro fases é determinada:</a:t>
            </a:r>
          </a:p>
          <a:p>
            <a:pPr marL="760413"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Pela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solubilidade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densidade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viscosidade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pressão de vapor 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produto</a:t>
            </a:r>
          </a:p>
          <a:p>
            <a:pPr marL="760413"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Pelas características de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adsorção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 solo e </a:t>
            </a:r>
            <a:r>
              <a:rPr lang="pt-BR" alt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degradação</a:t>
            </a:r>
            <a:r>
              <a:rPr lang="pt-BR" alt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dos contaminantes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498750" y="1425473"/>
            <a:ext cx="762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Mecanismos de Partição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1478</Words>
  <Application>Microsoft Office PowerPoint</Application>
  <PresentationFormat>Apresentação na tela (4:3)</PresentationFormat>
  <Paragraphs>299</Paragraphs>
  <Slides>39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Geoquímica de  Contaminantes Orgânicos:  Mecanismos de Partição</vt:lpstr>
      <vt:lpstr>Slide 2</vt:lpstr>
      <vt:lpstr>Slide 3</vt:lpstr>
      <vt:lpstr>Slide 4</vt:lpstr>
      <vt:lpstr>Fase Livre e Fase Residual</vt:lpstr>
      <vt:lpstr>Slide 6</vt:lpstr>
      <vt:lpstr>Fase Adsorvida</vt:lpstr>
      <vt:lpstr>Fase Dissolvida</vt:lpstr>
      <vt:lpstr>Slide 9</vt:lpstr>
      <vt:lpstr>Slide 10</vt:lpstr>
      <vt:lpstr>Slide 11</vt:lpstr>
      <vt:lpstr>Slide 12</vt:lpstr>
      <vt:lpstr>Slide 13</vt:lpstr>
      <vt:lpstr>Por que o limite de solubilidade nem sempre é atingido em um poço localizado na área fonte?</vt:lpstr>
      <vt:lpstr>Slide 15</vt:lpstr>
      <vt:lpstr>Slide 16</vt:lpstr>
      <vt:lpstr>Slide 17</vt:lpstr>
      <vt:lpstr>LNAPL e DNAPL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Fase dissolvida de LNAPL em área de recarga</vt:lpstr>
      <vt:lpstr>DNAPL em área de descarga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Vassimon</dc:creator>
  <cp:lastModifiedBy>Bertolo</cp:lastModifiedBy>
  <cp:revision>191</cp:revision>
  <dcterms:created xsi:type="dcterms:W3CDTF">2016-12-06T18:26:00Z</dcterms:created>
  <dcterms:modified xsi:type="dcterms:W3CDTF">2021-05-17T23:12:55Z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1046-10.2.0.6051</vt:lpwstr>
  </property>
</Properties>
</file>