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embeddedFontLst>
    <p:embeddedFont>
      <p:font typeface="Raleway" panose="020B0604020202020204" charset="0"/>
      <p:regular r:id="rId32"/>
      <p:bold r:id="rId33"/>
      <p:italic r:id="rId34"/>
      <p:boldItalic r:id="rId35"/>
    </p:embeddedFont>
    <p:embeddedFont>
      <p:font typeface="Permanent Marker" panose="020B0604020202020204" charset="0"/>
      <p:regular r:id="rId36"/>
    </p:embeddedFont>
    <p:embeddedFont>
      <p:font typeface="Lato" panose="020B0604020202020204"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4" d="100"/>
          <a:sy n="114" d="100"/>
        </p:scale>
        <p:origin x="-14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996313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0ce4c6532_1_9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0ce4c6532_1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50ce4c6532_0_1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50ce4c6532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0ce4c6532_1_1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50ce4c6532_1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50ce4c6532_1_1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50ce4c6532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50ce4c6532_1_1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50ce4c6532_1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50ce4c6532_1_1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50ce4c6532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50ce4c6532_1_1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50ce4c6532_1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50ce4c6532_1_1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50ce4c6532_1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50ce4c6532_1_1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50ce4c6532_1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50ce4c6532_1_1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50ce4c6532_1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0ce4c6532_1_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0ce4c6532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0ce4c6532_1_18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0ce4c6532_1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53be2e8b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53be2e8b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553be2e8b8_0_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553be2e8b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53be2e8b8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553be2e8b8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553be2e8b8_0_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3" name="Google Shape;253;g553be2e8b8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553be2e8b8_0_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553be2e8b8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553be2e8b8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553be2e8b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553be2e8b8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553be2e8b8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53be2e8b8_0_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53be2e8b8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50ce4c6532_1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50ce4c6532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0ce4c6532_1_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0ce4c6532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0ce4c6532_1_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0ce4c6532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0ce4c6532_1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0ce4c6532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0ce4c6532_1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0ce4c6532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50ce4c6532_1_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50ce4c6532_1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50ce4c6532_1_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50ce4c6532_1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50ce4c6532_1_8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50ce4c6532_1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650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055027"/>
            <a:ext cx="745763" cy="61102"/>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229867"/>
            <a:ext cx="7688100" cy="22197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4200"/>
              <a:buNone/>
              <a:defRPr sz="4200">
                <a:solidFill>
                  <a:schemeClr val="dk2"/>
                </a:solidFill>
              </a:defRPr>
            </a:lvl1pPr>
            <a:lvl2pPr lvl="1" rtl="0">
              <a:spcBef>
                <a:spcPts val="0"/>
              </a:spcBef>
              <a:spcAft>
                <a:spcPts val="0"/>
              </a:spcAft>
              <a:buClr>
                <a:schemeClr val="dk2"/>
              </a:buClr>
              <a:buSzPts val="4200"/>
              <a:buNone/>
              <a:defRPr sz="4200">
                <a:solidFill>
                  <a:schemeClr val="dk2"/>
                </a:solidFill>
              </a:defRPr>
            </a:lvl2pPr>
            <a:lvl3pPr lvl="2" rtl="0">
              <a:spcBef>
                <a:spcPts val="0"/>
              </a:spcBef>
              <a:spcAft>
                <a:spcPts val="0"/>
              </a:spcAft>
              <a:buClr>
                <a:schemeClr val="dk2"/>
              </a:buClr>
              <a:buSzPts val="4200"/>
              <a:buNone/>
              <a:defRPr sz="4200">
                <a:solidFill>
                  <a:schemeClr val="dk2"/>
                </a:solidFill>
              </a:defRPr>
            </a:lvl3pPr>
            <a:lvl4pPr lvl="3" rtl="0">
              <a:spcBef>
                <a:spcPts val="0"/>
              </a:spcBef>
              <a:spcAft>
                <a:spcPts val="0"/>
              </a:spcAft>
              <a:buClr>
                <a:schemeClr val="dk2"/>
              </a:buClr>
              <a:buSzPts val="4200"/>
              <a:buNone/>
              <a:defRPr sz="4200">
                <a:solidFill>
                  <a:schemeClr val="dk2"/>
                </a:solidFill>
              </a:defRPr>
            </a:lvl4pPr>
            <a:lvl5pPr lvl="4" rtl="0">
              <a:spcBef>
                <a:spcPts val="0"/>
              </a:spcBef>
              <a:spcAft>
                <a:spcPts val="0"/>
              </a:spcAft>
              <a:buClr>
                <a:schemeClr val="dk2"/>
              </a:buClr>
              <a:buSzPts val="4200"/>
              <a:buNone/>
              <a:defRPr sz="4200">
                <a:solidFill>
                  <a:schemeClr val="dk2"/>
                </a:solidFill>
              </a:defRPr>
            </a:lvl5pPr>
            <a:lvl6pPr lvl="5" rtl="0">
              <a:spcBef>
                <a:spcPts val="0"/>
              </a:spcBef>
              <a:spcAft>
                <a:spcPts val="0"/>
              </a:spcAft>
              <a:buClr>
                <a:schemeClr val="dk2"/>
              </a:buClr>
              <a:buSzPts val="4200"/>
              <a:buNone/>
              <a:defRPr sz="4200">
                <a:solidFill>
                  <a:schemeClr val="dk2"/>
                </a:solidFill>
              </a:defRPr>
            </a:lvl6pPr>
            <a:lvl7pPr lvl="6" rtl="0">
              <a:spcBef>
                <a:spcPts val="0"/>
              </a:spcBef>
              <a:spcAft>
                <a:spcPts val="0"/>
              </a:spcAft>
              <a:buClr>
                <a:schemeClr val="dk2"/>
              </a:buClr>
              <a:buSzPts val="4200"/>
              <a:buNone/>
              <a:defRPr sz="4200">
                <a:solidFill>
                  <a:schemeClr val="dk2"/>
                </a:solidFill>
              </a:defRPr>
            </a:lvl7pPr>
            <a:lvl8pPr lvl="7" rtl="0">
              <a:spcBef>
                <a:spcPts val="0"/>
              </a:spcBef>
              <a:spcAft>
                <a:spcPts val="0"/>
              </a:spcAft>
              <a:buClr>
                <a:schemeClr val="dk2"/>
              </a:buClr>
              <a:buSzPts val="4200"/>
              <a:buNone/>
              <a:defRPr sz="4200">
                <a:solidFill>
                  <a:schemeClr val="dk2"/>
                </a:solidFill>
              </a:defRPr>
            </a:lvl8pPr>
            <a:lvl9pPr lvl="8" rtl="0">
              <a:spcBef>
                <a:spcPts val="0"/>
              </a:spcBef>
              <a:spcAft>
                <a:spcPts val="0"/>
              </a:spcAft>
              <a:buClr>
                <a:schemeClr val="dk2"/>
              </a:buClr>
              <a:buSzPts val="4200"/>
              <a:buNone/>
              <a:defRPr sz="4200">
                <a:solidFill>
                  <a:schemeClr val="dk2"/>
                </a:solidFill>
              </a:defRPr>
            </a:lvl9pPr>
          </a:lstStyle>
          <a:p>
            <a:endParaRPr/>
          </a:p>
        </p:txBody>
      </p:sp>
      <p:sp>
        <p:nvSpPr>
          <p:cNvPr id="15" name="Google Shape;15;p2"/>
          <p:cNvSpPr txBox="1">
            <a:spLocks noGrp="1"/>
          </p:cNvSpPr>
          <p:nvPr>
            <p:ph type="subTitle" idx="1"/>
          </p:nvPr>
        </p:nvSpPr>
        <p:spPr>
          <a:xfrm>
            <a:off x="729627" y="3697133"/>
            <a:ext cx="7688100" cy="721500"/>
          </a:xfrm>
          <a:prstGeom prst="rect">
            <a:avLst/>
          </a:prstGeom>
        </p:spPr>
        <p:txBody>
          <a:bodyPr spcFirstLastPara="1" wrap="square" lIns="91425" tIns="91425" rIns="91425" bIns="91425" anchor="t" anchorCtr="0"/>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8"/>
        <p:cNvGrpSpPr/>
        <p:nvPr/>
      </p:nvGrpSpPr>
      <p:grpSpPr>
        <a:xfrm>
          <a:off x="0" y="0"/>
          <a:ext cx="0" cy="0"/>
          <a:chOff x="0" y="0"/>
          <a:chExt cx="0" cy="0"/>
        </a:xfrm>
      </p:grpSpPr>
      <p:grpSp>
        <p:nvGrpSpPr>
          <p:cNvPr id="79" name="Google Shape;79;p11"/>
          <p:cNvGrpSpPr/>
          <p:nvPr/>
        </p:nvGrpSpPr>
        <p:grpSpPr>
          <a:xfrm>
            <a:off x="830392" y="5558926"/>
            <a:ext cx="745763" cy="61102"/>
            <a:chOff x="4580561" y="2589004"/>
            <a:chExt cx="1064464" cy="25200"/>
          </a:xfrm>
        </p:grpSpPr>
        <p:sp>
          <p:nvSpPr>
            <p:cNvPr id="80" name="Google Shape;80;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 name="Google Shape;82;p11"/>
          <p:cNvSpPr txBox="1">
            <a:spLocks noGrp="1"/>
          </p:cNvSpPr>
          <p:nvPr>
            <p:ph type="title" hasCustomPrompt="1"/>
          </p:nvPr>
        </p:nvSpPr>
        <p:spPr>
          <a:xfrm>
            <a:off x="729450" y="978600"/>
            <a:ext cx="7688400" cy="1659600"/>
          </a:xfrm>
          <a:prstGeom prst="rect">
            <a:avLst/>
          </a:prstGeom>
        </p:spPr>
        <p:txBody>
          <a:bodyPr spcFirstLastPara="1" wrap="square" lIns="91425" tIns="91425" rIns="91425" bIns="91425" anchor="t" anchorCtr="0"/>
          <a:lstStyle>
            <a:lvl1pPr lvl="0" rtl="0">
              <a:spcBef>
                <a:spcPts val="0"/>
              </a:spcBef>
              <a:spcAft>
                <a:spcPts val="0"/>
              </a:spcAft>
              <a:buClr>
                <a:schemeClr val="lt1"/>
              </a:buClr>
              <a:buSzPts val="8000"/>
              <a:buNone/>
              <a:defRPr sz="8000">
                <a:solidFill>
                  <a:schemeClr val="lt1"/>
                </a:solidFill>
              </a:defRPr>
            </a:lvl1pPr>
            <a:lvl2pPr lvl="1" rtl="0">
              <a:spcBef>
                <a:spcPts val="0"/>
              </a:spcBef>
              <a:spcAft>
                <a:spcPts val="0"/>
              </a:spcAft>
              <a:buClr>
                <a:schemeClr val="lt1"/>
              </a:buClr>
              <a:buSzPts val="8000"/>
              <a:buNone/>
              <a:defRPr sz="8000">
                <a:solidFill>
                  <a:schemeClr val="lt1"/>
                </a:solidFill>
              </a:defRPr>
            </a:lvl2pPr>
            <a:lvl3pPr lvl="2" rtl="0">
              <a:spcBef>
                <a:spcPts val="0"/>
              </a:spcBef>
              <a:spcAft>
                <a:spcPts val="0"/>
              </a:spcAft>
              <a:buClr>
                <a:schemeClr val="lt1"/>
              </a:buClr>
              <a:buSzPts val="8000"/>
              <a:buNone/>
              <a:defRPr sz="8000">
                <a:solidFill>
                  <a:schemeClr val="lt1"/>
                </a:solidFill>
              </a:defRPr>
            </a:lvl3pPr>
            <a:lvl4pPr lvl="3" rtl="0">
              <a:spcBef>
                <a:spcPts val="0"/>
              </a:spcBef>
              <a:spcAft>
                <a:spcPts val="0"/>
              </a:spcAft>
              <a:buClr>
                <a:schemeClr val="lt1"/>
              </a:buClr>
              <a:buSzPts val="8000"/>
              <a:buNone/>
              <a:defRPr sz="8000">
                <a:solidFill>
                  <a:schemeClr val="lt1"/>
                </a:solidFill>
              </a:defRPr>
            </a:lvl4pPr>
            <a:lvl5pPr lvl="4" rtl="0">
              <a:spcBef>
                <a:spcPts val="0"/>
              </a:spcBef>
              <a:spcAft>
                <a:spcPts val="0"/>
              </a:spcAft>
              <a:buClr>
                <a:schemeClr val="lt1"/>
              </a:buClr>
              <a:buSzPts val="8000"/>
              <a:buNone/>
              <a:defRPr sz="8000">
                <a:solidFill>
                  <a:schemeClr val="lt1"/>
                </a:solidFill>
              </a:defRPr>
            </a:lvl5pPr>
            <a:lvl6pPr lvl="5" rtl="0">
              <a:spcBef>
                <a:spcPts val="0"/>
              </a:spcBef>
              <a:spcAft>
                <a:spcPts val="0"/>
              </a:spcAft>
              <a:buClr>
                <a:schemeClr val="lt1"/>
              </a:buClr>
              <a:buSzPts val="8000"/>
              <a:buNone/>
              <a:defRPr sz="8000">
                <a:solidFill>
                  <a:schemeClr val="lt1"/>
                </a:solidFill>
              </a:defRPr>
            </a:lvl6pPr>
            <a:lvl7pPr lvl="6" rtl="0">
              <a:spcBef>
                <a:spcPts val="0"/>
              </a:spcBef>
              <a:spcAft>
                <a:spcPts val="0"/>
              </a:spcAft>
              <a:buClr>
                <a:schemeClr val="lt1"/>
              </a:buClr>
              <a:buSzPts val="8000"/>
              <a:buNone/>
              <a:defRPr sz="8000">
                <a:solidFill>
                  <a:schemeClr val="lt1"/>
                </a:solidFill>
              </a:defRPr>
            </a:lvl7pPr>
            <a:lvl8pPr lvl="7" rtl="0">
              <a:spcBef>
                <a:spcPts val="0"/>
              </a:spcBef>
              <a:spcAft>
                <a:spcPts val="0"/>
              </a:spcAft>
              <a:buClr>
                <a:schemeClr val="lt1"/>
              </a:buClr>
              <a:buSzPts val="8000"/>
              <a:buNone/>
              <a:defRPr sz="8000">
                <a:solidFill>
                  <a:schemeClr val="lt1"/>
                </a:solidFill>
              </a:defRPr>
            </a:lvl8pPr>
            <a:lvl9pPr lvl="8" rtl="0">
              <a:spcBef>
                <a:spcPts val="0"/>
              </a:spcBef>
              <a:spcAft>
                <a:spcPts val="0"/>
              </a:spcAft>
              <a:buClr>
                <a:schemeClr val="lt1"/>
              </a:buClr>
              <a:buSzPts val="8000"/>
              <a:buNone/>
              <a:defRPr sz="8000">
                <a:solidFill>
                  <a:schemeClr val="lt1"/>
                </a:solidFill>
              </a:defRPr>
            </a:lvl9pPr>
          </a:lstStyle>
          <a:p>
            <a:r>
              <a:t>xx%</a:t>
            </a:r>
          </a:p>
        </p:txBody>
      </p:sp>
      <p:sp>
        <p:nvSpPr>
          <p:cNvPr id="83" name="Google Shape;83;p11"/>
          <p:cNvSpPr txBox="1">
            <a:spLocks noGrp="1"/>
          </p:cNvSpPr>
          <p:nvPr>
            <p:ph type="body" idx="1"/>
          </p:nvPr>
        </p:nvSpPr>
        <p:spPr>
          <a:xfrm>
            <a:off x="729450" y="3030517"/>
            <a:ext cx="7688400" cy="2107200"/>
          </a:xfrm>
          <a:prstGeom prst="rect">
            <a:avLst/>
          </a:prstGeom>
        </p:spPr>
        <p:txBody>
          <a:bodyPr spcFirstLastPara="1" wrap="square" lIns="91425" tIns="91425" rIns="91425" bIns="91425" anchor="t" anchorCtr="0"/>
          <a:lstStyle>
            <a:lvl1pPr marL="457200" lvl="0" indent="-311150" rtl="0">
              <a:spcBef>
                <a:spcPts val="0"/>
              </a:spcBef>
              <a:spcAft>
                <a:spcPts val="0"/>
              </a:spcAft>
              <a:buClr>
                <a:schemeClr val="lt1"/>
              </a:buClr>
              <a:buSzPts val="1300"/>
              <a:buChar char="●"/>
              <a:defRPr>
                <a:solidFill>
                  <a:schemeClr val="lt1"/>
                </a:solidFill>
              </a:defRPr>
            </a:lvl1pPr>
            <a:lvl2pPr marL="914400" lvl="1" indent="-298450" rtl="0">
              <a:spcBef>
                <a:spcPts val="1600"/>
              </a:spcBef>
              <a:spcAft>
                <a:spcPts val="0"/>
              </a:spcAft>
              <a:buClr>
                <a:schemeClr val="lt1"/>
              </a:buClr>
              <a:buSzPts val="1100"/>
              <a:buChar char="○"/>
              <a:defRPr>
                <a:solidFill>
                  <a:schemeClr val="lt1"/>
                </a:solidFill>
              </a:defRPr>
            </a:lvl2pPr>
            <a:lvl3pPr marL="1371600" lvl="2" indent="-298450" rtl="0">
              <a:spcBef>
                <a:spcPts val="1600"/>
              </a:spcBef>
              <a:spcAft>
                <a:spcPts val="0"/>
              </a:spcAft>
              <a:buClr>
                <a:schemeClr val="lt1"/>
              </a:buClr>
              <a:buSzPts val="1100"/>
              <a:buChar char="■"/>
              <a:defRPr>
                <a:solidFill>
                  <a:schemeClr val="lt1"/>
                </a:solidFill>
              </a:defRPr>
            </a:lvl3pPr>
            <a:lvl4pPr marL="1828800" lvl="3" indent="-298450" rtl="0">
              <a:spcBef>
                <a:spcPts val="1600"/>
              </a:spcBef>
              <a:spcAft>
                <a:spcPts val="0"/>
              </a:spcAft>
              <a:buClr>
                <a:schemeClr val="lt1"/>
              </a:buClr>
              <a:buSzPts val="1100"/>
              <a:buChar char="●"/>
              <a:defRPr>
                <a:solidFill>
                  <a:schemeClr val="lt1"/>
                </a:solidFill>
              </a:defRPr>
            </a:lvl4pPr>
            <a:lvl5pPr marL="2286000" lvl="4" indent="-298450" rtl="0">
              <a:spcBef>
                <a:spcPts val="1600"/>
              </a:spcBef>
              <a:spcAft>
                <a:spcPts val="0"/>
              </a:spcAft>
              <a:buClr>
                <a:schemeClr val="lt1"/>
              </a:buClr>
              <a:buSzPts val="1100"/>
              <a:buChar char="○"/>
              <a:defRPr>
                <a:solidFill>
                  <a:schemeClr val="lt1"/>
                </a:solidFill>
              </a:defRPr>
            </a:lvl5pPr>
            <a:lvl6pPr marL="2743200" lvl="5" indent="-298450" rtl="0">
              <a:spcBef>
                <a:spcPts val="1600"/>
              </a:spcBef>
              <a:spcAft>
                <a:spcPts val="0"/>
              </a:spcAft>
              <a:buClr>
                <a:schemeClr val="lt1"/>
              </a:buClr>
              <a:buSzPts val="1100"/>
              <a:buChar char="■"/>
              <a:defRPr>
                <a:solidFill>
                  <a:schemeClr val="lt1"/>
                </a:solidFill>
              </a:defRPr>
            </a:lvl6pPr>
            <a:lvl7pPr marL="3200400" lvl="6" indent="-298450" rtl="0">
              <a:spcBef>
                <a:spcPts val="1600"/>
              </a:spcBef>
              <a:spcAft>
                <a:spcPts val="0"/>
              </a:spcAft>
              <a:buClr>
                <a:schemeClr val="lt1"/>
              </a:buClr>
              <a:buSzPts val="1100"/>
              <a:buChar char="●"/>
              <a:defRPr>
                <a:solidFill>
                  <a:schemeClr val="lt1"/>
                </a:solidFill>
              </a:defRPr>
            </a:lvl7pPr>
            <a:lvl8pPr marL="3657600" lvl="7" indent="-298450" rtl="0">
              <a:spcBef>
                <a:spcPts val="1600"/>
              </a:spcBef>
              <a:spcAft>
                <a:spcPts val="0"/>
              </a:spcAft>
              <a:buClr>
                <a:schemeClr val="lt1"/>
              </a:buClr>
              <a:buSzPts val="1100"/>
              <a:buChar char="○"/>
              <a:defRPr>
                <a:solidFill>
                  <a:schemeClr val="lt1"/>
                </a:solidFill>
              </a:defRPr>
            </a:lvl8pPr>
            <a:lvl9pPr marL="4114800" lvl="8" indent="-298450" rtl="0">
              <a:spcBef>
                <a:spcPts val="1600"/>
              </a:spcBef>
              <a:spcAft>
                <a:spcPts val="1600"/>
              </a:spcAft>
              <a:buClr>
                <a:schemeClr val="lt1"/>
              </a:buClr>
              <a:buSzPts val="1100"/>
              <a:buChar char="■"/>
              <a:defRPr>
                <a:solidFill>
                  <a:schemeClr val="lt1"/>
                </a:solidFill>
              </a:defRPr>
            </a:lvl9pPr>
          </a:lstStyle>
          <a:p>
            <a:endParaRPr/>
          </a:p>
        </p:txBody>
      </p:sp>
      <p:sp>
        <p:nvSpPr>
          <p:cNvPr id="84" name="Google Shape;84;p11"/>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5"/>
        <p:cNvGrpSpPr/>
        <p:nvPr/>
      </p:nvGrpSpPr>
      <p:grpSpPr>
        <a:xfrm>
          <a:off x="0" y="0"/>
          <a:ext cx="0" cy="0"/>
          <a:chOff x="0" y="0"/>
          <a:chExt cx="0" cy="0"/>
        </a:xfrm>
      </p:grpSpPr>
      <p:sp>
        <p:nvSpPr>
          <p:cNvPr id="86" name="Google Shape;86;p12"/>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207427"/>
            <a:ext cx="745763" cy="61102"/>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82267"/>
            <a:ext cx="7688400" cy="2024700"/>
          </a:xfrm>
          <a:prstGeom prst="rect">
            <a:avLst/>
          </a:prstGeom>
        </p:spPr>
        <p:txBody>
          <a:bodyPr spcFirstLastPara="1" wrap="square" lIns="91425" tIns="91425" rIns="91425" bIns="91425" anchor="t" anchorCtr="0"/>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902627"/>
            <a:ext cx="745763" cy="61102"/>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200"/>
              <a:buNone/>
              <a:defRPr sz="22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29" name="Google Shape;29;p4"/>
          <p:cNvSpPr txBox="1">
            <a:spLocks noGrp="1"/>
          </p:cNvSpPr>
          <p:nvPr>
            <p:ph type="body" idx="1"/>
          </p:nvPr>
        </p:nvSpPr>
        <p:spPr>
          <a:xfrm>
            <a:off x="830400" y="2162225"/>
            <a:ext cx="8121000" cy="30147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000000"/>
              </a:buClr>
              <a:buSzPts val="1800"/>
              <a:buChar char="●"/>
              <a:defRPr sz="1800">
                <a:solidFill>
                  <a:srgbClr val="000000"/>
                </a:solidFill>
              </a:defRPr>
            </a:lvl1pPr>
            <a:lvl2pPr marL="914400" lvl="1" indent="-330200" rtl="0">
              <a:spcBef>
                <a:spcPts val="1600"/>
              </a:spcBef>
              <a:spcAft>
                <a:spcPts val="0"/>
              </a:spcAft>
              <a:buClr>
                <a:srgbClr val="000000"/>
              </a:buClr>
              <a:buSzPts val="1600"/>
              <a:buChar char="○"/>
              <a:defRPr sz="1600">
                <a:solidFill>
                  <a:srgbClr val="000000"/>
                </a:solidFill>
              </a:defRPr>
            </a:lvl2pPr>
            <a:lvl3pPr marL="1371600" lvl="2" indent="-317500" rtl="0">
              <a:spcBef>
                <a:spcPts val="1600"/>
              </a:spcBef>
              <a:spcAft>
                <a:spcPts val="0"/>
              </a:spcAft>
              <a:buClr>
                <a:srgbClr val="000000"/>
              </a:buClr>
              <a:buSzPts val="1400"/>
              <a:buChar char="■"/>
              <a:defRPr sz="1400">
                <a:solidFill>
                  <a:srgbClr val="000000"/>
                </a:solidFill>
              </a:defRPr>
            </a:lvl3pPr>
            <a:lvl4pPr marL="1828800" lvl="3" indent="-317500" rtl="0">
              <a:spcBef>
                <a:spcPts val="1600"/>
              </a:spcBef>
              <a:spcAft>
                <a:spcPts val="0"/>
              </a:spcAft>
              <a:buClr>
                <a:srgbClr val="000000"/>
              </a:buClr>
              <a:buSzPts val="1400"/>
              <a:buChar char="●"/>
              <a:defRPr sz="1400">
                <a:solidFill>
                  <a:srgbClr val="000000"/>
                </a:solidFill>
              </a:defRPr>
            </a:lvl4pPr>
            <a:lvl5pPr marL="2286000" lvl="4" indent="-317500" rtl="0">
              <a:spcBef>
                <a:spcPts val="1600"/>
              </a:spcBef>
              <a:spcAft>
                <a:spcPts val="0"/>
              </a:spcAft>
              <a:buClr>
                <a:srgbClr val="000000"/>
              </a:buClr>
              <a:buSzPts val="1400"/>
              <a:buChar char="○"/>
              <a:defRPr sz="1400">
                <a:solidFill>
                  <a:srgbClr val="000000"/>
                </a:solidFill>
              </a:defRPr>
            </a:lvl5pPr>
            <a:lvl6pPr marL="2743200" lvl="5" indent="-317500" rtl="0">
              <a:spcBef>
                <a:spcPts val="1600"/>
              </a:spcBef>
              <a:spcAft>
                <a:spcPts val="0"/>
              </a:spcAft>
              <a:buClr>
                <a:srgbClr val="000000"/>
              </a:buClr>
              <a:buSzPts val="1400"/>
              <a:buChar char="■"/>
              <a:defRPr sz="1400">
                <a:solidFill>
                  <a:srgbClr val="000000"/>
                </a:solidFill>
              </a:defRPr>
            </a:lvl6pPr>
            <a:lvl7pPr marL="3200400" lvl="6" indent="-317500" rtl="0">
              <a:spcBef>
                <a:spcPts val="1600"/>
              </a:spcBef>
              <a:spcAft>
                <a:spcPts val="0"/>
              </a:spcAft>
              <a:buClr>
                <a:srgbClr val="000000"/>
              </a:buClr>
              <a:buSzPts val="1400"/>
              <a:buChar char="●"/>
              <a:defRPr sz="1400">
                <a:solidFill>
                  <a:srgbClr val="000000"/>
                </a:solidFill>
              </a:defRPr>
            </a:lvl7pPr>
            <a:lvl8pPr marL="3657600" lvl="7" indent="-317500" rtl="0">
              <a:spcBef>
                <a:spcPts val="1600"/>
              </a:spcBef>
              <a:spcAft>
                <a:spcPts val="0"/>
              </a:spcAft>
              <a:buClr>
                <a:srgbClr val="000000"/>
              </a:buClr>
              <a:buSzPts val="1400"/>
              <a:buChar char="○"/>
              <a:defRPr sz="1400">
                <a:solidFill>
                  <a:srgbClr val="000000"/>
                </a:solidFill>
              </a:defRPr>
            </a:lvl8pPr>
            <a:lvl9pPr marL="4114800" lvl="8" indent="-317500" rtl="0">
              <a:spcBef>
                <a:spcPts val="1600"/>
              </a:spcBef>
              <a:spcAft>
                <a:spcPts val="1600"/>
              </a:spcAft>
              <a:buClr>
                <a:srgbClr val="000000"/>
              </a:buClr>
              <a:buSzPts val="1400"/>
              <a:buChar char="■"/>
              <a:defRPr sz="1400">
                <a:solidFill>
                  <a:srgbClr val="000000"/>
                </a:solidFill>
              </a:defRPr>
            </a:lvl9pPr>
          </a:lstStyle>
          <a:p>
            <a:endParaRPr/>
          </a:p>
        </p:txBody>
      </p:sp>
      <p:sp>
        <p:nvSpPr>
          <p:cNvPr id="30" name="Google Shape;30;p4"/>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31" name="Google Shape;31;p4"/>
          <p:cNvPicPr preferRelativeResize="0"/>
          <p:nvPr/>
        </p:nvPicPr>
        <p:blipFill rotWithShape="1">
          <a:blip r:embed="rId2">
            <a:alphaModFix/>
          </a:blip>
          <a:srcRect l="9464" t="14795" r="13022" b="20709"/>
          <a:stretch/>
        </p:blipFill>
        <p:spPr>
          <a:xfrm>
            <a:off x="0" y="5242900"/>
            <a:ext cx="1940875" cy="161492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5"/>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 name="Google Shape;34;p5"/>
          <p:cNvGrpSpPr/>
          <p:nvPr/>
        </p:nvGrpSpPr>
        <p:grpSpPr>
          <a:xfrm>
            <a:off x="830392" y="902627"/>
            <a:ext cx="745763" cy="61102"/>
            <a:chOff x="4580561" y="2589004"/>
            <a:chExt cx="1064464" cy="25200"/>
          </a:xfrm>
        </p:grpSpPr>
        <p:sp>
          <p:nvSpPr>
            <p:cNvPr id="35" name="Google Shape;35;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 name="Google Shape;37;p5"/>
          <p:cNvSpPr txBox="1">
            <a:spLocks noGrp="1"/>
          </p:cNvSpPr>
          <p:nvPr>
            <p:ph type="title"/>
          </p:nvPr>
        </p:nvSpPr>
        <p:spPr>
          <a:xfrm>
            <a:off x="729450" y="1072400"/>
            <a:ext cx="7688400" cy="7137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200"/>
              <a:buNone/>
              <a:defRPr sz="2200">
                <a:solidFill>
                  <a:schemeClr val="dk2"/>
                </a:solidFill>
              </a:defRPr>
            </a:lvl1pPr>
            <a:lvl2pPr lvl="1" rtl="0">
              <a:spcBef>
                <a:spcPts val="0"/>
              </a:spcBef>
              <a:spcAft>
                <a:spcPts val="0"/>
              </a:spcAft>
              <a:buClr>
                <a:schemeClr val="dk2"/>
              </a:buClr>
              <a:buSzPts val="2200"/>
              <a:buNone/>
              <a:defRPr sz="2200">
                <a:solidFill>
                  <a:schemeClr val="dk2"/>
                </a:solidFill>
              </a:defRPr>
            </a:lvl2pPr>
            <a:lvl3pPr lvl="2" rtl="0">
              <a:spcBef>
                <a:spcPts val="0"/>
              </a:spcBef>
              <a:spcAft>
                <a:spcPts val="0"/>
              </a:spcAft>
              <a:buClr>
                <a:schemeClr val="dk2"/>
              </a:buClr>
              <a:buSzPts val="2200"/>
              <a:buNone/>
              <a:defRPr sz="2200">
                <a:solidFill>
                  <a:schemeClr val="dk2"/>
                </a:solidFill>
              </a:defRPr>
            </a:lvl3pPr>
            <a:lvl4pPr lvl="3" rtl="0">
              <a:spcBef>
                <a:spcPts val="0"/>
              </a:spcBef>
              <a:spcAft>
                <a:spcPts val="0"/>
              </a:spcAft>
              <a:buClr>
                <a:schemeClr val="dk2"/>
              </a:buClr>
              <a:buSzPts val="2200"/>
              <a:buNone/>
              <a:defRPr sz="2200">
                <a:solidFill>
                  <a:schemeClr val="dk2"/>
                </a:solidFill>
              </a:defRPr>
            </a:lvl4pPr>
            <a:lvl5pPr lvl="4" rtl="0">
              <a:spcBef>
                <a:spcPts val="0"/>
              </a:spcBef>
              <a:spcAft>
                <a:spcPts val="0"/>
              </a:spcAft>
              <a:buClr>
                <a:schemeClr val="dk2"/>
              </a:buClr>
              <a:buSzPts val="2200"/>
              <a:buNone/>
              <a:defRPr sz="2200">
                <a:solidFill>
                  <a:schemeClr val="dk2"/>
                </a:solidFill>
              </a:defRPr>
            </a:lvl5pPr>
            <a:lvl6pPr lvl="5" rtl="0">
              <a:spcBef>
                <a:spcPts val="0"/>
              </a:spcBef>
              <a:spcAft>
                <a:spcPts val="0"/>
              </a:spcAft>
              <a:buClr>
                <a:schemeClr val="dk2"/>
              </a:buClr>
              <a:buSzPts val="2200"/>
              <a:buNone/>
              <a:defRPr sz="2200">
                <a:solidFill>
                  <a:schemeClr val="dk2"/>
                </a:solidFill>
              </a:defRPr>
            </a:lvl6pPr>
            <a:lvl7pPr lvl="6" rtl="0">
              <a:spcBef>
                <a:spcPts val="0"/>
              </a:spcBef>
              <a:spcAft>
                <a:spcPts val="0"/>
              </a:spcAft>
              <a:buClr>
                <a:schemeClr val="dk2"/>
              </a:buClr>
              <a:buSzPts val="2200"/>
              <a:buNone/>
              <a:defRPr sz="2200">
                <a:solidFill>
                  <a:schemeClr val="dk2"/>
                </a:solidFill>
              </a:defRPr>
            </a:lvl7pPr>
            <a:lvl8pPr lvl="7" rtl="0">
              <a:spcBef>
                <a:spcPts val="0"/>
              </a:spcBef>
              <a:spcAft>
                <a:spcPts val="0"/>
              </a:spcAft>
              <a:buClr>
                <a:schemeClr val="dk2"/>
              </a:buClr>
              <a:buSzPts val="2200"/>
              <a:buNone/>
              <a:defRPr sz="2200">
                <a:solidFill>
                  <a:schemeClr val="dk2"/>
                </a:solidFill>
              </a:defRPr>
            </a:lvl8pPr>
            <a:lvl9pPr lvl="8" rtl="0">
              <a:spcBef>
                <a:spcPts val="0"/>
              </a:spcBef>
              <a:spcAft>
                <a:spcPts val="0"/>
              </a:spcAft>
              <a:buClr>
                <a:schemeClr val="dk2"/>
              </a:buClr>
              <a:buSzPts val="2200"/>
              <a:buNone/>
              <a:defRPr sz="2200">
                <a:solidFill>
                  <a:schemeClr val="dk2"/>
                </a:solidFill>
              </a:defRPr>
            </a:lvl9pPr>
          </a:lstStyle>
          <a:p>
            <a:endParaRPr/>
          </a:p>
        </p:txBody>
      </p:sp>
      <p:sp>
        <p:nvSpPr>
          <p:cNvPr id="38" name="Google Shape;38;p5"/>
          <p:cNvSpPr txBox="1">
            <a:spLocks noGrp="1"/>
          </p:cNvSpPr>
          <p:nvPr>
            <p:ph type="body" idx="1"/>
          </p:nvPr>
        </p:nvSpPr>
        <p:spPr>
          <a:xfrm>
            <a:off x="729325" y="2086033"/>
            <a:ext cx="3774300" cy="30147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000000"/>
              </a:buClr>
              <a:buSzPts val="1800"/>
              <a:buChar char="●"/>
              <a:defRPr sz="1800">
                <a:solidFill>
                  <a:srgbClr val="000000"/>
                </a:solidFill>
              </a:defRPr>
            </a:lvl1pPr>
            <a:lvl2pPr marL="914400" lvl="1" indent="-330200" rtl="0">
              <a:spcBef>
                <a:spcPts val="1600"/>
              </a:spcBef>
              <a:spcAft>
                <a:spcPts val="0"/>
              </a:spcAft>
              <a:buClr>
                <a:srgbClr val="000000"/>
              </a:buClr>
              <a:buSzPts val="1600"/>
              <a:buChar char="○"/>
              <a:defRPr sz="1600">
                <a:solidFill>
                  <a:srgbClr val="000000"/>
                </a:solidFill>
              </a:defRPr>
            </a:lvl2pPr>
            <a:lvl3pPr marL="1371600" lvl="2" indent="-317500" rtl="0">
              <a:spcBef>
                <a:spcPts val="1600"/>
              </a:spcBef>
              <a:spcAft>
                <a:spcPts val="0"/>
              </a:spcAft>
              <a:buClr>
                <a:srgbClr val="000000"/>
              </a:buClr>
              <a:buSzPts val="1400"/>
              <a:buChar char="■"/>
              <a:defRPr sz="1400">
                <a:solidFill>
                  <a:srgbClr val="000000"/>
                </a:solidFill>
              </a:defRPr>
            </a:lvl3pPr>
            <a:lvl4pPr marL="1828800" lvl="3" indent="-317500" rtl="0">
              <a:spcBef>
                <a:spcPts val="1600"/>
              </a:spcBef>
              <a:spcAft>
                <a:spcPts val="0"/>
              </a:spcAft>
              <a:buClr>
                <a:srgbClr val="000000"/>
              </a:buClr>
              <a:buSzPts val="1400"/>
              <a:buChar char="●"/>
              <a:defRPr sz="1400">
                <a:solidFill>
                  <a:srgbClr val="000000"/>
                </a:solidFill>
              </a:defRPr>
            </a:lvl4pPr>
            <a:lvl5pPr marL="2286000" lvl="4" indent="-317500" rtl="0">
              <a:spcBef>
                <a:spcPts val="1600"/>
              </a:spcBef>
              <a:spcAft>
                <a:spcPts val="0"/>
              </a:spcAft>
              <a:buClr>
                <a:srgbClr val="000000"/>
              </a:buClr>
              <a:buSzPts val="1400"/>
              <a:buChar char="○"/>
              <a:defRPr sz="1400">
                <a:solidFill>
                  <a:srgbClr val="000000"/>
                </a:solidFill>
              </a:defRPr>
            </a:lvl5pPr>
            <a:lvl6pPr marL="2743200" lvl="5" indent="-317500" rtl="0">
              <a:spcBef>
                <a:spcPts val="1600"/>
              </a:spcBef>
              <a:spcAft>
                <a:spcPts val="0"/>
              </a:spcAft>
              <a:buClr>
                <a:srgbClr val="000000"/>
              </a:buClr>
              <a:buSzPts val="1400"/>
              <a:buChar char="■"/>
              <a:defRPr sz="1400">
                <a:solidFill>
                  <a:srgbClr val="000000"/>
                </a:solidFill>
              </a:defRPr>
            </a:lvl6pPr>
            <a:lvl7pPr marL="3200400" lvl="6" indent="-317500" rtl="0">
              <a:spcBef>
                <a:spcPts val="1600"/>
              </a:spcBef>
              <a:spcAft>
                <a:spcPts val="0"/>
              </a:spcAft>
              <a:buClr>
                <a:srgbClr val="000000"/>
              </a:buClr>
              <a:buSzPts val="1400"/>
              <a:buChar char="●"/>
              <a:defRPr sz="1400">
                <a:solidFill>
                  <a:srgbClr val="000000"/>
                </a:solidFill>
              </a:defRPr>
            </a:lvl7pPr>
            <a:lvl8pPr marL="3657600" lvl="7" indent="-317500" rtl="0">
              <a:spcBef>
                <a:spcPts val="1600"/>
              </a:spcBef>
              <a:spcAft>
                <a:spcPts val="0"/>
              </a:spcAft>
              <a:buClr>
                <a:srgbClr val="000000"/>
              </a:buClr>
              <a:buSzPts val="1400"/>
              <a:buChar char="○"/>
              <a:defRPr sz="1400">
                <a:solidFill>
                  <a:srgbClr val="000000"/>
                </a:solidFill>
              </a:defRPr>
            </a:lvl8pPr>
            <a:lvl9pPr marL="4114800" lvl="8" indent="-317500" rtl="0">
              <a:spcBef>
                <a:spcPts val="1600"/>
              </a:spcBef>
              <a:spcAft>
                <a:spcPts val="1600"/>
              </a:spcAft>
              <a:buClr>
                <a:srgbClr val="000000"/>
              </a:buClr>
              <a:buSzPts val="1400"/>
              <a:buChar char="■"/>
              <a:defRPr sz="1400">
                <a:solidFill>
                  <a:srgbClr val="000000"/>
                </a:solidFill>
              </a:defRPr>
            </a:lvl9pPr>
          </a:lstStyle>
          <a:p>
            <a:endParaRPr/>
          </a:p>
        </p:txBody>
      </p:sp>
      <p:sp>
        <p:nvSpPr>
          <p:cNvPr id="39" name="Google Shape;39;p5"/>
          <p:cNvSpPr txBox="1">
            <a:spLocks noGrp="1"/>
          </p:cNvSpPr>
          <p:nvPr>
            <p:ph type="body" idx="2"/>
          </p:nvPr>
        </p:nvSpPr>
        <p:spPr>
          <a:xfrm>
            <a:off x="4643604" y="2086033"/>
            <a:ext cx="3774300" cy="30147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000000"/>
              </a:buClr>
              <a:buSzPts val="1800"/>
              <a:buChar char="●"/>
              <a:defRPr sz="1800">
                <a:solidFill>
                  <a:srgbClr val="000000"/>
                </a:solidFill>
              </a:defRPr>
            </a:lvl1pPr>
            <a:lvl2pPr marL="914400" lvl="1" indent="-330200" rtl="0">
              <a:spcBef>
                <a:spcPts val="1600"/>
              </a:spcBef>
              <a:spcAft>
                <a:spcPts val="0"/>
              </a:spcAft>
              <a:buClr>
                <a:srgbClr val="000000"/>
              </a:buClr>
              <a:buSzPts val="1600"/>
              <a:buChar char="○"/>
              <a:defRPr sz="1600">
                <a:solidFill>
                  <a:srgbClr val="000000"/>
                </a:solidFill>
              </a:defRPr>
            </a:lvl2pPr>
            <a:lvl3pPr marL="1371600" lvl="2" indent="-317500" rtl="0">
              <a:spcBef>
                <a:spcPts val="1600"/>
              </a:spcBef>
              <a:spcAft>
                <a:spcPts val="0"/>
              </a:spcAft>
              <a:buClr>
                <a:srgbClr val="000000"/>
              </a:buClr>
              <a:buSzPts val="1400"/>
              <a:buChar char="■"/>
              <a:defRPr sz="1400">
                <a:solidFill>
                  <a:srgbClr val="000000"/>
                </a:solidFill>
              </a:defRPr>
            </a:lvl3pPr>
            <a:lvl4pPr marL="1828800" lvl="3" indent="-317500" rtl="0">
              <a:spcBef>
                <a:spcPts val="1600"/>
              </a:spcBef>
              <a:spcAft>
                <a:spcPts val="0"/>
              </a:spcAft>
              <a:buClr>
                <a:srgbClr val="000000"/>
              </a:buClr>
              <a:buSzPts val="1400"/>
              <a:buChar char="●"/>
              <a:defRPr sz="1400">
                <a:solidFill>
                  <a:srgbClr val="000000"/>
                </a:solidFill>
              </a:defRPr>
            </a:lvl4pPr>
            <a:lvl5pPr marL="2286000" lvl="4" indent="-317500" rtl="0">
              <a:spcBef>
                <a:spcPts val="1600"/>
              </a:spcBef>
              <a:spcAft>
                <a:spcPts val="0"/>
              </a:spcAft>
              <a:buClr>
                <a:srgbClr val="000000"/>
              </a:buClr>
              <a:buSzPts val="1400"/>
              <a:buChar char="○"/>
              <a:defRPr sz="1400">
                <a:solidFill>
                  <a:srgbClr val="000000"/>
                </a:solidFill>
              </a:defRPr>
            </a:lvl5pPr>
            <a:lvl6pPr marL="2743200" lvl="5" indent="-317500" rtl="0">
              <a:spcBef>
                <a:spcPts val="1600"/>
              </a:spcBef>
              <a:spcAft>
                <a:spcPts val="0"/>
              </a:spcAft>
              <a:buClr>
                <a:srgbClr val="000000"/>
              </a:buClr>
              <a:buSzPts val="1400"/>
              <a:buChar char="■"/>
              <a:defRPr sz="1400">
                <a:solidFill>
                  <a:srgbClr val="000000"/>
                </a:solidFill>
              </a:defRPr>
            </a:lvl6pPr>
            <a:lvl7pPr marL="3200400" lvl="6" indent="-317500" rtl="0">
              <a:spcBef>
                <a:spcPts val="1600"/>
              </a:spcBef>
              <a:spcAft>
                <a:spcPts val="0"/>
              </a:spcAft>
              <a:buClr>
                <a:srgbClr val="000000"/>
              </a:buClr>
              <a:buSzPts val="1400"/>
              <a:buChar char="●"/>
              <a:defRPr sz="1400">
                <a:solidFill>
                  <a:srgbClr val="000000"/>
                </a:solidFill>
              </a:defRPr>
            </a:lvl7pPr>
            <a:lvl8pPr marL="3657600" lvl="7" indent="-317500" rtl="0">
              <a:spcBef>
                <a:spcPts val="1600"/>
              </a:spcBef>
              <a:spcAft>
                <a:spcPts val="0"/>
              </a:spcAft>
              <a:buClr>
                <a:srgbClr val="000000"/>
              </a:buClr>
              <a:buSzPts val="1400"/>
              <a:buChar char="○"/>
              <a:defRPr sz="1400">
                <a:solidFill>
                  <a:srgbClr val="000000"/>
                </a:solidFill>
              </a:defRPr>
            </a:lvl8pPr>
            <a:lvl9pPr marL="4114800" lvl="8" indent="-317500" rtl="0">
              <a:spcBef>
                <a:spcPts val="1600"/>
              </a:spcBef>
              <a:spcAft>
                <a:spcPts val="1600"/>
              </a:spcAft>
              <a:buClr>
                <a:srgbClr val="000000"/>
              </a:buClr>
              <a:buSzPts val="1400"/>
              <a:buChar char="■"/>
              <a:defRPr sz="1400">
                <a:solidFill>
                  <a:srgbClr val="000000"/>
                </a:solidFill>
              </a:defRPr>
            </a:lvl9pPr>
          </a:lstStyle>
          <a:p>
            <a:endParaRPr/>
          </a:p>
        </p:txBody>
      </p:sp>
      <p:sp>
        <p:nvSpPr>
          <p:cNvPr id="40" name="Google Shape;40;p5"/>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41" name="Google Shape;41;p5"/>
          <p:cNvPicPr preferRelativeResize="0"/>
          <p:nvPr/>
        </p:nvPicPr>
        <p:blipFill rotWithShape="1">
          <a:blip r:embed="rId2">
            <a:alphaModFix/>
          </a:blip>
          <a:srcRect l="9464" t="14795" r="13022" b="20709"/>
          <a:stretch/>
        </p:blipFill>
        <p:spPr>
          <a:xfrm>
            <a:off x="0" y="5242900"/>
            <a:ext cx="1940875" cy="161492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6"/>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44;p6"/>
          <p:cNvGrpSpPr/>
          <p:nvPr/>
        </p:nvGrpSpPr>
        <p:grpSpPr>
          <a:xfrm>
            <a:off x="830392" y="902627"/>
            <a:ext cx="745763" cy="61102"/>
            <a:chOff x="4580561" y="2589004"/>
            <a:chExt cx="1064464" cy="25200"/>
          </a:xfrm>
        </p:grpSpPr>
        <p:sp>
          <p:nvSpPr>
            <p:cNvPr id="45" name="Google Shape;45;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6"/>
          <p:cNvSpPr txBox="1">
            <a:spLocks noGrp="1"/>
          </p:cNvSpPr>
          <p:nvPr>
            <p:ph type="title"/>
          </p:nvPr>
        </p:nvSpPr>
        <p:spPr>
          <a:xfrm>
            <a:off x="729450" y="1072400"/>
            <a:ext cx="7688400" cy="7137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200"/>
              <a:buNone/>
              <a:defRPr sz="22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48" name="Google Shape;48;p6"/>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49" name="Google Shape;49;p6"/>
          <p:cNvPicPr preferRelativeResize="0"/>
          <p:nvPr/>
        </p:nvPicPr>
        <p:blipFill rotWithShape="1">
          <a:blip r:embed="rId2">
            <a:alphaModFix/>
          </a:blip>
          <a:srcRect l="9464" t="14795" r="13022" b="20709"/>
          <a:stretch/>
        </p:blipFill>
        <p:spPr>
          <a:xfrm>
            <a:off x="0" y="5242900"/>
            <a:ext cx="1940875" cy="161492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0"/>
        <p:cNvGrpSpPr/>
        <p:nvPr/>
      </p:nvGrpSpPr>
      <p:grpSpPr>
        <a:xfrm>
          <a:off x="0" y="0"/>
          <a:ext cx="0" cy="0"/>
          <a:chOff x="0" y="0"/>
          <a:chExt cx="0" cy="0"/>
        </a:xfrm>
      </p:grpSpPr>
      <p:sp>
        <p:nvSpPr>
          <p:cNvPr id="51" name="Google Shape;51;p7"/>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 name="Google Shape;52;p7"/>
          <p:cNvGrpSpPr/>
          <p:nvPr/>
        </p:nvGrpSpPr>
        <p:grpSpPr>
          <a:xfrm>
            <a:off x="830392" y="902627"/>
            <a:ext cx="745763" cy="61102"/>
            <a:chOff x="4580561" y="2589004"/>
            <a:chExt cx="1064464" cy="25200"/>
          </a:xfrm>
        </p:grpSpPr>
        <p:sp>
          <p:nvSpPr>
            <p:cNvPr id="53" name="Google Shape;53;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55;p7"/>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200"/>
              <a:buNone/>
              <a:defRPr sz="22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56" name="Google Shape;56;p7"/>
          <p:cNvSpPr txBox="1">
            <a:spLocks noGrp="1"/>
          </p:cNvSpPr>
          <p:nvPr>
            <p:ph type="body" idx="1"/>
          </p:nvPr>
        </p:nvSpPr>
        <p:spPr>
          <a:xfrm>
            <a:off x="721225" y="2184975"/>
            <a:ext cx="6216600" cy="4090200"/>
          </a:xfrm>
          <a:prstGeom prst="rect">
            <a:avLst/>
          </a:prstGeom>
        </p:spPr>
        <p:txBody>
          <a:bodyPr spcFirstLastPara="1" wrap="square" lIns="91425" tIns="91425" rIns="91425" bIns="91425" anchor="t" anchorCtr="0"/>
          <a:lstStyle>
            <a:lvl1pPr marL="457200" lvl="0" indent="-342900" rtl="0">
              <a:spcBef>
                <a:spcPts val="0"/>
              </a:spcBef>
              <a:spcAft>
                <a:spcPts val="0"/>
              </a:spcAft>
              <a:buClr>
                <a:srgbClr val="000000"/>
              </a:buClr>
              <a:buSzPts val="1800"/>
              <a:buChar char="●"/>
              <a:defRPr sz="1800">
                <a:solidFill>
                  <a:srgbClr val="000000"/>
                </a:solidFill>
              </a:defRPr>
            </a:lvl1pPr>
            <a:lvl2pPr marL="914400" lvl="1" indent="-330200" rtl="0">
              <a:spcBef>
                <a:spcPts val="1600"/>
              </a:spcBef>
              <a:spcAft>
                <a:spcPts val="0"/>
              </a:spcAft>
              <a:buClr>
                <a:srgbClr val="000000"/>
              </a:buClr>
              <a:buSzPts val="1600"/>
              <a:buChar char="○"/>
              <a:defRPr sz="1600">
                <a:solidFill>
                  <a:srgbClr val="000000"/>
                </a:solidFill>
              </a:defRPr>
            </a:lvl2pPr>
            <a:lvl3pPr marL="1371600" lvl="2" indent="-317500" rtl="0">
              <a:spcBef>
                <a:spcPts val="1600"/>
              </a:spcBef>
              <a:spcAft>
                <a:spcPts val="0"/>
              </a:spcAft>
              <a:buClr>
                <a:srgbClr val="000000"/>
              </a:buClr>
              <a:buSzPts val="1400"/>
              <a:buChar char="■"/>
              <a:defRPr sz="1400">
                <a:solidFill>
                  <a:srgbClr val="000000"/>
                </a:solidFill>
              </a:defRPr>
            </a:lvl3pPr>
            <a:lvl4pPr marL="1828800" lvl="3" indent="-317500" rtl="0">
              <a:spcBef>
                <a:spcPts val="1600"/>
              </a:spcBef>
              <a:spcAft>
                <a:spcPts val="0"/>
              </a:spcAft>
              <a:buClr>
                <a:srgbClr val="000000"/>
              </a:buClr>
              <a:buSzPts val="1400"/>
              <a:buChar char="●"/>
              <a:defRPr sz="1400">
                <a:solidFill>
                  <a:srgbClr val="000000"/>
                </a:solidFill>
              </a:defRPr>
            </a:lvl4pPr>
            <a:lvl5pPr marL="2286000" lvl="4" indent="-317500" rtl="0">
              <a:spcBef>
                <a:spcPts val="1600"/>
              </a:spcBef>
              <a:spcAft>
                <a:spcPts val="0"/>
              </a:spcAft>
              <a:buClr>
                <a:srgbClr val="000000"/>
              </a:buClr>
              <a:buSzPts val="1400"/>
              <a:buChar char="○"/>
              <a:defRPr sz="1400">
                <a:solidFill>
                  <a:srgbClr val="000000"/>
                </a:solidFill>
              </a:defRPr>
            </a:lvl5pPr>
            <a:lvl6pPr marL="2743200" lvl="5" indent="-317500" rtl="0">
              <a:spcBef>
                <a:spcPts val="1600"/>
              </a:spcBef>
              <a:spcAft>
                <a:spcPts val="0"/>
              </a:spcAft>
              <a:buClr>
                <a:srgbClr val="000000"/>
              </a:buClr>
              <a:buSzPts val="1400"/>
              <a:buChar char="■"/>
              <a:defRPr sz="1400">
                <a:solidFill>
                  <a:srgbClr val="000000"/>
                </a:solidFill>
              </a:defRPr>
            </a:lvl6pPr>
            <a:lvl7pPr marL="3200400" lvl="6" indent="-317500" rtl="0">
              <a:spcBef>
                <a:spcPts val="1600"/>
              </a:spcBef>
              <a:spcAft>
                <a:spcPts val="0"/>
              </a:spcAft>
              <a:buClr>
                <a:srgbClr val="000000"/>
              </a:buClr>
              <a:buSzPts val="1400"/>
              <a:buChar char="●"/>
              <a:defRPr sz="1400">
                <a:solidFill>
                  <a:srgbClr val="000000"/>
                </a:solidFill>
              </a:defRPr>
            </a:lvl7pPr>
            <a:lvl8pPr marL="3657600" lvl="7" indent="-317500" rtl="0">
              <a:spcBef>
                <a:spcPts val="1600"/>
              </a:spcBef>
              <a:spcAft>
                <a:spcPts val="0"/>
              </a:spcAft>
              <a:buClr>
                <a:srgbClr val="000000"/>
              </a:buClr>
              <a:buSzPts val="1400"/>
              <a:buChar char="○"/>
              <a:defRPr sz="1400">
                <a:solidFill>
                  <a:srgbClr val="000000"/>
                </a:solidFill>
              </a:defRPr>
            </a:lvl8pPr>
            <a:lvl9pPr marL="4114800" lvl="8" indent="-317500" rtl="0">
              <a:spcBef>
                <a:spcPts val="1600"/>
              </a:spcBef>
              <a:spcAft>
                <a:spcPts val="1600"/>
              </a:spcAft>
              <a:buClr>
                <a:srgbClr val="000000"/>
              </a:buClr>
              <a:buSzPts val="1400"/>
              <a:buChar char="■"/>
              <a:defRPr sz="1400">
                <a:solidFill>
                  <a:srgbClr val="000000"/>
                </a:solidFill>
              </a:defRPr>
            </a:lvl9pPr>
          </a:lstStyle>
          <a:p>
            <a:endParaRPr/>
          </a:p>
        </p:txBody>
      </p:sp>
      <p:sp>
        <p:nvSpPr>
          <p:cNvPr id="57" name="Google Shape;57;p7"/>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58" name="Google Shape;58;p7"/>
          <p:cNvPicPr preferRelativeResize="0"/>
          <p:nvPr/>
        </p:nvPicPr>
        <p:blipFill rotWithShape="1">
          <a:blip r:embed="rId2">
            <a:alphaModFix/>
          </a:blip>
          <a:srcRect l="18260" t="16522" r="9563" b="20867"/>
          <a:stretch/>
        </p:blipFill>
        <p:spPr>
          <a:xfrm>
            <a:off x="7209575" y="5179950"/>
            <a:ext cx="1934424" cy="16780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9"/>
        <p:cNvGrpSpPr/>
        <p:nvPr/>
      </p:nvGrpSpPr>
      <p:grpSpPr>
        <a:xfrm>
          <a:off x="0" y="0"/>
          <a:ext cx="0" cy="0"/>
          <a:chOff x="0" y="0"/>
          <a:chExt cx="0" cy="0"/>
        </a:xfrm>
      </p:grpSpPr>
      <p:grpSp>
        <p:nvGrpSpPr>
          <p:cNvPr id="60" name="Google Shape;60;p8"/>
          <p:cNvGrpSpPr/>
          <p:nvPr/>
        </p:nvGrpSpPr>
        <p:grpSpPr>
          <a:xfrm>
            <a:off x="830392" y="5558926"/>
            <a:ext cx="745763" cy="61102"/>
            <a:chOff x="4580561" y="2589004"/>
            <a:chExt cx="1064464" cy="25200"/>
          </a:xfrm>
        </p:grpSpPr>
        <p:sp>
          <p:nvSpPr>
            <p:cNvPr id="61" name="Google Shape;61;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 name="Google Shape;63;p8"/>
          <p:cNvSpPr txBox="1">
            <a:spLocks noGrp="1"/>
          </p:cNvSpPr>
          <p:nvPr>
            <p:ph type="title"/>
          </p:nvPr>
        </p:nvSpPr>
        <p:spPr>
          <a:xfrm>
            <a:off x="729450" y="1152400"/>
            <a:ext cx="7021200" cy="3980100"/>
          </a:xfrm>
          <a:prstGeom prst="rect">
            <a:avLst/>
          </a:prstGeom>
        </p:spPr>
        <p:txBody>
          <a:bodyPr spcFirstLastPara="1" wrap="square" lIns="91425" tIns="91425" rIns="91425" bIns="91425" anchor="ctr" anchorCtr="0"/>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endParaRPr/>
          </a:p>
        </p:txBody>
      </p:sp>
      <p:sp>
        <p:nvSpPr>
          <p:cNvPr id="64" name="Google Shape;64;p8"/>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5"/>
        <p:cNvGrpSpPr/>
        <p:nvPr/>
      </p:nvGrpSpPr>
      <p:grpSpPr>
        <a:xfrm>
          <a:off x="0" y="0"/>
          <a:ext cx="0" cy="0"/>
          <a:chOff x="0" y="0"/>
          <a:chExt cx="0" cy="0"/>
        </a:xfrm>
      </p:grpSpPr>
      <p:sp>
        <p:nvSpPr>
          <p:cNvPr id="66" name="Google Shape;66;p9"/>
          <p:cNvSpPr/>
          <p:nvPr/>
        </p:nvSpPr>
        <p:spPr>
          <a:xfrm>
            <a:off x="0" y="0"/>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oogle Shape;67;p9"/>
          <p:cNvGrpSpPr/>
          <p:nvPr/>
        </p:nvGrpSpPr>
        <p:grpSpPr>
          <a:xfrm>
            <a:off x="830392" y="1588427"/>
            <a:ext cx="745763" cy="61102"/>
            <a:chOff x="4580561" y="2589004"/>
            <a:chExt cx="1064464" cy="25200"/>
          </a:xfrm>
        </p:grpSpPr>
        <p:sp>
          <p:nvSpPr>
            <p:cNvPr id="68" name="Google Shape;68;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 name="Google Shape;70;p9"/>
          <p:cNvSpPr txBox="1">
            <a:spLocks noGrp="1"/>
          </p:cNvSpPr>
          <p:nvPr>
            <p:ph type="title"/>
          </p:nvPr>
        </p:nvSpPr>
        <p:spPr>
          <a:xfrm>
            <a:off x="730000" y="1758200"/>
            <a:ext cx="3300900" cy="2249700"/>
          </a:xfrm>
          <a:prstGeom prst="rect">
            <a:avLst/>
          </a:prstGeom>
        </p:spPr>
        <p:txBody>
          <a:bodyPr spcFirstLastPara="1" wrap="square" lIns="91425" tIns="91425" rIns="91425" bIns="91425" anchor="t" anchorCtr="0"/>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a:endParaRPr/>
          </a:p>
        </p:txBody>
      </p:sp>
      <p:sp>
        <p:nvSpPr>
          <p:cNvPr id="71" name="Google Shape;71;p9"/>
          <p:cNvSpPr txBox="1">
            <a:spLocks noGrp="1"/>
          </p:cNvSpPr>
          <p:nvPr>
            <p:ph type="subTitle" idx="1"/>
          </p:nvPr>
        </p:nvSpPr>
        <p:spPr>
          <a:xfrm>
            <a:off x="724950" y="4215367"/>
            <a:ext cx="3300900" cy="1011900"/>
          </a:xfrm>
          <a:prstGeom prst="rect">
            <a:avLst/>
          </a:prstGeom>
        </p:spPr>
        <p:txBody>
          <a:bodyPr spcFirstLastPara="1" wrap="square" lIns="91425" tIns="91425" rIns="91425" bIns="91425" anchor="t" anchorCtr="0"/>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72" name="Google Shape;72;p9"/>
          <p:cNvSpPr txBox="1">
            <a:spLocks noGrp="1"/>
          </p:cNvSpPr>
          <p:nvPr>
            <p:ph type="body" idx="2"/>
          </p:nvPr>
        </p:nvSpPr>
        <p:spPr>
          <a:xfrm>
            <a:off x="5174225" y="1803500"/>
            <a:ext cx="3374400" cy="4034100"/>
          </a:xfrm>
          <a:prstGeom prst="rect">
            <a:avLst/>
          </a:prstGeom>
        </p:spPr>
        <p:txBody>
          <a:bodyPr spcFirstLastPara="1" wrap="square" lIns="91425" tIns="91425" rIns="91425" bIns="91425" anchor="t" anchorCtr="0"/>
          <a:lstStyle>
            <a:lvl1pPr marL="457200" lvl="0" indent="-311150" rtl="0">
              <a:spcBef>
                <a:spcPts val="0"/>
              </a:spcBef>
              <a:spcAft>
                <a:spcPts val="0"/>
              </a:spcAft>
              <a:buSzPts val="1300"/>
              <a:buChar char="●"/>
              <a:defRPr/>
            </a:lvl1pPr>
            <a:lvl2pPr marL="914400" lvl="1" indent="-298450" rtl="0">
              <a:spcBef>
                <a:spcPts val="1600"/>
              </a:spcBef>
              <a:spcAft>
                <a:spcPts val="0"/>
              </a:spcAft>
              <a:buSzPts val="1100"/>
              <a:buChar char="○"/>
              <a:defRPr/>
            </a:lvl2pPr>
            <a:lvl3pPr marL="1371600" lvl="2" indent="-298450" rtl="0">
              <a:spcBef>
                <a:spcPts val="1600"/>
              </a:spcBef>
              <a:spcAft>
                <a:spcPts val="0"/>
              </a:spcAft>
              <a:buSzPts val="1100"/>
              <a:buChar char="■"/>
              <a:defRPr/>
            </a:lvl3pPr>
            <a:lvl4pPr marL="1828800" lvl="3" indent="-298450" rtl="0">
              <a:spcBef>
                <a:spcPts val="1600"/>
              </a:spcBef>
              <a:spcAft>
                <a:spcPts val="0"/>
              </a:spcAft>
              <a:buSzPts val="1100"/>
              <a:buChar char="●"/>
              <a:defRPr/>
            </a:lvl4pPr>
            <a:lvl5pPr marL="2286000" lvl="4" indent="-298450" rtl="0">
              <a:spcBef>
                <a:spcPts val="1600"/>
              </a:spcBef>
              <a:spcAft>
                <a:spcPts val="0"/>
              </a:spcAft>
              <a:buSzPts val="1100"/>
              <a:buChar char="○"/>
              <a:defRPr/>
            </a:lvl5pPr>
            <a:lvl6pPr marL="2743200" lvl="5" indent="-298450" rtl="0">
              <a:spcBef>
                <a:spcPts val="1600"/>
              </a:spcBef>
              <a:spcAft>
                <a:spcPts val="0"/>
              </a:spcAft>
              <a:buSzPts val="1100"/>
              <a:buChar char="■"/>
              <a:defRPr/>
            </a:lvl6pPr>
            <a:lvl7pPr marL="3200400" lvl="6" indent="-298450" rtl="0">
              <a:spcBef>
                <a:spcPts val="1600"/>
              </a:spcBef>
              <a:spcAft>
                <a:spcPts val="0"/>
              </a:spcAft>
              <a:buSzPts val="1100"/>
              <a:buChar char="●"/>
              <a:defRPr/>
            </a:lvl7pPr>
            <a:lvl8pPr marL="3657600" lvl="7" indent="-298450" rtl="0">
              <a:spcBef>
                <a:spcPts val="1600"/>
              </a:spcBef>
              <a:spcAft>
                <a:spcPts val="0"/>
              </a:spcAft>
              <a:buSzPts val="1100"/>
              <a:buChar char="○"/>
              <a:defRPr/>
            </a:lvl8pPr>
            <a:lvl9pPr marL="4114800" lvl="8" indent="-298450" rtl="0">
              <a:spcBef>
                <a:spcPts val="1600"/>
              </a:spcBef>
              <a:spcAft>
                <a:spcPts val="1600"/>
              </a:spcAft>
              <a:buSzPts val="1100"/>
              <a:buChar char="■"/>
              <a:defRPr/>
            </a:lvl9pPr>
          </a:lstStyle>
          <a:p>
            <a:endParaRPr/>
          </a:p>
        </p:txBody>
      </p:sp>
      <p:sp>
        <p:nvSpPr>
          <p:cNvPr id="73" name="Google Shape;73;p9"/>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4"/>
        <p:cNvGrpSpPr/>
        <p:nvPr/>
      </p:nvGrpSpPr>
      <p:grpSpPr>
        <a:xfrm>
          <a:off x="0" y="0"/>
          <a:ext cx="0" cy="0"/>
          <a:chOff x="0" y="0"/>
          <a:chExt cx="0" cy="0"/>
        </a:xfrm>
      </p:grpSpPr>
      <p:sp>
        <p:nvSpPr>
          <p:cNvPr id="75" name="Google Shape;75;p10"/>
          <p:cNvSpPr txBox="1">
            <a:spLocks noGrp="1"/>
          </p:cNvSpPr>
          <p:nvPr>
            <p:ph type="body" idx="1"/>
          </p:nvPr>
        </p:nvSpPr>
        <p:spPr>
          <a:xfrm>
            <a:off x="724950" y="5830068"/>
            <a:ext cx="7697400" cy="614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300"/>
              <a:buNone/>
              <a:defRPr/>
            </a:lvl1pPr>
          </a:lstStyle>
          <a:p>
            <a:endParaRPr/>
          </a:p>
        </p:txBody>
      </p:sp>
      <p:sp>
        <p:nvSpPr>
          <p:cNvPr id="76" name="Google Shape;76;p10"/>
          <p:cNvSpPr txBox="1">
            <a:spLocks noGrp="1"/>
          </p:cNvSpPr>
          <p:nvPr>
            <p:ph type="sldNum" idx="12"/>
          </p:nvPr>
        </p:nvSpPr>
        <p:spPr>
          <a:xfrm>
            <a:off x="8536302" y="6333134"/>
            <a:ext cx="548700" cy="5247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pt-BR"/>
              <a:t>‹nº›</a:t>
            </a:fld>
            <a:endParaRPr/>
          </a:p>
        </p:txBody>
      </p:sp>
      <p:pic>
        <p:nvPicPr>
          <p:cNvPr id="77" name="Google Shape;77;p10"/>
          <p:cNvPicPr preferRelativeResize="0"/>
          <p:nvPr/>
        </p:nvPicPr>
        <p:blipFill rotWithShape="1">
          <a:blip r:embed="rId2">
            <a:alphaModFix/>
          </a:blip>
          <a:srcRect l="18260" t="16522" r="9563" b="20867"/>
          <a:stretch/>
        </p:blipFill>
        <p:spPr>
          <a:xfrm>
            <a:off x="7209575" y="5179950"/>
            <a:ext cx="1934424" cy="1678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rtl="0">
              <a:spcBef>
                <a:spcPts val="0"/>
              </a:spcBef>
              <a:spcAft>
                <a:spcPts val="0"/>
              </a:spcAft>
              <a:buSzPts val="2800"/>
              <a:buFont typeface="Raleway"/>
              <a:buNone/>
              <a:defRPr sz="2800" b="1">
                <a:latin typeface="Raleway"/>
                <a:ea typeface="Raleway"/>
                <a:cs typeface="Raleway"/>
                <a:sym typeface="Raleway"/>
              </a:defRPr>
            </a:lvl1pPr>
            <a:lvl2pPr lvl="1" rtl="0">
              <a:spcBef>
                <a:spcPts val="0"/>
              </a:spcBef>
              <a:spcAft>
                <a:spcPts val="0"/>
              </a:spcAft>
              <a:buSzPts val="2800"/>
              <a:buFont typeface="Raleway"/>
              <a:buNone/>
              <a:defRPr sz="2800" b="1">
                <a:latin typeface="Raleway"/>
                <a:ea typeface="Raleway"/>
                <a:cs typeface="Raleway"/>
                <a:sym typeface="Raleway"/>
              </a:defRPr>
            </a:lvl2pPr>
            <a:lvl3pPr lvl="2" rtl="0">
              <a:spcBef>
                <a:spcPts val="0"/>
              </a:spcBef>
              <a:spcAft>
                <a:spcPts val="0"/>
              </a:spcAft>
              <a:buSzPts val="2800"/>
              <a:buFont typeface="Raleway"/>
              <a:buNone/>
              <a:defRPr sz="2800" b="1">
                <a:latin typeface="Raleway"/>
                <a:ea typeface="Raleway"/>
                <a:cs typeface="Raleway"/>
                <a:sym typeface="Raleway"/>
              </a:defRPr>
            </a:lvl3pPr>
            <a:lvl4pPr lvl="3" rtl="0">
              <a:spcBef>
                <a:spcPts val="0"/>
              </a:spcBef>
              <a:spcAft>
                <a:spcPts val="0"/>
              </a:spcAft>
              <a:buSzPts val="2800"/>
              <a:buFont typeface="Raleway"/>
              <a:buNone/>
              <a:defRPr sz="2800" b="1">
                <a:latin typeface="Raleway"/>
                <a:ea typeface="Raleway"/>
                <a:cs typeface="Raleway"/>
                <a:sym typeface="Raleway"/>
              </a:defRPr>
            </a:lvl4pPr>
            <a:lvl5pPr lvl="4" rtl="0">
              <a:spcBef>
                <a:spcPts val="0"/>
              </a:spcBef>
              <a:spcAft>
                <a:spcPts val="0"/>
              </a:spcAft>
              <a:buSzPts val="2800"/>
              <a:buFont typeface="Raleway"/>
              <a:buNone/>
              <a:defRPr sz="2800" b="1">
                <a:latin typeface="Raleway"/>
                <a:ea typeface="Raleway"/>
                <a:cs typeface="Raleway"/>
                <a:sym typeface="Raleway"/>
              </a:defRPr>
            </a:lvl5pPr>
            <a:lvl6pPr lvl="5" rtl="0">
              <a:spcBef>
                <a:spcPts val="0"/>
              </a:spcBef>
              <a:spcAft>
                <a:spcPts val="0"/>
              </a:spcAft>
              <a:buSzPts val="2800"/>
              <a:buFont typeface="Raleway"/>
              <a:buNone/>
              <a:defRPr sz="2800" b="1">
                <a:latin typeface="Raleway"/>
                <a:ea typeface="Raleway"/>
                <a:cs typeface="Raleway"/>
                <a:sym typeface="Raleway"/>
              </a:defRPr>
            </a:lvl6pPr>
            <a:lvl7pPr lvl="6" rtl="0">
              <a:spcBef>
                <a:spcPts val="0"/>
              </a:spcBef>
              <a:spcAft>
                <a:spcPts val="0"/>
              </a:spcAft>
              <a:buSzPts val="2800"/>
              <a:buFont typeface="Raleway"/>
              <a:buNone/>
              <a:defRPr sz="2800" b="1">
                <a:latin typeface="Raleway"/>
                <a:ea typeface="Raleway"/>
                <a:cs typeface="Raleway"/>
                <a:sym typeface="Raleway"/>
              </a:defRPr>
            </a:lvl7pPr>
            <a:lvl8pPr lvl="7" rtl="0">
              <a:spcBef>
                <a:spcPts val="0"/>
              </a:spcBef>
              <a:spcAft>
                <a:spcPts val="0"/>
              </a:spcAft>
              <a:buSzPts val="2800"/>
              <a:buFont typeface="Raleway"/>
              <a:buNone/>
              <a:defRPr sz="2800" b="1">
                <a:latin typeface="Raleway"/>
                <a:ea typeface="Raleway"/>
                <a:cs typeface="Raleway"/>
                <a:sym typeface="Raleway"/>
              </a:defRPr>
            </a:lvl8pPr>
            <a:lvl9pPr lvl="8" rtl="0">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11150" rtl="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rtl="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rtl="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6333134"/>
            <a:ext cx="548700" cy="5247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accent1"/>
                </a:solidFill>
                <a:latin typeface="Lato"/>
                <a:ea typeface="Lato"/>
                <a:cs typeface="Lato"/>
                <a:sym typeface="Lato"/>
              </a:defRPr>
            </a:lvl1pPr>
            <a:lvl2pPr lvl="1" algn="r" rtl="0">
              <a:buNone/>
              <a:defRPr sz="1000">
                <a:solidFill>
                  <a:schemeClr val="accent1"/>
                </a:solidFill>
                <a:latin typeface="Lato"/>
                <a:ea typeface="Lato"/>
                <a:cs typeface="Lato"/>
                <a:sym typeface="Lato"/>
              </a:defRPr>
            </a:lvl2pPr>
            <a:lvl3pPr lvl="2" algn="r" rtl="0">
              <a:buNone/>
              <a:defRPr sz="1000">
                <a:solidFill>
                  <a:schemeClr val="accent1"/>
                </a:solidFill>
                <a:latin typeface="Lato"/>
                <a:ea typeface="Lato"/>
                <a:cs typeface="Lato"/>
                <a:sym typeface="Lato"/>
              </a:defRPr>
            </a:lvl3pPr>
            <a:lvl4pPr lvl="3" algn="r" rtl="0">
              <a:buNone/>
              <a:defRPr sz="1000">
                <a:solidFill>
                  <a:schemeClr val="accent1"/>
                </a:solidFill>
                <a:latin typeface="Lato"/>
                <a:ea typeface="Lato"/>
                <a:cs typeface="Lato"/>
                <a:sym typeface="Lato"/>
              </a:defRPr>
            </a:lvl4pPr>
            <a:lvl5pPr lvl="4" algn="r" rtl="0">
              <a:buNone/>
              <a:defRPr sz="1000">
                <a:solidFill>
                  <a:schemeClr val="accent1"/>
                </a:solidFill>
                <a:latin typeface="Lato"/>
                <a:ea typeface="Lato"/>
                <a:cs typeface="Lato"/>
                <a:sym typeface="Lato"/>
              </a:defRPr>
            </a:lvl5pPr>
            <a:lvl6pPr lvl="5" algn="r" rtl="0">
              <a:buNone/>
              <a:defRPr sz="1000">
                <a:solidFill>
                  <a:schemeClr val="accent1"/>
                </a:solidFill>
                <a:latin typeface="Lato"/>
                <a:ea typeface="Lato"/>
                <a:cs typeface="Lato"/>
                <a:sym typeface="Lato"/>
              </a:defRPr>
            </a:lvl6pPr>
            <a:lvl7pPr lvl="6" algn="r" rtl="0">
              <a:buNone/>
              <a:defRPr sz="1000">
                <a:solidFill>
                  <a:schemeClr val="accent1"/>
                </a:solidFill>
                <a:latin typeface="Lato"/>
                <a:ea typeface="Lato"/>
                <a:cs typeface="Lato"/>
                <a:sym typeface="Lato"/>
              </a:defRPr>
            </a:lvl7pPr>
            <a:lvl8pPr lvl="7" algn="r" rtl="0">
              <a:buNone/>
              <a:defRPr sz="1000">
                <a:solidFill>
                  <a:schemeClr val="accent1"/>
                </a:solidFill>
                <a:latin typeface="Lato"/>
                <a:ea typeface="Lato"/>
                <a:cs typeface="Lato"/>
                <a:sym typeface="Lato"/>
              </a:defRPr>
            </a:lvl8pPr>
            <a:lvl9pPr lvl="8" algn="r" rtl="0">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3"/>
          <p:cNvPicPr preferRelativeResize="0"/>
          <p:nvPr/>
        </p:nvPicPr>
        <p:blipFill>
          <a:blip r:embed="rId3">
            <a:alphaModFix/>
          </a:blip>
          <a:stretch>
            <a:fillRect/>
          </a:stretch>
        </p:blipFill>
        <p:spPr>
          <a:xfrm>
            <a:off x="-9" y="-6"/>
            <a:ext cx="9144000" cy="5709327"/>
          </a:xfrm>
          <a:prstGeom prst="rect">
            <a:avLst/>
          </a:prstGeom>
          <a:noFill/>
          <a:ln>
            <a:noFill/>
          </a:ln>
        </p:spPr>
      </p:pic>
      <p:sp>
        <p:nvSpPr>
          <p:cNvPr id="92" name="Google Shape;92;p13"/>
          <p:cNvSpPr txBox="1"/>
          <p:nvPr/>
        </p:nvSpPr>
        <p:spPr>
          <a:xfrm>
            <a:off x="225175" y="5798100"/>
            <a:ext cx="8697000" cy="1059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2000" b="1">
                <a:latin typeface="Lato"/>
                <a:ea typeface="Lato"/>
                <a:cs typeface="Lato"/>
                <a:sym typeface="Lato"/>
              </a:rPr>
              <a:t>Aluno: </a:t>
            </a:r>
            <a:r>
              <a:rPr lang="pt-BR" sz="2000">
                <a:latin typeface="Lato"/>
                <a:ea typeface="Lato"/>
                <a:cs typeface="Lato"/>
                <a:sym typeface="Lato"/>
              </a:rPr>
              <a:t>Guilherme Yazaki</a:t>
            </a:r>
            <a:endParaRPr sz="2000">
              <a:latin typeface="Lato"/>
              <a:ea typeface="Lato"/>
              <a:cs typeface="Lato"/>
              <a:sym typeface="Lato"/>
            </a:endParaRPr>
          </a:p>
          <a:p>
            <a:pPr marL="0" lvl="0" indent="0" algn="l" rtl="0">
              <a:spcBef>
                <a:spcPts val="0"/>
              </a:spcBef>
              <a:spcAft>
                <a:spcPts val="0"/>
              </a:spcAft>
              <a:buNone/>
            </a:pPr>
            <a:r>
              <a:rPr lang="pt-BR" sz="2000" b="1">
                <a:latin typeface="Lato"/>
                <a:ea typeface="Lato"/>
                <a:cs typeface="Lato"/>
                <a:sym typeface="Lato"/>
              </a:rPr>
              <a:t>Disciplina: </a:t>
            </a:r>
            <a:r>
              <a:rPr lang="pt-BR" sz="2000">
                <a:latin typeface="Lato"/>
                <a:ea typeface="Lato"/>
                <a:cs typeface="Lato"/>
                <a:sym typeface="Lato"/>
              </a:rPr>
              <a:t>Movimentos Sociais, Comunicação e Educação (PPGCOM)</a:t>
            </a:r>
            <a:endParaRPr sz="2000">
              <a:latin typeface="Lato"/>
              <a:ea typeface="Lato"/>
              <a:cs typeface="Lato"/>
              <a:sym typeface="Lato"/>
            </a:endParaRPr>
          </a:p>
          <a:p>
            <a:pPr marL="0" lvl="0" indent="0" algn="l" rtl="0">
              <a:spcBef>
                <a:spcPts val="0"/>
              </a:spcBef>
              <a:spcAft>
                <a:spcPts val="0"/>
              </a:spcAft>
              <a:buNone/>
            </a:pPr>
            <a:r>
              <a:rPr lang="pt-BR" sz="2000" b="1">
                <a:latin typeface="Lato"/>
                <a:ea typeface="Lato"/>
                <a:cs typeface="Lato"/>
                <a:sym typeface="Lato"/>
              </a:rPr>
              <a:t>Docente: </a:t>
            </a:r>
            <a:r>
              <a:rPr lang="pt-BR" sz="2000">
                <a:latin typeface="Lato"/>
                <a:ea typeface="Lato"/>
                <a:cs typeface="Lato"/>
                <a:sym typeface="Lato"/>
              </a:rPr>
              <a:t>Prof. Dr. Richard Romancini</a:t>
            </a:r>
            <a:endParaRPr sz="2000">
              <a:latin typeface="Lato"/>
              <a:ea typeface="Lato"/>
              <a:cs typeface="Lato"/>
              <a:sym typeface="Lato"/>
            </a:endParaRPr>
          </a:p>
        </p:txBody>
      </p:sp>
      <p:sp>
        <p:nvSpPr>
          <p:cNvPr id="93" name="Google Shape;93;p13"/>
          <p:cNvSpPr txBox="1">
            <a:spLocks noGrp="1"/>
          </p:cNvSpPr>
          <p:nvPr>
            <p:ph type="ctrTitle"/>
          </p:nvPr>
        </p:nvSpPr>
        <p:spPr>
          <a:xfrm>
            <a:off x="224925" y="2034400"/>
            <a:ext cx="8697000" cy="1844700"/>
          </a:xfrm>
          <a:prstGeom prst="rect">
            <a:avLst/>
          </a:prstGeom>
          <a:solidFill>
            <a:srgbClr val="D9D9D9">
              <a:alpha val="84230"/>
            </a:srgbClr>
          </a:solidFill>
        </p:spPr>
        <p:txBody>
          <a:bodyPr spcFirstLastPara="1" wrap="square" lIns="91425" tIns="91425" rIns="91425" bIns="91425" anchor="ctr" anchorCtr="0">
            <a:noAutofit/>
          </a:bodyPr>
          <a:lstStyle/>
          <a:p>
            <a:pPr marL="0" lvl="0" indent="0" algn="ctr" rtl="0">
              <a:spcBef>
                <a:spcPts val="0"/>
              </a:spcBef>
              <a:spcAft>
                <a:spcPts val="0"/>
              </a:spcAft>
              <a:buNone/>
            </a:pPr>
            <a:r>
              <a:rPr lang="pt-BR" sz="3200"/>
              <a:t>Movimentos sociais na teoria e na prática: </a:t>
            </a:r>
            <a:r>
              <a:rPr lang="pt-BR" sz="3200">
                <a:solidFill>
                  <a:srgbClr val="000000"/>
                </a:solidFill>
                <a:latin typeface="Lato"/>
                <a:ea typeface="Lato"/>
                <a:cs typeface="Lato"/>
                <a:sym typeface="Lato"/>
              </a:rPr>
              <a:t>como estudar o ativismo através da fronteira entre Estado e sociedade?</a:t>
            </a:r>
            <a:endParaRPr sz="3200"/>
          </a:p>
        </p:txBody>
      </p:sp>
      <p:sp>
        <p:nvSpPr>
          <p:cNvPr id="94" name="Google Shape;94;p13"/>
          <p:cNvSpPr txBox="1">
            <a:spLocks noGrp="1"/>
          </p:cNvSpPr>
          <p:nvPr>
            <p:ph type="subTitle" idx="1"/>
          </p:nvPr>
        </p:nvSpPr>
        <p:spPr>
          <a:xfrm>
            <a:off x="5425800" y="4003100"/>
            <a:ext cx="3498000" cy="820500"/>
          </a:xfrm>
          <a:prstGeom prst="rect">
            <a:avLst/>
          </a:prstGeom>
          <a:solidFill>
            <a:srgbClr val="D9D9D9">
              <a:alpha val="84230"/>
            </a:srgbClr>
          </a:solidFill>
        </p:spPr>
        <p:txBody>
          <a:bodyPr spcFirstLastPara="1" wrap="square" lIns="91425" tIns="91425" rIns="91425" bIns="91425" anchor="ctr" anchorCtr="0">
            <a:noAutofit/>
          </a:bodyPr>
          <a:lstStyle/>
          <a:p>
            <a:pPr marL="0" lvl="0" indent="0" algn="r" rtl="0">
              <a:spcBef>
                <a:spcPts val="0"/>
              </a:spcBef>
              <a:spcAft>
                <a:spcPts val="0"/>
              </a:spcAft>
              <a:buNone/>
            </a:pPr>
            <a:r>
              <a:rPr lang="pt-BR" sz="2400" b="1">
                <a:solidFill>
                  <a:srgbClr val="000000"/>
                </a:solidFill>
              </a:rPr>
              <a:t>Rebecca Abers (UnB)</a:t>
            </a:r>
            <a:endParaRPr sz="2400" b="1">
              <a:solidFill>
                <a:srgbClr val="000000"/>
              </a:solidFill>
            </a:endParaRPr>
          </a:p>
          <a:p>
            <a:pPr marL="0" lvl="0" indent="0" algn="r" rtl="0">
              <a:spcBef>
                <a:spcPts val="0"/>
              </a:spcBef>
              <a:spcAft>
                <a:spcPts val="0"/>
              </a:spcAft>
              <a:buNone/>
            </a:pPr>
            <a:r>
              <a:rPr lang="pt-BR" sz="2400" b="1">
                <a:solidFill>
                  <a:srgbClr val="000000"/>
                </a:solidFill>
              </a:rPr>
              <a:t>Marisa von Bülow (UnB)</a:t>
            </a:r>
            <a:endParaRPr sz="2400" b="1" u="sng">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2"/>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2. Dos Novos Movimentos Sociais à Política do Conflito</a:t>
            </a:r>
            <a:endParaRPr/>
          </a:p>
        </p:txBody>
      </p:sp>
      <p:sp>
        <p:nvSpPr>
          <p:cNvPr id="158" name="Google Shape;158;p22"/>
          <p:cNvSpPr txBox="1">
            <a:spLocks noGrp="1"/>
          </p:cNvSpPr>
          <p:nvPr>
            <p:ph type="body" idx="1"/>
          </p:nvPr>
        </p:nvSpPr>
        <p:spPr>
          <a:xfrm>
            <a:off x="721225" y="1880175"/>
            <a:ext cx="8271300" cy="17682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a:t>Proposta de ampliação do campo de estudos dos movimentos sociais nos anos 1990.</a:t>
            </a:r>
            <a:endParaRPr/>
          </a:p>
          <a:p>
            <a:pPr marL="457200" marR="0" lvl="0" indent="-342900" algn="l" rtl="0">
              <a:lnSpc>
                <a:spcPct val="114000"/>
              </a:lnSpc>
              <a:spcBef>
                <a:spcPts val="600"/>
              </a:spcBef>
              <a:spcAft>
                <a:spcPts val="0"/>
              </a:spcAft>
              <a:buSzPts val="1800"/>
              <a:buChar char="●"/>
            </a:pPr>
            <a:r>
              <a:rPr lang="pt-BR"/>
              <a:t>Ênfase no conflito.</a:t>
            </a:r>
            <a:endParaRPr/>
          </a:p>
          <a:p>
            <a:pPr marL="457200" marR="0" lvl="0" indent="-342900" algn="l" rtl="0">
              <a:lnSpc>
                <a:spcPct val="114000"/>
              </a:lnSpc>
              <a:spcBef>
                <a:spcPts val="600"/>
              </a:spcBef>
              <a:spcAft>
                <a:spcPts val="600"/>
              </a:spcAft>
              <a:buSzPts val="1800"/>
              <a:buChar char="●"/>
            </a:pPr>
            <a:r>
              <a:rPr lang="pt-BR"/>
              <a:t>Marco: </a:t>
            </a:r>
            <a:r>
              <a:rPr lang="pt-BR" i="1"/>
              <a:t>Dynamics of Contentious</a:t>
            </a:r>
            <a:r>
              <a:rPr lang="pt-BR"/>
              <a:t> (McAdam, Tarrow, Tilly, 2001)</a:t>
            </a:r>
            <a:endParaRPr/>
          </a:p>
        </p:txBody>
      </p:sp>
      <p:sp>
        <p:nvSpPr>
          <p:cNvPr id="159" name="Google Shape;159;p22"/>
          <p:cNvSpPr txBox="1">
            <a:spLocks noGrp="1"/>
          </p:cNvSpPr>
          <p:nvPr>
            <p:ph type="body" idx="1"/>
          </p:nvPr>
        </p:nvSpPr>
        <p:spPr>
          <a:xfrm>
            <a:off x="-32550" y="32225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60" name="Google Shape;160;p22"/>
          <p:cNvSpPr txBox="1"/>
          <p:nvPr/>
        </p:nvSpPr>
        <p:spPr>
          <a:xfrm>
            <a:off x="448275" y="3657600"/>
            <a:ext cx="6575100" cy="3200400"/>
          </a:xfrm>
          <a:prstGeom prst="rect">
            <a:avLst/>
          </a:prstGeom>
          <a:noFill/>
          <a:ln>
            <a:noFill/>
          </a:ln>
        </p:spPr>
        <p:txBody>
          <a:bodyPr spcFirstLastPara="1" wrap="square" lIns="91425" tIns="91425" rIns="91425" bIns="91425" anchor="t" anchorCtr="0">
            <a:noAutofit/>
          </a:bodyPr>
          <a:lstStyle/>
          <a:p>
            <a:pPr marL="0" lvl="0" indent="0" algn="just" rtl="0">
              <a:lnSpc>
                <a:spcPct val="112000"/>
              </a:lnSpc>
              <a:spcBef>
                <a:spcPts val="0"/>
              </a:spcBef>
              <a:spcAft>
                <a:spcPts val="0"/>
              </a:spcAft>
              <a:buNone/>
            </a:pPr>
            <a:r>
              <a:rPr lang="pt-BR" sz="2000">
                <a:latin typeface="Lato"/>
                <a:ea typeface="Lato"/>
                <a:cs typeface="Lato"/>
                <a:sym typeface="Lato"/>
              </a:rPr>
              <a:t>Assim como a literatura sobre “sociedade civil”, os autores de DOC também criticaram o olhar empírico limitado dos estudos sobre movimentos sociais das décadas anteriores. Em especial, se declararam insatisfeitos</a:t>
            </a:r>
            <a:endParaRPr sz="2000">
              <a:latin typeface="Lato"/>
              <a:ea typeface="Lato"/>
              <a:cs typeface="Lato"/>
              <a:sym typeface="Lato"/>
            </a:endParaRPr>
          </a:p>
          <a:p>
            <a:pPr marL="0" lvl="0" indent="0" algn="just" rtl="0">
              <a:lnSpc>
                <a:spcPct val="112000"/>
              </a:lnSpc>
              <a:spcBef>
                <a:spcPts val="0"/>
              </a:spcBef>
              <a:spcAft>
                <a:spcPts val="0"/>
              </a:spcAft>
              <a:buNone/>
            </a:pPr>
            <a:r>
              <a:rPr lang="pt-BR" sz="2000">
                <a:latin typeface="Lato"/>
                <a:ea typeface="Lato"/>
                <a:cs typeface="Lato"/>
                <a:sym typeface="Lato"/>
              </a:rPr>
              <a:t>com a compartimentalização dos estudos sobre greves, guerras, revoluções e movimentos sociais, e argumentaram que poderíamos aprender mais sobre esses fenômenos ao estudá-los em conjunto, em vez de separadamente (DOC, p. 4). (p. 59)</a:t>
            </a:r>
            <a:endParaRPr sz="2000">
              <a:latin typeface="Lato"/>
              <a:ea typeface="Lato"/>
              <a:cs typeface="Lato"/>
              <a:sym typeface="Lato"/>
            </a:endParaRPr>
          </a:p>
          <a:p>
            <a:pPr marL="0" lvl="0" indent="0" algn="just" rtl="0">
              <a:lnSpc>
                <a:spcPct val="112000"/>
              </a:lnSpc>
              <a:spcBef>
                <a:spcPts val="0"/>
              </a:spcBef>
              <a:spcAft>
                <a:spcPts val="0"/>
              </a:spcAft>
              <a:buNone/>
            </a:pPr>
            <a:endParaRPr sz="2000">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body" idx="1"/>
          </p:nvPr>
        </p:nvSpPr>
        <p:spPr>
          <a:xfrm>
            <a:off x="721225" y="2184975"/>
            <a:ext cx="8188800" cy="2235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pt-BR" b="1"/>
              <a:t>Política do conflito</a:t>
            </a:r>
            <a:r>
              <a:rPr lang="pt-BR"/>
              <a:t>:  interação episódica, pública e coletiva entre os “fazedores” de reivindicações e seus objetos quando </a:t>
            </a:r>
            <a:endParaRPr/>
          </a:p>
          <a:p>
            <a:pPr marL="914400" lvl="1" indent="-330200" algn="l" rtl="0">
              <a:spcBef>
                <a:spcPts val="0"/>
              </a:spcBef>
              <a:spcAft>
                <a:spcPts val="0"/>
              </a:spcAft>
              <a:buSzPts val="1600"/>
              <a:buChar char="○"/>
            </a:pPr>
            <a:r>
              <a:rPr lang="pt-BR"/>
              <a:t>pelo menos um governo é demandante, objeto de reivindicações ou parte das reivindicações e </a:t>
            </a:r>
            <a:endParaRPr/>
          </a:p>
          <a:p>
            <a:pPr marL="914400" lvl="1" indent="-330200" algn="l" rtl="0">
              <a:lnSpc>
                <a:spcPct val="114000"/>
              </a:lnSpc>
              <a:spcBef>
                <a:spcPts val="0"/>
              </a:spcBef>
              <a:spcAft>
                <a:spcPts val="0"/>
              </a:spcAft>
              <a:buSzPts val="1600"/>
              <a:buChar char="○"/>
            </a:pPr>
            <a:r>
              <a:rPr lang="pt-BR"/>
              <a:t>as reivindicações, se realizadas, afetariam os interesses de pelo menos um dos requerentes.</a:t>
            </a:r>
            <a:endParaRPr/>
          </a:p>
          <a:p>
            <a:pPr marL="457200" lvl="0" indent="-342900" algn="l" rtl="0">
              <a:spcBef>
                <a:spcPts val="600"/>
              </a:spcBef>
              <a:spcAft>
                <a:spcPts val="0"/>
              </a:spcAft>
              <a:buSzPts val="1800"/>
              <a:buChar char="●"/>
            </a:pPr>
            <a:r>
              <a:rPr lang="pt-BR" b="1"/>
              <a:t>Casos de interação coletiva</a:t>
            </a:r>
            <a:r>
              <a:rPr lang="pt-BR"/>
              <a:t>: “contidos” ou “transgressores”.</a:t>
            </a:r>
            <a:endParaRPr/>
          </a:p>
        </p:txBody>
      </p:sp>
      <p:sp>
        <p:nvSpPr>
          <p:cNvPr id="166" name="Google Shape;166;p23"/>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2. Dos Novos Movimentos Sociais à Política do Conflito</a:t>
            </a:r>
            <a:endParaRPr/>
          </a:p>
        </p:txBody>
      </p:sp>
      <p:sp>
        <p:nvSpPr>
          <p:cNvPr id="167" name="Google Shape;167;p23"/>
          <p:cNvSpPr txBox="1">
            <a:spLocks noGrp="1"/>
          </p:cNvSpPr>
          <p:nvPr>
            <p:ph type="body" idx="1"/>
          </p:nvPr>
        </p:nvSpPr>
        <p:spPr>
          <a:xfrm>
            <a:off x="-32550" y="42131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68" name="Google Shape;168;p23"/>
          <p:cNvSpPr txBox="1"/>
          <p:nvPr/>
        </p:nvSpPr>
        <p:spPr>
          <a:xfrm>
            <a:off x="448275" y="4648200"/>
            <a:ext cx="6833100" cy="22098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0"/>
              </a:spcAft>
              <a:buNone/>
            </a:pPr>
            <a:r>
              <a:rPr lang="pt-BR" sz="2000">
                <a:latin typeface="Lato"/>
                <a:ea typeface="Lato"/>
                <a:cs typeface="Lato"/>
                <a:sym typeface="Lato"/>
              </a:rPr>
              <a:t>Assim, a mudança da lente empírica utilizada não se refere tanto ao tipo de ator envolvido (sindicato, ONG, movimento nacionalista ou associação de moradores, por exemplo), mas sim ao tipo de ação que promovem, ou seja, os meios empregados e o nível de institucionalização dos atores no sistema político. (p. 60)</a:t>
            </a:r>
            <a:endParaRPr sz="2000">
              <a:latin typeface="Lato"/>
              <a:ea typeface="Lato"/>
              <a:cs typeface="Lato"/>
              <a:sym typeface="Lato"/>
            </a:endParaRPr>
          </a:p>
          <a:p>
            <a:pPr marL="0" lvl="0" indent="0" algn="just" rtl="0">
              <a:lnSpc>
                <a:spcPct val="113000"/>
              </a:lnSpc>
              <a:spcBef>
                <a:spcPts val="600"/>
              </a:spcBef>
              <a:spcAft>
                <a:spcPts val="600"/>
              </a:spcAft>
              <a:buNone/>
            </a:pPr>
            <a:endParaRPr sz="2000">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4"/>
          <p:cNvSpPr txBox="1">
            <a:spLocks noGrp="1"/>
          </p:cNvSpPr>
          <p:nvPr>
            <p:ph type="body" idx="1"/>
          </p:nvPr>
        </p:nvSpPr>
        <p:spPr>
          <a:xfrm>
            <a:off x="721225" y="2184975"/>
            <a:ext cx="8188800" cy="33648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b="1"/>
              <a:t>Política do conflito</a:t>
            </a:r>
            <a:r>
              <a:rPr lang="pt-BR"/>
              <a:t>:  metodologia de análise de DOC ocorre a partir da identificação de mecanismos e processos similares de diferentes episódios de conflito. Isso para superar a visão estática e determinista das teorias clássicas dos movimentos sociais.</a:t>
            </a:r>
            <a:endParaRPr/>
          </a:p>
          <a:p>
            <a:pPr marL="0" lvl="0" indent="0" algn="l" rtl="0">
              <a:lnSpc>
                <a:spcPct val="114000"/>
              </a:lnSpc>
              <a:spcBef>
                <a:spcPts val="600"/>
              </a:spcBef>
              <a:spcAft>
                <a:spcPts val="0"/>
              </a:spcAft>
              <a:buNone/>
            </a:pPr>
            <a:endParaRPr/>
          </a:p>
          <a:p>
            <a:pPr marL="0" lvl="0" indent="0" algn="l" rtl="0">
              <a:lnSpc>
                <a:spcPct val="114000"/>
              </a:lnSpc>
              <a:spcBef>
                <a:spcPts val="600"/>
              </a:spcBef>
              <a:spcAft>
                <a:spcPts val="0"/>
              </a:spcAft>
              <a:buNone/>
            </a:pPr>
            <a:r>
              <a:rPr lang="pt-BR" strike="sngStrike"/>
              <a:t>Oportunidades políticas</a:t>
            </a:r>
            <a:r>
              <a:rPr lang="pt-BR"/>
              <a:t>   </a:t>
            </a:r>
            <a:r>
              <a:rPr lang="pt-BR" b="1"/>
              <a:t>Atribuição de oportunidades políticas</a:t>
            </a:r>
            <a:endParaRPr b="1"/>
          </a:p>
          <a:p>
            <a:pPr marL="0" lvl="0" indent="0" algn="l" rtl="0">
              <a:lnSpc>
                <a:spcPct val="114000"/>
              </a:lnSpc>
              <a:spcBef>
                <a:spcPts val="600"/>
              </a:spcBef>
              <a:spcAft>
                <a:spcPts val="0"/>
              </a:spcAft>
              <a:buNone/>
            </a:pPr>
            <a:endParaRPr b="1"/>
          </a:p>
          <a:p>
            <a:pPr marL="0" lvl="0" indent="0" algn="l" rtl="0">
              <a:lnSpc>
                <a:spcPct val="114000"/>
              </a:lnSpc>
              <a:spcBef>
                <a:spcPts val="600"/>
              </a:spcBef>
              <a:spcAft>
                <a:spcPts val="600"/>
              </a:spcAft>
              <a:buNone/>
            </a:pPr>
            <a:r>
              <a:rPr lang="pt-BR" strike="sngStrike"/>
              <a:t>Recursos preexistentes</a:t>
            </a:r>
            <a:r>
              <a:rPr lang="pt-BR"/>
              <a:t>     </a:t>
            </a:r>
            <a:r>
              <a:rPr lang="pt-BR" b="1"/>
              <a:t>Apropriação social dos recursos preexistentes</a:t>
            </a:r>
            <a:r>
              <a:rPr lang="pt-BR"/>
              <a:t> </a:t>
            </a:r>
            <a:endParaRPr/>
          </a:p>
        </p:txBody>
      </p:sp>
      <p:sp>
        <p:nvSpPr>
          <p:cNvPr id="174" name="Google Shape;174;p24"/>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2. Dos Novos Movimentos Sociais à Política do Conflito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5"/>
          <p:cNvSpPr txBox="1">
            <a:spLocks noGrp="1"/>
          </p:cNvSpPr>
          <p:nvPr>
            <p:ph type="body" idx="1"/>
          </p:nvPr>
        </p:nvSpPr>
        <p:spPr>
          <a:xfrm>
            <a:off x="721225" y="2184975"/>
            <a:ext cx="8175000" cy="4090200"/>
          </a:xfrm>
          <a:prstGeom prst="rect">
            <a:avLst/>
          </a:prstGeom>
        </p:spPr>
        <p:txBody>
          <a:bodyPr spcFirstLastPara="1" wrap="square" lIns="91425" tIns="91425" rIns="91425" bIns="91425" anchor="t" anchorCtr="0">
            <a:noAutofit/>
          </a:bodyPr>
          <a:lstStyle/>
          <a:p>
            <a:pPr marL="457200" marR="0" lvl="0" indent="-342900" algn="l" rtl="0">
              <a:lnSpc>
                <a:spcPct val="114000"/>
              </a:lnSpc>
              <a:spcBef>
                <a:spcPts val="0"/>
              </a:spcBef>
              <a:spcAft>
                <a:spcPts val="0"/>
              </a:spcAft>
              <a:buClr>
                <a:srgbClr val="000000"/>
              </a:buClr>
              <a:buSzPts val="1800"/>
              <a:buFont typeface="Lato"/>
              <a:buChar char="●"/>
            </a:pPr>
            <a:r>
              <a:rPr lang="pt-BR" b="1"/>
              <a:t>Críticas:</a:t>
            </a:r>
            <a:endParaRPr b="1"/>
          </a:p>
          <a:p>
            <a:pPr marL="457200" marR="0" lvl="0" indent="-342900" algn="l" rtl="0">
              <a:lnSpc>
                <a:spcPct val="112000"/>
              </a:lnSpc>
              <a:spcBef>
                <a:spcPts val="1000"/>
              </a:spcBef>
              <a:spcAft>
                <a:spcPts val="0"/>
              </a:spcAft>
              <a:buSzPts val="1800"/>
              <a:buAutoNum type="arabicPeriod"/>
            </a:pPr>
            <a:r>
              <a:rPr lang="pt-BR"/>
              <a:t>Exclusão de movimentos que não têm Estados como interlocutores (visão demasiadamente estreita da política);</a:t>
            </a:r>
            <a:endParaRPr/>
          </a:p>
          <a:p>
            <a:pPr marL="457200" marR="0" lvl="0" indent="-342900" algn="l" rtl="0">
              <a:lnSpc>
                <a:spcPct val="112000"/>
              </a:lnSpc>
              <a:spcBef>
                <a:spcPts val="1000"/>
              </a:spcBef>
              <a:spcAft>
                <a:spcPts val="0"/>
              </a:spcAft>
              <a:buSzPts val="1800"/>
              <a:buAutoNum type="arabicPeriod"/>
            </a:pPr>
            <a:r>
              <a:rPr lang="pt-BR"/>
              <a:t>Redução do alcance de análise - exclusão de formas importantes de ação coletiva (associativismo voluntário - ecovilas, movimentos de economia solidária e  interlocução entre ativistas de movimentos sociais e atores estatais);</a:t>
            </a:r>
            <a:endParaRPr/>
          </a:p>
          <a:p>
            <a:pPr marL="457200" marR="0" lvl="0" indent="-342900" algn="l" rtl="0">
              <a:lnSpc>
                <a:spcPct val="112000"/>
              </a:lnSpc>
              <a:spcBef>
                <a:spcPts val="1000"/>
              </a:spcBef>
              <a:spcAft>
                <a:spcPts val="1000"/>
              </a:spcAft>
              <a:buSzPts val="1800"/>
              <a:buAutoNum type="arabicPeriod"/>
            </a:pPr>
            <a:r>
              <a:rPr lang="pt-BR"/>
              <a:t>Pressuposto de que os movimentos podem ser definidos como sendo inerentemente distintos do Estado (ativistas interagem com				   o Estado, mas não participam diretamente da gestão estatal).</a:t>
            </a:r>
            <a:endParaRPr/>
          </a:p>
        </p:txBody>
      </p:sp>
      <p:sp>
        <p:nvSpPr>
          <p:cNvPr id="180" name="Google Shape;180;p25"/>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2. Dos Novos Movimentos Sociais à Política do Conflito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6"/>
          <p:cNvSpPr txBox="1">
            <a:spLocks noGrp="1"/>
          </p:cNvSpPr>
          <p:nvPr>
            <p:ph type="body" idx="1"/>
          </p:nvPr>
        </p:nvSpPr>
        <p:spPr>
          <a:xfrm>
            <a:off x="1078375" y="1745225"/>
            <a:ext cx="7734300" cy="4090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rgbClr val="000000"/>
              </a:buClr>
              <a:buSzPts val="1100"/>
              <a:buFont typeface="Arial"/>
              <a:buNone/>
            </a:pPr>
            <a:r>
              <a:rPr lang="pt-BR" sz="2400"/>
              <a:t>Se pensarmos o Estado como um bloco homogêneo que opera em um espaço organizativo distinto, dificilmente conseguiremos reconhecer redes que cruzam as fronteiras entre Estado e sociedade civil como parte importante dos movimentos sociais. Porém, como sugerimos a seguir, na América Latina – e, em particular, no Brasil – as redes de movimentos sociais muitas vezes cruzam essas fronteiras. (p. 64)</a:t>
            </a:r>
            <a:endParaRPr sz="2400"/>
          </a:p>
          <a:p>
            <a:pPr marL="0" lvl="0" indent="0" algn="just" rtl="0">
              <a:spcBef>
                <a:spcPts val="1600"/>
              </a:spcBef>
              <a:spcAft>
                <a:spcPts val="1600"/>
              </a:spcAft>
              <a:buNone/>
            </a:pPr>
            <a:endParaRPr/>
          </a:p>
        </p:txBody>
      </p:sp>
      <p:sp>
        <p:nvSpPr>
          <p:cNvPr id="186" name="Google Shape;186;p26"/>
          <p:cNvSpPr txBox="1">
            <a:spLocks noGrp="1"/>
          </p:cNvSpPr>
          <p:nvPr>
            <p:ph type="body" idx="1"/>
          </p:nvPr>
        </p:nvSpPr>
        <p:spPr>
          <a:xfrm>
            <a:off x="577050" y="12413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7"/>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192" name="Google Shape;192;p27"/>
          <p:cNvSpPr txBox="1">
            <a:spLocks noGrp="1"/>
          </p:cNvSpPr>
          <p:nvPr>
            <p:ph type="body" idx="1"/>
          </p:nvPr>
        </p:nvSpPr>
        <p:spPr>
          <a:xfrm>
            <a:off x="830400" y="2162225"/>
            <a:ext cx="8121000" cy="9639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600"/>
              </a:spcAft>
              <a:buSzPts val="1800"/>
              <a:buChar char="●"/>
            </a:pPr>
            <a:r>
              <a:rPr lang="pt-BR"/>
              <a:t>Necessidade de aprofundar os estudos sobre as relações entre formas institucionalizadas e não institucionalizadas de fazer política.</a:t>
            </a:r>
            <a:endParaRPr/>
          </a:p>
        </p:txBody>
      </p:sp>
      <p:sp>
        <p:nvSpPr>
          <p:cNvPr id="193" name="Google Shape;193;p27"/>
          <p:cNvSpPr txBox="1">
            <a:spLocks noGrp="1"/>
          </p:cNvSpPr>
          <p:nvPr>
            <p:ph type="body" idx="1"/>
          </p:nvPr>
        </p:nvSpPr>
        <p:spPr>
          <a:xfrm>
            <a:off x="1643850" y="30701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94" name="Google Shape;194;p27"/>
          <p:cNvSpPr txBox="1"/>
          <p:nvPr/>
        </p:nvSpPr>
        <p:spPr>
          <a:xfrm>
            <a:off x="2124675" y="3505200"/>
            <a:ext cx="7019400" cy="22650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 em vários países e regiões do mundo, tem se tornado cada vez mais difícil compreender os movimentos sociais sem fazer uma análise dos vínculos com partidos políticos e o Estado, e vice-versa, como é importante incorporar o estudo dos impactos da ação de partidos políticos e órgãos estatais nos movimentos sociais. (p. 64)</a:t>
            </a:r>
            <a:endParaRPr sz="2000">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8"/>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200" name="Google Shape;200;p28"/>
          <p:cNvSpPr txBox="1">
            <a:spLocks noGrp="1"/>
          </p:cNvSpPr>
          <p:nvPr>
            <p:ph type="body" idx="1"/>
          </p:nvPr>
        </p:nvSpPr>
        <p:spPr>
          <a:xfrm>
            <a:off x="830400" y="2162225"/>
            <a:ext cx="8121000" cy="9639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a:t>Luta de movimentos sociais para transformar comportamentos sociais e influenciar políticas públicas.</a:t>
            </a:r>
            <a:endParaRPr/>
          </a:p>
          <a:p>
            <a:pPr marL="457200" lvl="0" indent="-342900" algn="l" rtl="0">
              <a:lnSpc>
                <a:spcPct val="114000"/>
              </a:lnSpc>
              <a:spcBef>
                <a:spcPts val="600"/>
              </a:spcBef>
              <a:spcAft>
                <a:spcPts val="600"/>
              </a:spcAft>
              <a:buSzPts val="1800"/>
              <a:buChar char="●"/>
            </a:pPr>
            <a:r>
              <a:rPr lang="pt-BR"/>
              <a:t>“Esforços por democratizar o Estado” (p. 65)</a:t>
            </a:r>
            <a:endParaRPr/>
          </a:p>
        </p:txBody>
      </p:sp>
      <p:sp>
        <p:nvSpPr>
          <p:cNvPr id="201" name="Google Shape;201;p28"/>
          <p:cNvSpPr txBox="1">
            <a:spLocks noGrp="1"/>
          </p:cNvSpPr>
          <p:nvPr>
            <p:ph type="body" idx="1"/>
          </p:nvPr>
        </p:nvSpPr>
        <p:spPr>
          <a:xfrm>
            <a:off x="1643850" y="32225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202" name="Google Shape;202;p28"/>
          <p:cNvSpPr txBox="1"/>
          <p:nvPr/>
        </p:nvSpPr>
        <p:spPr>
          <a:xfrm>
            <a:off x="2124675" y="3657600"/>
            <a:ext cx="7019400" cy="29613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[os movimentos sociais] muitas vezes se mobilizam em prol de mudanças nos processos de tomada de decisão estatal, demandando a inclusão da sociedade civil em novos espaços participativos. Essa demanda implica não somente na criação de espaços de diálogo entre atores da sociedade civil e do governo, mas da maior presença de ativistas de movimentos sociais dentro do próprio Estado. (p. 65)</a:t>
            </a:r>
            <a:endParaRPr sz="2000">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9"/>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208" name="Google Shape;208;p29"/>
          <p:cNvSpPr txBox="1">
            <a:spLocks noGrp="1"/>
          </p:cNvSpPr>
          <p:nvPr>
            <p:ph type="body" idx="1"/>
          </p:nvPr>
        </p:nvSpPr>
        <p:spPr>
          <a:xfrm>
            <a:off x="830400" y="2162225"/>
            <a:ext cx="8121000" cy="29055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a:t>2 padrões de intersecção entre movimentos sociais e o Estado ao longo das duas últimas décadas:</a:t>
            </a:r>
            <a:endParaRPr/>
          </a:p>
          <a:p>
            <a:pPr marL="457200" lvl="0" indent="-342900" algn="l" rtl="0">
              <a:lnSpc>
                <a:spcPct val="114000"/>
              </a:lnSpc>
              <a:spcBef>
                <a:spcPts val="1000"/>
              </a:spcBef>
              <a:spcAft>
                <a:spcPts val="0"/>
              </a:spcAft>
              <a:buSzPts val="1800"/>
              <a:buAutoNum type="arabicPeriod"/>
            </a:pPr>
            <a:r>
              <a:rPr lang="pt-BR"/>
              <a:t>A incorporação de ativistas de movimentos sociais em cargos governamentais; e</a:t>
            </a:r>
            <a:endParaRPr/>
          </a:p>
          <a:p>
            <a:pPr marL="457200" lvl="0" indent="-342900" algn="l" rtl="0">
              <a:lnSpc>
                <a:spcPct val="114000"/>
              </a:lnSpc>
              <a:spcBef>
                <a:spcPts val="1000"/>
              </a:spcBef>
              <a:spcAft>
                <a:spcPts val="1000"/>
              </a:spcAft>
              <a:buSzPts val="1800"/>
              <a:buAutoNum type="arabicPeriod"/>
            </a:pPr>
            <a:r>
              <a:rPr lang="pt-BR"/>
              <a:t>A formação de novos movimentos sociais a partir da interlocução entre ativistas dentro e fora do Estado.</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0"/>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214" name="Google Shape;214;p30"/>
          <p:cNvSpPr txBox="1">
            <a:spLocks noGrp="1"/>
          </p:cNvSpPr>
          <p:nvPr>
            <p:ph type="body" idx="1"/>
          </p:nvPr>
        </p:nvSpPr>
        <p:spPr>
          <a:xfrm>
            <a:off x="830400" y="2162225"/>
            <a:ext cx="8121000" cy="17844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AutoNum type="arabicPeriod"/>
            </a:pPr>
            <a:r>
              <a:rPr lang="pt-BR"/>
              <a:t>A incorporação de ativistas de movimentos sociais em cargos governamentais (Ex: movimento feminista e ambientalista).</a:t>
            </a:r>
            <a:endParaRPr/>
          </a:p>
          <a:p>
            <a:pPr marL="1371600" lvl="1" indent="-330200" algn="l" rtl="0">
              <a:lnSpc>
                <a:spcPct val="113000"/>
              </a:lnSpc>
              <a:spcBef>
                <a:spcPts val="1000"/>
              </a:spcBef>
              <a:spcAft>
                <a:spcPts val="0"/>
              </a:spcAft>
              <a:buSzPts val="1600"/>
              <a:buAutoNum type="alphaLcPeriod"/>
            </a:pPr>
            <a:r>
              <a:rPr lang="pt-BR"/>
              <a:t>Diminuição do status de “militante” de ativista?</a:t>
            </a:r>
            <a:endParaRPr/>
          </a:p>
          <a:p>
            <a:pPr marL="1371600" lvl="1" indent="-330200" algn="l" rtl="0">
              <a:lnSpc>
                <a:spcPct val="113000"/>
              </a:lnSpc>
              <a:spcBef>
                <a:spcPts val="0"/>
              </a:spcBef>
              <a:spcAft>
                <a:spcPts val="0"/>
              </a:spcAft>
              <a:buSzPts val="1600"/>
              <a:buAutoNum type="alphaLcPeriod"/>
            </a:pPr>
            <a:r>
              <a:rPr lang="pt-BR"/>
              <a:t>Cooptação/perda de autonomia?</a:t>
            </a:r>
            <a:endParaRPr/>
          </a:p>
        </p:txBody>
      </p:sp>
      <p:sp>
        <p:nvSpPr>
          <p:cNvPr id="215" name="Google Shape;215;p30"/>
          <p:cNvSpPr txBox="1">
            <a:spLocks noGrp="1"/>
          </p:cNvSpPr>
          <p:nvPr>
            <p:ph type="body" idx="1"/>
          </p:nvPr>
        </p:nvSpPr>
        <p:spPr>
          <a:xfrm>
            <a:off x="1636500" y="36797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216" name="Google Shape;216;p30"/>
          <p:cNvSpPr txBox="1"/>
          <p:nvPr/>
        </p:nvSpPr>
        <p:spPr>
          <a:xfrm>
            <a:off x="2117325" y="4114800"/>
            <a:ext cx="7019400" cy="22398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participar ou não nessas arenas oficiais tem sido um tema extremamente polêmico. Enquanto alguns movimentos sociais têm rejeitado sistematicamente essa possibilidade, outros movimentos sociais têm tentado utilizar o Estado como plataforma a partir da qual dar maior visibilidade e eficácia às suas demandas. (p. 66)</a:t>
            </a:r>
            <a:endParaRPr sz="2000">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1"/>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222" name="Google Shape;222;p31"/>
          <p:cNvSpPr txBox="1">
            <a:spLocks noGrp="1"/>
          </p:cNvSpPr>
          <p:nvPr>
            <p:ph type="body" idx="1"/>
          </p:nvPr>
        </p:nvSpPr>
        <p:spPr>
          <a:xfrm>
            <a:off x="830400" y="2162225"/>
            <a:ext cx="8121000" cy="17844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AutoNum type="arabicPeriod"/>
            </a:pPr>
            <a:r>
              <a:rPr lang="pt-BR"/>
              <a:t>A incorporação de ativistas de movimentos sociais em cargos governamentais (Ex: movimento feminista e ambientalista).</a:t>
            </a:r>
            <a:endParaRPr/>
          </a:p>
          <a:p>
            <a:pPr marL="1371600" lvl="1" indent="-330200" algn="l" rtl="0">
              <a:lnSpc>
                <a:spcPct val="113000"/>
              </a:lnSpc>
              <a:spcBef>
                <a:spcPts val="0"/>
              </a:spcBef>
              <a:spcAft>
                <a:spcPts val="0"/>
              </a:spcAft>
              <a:buClr>
                <a:srgbClr val="B7B7B7"/>
              </a:buClr>
              <a:buSzPts val="1600"/>
              <a:buAutoNum type="alphaLcPeriod"/>
            </a:pPr>
            <a:r>
              <a:rPr lang="pt-BR">
                <a:solidFill>
                  <a:srgbClr val="B7B7B7"/>
                </a:solidFill>
              </a:rPr>
              <a:t>Diminuição do status de “militante” de ativista?</a:t>
            </a:r>
            <a:endParaRPr>
              <a:solidFill>
                <a:srgbClr val="B7B7B7"/>
              </a:solidFill>
            </a:endParaRPr>
          </a:p>
          <a:p>
            <a:pPr marL="1371600" lvl="1" indent="-330200" algn="l" rtl="0">
              <a:lnSpc>
                <a:spcPct val="113000"/>
              </a:lnSpc>
              <a:spcBef>
                <a:spcPts val="0"/>
              </a:spcBef>
              <a:spcAft>
                <a:spcPts val="0"/>
              </a:spcAft>
              <a:buClr>
                <a:srgbClr val="B7B7B7"/>
              </a:buClr>
              <a:buSzPts val="1600"/>
              <a:buAutoNum type="alphaLcPeriod"/>
            </a:pPr>
            <a:r>
              <a:rPr lang="pt-BR">
                <a:solidFill>
                  <a:srgbClr val="B7B7B7"/>
                </a:solidFill>
              </a:rPr>
              <a:t>Cooptação/perda de autonomia?</a:t>
            </a:r>
            <a:endParaRPr>
              <a:solidFill>
                <a:srgbClr val="B7B7B7"/>
              </a:solidFill>
            </a:endParaRPr>
          </a:p>
          <a:p>
            <a:pPr marL="1371600" lvl="1" indent="-330200" algn="l" rtl="0">
              <a:lnSpc>
                <a:spcPct val="113000"/>
              </a:lnSpc>
              <a:spcBef>
                <a:spcPts val="0"/>
              </a:spcBef>
              <a:spcAft>
                <a:spcPts val="0"/>
              </a:spcAft>
              <a:buSzPts val="1600"/>
              <a:buAutoNum type="alphaLcPeriod"/>
            </a:pPr>
            <a:r>
              <a:rPr lang="pt-BR"/>
              <a:t>Interesses sociais mais amplos que do próprio movimento.</a:t>
            </a:r>
            <a:endParaRPr/>
          </a:p>
          <a:p>
            <a:pPr marL="0" lvl="0" indent="0" algn="l" rtl="0">
              <a:lnSpc>
                <a:spcPct val="113000"/>
              </a:lnSpc>
              <a:spcBef>
                <a:spcPts val="0"/>
              </a:spcBef>
              <a:spcAft>
                <a:spcPts val="0"/>
              </a:spcAft>
              <a:buNone/>
            </a:pPr>
            <a:endParaRPr/>
          </a:p>
        </p:txBody>
      </p:sp>
      <p:sp>
        <p:nvSpPr>
          <p:cNvPr id="223" name="Google Shape;223;p31"/>
          <p:cNvSpPr txBox="1">
            <a:spLocks noGrp="1"/>
          </p:cNvSpPr>
          <p:nvPr>
            <p:ph type="body" idx="1"/>
          </p:nvPr>
        </p:nvSpPr>
        <p:spPr>
          <a:xfrm>
            <a:off x="1636500" y="36035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224" name="Google Shape;224;p31"/>
          <p:cNvSpPr txBox="1"/>
          <p:nvPr/>
        </p:nvSpPr>
        <p:spPr>
          <a:xfrm>
            <a:off x="2117325" y="4038600"/>
            <a:ext cx="7019400" cy="28194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 Apesar da participação no Estado implicar em riscos e exigir dos ativistas a defesa de interesses que não seriam necessariamente defendidos anteriormente, esses atores geralmente se dedicam a transformar o Estado no mesmo sentido que faziam antes, por exemplo, ao tentar promover políticas públicas socialmente justas, ou ao criar arenas participativas nas quais grupos da sociedade civil possam participar. (p. 68)</a:t>
            </a:r>
            <a:endParaRPr sz="200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Movimentos sociais na teoria e na prática: como estudar o ativismo através da fronteira entre Estado e sociedade?</a:t>
            </a:r>
            <a:endParaRPr/>
          </a:p>
        </p:txBody>
      </p:sp>
      <p:sp>
        <p:nvSpPr>
          <p:cNvPr id="100" name="Google Shape;100;p14"/>
          <p:cNvSpPr txBox="1">
            <a:spLocks noGrp="1"/>
          </p:cNvSpPr>
          <p:nvPr>
            <p:ph type="body" idx="1"/>
          </p:nvPr>
        </p:nvSpPr>
        <p:spPr>
          <a:xfrm>
            <a:off x="830400" y="2162225"/>
            <a:ext cx="8121000" cy="3014700"/>
          </a:xfrm>
          <a:prstGeom prst="rect">
            <a:avLst/>
          </a:prstGeom>
        </p:spPr>
        <p:txBody>
          <a:bodyPr spcFirstLastPara="1" wrap="square" lIns="91425" tIns="91425" rIns="91425" bIns="91425" anchor="t" anchorCtr="0">
            <a:noAutofit/>
          </a:bodyPr>
          <a:lstStyle/>
          <a:p>
            <a:pPr marL="457200" lvl="0" indent="-342900" algn="l" rtl="0">
              <a:lnSpc>
                <a:spcPct val="113000"/>
              </a:lnSpc>
              <a:spcBef>
                <a:spcPts val="0"/>
              </a:spcBef>
              <a:spcAft>
                <a:spcPts val="0"/>
              </a:spcAft>
              <a:buSzPts val="1800"/>
              <a:buChar char="●"/>
            </a:pPr>
            <a:r>
              <a:rPr lang="pt-BR" b="1"/>
              <a:t>Questão ontológica sobre o objeto de estudo</a:t>
            </a:r>
            <a:r>
              <a:rPr lang="pt-BR"/>
              <a:t>: discussão epistemológica sobre as fronteiras do campo de pesquisa de movimentos sociais.</a:t>
            </a:r>
            <a:endParaRPr/>
          </a:p>
          <a:p>
            <a:pPr marL="457200" lvl="0" indent="0" algn="l" rtl="0">
              <a:lnSpc>
                <a:spcPct val="113000"/>
              </a:lnSpc>
              <a:spcBef>
                <a:spcPts val="600"/>
              </a:spcBef>
              <a:spcAft>
                <a:spcPts val="0"/>
              </a:spcAft>
              <a:buClr>
                <a:srgbClr val="000000"/>
              </a:buClr>
              <a:buSzPts val="1100"/>
              <a:buFont typeface="Arial"/>
              <a:buNone/>
            </a:pPr>
            <a:endParaRPr/>
          </a:p>
          <a:p>
            <a:pPr marL="457200" lvl="0" indent="-342900" algn="l" rtl="0">
              <a:lnSpc>
                <a:spcPct val="113000"/>
              </a:lnSpc>
              <a:spcBef>
                <a:spcPts val="600"/>
              </a:spcBef>
              <a:spcAft>
                <a:spcPts val="600"/>
              </a:spcAft>
              <a:buSzPts val="1800"/>
              <a:buChar char="●"/>
            </a:pPr>
            <a:r>
              <a:rPr lang="pt-BR" b="1"/>
              <a:t>Problema</a:t>
            </a:r>
            <a:r>
              <a:rPr lang="pt-BR"/>
              <a:t>: “falta de atenção dada às numerosas formas de interação entre ativistas de movimentos sociais situados dentro e fora do Estado”.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2"/>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3. Movimentos Sociais no Brasil: esbarrando no Estado</a:t>
            </a:r>
            <a:endParaRPr/>
          </a:p>
        </p:txBody>
      </p:sp>
      <p:sp>
        <p:nvSpPr>
          <p:cNvPr id="230" name="Google Shape;230;p32"/>
          <p:cNvSpPr txBox="1">
            <a:spLocks noGrp="1"/>
          </p:cNvSpPr>
          <p:nvPr>
            <p:ph type="body" idx="1"/>
          </p:nvPr>
        </p:nvSpPr>
        <p:spPr>
          <a:xfrm>
            <a:off x="830400" y="2162225"/>
            <a:ext cx="8121000" cy="43377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Clr>
                <a:srgbClr val="B7B7B7"/>
              </a:buClr>
              <a:buSzPts val="1800"/>
              <a:buAutoNum type="arabicPeriod"/>
            </a:pPr>
            <a:r>
              <a:rPr lang="pt-BR">
                <a:solidFill>
                  <a:srgbClr val="B7B7B7"/>
                </a:solidFill>
              </a:rPr>
              <a:t>A incorporação de ativistas de movimentos sociais em cargos governamentais; e</a:t>
            </a:r>
            <a:endParaRPr>
              <a:solidFill>
                <a:srgbClr val="B7B7B7"/>
              </a:solidFill>
            </a:endParaRPr>
          </a:p>
          <a:p>
            <a:pPr marL="457200" lvl="0" indent="-342900" algn="l" rtl="0">
              <a:lnSpc>
                <a:spcPct val="114000"/>
              </a:lnSpc>
              <a:spcBef>
                <a:spcPts val="1000"/>
              </a:spcBef>
              <a:spcAft>
                <a:spcPts val="0"/>
              </a:spcAft>
              <a:buSzPts val="1800"/>
              <a:buAutoNum type="arabicPeriod"/>
            </a:pPr>
            <a:r>
              <a:rPr lang="pt-BR"/>
              <a:t>A formação de novos movimentos sociais a partir da interlocução entre ativistas dentro e fora do Estado.</a:t>
            </a:r>
            <a:endParaRPr/>
          </a:p>
          <a:p>
            <a:pPr marL="1371600" lvl="1" indent="-330200" algn="l" rtl="0">
              <a:lnSpc>
                <a:spcPct val="114000"/>
              </a:lnSpc>
              <a:spcBef>
                <a:spcPts val="1000"/>
              </a:spcBef>
              <a:spcAft>
                <a:spcPts val="0"/>
              </a:spcAft>
              <a:buSzPts val="1600"/>
              <a:buAutoNum type="alphaLcPeriod"/>
            </a:pPr>
            <a:r>
              <a:rPr lang="pt-BR"/>
              <a:t>Ex: reforma do sistema público de saúde nos anos 1990, fruto da aliança de 2 movimentos da déc. de 1970:</a:t>
            </a:r>
            <a:endParaRPr/>
          </a:p>
          <a:p>
            <a:pPr marL="1828800" lvl="2" indent="-330200" algn="l" rtl="0">
              <a:lnSpc>
                <a:spcPct val="114000"/>
              </a:lnSpc>
              <a:spcBef>
                <a:spcPts val="1000"/>
              </a:spcBef>
              <a:spcAft>
                <a:spcPts val="0"/>
              </a:spcAft>
              <a:buSzPts val="1600"/>
              <a:buAutoNum type="romanLcPeriod"/>
            </a:pPr>
            <a:r>
              <a:rPr lang="pt-BR" sz="1600"/>
              <a:t>Movimento Popular de Saúde (MOPS)</a:t>
            </a:r>
            <a:endParaRPr sz="1600"/>
          </a:p>
          <a:p>
            <a:pPr marL="1828800" lvl="2" indent="-330200" algn="l" rtl="0">
              <a:lnSpc>
                <a:spcPct val="114000"/>
              </a:lnSpc>
              <a:spcBef>
                <a:spcPts val="0"/>
              </a:spcBef>
              <a:spcAft>
                <a:spcPts val="0"/>
              </a:spcAft>
              <a:buSzPts val="1600"/>
              <a:buAutoNum type="romanLcPeriod"/>
            </a:pPr>
            <a:r>
              <a:rPr lang="pt-BR" sz="1600"/>
              <a:t>Movimento Sanitarista</a:t>
            </a:r>
            <a:endParaRPr sz="1600"/>
          </a:p>
          <a:p>
            <a:pPr marL="1371600" lvl="1" indent="-330200" algn="l" rtl="0">
              <a:lnSpc>
                <a:spcPct val="114000"/>
              </a:lnSpc>
              <a:spcBef>
                <a:spcPts val="1000"/>
              </a:spcBef>
              <a:spcAft>
                <a:spcPts val="1000"/>
              </a:spcAft>
              <a:buSzPts val="1600"/>
              <a:buAutoNum type="alphaLcPeriod"/>
            </a:pPr>
            <a:r>
              <a:rPr lang="pt-BR"/>
              <a:t>Ministério Público como interlocutor de demandas da sociedade civil para governos por meio da judicialização.</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3"/>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4. De Movimentos Sociais a Redes de Ativistas?</a:t>
            </a:r>
            <a:endParaRPr/>
          </a:p>
        </p:txBody>
      </p:sp>
      <p:sp>
        <p:nvSpPr>
          <p:cNvPr id="236" name="Google Shape;236;p33"/>
          <p:cNvSpPr txBox="1">
            <a:spLocks noGrp="1"/>
          </p:cNvSpPr>
          <p:nvPr>
            <p:ph type="body" idx="1"/>
          </p:nvPr>
        </p:nvSpPr>
        <p:spPr>
          <a:xfrm>
            <a:off x="830400" y="2162225"/>
            <a:ext cx="8121000" cy="2239800"/>
          </a:xfrm>
          <a:prstGeom prst="rect">
            <a:avLst/>
          </a:prstGeom>
        </p:spPr>
        <p:txBody>
          <a:bodyPr spcFirstLastPara="1" wrap="square" lIns="91425" tIns="91425" rIns="91425" bIns="91425" anchor="t" anchorCtr="0">
            <a:noAutofit/>
          </a:bodyPr>
          <a:lstStyle/>
          <a:p>
            <a:pPr marL="457200" marR="0" lvl="0" indent="-342900" algn="l" rtl="0">
              <a:lnSpc>
                <a:spcPct val="114000"/>
              </a:lnSpc>
              <a:spcBef>
                <a:spcPts val="0"/>
              </a:spcBef>
              <a:spcAft>
                <a:spcPts val="0"/>
              </a:spcAft>
              <a:buSzPts val="1800"/>
              <a:buChar char="●"/>
            </a:pPr>
            <a:r>
              <a:rPr lang="pt-BR"/>
              <a:t>Movimentos sociais enquanto redes de atores (vínculo entre organizações e/ou indivíduos).</a:t>
            </a:r>
            <a:endParaRPr/>
          </a:p>
          <a:p>
            <a:pPr marL="457200" marR="0" lvl="0" indent="-342900" algn="l" rtl="0">
              <a:lnSpc>
                <a:spcPct val="114000"/>
              </a:lnSpc>
              <a:spcBef>
                <a:spcPts val="0"/>
              </a:spcBef>
              <a:spcAft>
                <a:spcPts val="0"/>
              </a:spcAft>
              <a:buSzPts val="1800"/>
              <a:buChar char="●"/>
            </a:pPr>
            <a:r>
              <a:rPr lang="pt-BR"/>
              <a:t>Dúvida sobre a definição, a priori, das fronteiras do conjunto de atores envolvidos na ação coletiva.</a:t>
            </a:r>
            <a:endParaRPr/>
          </a:p>
          <a:p>
            <a:pPr marL="457200" marR="0" lvl="0" indent="-342900" algn="l" rtl="0">
              <a:lnSpc>
                <a:spcPct val="114000"/>
              </a:lnSpc>
              <a:spcBef>
                <a:spcPts val="0"/>
              </a:spcBef>
              <a:spcAft>
                <a:spcPts val="0"/>
              </a:spcAft>
              <a:buSzPts val="1800"/>
              <a:buChar char="●"/>
            </a:pPr>
            <a:r>
              <a:rPr lang="pt-BR"/>
              <a:t>Redes formadas por unidades diversificadas e autônomas (ex: movimentos sociais, ONGs, acadêmicos, artistas, governos, organizações internacionais etc.).</a:t>
            </a:r>
            <a:endParaRPr/>
          </a:p>
        </p:txBody>
      </p:sp>
      <p:sp>
        <p:nvSpPr>
          <p:cNvPr id="237" name="Google Shape;237;p33"/>
          <p:cNvSpPr txBox="1">
            <a:spLocks noGrp="1"/>
          </p:cNvSpPr>
          <p:nvPr>
            <p:ph type="body" idx="1"/>
          </p:nvPr>
        </p:nvSpPr>
        <p:spPr>
          <a:xfrm>
            <a:off x="1636500" y="44417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238" name="Google Shape;238;p33"/>
          <p:cNvSpPr txBox="1"/>
          <p:nvPr/>
        </p:nvSpPr>
        <p:spPr>
          <a:xfrm>
            <a:off x="2117325" y="4876800"/>
            <a:ext cx="7019400" cy="19689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1800"/>
              <a:t>Movimentos sociais seriam (1) uma rede de interações informais entre indivíduos e organizações que (2) se orientam de forma conflituosa em relação a um adversário definido e (3) têm uma identidade compartilhada (Diani, 1992). </a:t>
            </a:r>
            <a:r>
              <a:rPr lang="pt-BR" sz="2000">
                <a:latin typeface="Lato"/>
                <a:ea typeface="Lato"/>
                <a:cs typeface="Lato"/>
                <a:sym typeface="Lato"/>
              </a:rPr>
              <a:t>(p. 73)</a:t>
            </a:r>
            <a:endParaRPr sz="2000">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4"/>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4. De Movimentos Sociais a Redes de Ativistas?</a:t>
            </a:r>
            <a:endParaRPr/>
          </a:p>
        </p:txBody>
      </p:sp>
      <p:sp>
        <p:nvSpPr>
          <p:cNvPr id="244" name="Google Shape;244;p34"/>
          <p:cNvSpPr txBox="1">
            <a:spLocks noGrp="1"/>
          </p:cNvSpPr>
          <p:nvPr>
            <p:ph type="body" idx="1"/>
          </p:nvPr>
        </p:nvSpPr>
        <p:spPr>
          <a:xfrm>
            <a:off x="830400" y="2162225"/>
            <a:ext cx="8121000" cy="4528800"/>
          </a:xfrm>
          <a:prstGeom prst="rect">
            <a:avLst/>
          </a:prstGeom>
        </p:spPr>
        <p:txBody>
          <a:bodyPr spcFirstLastPara="1" wrap="square" lIns="91425" tIns="91425" rIns="91425" bIns="91425" anchor="t" anchorCtr="0">
            <a:noAutofit/>
          </a:bodyPr>
          <a:lstStyle/>
          <a:p>
            <a:pPr marL="457200" marR="0" lvl="0" indent="-342900" algn="l" rtl="0">
              <a:lnSpc>
                <a:spcPct val="113000"/>
              </a:lnSpc>
              <a:spcBef>
                <a:spcPts val="0"/>
              </a:spcBef>
              <a:spcAft>
                <a:spcPts val="0"/>
              </a:spcAft>
              <a:buSzPts val="1800"/>
              <a:buChar char="●"/>
            </a:pPr>
            <a:r>
              <a:rPr lang="pt-BR"/>
              <a:t>2 problemas sobre a análise de redes:</a:t>
            </a:r>
            <a:endParaRPr/>
          </a:p>
          <a:p>
            <a:pPr marL="457200" marR="0" lvl="0" indent="-342900" algn="l" rtl="0">
              <a:lnSpc>
                <a:spcPct val="114000"/>
              </a:lnSpc>
              <a:spcBef>
                <a:spcPts val="600"/>
              </a:spcBef>
              <a:spcAft>
                <a:spcPts val="0"/>
              </a:spcAft>
              <a:buSzPts val="1800"/>
              <a:buAutoNum type="arabicPeriod"/>
            </a:pPr>
            <a:r>
              <a:rPr lang="pt-BR"/>
              <a:t>U</a:t>
            </a:r>
            <a:r>
              <a:rPr lang="pt-BR">
                <a:latin typeface="Arial"/>
                <a:ea typeface="Arial"/>
                <a:cs typeface="Arial"/>
                <a:sym typeface="Arial"/>
              </a:rPr>
              <a:t>ma visão aprioristicamente positiva das redes como metáfora para descrever novas formas de organização coletiva, supostamente menos hierárquicas; e</a:t>
            </a:r>
            <a:endParaRPr>
              <a:latin typeface="Arial"/>
              <a:ea typeface="Arial"/>
              <a:cs typeface="Arial"/>
              <a:sym typeface="Arial"/>
            </a:endParaRPr>
          </a:p>
          <a:p>
            <a:pPr marL="457200" marR="0" lvl="0" indent="-342900" algn="l" rtl="0">
              <a:lnSpc>
                <a:spcPct val="114000"/>
              </a:lnSpc>
              <a:spcBef>
                <a:spcPts val="0"/>
              </a:spcBef>
              <a:spcAft>
                <a:spcPts val="0"/>
              </a:spcAft>
              <a:buSzPts val="1800"/>
              <a:buFont typeface="Arial"/>
              <a:buAutoNum type="arabicPeriod"/>
            </a:pPr>
            <a:r>
              <a:rPr lang="pt-BR">
                <a:latin typeface="Arial"/>
                <a:ea typeface="Arial"/>
                <a:cs typeface="Arial"/>
                <a:sym typeface="Arial"/>
              </a:rPr>
              <a:t>uma visão teoricamente pouco desenvolvida de redes que não especifica os vínculos entre os diferentes tipos de atores.</a:t>
            </a:r>
            <a:endParaRPr>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5"/>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4. De Movimentos Sociais a Redes de Ativistas?</a:t>
            </a:r>
            <a:endParaRPr/>
          </a:p>
        </p:txBody>
      </p:sp>
      <p:sp>
        <p:nvSpPr>
          <p:cNvPr id="250" name="Google Shape;250;p35"/>
          <p:cNvSpPr txBox="1">
            <a:spLocks noGrp="1"/>
          </p:cNvSpPr>
          <p:nvPr>
            <p:ph type="body" idx="1"/>
          </p:nvPr>
        </p:nvSpPr>
        <p:spPr>
          <a:xfrm>
            <a:off x="830400" y="2162225"/>
            <a:ext cx="8121000" cy="1784400"/>
          </a:xfrm>
          <a:prstGeom prst="rect">
            <a:avLst/>
          </a:prstGeom>
        </p:spPr>
        <p:txBody>
          <a:bodyPr spcFirstLastPara="1" wrap="square" lIns="91425" tIns="91425" rIns="91425" bIns="91425" anchor="t" anchorCtr="0">
            <a:noAutofit/>
          </a:bodyPr>
          <a:lstStyle/>
          <a:p>
            <a:pPr marL="457200" marR="0" lvl="0" indent="-342900" algn="l" rtl="0">
              <a:lnSpc>
                <a:spcPct val="114000"/>
              </a:lnSpc>
              <a:spcBef>
                <a:spcPts val="0"/>
              </a:spcBef>
              <a:spcAft>
                <a:spcPts val="0"/>
              </a:spcAft>
              <a:buClr>
                <a:srgbClr val="000000"/>
              </a:buClr>
              <a:buSzPts val="1800"/>
              <a:buFont typeface="Arial"/>
              <a:buChar char="●"/>
            </a:pPr>
            <a:r>
              <a:rPr lang="pt-BR">
                <a:latin typeface="Arial"/>
                <a:ea typeface="Arial"/>
                <a:cs typeface="Arial"/>
                <a:sym typeface="Arial"/>
              </a:rPr>
              <a:t>necessidade de busca por dados sobre interações de modo mais sistemático (mapear formalmente os vínculos entre os atores)</a:t>
            </a:r>
            <a:endParaRPr>
              <a:latin typeface="Arial"/>
              <a:ea typeface="Arial"/>
              <a:cs typeface="Arial"/>
              <a:sym typeface="Arial"/>
            </a:endParaRPr>
          </a:p>
          <a:p>
            <a:pPr marL="914400" lvl="1" indent="-330200" algn="l" rtl="0">
              <a:lnSpc>
                <a:spcPct val="114000"/>
              </a:lnSpc>
              <a:spcBef>
                <a:spcPts val="0"/>
              </a:spcBef>
              <a:spcAft>
                <a:spcPts val="0"/>
              </a:spcAft>
              <a:buSzPts val="1600"/>
              <a:buFont typeface="Arial"/>
              <a:buChar char="○"/>
            </a:pPr>
            <a:r>
              <a:rPr lang="pt-BR">
                <a:latin typeface="Arial"/>
                <a:ea typeface="Arial"/>
                <a:cs typeface="Arial"/>
                <a:sym typeface="Arial"/>
              </a:rPr>
              <a:t>delimitação das fronteiras da rede a partir de entrevistas semiestruturadas com líderes de organizações ambientalistas e militantes (Diani, 1995):</a:t>
            </a:r>
            <a:endParaRPr>
              <a:latin typeface="Arial"/>
              <a:ea typeface="Arial"/>
              <a:cs typeface="Arial"/>
              <a:sym typeface="Arial"/>
            </a:endParaRPr>
          </a:p>
          <a:p>
            <a:pPr marL="1371600" lvl="2" indent="-317500" algn="l" rtl="0">
              <a:lnSpc>
                <a:spcPct val="114000"/>
              </a:lnSpc>
              <a:spcBef>
                <a:spcPts val="0"/>
              </a:spcBef>
              <a:spcAft>
                <a:spcPts val="0"/>
              </a:spcAft>
              <a:buSzPts val="1400"/>
              <a:buFont typeface="Arial"/>
              <a:buChar char="■"/>
            </a:pPr>
            <a:r>
              <a:rPr lang="pt-BR">
                <a:latin typeface="Arial"/>
                <a:ea typeface="Arial"/>
                <a:cs typeface="Arial"/>
                <a:sym typeface="Arial"/>
              </a:rPr>
              <a:t>Vínculo por promoção conjunta de campanhas;</a:t>
            </a:r>
            <a:endParaRPr>
              <a:latin typeface="Arial"/>
              <a:ea typeface="Arial"/>
              <a:cs typeface="Arial"/>
              <a:sym typeface="Arial"/>
            </a:endParaRPr>
          </a:p>
          <a:p>
            <a:pPr marL="1371600" lvl="2" indent="-317500" algn="l" rtl="0">
              <a:lnSpc>
                <a:spcPct val="114000"/>
              </a:lnSpc>
              <a:spcBef>
                <a:spcPts val="0"/>
              </a:spcBef>
              <a:spcAft>
                <a:spcPts val="0"/>
              </a:spcAft>
              <a:buSzPts val="1400"/>
              <a:buFont typeface="Arial"/>
              <a:buChar char="■"/>
            </a:pPr>
            <a:r>
              <a:rPr lang="pt-BR">
                <a:latin typeface="Arial"/>
                <a:ea typeface="Arial"/>
                <a:cs typeface="Arial"/>
                <a:sym typeface="Arial"/>
              </a:rPr>
              <a:t>Intercâmbio regular de informações;</a:t>
            </a:r>
            <a:endParaRPr>
              <a:latin typeface="Arial"/>
              <a:ea typeface="Arial"/>
              <a:cs typeface="Arial"/>
              <a:sym typeface="Arial"/>
            </a:endParaRPr>
          </a:p>
          <a:p>
            <a:pPr marL="1371600" lvl="2" indent="-317500" algn="l" rtl="0">
              <a:lnSpc>
                <a:spcPct val="114000"/>
              </a:lnSpc>
              <a:spcBef>
                <a:spcPts val="0"/>
              </a:spcBef>
              <a:spcAft>
                <a:spcPts val="0"/>
              </a:spcAft>
              <a:buSzPts val="1400"/>
              <a:buFont typeface="Arial"/>
              <a:buChar char="■"/>
            </a:pPr>
            <a:r>
              <a:rPr lang="pt-BR">
                <a:latin typeface="Arial"/>
                <a:ea typeface="Arial"/>
                <a:cs typeface="Arial"/>
                <a:sym typeface="Arial"/>
              </a:rPr>
              <a:t>Participação de membros importantes simultaneamente em outras organizações;</a:t>
            </a:r>
            <a:endParaRPr>
              <a:latin typeface="Arial"/>
              <a:ea typeface="Arial"/>
              <a:cs typeface="Arial"/>
              <a:sym typeface="Arial"/>
            </a:endParaRPr>
          </a:p>
          <a:p>
            <a:pPr marL="1371600" lvl="2" indent="-317500" algn="l" rtl="0">
              <a:lnSpc>
                <a:spcPct val="113000"/>
              </a:lnSpc>
              <a:spcBef>
                <a:spcPts val="0"/>
              </a:spcBef>
              <a:spcAft>
                <a:spcPts val="0"/>
              </a:spcAft>
              <a:buSzPts val="1400"/>
              <a:buFont typeface="Arial"/>
              <a:buChar char="■"/>
            </a:pPr>
            <a:r>
              <a:rPr lang="pt-BR">
                <a:latin typeface="Arial"/>
                <a:ea typeface="Arial"/>
                <a:cs typeface="Arial"/>
                <a:sym typeface="Arial"/>
              </a:rPr>
              <a:t>Existência de laços de amizade entre membros importantes de diferentes orgs.</a:t>
            </a:r>
            <a:endParaRPr>
              <a:latin typeface="Arial"/>
              <a:ea typeface="Arial"/>
              <a:cs typeface="Arial"/>
              <a:sym typeface="Arial"/>
            </a:endParaRPr>
          </a:p>
          <a:p>
            <a:pPr marL="914400" marR="0" lvl="1" indent="-330200" algn="l" rtl="0">
              <a:lnSpc>
                <a:spcPct val="113000"/>
              </a:lnSpc>
              <a:spcBef>
                <a:spcPts val="600"/>
              </a:spcBef>
              <a:spcAft>
                <a:spcPts val="0"/>
              </a:spcAft>
              <a:buSzPts val="1600"/>
              <a:buChar char="○"/>
            </a:pPr>
            <a:r>
              <a:rPr lang="pt-BR"/>
              <a:t>questionário com perguntas sobre vínculos baseados em atividades de colaboração (Saunders, 2007): ênfase nas interações informais poderia incluir em um movimento social organizações ou indivíduos que, na prática, não compartilham nada entre si.</a:t>
            </a:r>
            <a:endParaRPr/>
          </a:p>
          <a:p>
            <a:pPr marL="1371600" marR="0" lvl="2" indent="-317500" algn="l" rtl="0">
              <a:lnSpc>
                <a:spcPct val="113000"/>
              </a:lnSpc>
              <a:spcBef>
                <a:spcPts val="600"/>
              </a:spcBef>
              <a:spcAft>
                <a:spcPts val="0"/>
              </a:spcAft>
              <a:buSzPts val="1400"/>
              <a:buChar char="■"/>
            </a:pPr>
            <a:r>
              <a:rPr lang="pt-BR"/>
              <a:t>“Redes só são movimentos sociais, nessa perspectiva, na medida em que são constituídas por vínculos identitários baseados em colaboração.” (p. 75)</a:t>
            </a:r>
            <a:endParaRPr/>
          </a:p>
          <a:p>
            <a:pPr marL="1371600" marR="0" lvl="2" indent="-317500" algn="l" rtl="0">
              <a:lnSpc>
                <a:spcPct val="113000"/>
              </a:lnSpc>
              <a:spcBef>
                <a:spcPts val="600"/>
              </a:spcBef>
              <a:spcAft>
                <a:spcPts val="0"/>
              </a:spcAft>
              <a:buSzPts val="1400"/>
              <a:buChar char="■"/>
            </a:pPr>
            <a:r>
              <a:rPr lang="pt-BR"/>
              <a:t>OBS 1: vínculos baseados em identidades e em ações são dinâmicos.</a:t>
            </a:r>
            <a:endParaRPr/>
          </a:p>
          <a:p>
            <a:pPr marL="1371600" marR="0" lvl="2" indent="-317500" algn="l" rtl="0">
              <a:lnSpc>
                <a:spcPct val="113000"/>
              </a:lnSpc>
              <a:spcBef>
                <a:spcPts val="600"/>
              </a:spcBef>
              <a:spcAft>
                <a:spcPts val="0"/>
              </a:spcAft>
              <a:buSzPts val="1400"/>
              <a:buChar char="■"/>
            </a:pPr>
            <a:r>
              <a:rPr lang="pt-BR"/>
              <a:t>OBS 2: vínculos podem cruzar as fronteiras entre sociedade e Estado.” (p. 75)</a:t>
            </a:r>
            <a:endParaRPr/>
          </a:p>
          <a:p>
            <a:pPr marL="1371600" marR="0" lvl="0" indent="0" algn="l" rtl="0">
              <a:lnSpc>
                <a:spcPct val="113000"/>
              </a:lnSpc>
              <a:spcBef>
                <a:spcPts val="600"/>
              </a:spcBef>
              <a:spcAft>
                <a:spcPts val="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6"/>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4. De Movimentos Sociais a Redes de Ativistas?</a:t>
            </a:r>
            <a:endParaRPr/>
          </a:p>
        </p:txBody>
      </p:sp>
      <p:sp>
        <p:nvSpPr>
          <p:cNvPr id="256" name="Google Shape;256;p36"/>
          <p:cNvSpPr txBox="1">
            <a:spLocks noGrp="1"/>
          </p:cNvSpPr>
          <p:nvPr>
            <p:ph type="body" idx="1"/>
          </p:nvPr>
        </p:nvSpPr>
        <p:spPr>
          <a:xfrm>
            <a:off x="830400" y="1781225"/>
            <a:ext cx="8121000" cy="2239800"/>
          </a:xfrm>
          <a:prstGeom prst="rect">
            <a:avLst/>
          </a:prstGeom>
        </p:spPr>
        <p:txBody>
          <a:bodyPr spcFirstLastPara="1" wrap="square" lIns="91425" tIns="91425" rIns="91425" bIns="91425" anchor="t" anchorCtr="0">
            <a:noAutofit/>
          </a:bodyPr>
          <a:lstStyle/>
          <a:p>
            <a:pPr marL="457200" marR="0" lvl="0" indent="-342900" algn="l" rtl="0">
              <a:lnSpc>
                <a:spcPct val="114000"/>
              </a:lnSpc>
              <a:spcBef>
                <a:spcPts val="0"/>
              </a:spcBef>
              <a:spcAft>
                <a:spcPts val="0"/>
              </a:spcAft>
              <a:buSzPts val="1800"/>
              <a:buChar char="●"/>
            </a:pPr>
            <a:r>
              <a:rPr lang="pt-BR"/>
              <a:t>Diferenciação de movimentos sociais de outros tipos de ação coletiva (organização de consenso ou de conflito, coalizões de consenso ou conflito e movimentos sociais ou de consenso):</a:t>
            </a:r>
            <a:endParaRPr/>
          </a:p>
          <a:p>
            <a:pPr marL="914400" marR="0" lvl="1" indent="-330200" algn="l" rtl="0">
              <a:lnSpc>
                <a:spcPct val="114000"/>
              </a:lnSpc>
              <a:spcBef>
                <a:spcPts val="0"/>
              </a:spcBef>
              <a:spcAft>
                <a:spcPts val="0"/>
              </a:spcAft>
              <a:buSzPts val="1600"/>
              <a:buAutoNum type="alphaLcPeriod"/>
            </a:pPr>
            <a:r>
              <a:rPr lang="pt-BR">
                <a:latin typeface="Arial"/>
                <a:ea typeface="Arial"/>
                <a:cs typeface="Arial"/>
                <a:sym typeface="Arial"/>
              </a:rPr>
              <a:t>presença ou ausência de orientação para o conflito, com adversários claramente identificados; </a:t>
            </a:r>
            <a:endParaRPr>
              <a:latin typeface="Arial"/>
              <a:ea typeface="Arial"/>
              <a:cs typeface="Arial"/>
              <a:sym typeface="Arial"/>
            </a:endParaRPr>
          </a:p>
          <a:p>
            <a:pPr marL="914400" marR="0" lvl="1" indent="-330200" algn="l" rtl="0">
              <a:lnSpc>
                <a:spcPct val="114000"/>
              </a:lnSpc>
              <a:spcBef>
                <a:spcPts val="0"/>
              </a:spcBef>
              <a:spcAft>
                <a:spcPts val="0"/>
              </a:spcAft>
              <a:buSzPts val="1600"/>
              <a:buAutoNum type="alphaLcPeriod"/>
            </a:pPr>
            <a:r>
              <a:rPr lang="pt-BR">
                <a:latin typeface="Arial"/>
                <a:ea typeface="Arial"/>
                <a:cs typeface="Arial"/>
                <a:sym typeface="Arial"/>
              </a:rPr>
              <a:t>trocas informais densas ou esparsas entre indivíduos ou organizações; e </a:t>
            </a:r>
            <a:endParaRPr>
              <a:latin typeface="Arial"/>
              <a:ea typeface="Arial"/>
              <a:cs typeface="Arial"/>
              <a:sym typeface="Arial"/>
            </a:endParaRPr>
          </a:p>
          <a:p>
            <a:pPr marL="914400" marR="0" lvl="1" indent="-330200" algn="l" rtl="0">
              <a:lnSpc>
                <a:spcPct val="114000"/>
              </a:lnSpc>
              <a:spcBef>
                <a:spcPts val="0"/>
              </a:spcBef>
              <a:spcAft>
                <a:spcPts val="0"/>
              </a:spcAft>
              <a:buSzPts val="1600"/>
              <a:buAutoNum type="alphaLcPeriod"/>
            </a:pPr>
            <a:r>
              <a:rPr lang="pt-BR">
                <a:latin typeface="Arial"/>
                <a:ea typeface="Arial"/>
                <a:cs typeface="Arial"/>
                <a:sym typeface="Arial"/>
              </a:rPr>
              <a:t>identidade coletiva fraca ou forte. (Diani e Bison, p. 221)</a:t>
            </a:r>
            <a:endParaRPr/>
          </a:p>
        </p:txBody>
      </p:sp>
      <p:sp>
        <p:nvSpPr>
          <p:cNvPr id="257" name="Google Shape;257;p36"/>
          <p:cNvSpPr txBox="1">
            <a:spLocks noGrp="1"/>
          </p:cNvSpPr>
          <p:nvPr>
            <p:ph type="body" idx="1"/>
          </p:nvPr>
        </p:nvSpPr>
        <p:spPr>
          <a:xfrm>
            <a:off x="1636500" y="37559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258" name="Google Shape;258;p36"/>
          <p:cNvSpPr txBox="1"/>
          <p:nvPr/>
        </p:nvSpPr>
        <p:spPr>
          <a:xfrm>
            <a:off x="2117325" y="4191000"/>
            <a:ext cx="7019400" cy="19689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0"/>
              </a:spcAft>
              <a:buNone/>
            </a:pPr>
            <a:r>
              <a:rPr lang="pt-BR" sz="1800"/>
              <a:t>Para ser um movimento social, a rede deve ser baseada em vínculos informais densos, uma identidade forte e um conflito claro com alvos específicos.</a:t>
            </a:r>
            <a:endParaRPr sz="1800"/>
          </a:p>
          <a:p>
            <a:pPr marL="0" lvl="0" indent="0" algn="just" rtl="0">
              <a:lnSpc>
                <a:spcPct val="113000"/>
              </a:lnSpc>
              <a:spcBef>
                <a:spcPts val="600"/>
              </a:spcBef>
              <a:spcAft>
                <a:spcPts val="600"/>
              </a:spcAft>
              <a:buNone/>
            </a:pPr>
            <a:r>
              <a:rPr lang="pt-BR" sz="1800"/>
              <a:t>Ação coletiva sem esse caráter conflitivo torna-se um “movimento de consenso” ou uma “coalizão de consenso”; ação coletiva sem uma identidade forte pode ser uma coalizão (de conflito ou de consenso) ou uma organização (também de conflito ou de consenso). </a:t>
            </a:r>
            <a:r>
              <a:rPr lang="pt-BR" sz="2000"/>
              <a:t> </a:t>
            </a:r>
            <a:r>
              <a:rPr lang="pt-BR" sz="2000">
                <a:latin typeface="Lato"/>
                <a:ea typeface="Lato"/>
                <a:cs typeface="Lato"/>
                <a:sym typeface="Lato"/>
              </a:rPr>
              <a:t>(p. 76)</a:t>
            </a:r>
            <a:endParaRPr sz="2000">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7"/>
          <p:cNvSpPr txBox="1">
            <a:spLocks noGrp="1"/>
          </p:cNvSpPr>
          <p:nvPr>
            <p:ph type="body" idx="1"/>
          </p:nvPr>
        </p:nvSpPr>
        <p:spPr>
          <a:xfrm>
            <a:off x="982800" y="1857425"/>
            <a:ext cx="8121000" cy="3014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rgbClr val="000000"/>
              </a:buClr>
              <a:buSzPts val="1100"/>
              <a:buFont typeface="Arial"/>
              <a:buNone/>
            </a:pPr>
            <a:r>
              <a:rPr lang="pt-BR" sz="2400">
                <a:latin typeface="Arial"/>
                <a:ea typeface="Arial"/>
                <a:cs typeface="Arial"/>
                <a:sym typeface="Arial"/>
              </a:rPr>
              <a:t>à medida que lutam por criar espaços no Estado que se contrapõem a práticas tradicionais ou se opõem a grupos particulares (como parece ser, muitas vezes, o caso de atores em órgãos que cuidam da proteção do meio ambiente), talvez devêssemos aceitar esses vínculos e práticas como parte de um movimento social. (p. 77)</a:t>
            </a:r>
            <a:endParaRPr sz="2400"/>
          </a:p>
          <a:p>
            <a:pPr marL="0" lvl="0" indent="0" algn="just" rtl="0">
              <a:spcBef>
                <a:spcPts val="1600"/>
              </a:spcBef>
              <a:spcAft>
                <a:spcPts val="1600"/>
              </a:spcAft>
              <a:buNone/>
            </a:pPr>
            <a:endParaRPr/>
          </a:p>
        </p:txBody>
      </p:sp>
      <p:sp>
        <p:nvSpPr>
          <p:cNvPr id="264" name="Google Shape;264;p37"/>
          <p:cNvSpPr txBox="1">
            <a:spLocks noGrp="1"/>
          </p:cNvSpPr>
          <p:nvPr>
            <p:ph type="body" idx="1"/>
          </p:nvPr>
        </p:nvSpPr>
        <p:spPr>
          <a:xfrm>
            <a:off x="577050" y="12413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8"/>
          <p:cNvSpPr txBox="1">
            <a:spLocks noGrp="1"/>
          </p:cNvSpPr>
          <p:nvPr>
            <p:ph type="body" idx="1"/>
          </p:nvPr>
        </p:nvSpPr>
        <p:spPr>
          <a:xfrm>
            <a:off x="721225" y="2184975"/>
            <a:ext cx="7230300" cy="3801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pt-BR" b="1"/>
              <a:t>Abordagem sobre sociedade civil:</a:t>
            </a:r>
            <a:endParaRPr b="1"/>
          </a:p>
          <a:p>
            <a:pPr marL="914400" lvl="1" indent="-330200" algn="l" rtl="0">
              <a:spcBef>
                <a:spcPts val="0"/>
              </a:spcBef>
              <a:spcAft>
                <a:spcPts val="0"/>
              </a:spcAft>
              <a:buSzPts val="1600"/>
              <a:buChar char="○"/>
            </a:pPr>
            <a:r>
              <a:rPr lang="pt-BR"/>
              <a:t>Construção de uma esfera pública livre e democrática a partir da multiplicidade de tipos de grupos e associações.</a:t>
            </a:r>
            <a:endParaRPr/>
          </a:p>
          <a:p>
            <a:pPr marL="914400" lvl="1" indent="-330200" algn="l" rtl="0">
              <a:spcBef>
                <a:spcPts val="0"/>
              </a:spcBef>
              <a:spcAft>
                <a:spcPts val="0"/>
              </a:spcAft>
              <a:buSzPts val="1600"/>
              <a:buChar char="○"/>
            </a:pPr>
            <a:r>
              <a:rPr lang="pt-BR"/>
              <a:t>Críticas: </a:t>
            </a:r>
            <a:endParaRPr/>
          </a:p>
          <a:p>
            <a:pPr marL="1371600" lvl="2" indent="-317500" algn="l" rtl="0">
              <a:spcBef>
                <a:spcPts val="0"/>
              </a:spcBef>
              <a:spcAft>
                <a:spcPts val="0"/>
              </a:spcAft>
              <a:buSzPts val="1400"/>
              <a:buChar char="■"/>
            </a:pPr>
            <a:r>
              <a:rPr lang="pt-BR"/>
              <a:t>minimiza a relevância de grupos que fazem a mediação entre a sociedade e o mercado e o Estado; e</a:t>
            </a:r>
            <a:endParaRPr/>
          </a:p>
          <a:p>
            <a:pPr marL="1371600" lvl="2" indent="-317500" algn="l" rtl="0">
              <a:lnSpc>
                <a:spcPct val="114000"/>
              </a:lnSpc>
              <a:spcBef>
                <a:spcPts val="0"/>
              </a:spcBef>
              <a:spcAft>
                <a:spcPts val="0"/>
              </a:spcAft>
              <a:buSzPts val="1400"/>
              <a:buChar char="■"/>
            </a:pPr>
            <a:r>
              <a:rPr lang="pt-BR"/>
              <a:t>ignora a importância de se transformar também o Estado.</a:t>
            </a:r>
            <a:endParaRPr/>
          </a:p>
          <a:p>
            <a:pPr marL="457200" lvl="0" indent="-342900" algn="l" rtl="0">
              <a:spcBef>
                <a:spcPts val="600"/>
              </a:spcBef>
              <a:spcAft>
                <a:spcPts val="0"/>
              </a:spcAft>
              <a:buSzPts val="1800"/>
              <a:buChar char="●"/>
            </a:pPr>
            <a:r>
              <a:rPr lang="pt-BR" b="1"/>
              <a:t>Abordagem sobre dinâmica do conflito</a:t>
            </a:r>
            <a:r>
              <a:rPr lang="pt-BR"/>
              <a:t>: </a:t>
            </a:r>
            <a:endParaRPr/>
          </a:p>
          <a:p>
            <a:pPr marL="914400" lvl="1" indent="-330200" algn="l" rtl="0">
              <a:spcBef>
                <a:spcPts val="0"/>
              </a:spcBef>
              <a:spcAft>
                <a:spcPts val="0"/>
              </a:spcAft>
              <a:buSzPts val="1600"/>
              <a:buChar char="○"/>
            </a:pPr>
            <a:r>
              <a:rPr lang="pt-BR"/>
              <a:t>Agenda de pesquisa que inclua diferentes modalidades de ação coletiva para considerar  as interações entre múltiplas formas de conflitos sociais.</a:t>
            </a:r>
            <a:endParaRPr/>
          </a:p>
          <a:p>
            <a:pPr marL="914400" lvl="1" indent="-330200" algn="l" rtl="0">
              <a:lnSpc>
                <a:spcPct val="114000"/>
              </a:lnSpc>
              <a:spcBef>
                <a:spcPts val="0"/>
              </a:spcBef>
              <a:spcAft>
                <a:spcPts val="0"/>
              </a:spcAft>
              <a:buSzPts val="1600"/>
              <a:buChar char="○"/>
            </a:pPr>
            <a:r>
              <a:rPr lang="pt-BR"/>
              <a:t>Crítica: </a:t>
            </a:r>
            <a:endParaRPr/>
          </a:p>
          <a:p>
            <a:pPr marL="1371600" lvl="2" indent="-317500" algn="l" rtl="0">
              <a:lnSpc>
                <a:spcPct val="114000"/>
              </a:lnSpc>
              <a:spcBef>
                <a:spcPts val="600"/>
              </a:spcBef>
              <a:spcAft>
                <a:spcPts val="0"/>
              </a:spcAft>
              <a:buSzPts val="1400"/>
              <a:buChar char="■"/>
            </a:pPr>
            <a:r>
              <a:rPr lang="pt-BR"/>
              <a:t>ignora o ativismo que não tem o Estado como alvo ou participante</a:t>
            </a:r>
            <a:endParaRPr/>
          </a:p>
          <a:p>
            <a:pPr marL="1371600" lvl="2" indent="-317500" algn="l" rtl="0">
              <a:lnSpc>
                <a:spcPct val="114000"/>
              </a:lnSpc>
              <a:spcBef>
                <a:spcPts val="600"/>
              </a:spcBef>
              <a:spcAft>
                <a:spcPts val="600"/>
              </a:spcAft>
              <a:buSzPts val="1400"/>
              <a:buChar char="■"/>
            </a:pPr>
            <a:r>
              <a:rPr lang="pt-BR"/>
              <a:t>limita as relações de movimentos transformadores com o Estado e as relações de confrontação.</a:t>
            </a:r>
            <a:endParaRPr/>
          </a:p>
        </p:txBody>
      </p:sp>
      <p:sp>
        <p:nvSpPr>
          <p:cNvPr id="270" name="Google Shape;270;p38"/>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Comentários Finais: movimentos sociais dentro do Estado?</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9"/>
          <p:cNvSpPr txBox="1">
            <a:spLocks noGrp="1"/>
          </p:cNvSpPr>
          <p:nvPr>
            <p:ph type="body" idx="1"/>
          </p:nvPr>
        </p:nvSpPr>
        <p:spPr>
          <a:xfrm>
            <a:off x="1073400" y="1693775"/>
            <a:ext cx="7341600" cy="4090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rgbClr val="000000"/>
              </a:buClr>
              <a:buSzPts val="1100"/>
              <a:buFont typeface="Arial"/>
              <a:buNone/>
            </a:pPr>
            <a:r>
              <a:rPr lang="pt-BR" sz="2000">
                <a:latin typeface="Arial"/>
                <a:ea typeface="Arial"/>
                <a:cs typeface="Arial"/>
                <a:sym typeface="Arial"/>
              </a:rPr>
              <a:t>Nós concordamos com essas críticas, mas vamos além: essas abordagens não são úteis para compreender as </a:t>
            </a:r>
            <a:r>
              <a:rPr lang="pt-BR" sz="2000" b="1">
                <a:latin typeface="Arial"/>
                <a:ea typeface="Arial"/>
                <a:cs typeface="Arial"/>
                <a:sym typeface="Arial"/>
              </a:rPr>
              <a:t>múltiplas formas de intersecção entre movimentos sociais e o Estado</a:t>
            </a:r>
            <a:r>
              <a:rPr lang="pt-BR" sz="2000">
                <a:latin typeface="Arial"/>
                <a:ea typeface="Arial"/>
                <a:cs typeface="Arial"/>
                <a:sym typeface="Arial"/>
              </a:rPr>
              <a:t>. Nesse sentido, não só é relevante teorizar sobre como os movimentos sociais constroem vínculos de colaboração com o Estado, mas também deveríamos </a:t>
            </a:r>
            <a:r>
              <a:rPr lang="pt-BR" sz="2000" b="1">
                <a:latin typeface="Arial"/>
                <a:ea typeface="Arial"/>
                <a:cs typeface="Arial"/>
                <a:sym typeface="Arial"/>
              </a:rPr>
              <a:t>compreender como, às vezes, movimentos sociais buscam alcançar seus objetivos trabalhando a partir de dentro do aparato estatal</a:t>
            </a:r>
            <a:r>
              <a:rPr lang="pt-BR" sz="2000">
                <a:latin typeface="Arial"/>
                <a:ea typeface="Arial"/>
                <a:cs typeface="Arial"/>
                <a:sym typeface="Arial"/>
              </a:rPr>
              <a:t>. (p. 77)</a:t>
            </a:r>
            <a:endParaRPr sz="2000"/>
          </a:p>
          <a:p>
            <a:pPr marL="0" lvl="0" indent="0" algn="just" rtl="0">
              <a:spcBef>
                <a:spcPts val="1600"/>
              </a:spcBef>
              <a:spcAft>
                <a:spcPts val="1600"/>
              </a:spcAft>
              <a:buNone/>
            </a:pPr>
            <a:endParaRPr/>
          </a:p>
        </p:txBody>
      </p:sp>
      <p:sp>
        <p:nvSpPr>
          <p:cNvPr id="276" name="Google Shape;276;p39"/>
          <p:cNvSpPr txBox="1">
            <a:spLocks noGrp="1"/>
          </p:cNvSpPr>
          <p:nvPr>
            <p:ph type="body" idx="1"/>
          </p:nvPr>
        </p:nvSpPr>
        <p:spPr>
          <a:xfrm>
            <a:off x="577050" y="12413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0"/>
          <p:cNvSpPr txBox="1">
            <a:spLocks noGrp="1"/>
          </p:cNvSpPr>
          <p:nvPr>
            <p:ph type="body" idx="1"/>
          </p:nvPr>
        </p:nvSpPr>
        <p:spPr>
          <a:xfrm>
            <a:off x="721225" y="2184975"/>
            <a:ext cx="8110800" cy="38019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rgbClr val="000000"/>
              </a:buClr>
              <a:buSzPts val="1800"/>
              <a:buFont typeface="Lato"/>
              <a:buChar char="●"/>
            </a:pPr>
            <a:r>
              <a:rPr lang="pt-BR" b="1"/>
              <a:t>Reflexão:</a:t>
            </a:r>
            <a:endParaRPr b="1"/>
          </a:p>
          <a:p>
            <a:pPr marL="914400" marR="0" lvl="1" indent="-330200" algn="l" rtl="0">
              <a:lnSpc>
                <a:spcPct val="114000"/>
              </a:lnSpc>
              <a:spcBef>
                <a:spcPts val="0"/>
              </a:spcBef>
              <a:spcAft>
                <a:spcPts val="0"/>
              </a:spcAft>
              <a:buSzPts val="1600"/>
              <a:buChar char="○"/>
            </a:pPr>
            <a:r>
              <a:rPr lang="pt-BR">
                <a:latin typeface="Arial"/>
                <a:ea typeface="Arial"/>
                <a:cs typeface="Arial"/>
                <a:sym typeface="Arial"/>
              </a:rPr>
              <a:t>“Uma vez que se tornam parte do Estado, os indivíduos precisam prestar contas das suas ações a interesses e atores que vão além do movimento social ao qual pertencem. Estão inseridos em uma hierarquia que limita a sua autonomia e que submete suas ações ao poder de veto de atores com uma lógica distinta, em especial a lógica da política partidária e da criação de coalizões de governo.” (p. 78)</a:t>
            </a:r>
            <a:endParaRPr>
              <a:latin typeface="Arial"/>
              <a:ea typeface="Arial"/>
              <a:cs typeface="Arial"/>
              <a:sym typeface="Arial"/>
            </a:endParaRPr>
          </a:p>
          <a:p>
            <a:pPr marL="457200" marR="0" lvl="0" indent="-342900" algn="l" rtl="0">
              <a:lnSpc>
                <a:spcPct val="115000"/>
              </a:lnSpc>
              <a:spcBef>
                <a:spcPts val="1000"/>
              </a:spcBef>
              <a:spcAft>
                <a:spcPts val="0"/>
              </a:spcAft>
              <a:buSzPts val="1800"/>
              <a:buFont typeface="Arial"/>
              <a:buChar char="●"/>
            </a:pPr>
            <a:r>
              <a:rPr lang="pt-BR">
                <a:latin typeface="Arial"/>
                <a:ea typeface="Arial"/>
                <a:cs typeface="Arial"/>
                <a:sym typeface="Arial"/>
              </a:rPr>
              <a:t>Hipótese de pesquisa: </a:t>
            </a:r>
            <a:endParaRPr>
              <a:latin typeface="Arial"/>
              <a:ea typeface="Arial"/>
              <a:cs typeface="Arial"/>
              <a:sym typeface="Arial"/>
            </a:endParaRPr>
          </a:p>
          <a:p>
            <a:pPr marL="914400" marR="0" lvl="1" indent="-330200" algn="l" rtl="0">
              <a:lnSpc>
                <a:spcPct val="115000"/>
              </a:lnSpc>
              <a:spcBef>
                <a:spcPts val="0"/>
              </a:spcBef>
              <a:spcAft>
                <a:spcPts val="0"/>
              </a:spcAft>
              <a:buSzPts val="1600"/>
              <a:buFont typeface="Arial"/>
              <a:buChar char="○"/>
            </a:pPr>
            <a:r>
              <a:rPr lang="pt-BR">
                <a:latin typeface="Arial"/>
                <a:ea typeface="Arial"/>
                <a:cs typeface="Arial"/>
                <a:sym typeface="Arial"/>
              </a:rPr>
              <a:t>“A agenda de pesquisa que propomos, portanto, começa com o reconhecimento de que redes de movimento social podem, teoricamente, ultrapassar as fronteiras entre sociedade e Estado.” (p. 78)</a:t>
            </a:r>
            <a:endParaRPr>
              <a:latin typeface="Arial"/>
              <a:ea typeface="Arial"/>
              <a:cs typeface="Arial"/>
              <a:sym typeface="Arial"/>
            </a:endParaRPr>
          </a:p>
        </p:txBody>
      </p:sp>
      <p:sp>
        <p:nvSpPr>
          <p:cNvPr id="282" name="Google Shape;282;p40"/>
          <p:cNvSpPr txBox="1">
            <a:spLocks noGrp="1"/>
          </p:cNvSpPr>
          <p:nvPr>
            <p:ph type="title"/>
          </p:nvPr>
        </p:nvSpPr>
        <p:spPr>
          <a:xfrm>
            <a:off x="730000" y="1072400"/>
            <a:ext cx="7806300" cy="8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Comentários Finais: movimentos sociais dentro do Estado?</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pic>
        <p:nvPicPr>
          <p:cNvPr id="287" name="Google Shape;287;p41"/>
          <p:cNvPicPr preferRelativeResize="0"/>
          <p:nvPr/>
        </p:nvPicPr>
        <p:blipFill>
          <a:blip r:embed="rId3">
            <a:alphaModFix/>
          </a:blip>
          <a:stretch>
            <a:fillRect/>
          </a:stretch>
        </p:blipFill>
        <p:spPr>
          <a:xfrm>
            <a:off x="-81465" y="-2525"/>
            <a:ext cx="11440530" cy="6858000"/>
          </a:xfrm>
          <a:prstGeom prst="rect">
            <a:avLst/>
          </a:prstGeom>
          <a:noFill/>
          <a:ln>
            <a:noFill/>
          </a:ln>
        </p:spPr>
      </p:pic>
      <p:sp>
        <p:nvSpPr>
          <p:cNvPr id="288" name="Google Shape;288;p41"/>
          <p:cNvSpPr txBox="1">
            <a:spLocks noGrp="1"/>
          </p:cNvSpPr>
          <p:nvPr>
            <p:ph type="ctrTitle" idx="4294967295"/>
          </p:nvPr>
        </p:nvSpPr>
        <p:spPr>
          <a:xfrm>
            <a:off x="0" y="2569675"/>
            <a:ext cx="5012400" cy="2635500"/>
          </a:xfrm>
          <a:prstGeom prst="rect">
            <a:avLst/>
          </a:prstGeom>
          <a:solidFill>
            <a:srgbClr val="FAF2F0">
              <a:alpha val="62690"/>
            </a:srgbClr>
          </a:solidFill>
        </p:spPr>
        <p:txBody>
          <a:bodyPr spcFirstLastPara="1" wrap="square" lIns="91425" tIns="91425" rIns="91425" bIns="91425" anchor="ctr" anchorCtr="0">
            <a:noAutofit/>
          </a:bodyPr>
          <a:lstStyle/>
          <a:p>
            <a:pPr marL="0" lvl="0" indent="0" algn="l" rtl="0">
              <a:spcBef>
                <a:spcPts val="0"/>
              </a:spcBef>
              <a:spcAft>
                <a:spcPts val="0"/>
              </a:spcAft>
              <a:buNone/>
            </a:pPr>
            <a:r>
              <a:rPr lang="pt-BR" sz="3600">
                <a:latin typeface="Permanent Marker"/>
                <a:ea typeface="Permanent Marker"/>
                <a:cs typeface="Permanent Marker"/>
                <a:sym typeface="Permanent Marker"/>
              </a:rPr>
              <a:t>Obrigado!</a:t>
            </a:r>
            <a:endParaRPr sz="3600">
              <a:latin typeface="Permanent Marker"/>
              <a:ea typeface="Permanent Marker"/>
              <a:cs typeface="Permanent Marker"/>
              <a:sym typeface="Permanent Marker"/>
            </a:endParaRPr>
          </a:p>
          <a:p>
            <a:pPr marL="0" lvl="0" indent="0" algn="l" rtl="0">
              <a:spcBef>
                <a:spcPts val="0"/>
              </a:spcBef>
              <a:spcAft>
                <a:spcPts val="0"/>
              </a:spcAft>
              <a:buNone/>
            </a:pPr>
            <a:endParaRPr sz="3600">
              <a:latin typeface="Permanent Marker"/>
              <a:ea typeface="Permanent Marker"/>
              <a:cs typeface="Permanent Marker"/>
              <a:sym typeface="Permanent Marker"/>
            </a:endParaRPr>
          </a:p>
          <a:p>
            <a:pPr marL="0" lvl="0" indent="0" algn="l" rtl="0">
              <a:spcBef>
                <a:spcPts val="0"/>
              </a:spcBef>
              <a:spcAft>
                <a:spcPts val="0"/>
              </a:spcAft>
              <a:buNone/>
            </a:pPr>
            <a:r>
              <a:rPr lang="pt-BR" sz="3600">
                <a:latin typeface="Permanent Marker"/>
                <a:ea typeface="Permanent Marker"/>
                <a:cs typeface="Permanent Marker"/>
                <a:sym typeface="Permanent Marker"/>
              </a:rPr>
              <a:t>Guilherme Yazaki</a:t>
            </a:r>
            <a:endParaRPr sz="3600">
              <a:latin typeface="Permanent Marker"/>
              <a:ea typeface="Permanent Marker"/>
              <a:cs typeface="Permanent Marker"/>
              <a:sym typeface="Permanent Marker"/>
            </a:endParaRPr>
          </a:p>
          <a:p>
            <a:pPr marL="0" lvl="0" indent="0" algn="l" rtl="0">
              <a:spcBef>
                <a:spcPts val="0"/>
              </a:spcBef>
              <a:spcAft>
                <a:spcPts val="0"/>
              </a:spcAft>
              <a:buNone/>
            </a:pPr>
            <a:r>
              <a:rPr lang="pt-BR" sz="3600">
                <a:latin typeface="Permanent Marker"/>
                <a:ea typeface="Permanent Marker"/>
                <a:cs typeface="Permanent Marker"/>
                <a:sym typeface="Permanent Marker"/>
              </a:rPr>
              <a:t>guiyazaki@gmail.com</a:t>
            </a:r>
            <a:endParaRPr sz="3600">
              <a:latin typeface="Permanent Marker"/>
              <a:ea typeface="Permanent Marker"/>
              <a:cs typeface="Permanent Marker"/>
              <a:sym typeface="Permanent Mark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Movimentos sociais na teoria e na prática: como estudar o ativismo através da fronteira entre Estado e sociedade?</a:t>
            </a:r>
            <a:endParaRPr/>
          </a:p>
        </p:txBody>
      </p:sp>
      <p:sp>
        <p:nvSpPr>
          <p:cNvPr id="106" name="Google Shape;106;p15"/>
          <p:cNvSpPr txBox="1">
            <a:spLocks noGrp="1"/>
          </p:cNvSpPr>
          <p:nvPr>
            <p:ph type="body" idx="1"/>
          </p:nvPr>
        </p:nvSpPr>
        <p:spPr>
          <a:xfrm>
            <a:off x="830400" y="2162225"/>
            <a:ext cx="8121000" cy="957900"/>
          </a:xfrm>
          <a:prstGeom prst="rect">
            <a:avLst/>
          </a:prstGeom>
        </p:spPr>
        <p:txBody>
          <a:bodyPr spcFirstLastPara="1" wrap="square" lIns="91425" tIns="91425" rIns="91425" bIns="91425" anchor="t" anchorCtr="0">
            <a:noAutofit/>
          </a:bodyPr>
          <a:lstStyle/>
          <a:p>
            <a:pPr marL="457200" lvl="0" indent="-342900" algn="l" rtl="0">
              <a:lnSpc>
                <a:spcPct val="113000"/>
              </a:lnSpc>
              <a:spcBef>
                <a:spcPts val="0"/>
              </a:spcBef>
              <a:spcAft>
                <a:spcPts val="0"/>
              </a:spcAft>
              <a:buSzPts val="1800"/>
              <a:buChar char="●"/>
            </a:pPr>
            <a:r>
              <a:rPr lang="pt-BR" b="1"/>
              <a:t>Revisão da literatura</a:t>
            </a:r>
            <a:r>
              <a:rPr lang="pt-BR"/>
              <a:t>: novos movimentos sociais.</a:t>
            </a:r>
            <a:endParaRPr/>
          </a:p>
          <a:p>
            <a:pPr marL="457200" lvl="0" indent="-342900" algn="l" rtl="0">
              <a:lnSpc>
                <a:spcPct val="113000"/>
              </a:lnSpc>
              <a:spcBef>
                <a:spcPts val="600"/>
              </a:spcBef>
              <a:spcAft>
                <a:spcPts val="600"/>
              </a:spcAft>
              <a:buSzPts val="1800"/>
              <a:buChar char="●"/>
            </a:pPr>
            <a:r>
              <a:rPr lang="pt-BR" b="1"/>
              <a:t>Autores</a:t>
            </a:r>
            <a:r>
              <a:rPr lang="pt-BR"/>
              <a:t>: Touraine (1981), Melucci (1989), Tarrow (2009).</a:t>
            </a:r>
            <a:endParaRPr b="1"/>
          </a:p>
        </p:txBody>
      </p:sp>
      <p:sp>
        <p:nvSpPr>
          <p:cNvPr id="107" name="Google Shape;107;p15"/>
          <p:cNvSpPr txBox="1">
            <a:spLocks noGrp="1"/>
          </p:cNvSpPr>
          <p:nvPr>
            <p:ph type="body" idx="1"/>
          </p:nvPr>
        </p:nvSpPr>
        <p:spPr>
          <a:xfrm>
            <a:off x="1643850" y="32225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08" name="Google Shape;108;p15"/>
          <p:cNvSpPr txBox="1"/>
          <p:nvPr/>
        </p:nvSpPr>
        <p:spPr>
          <a:xfrm>
            <a:off x="2124675" y="3657600"/>
            <a:ext cx="6833100" cy="21264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Nas últimas três décadas, os movimentos sociais têm sido compreendidos como uma forma de ação coletiva sustentada, a partir da qual atores que compartilham identidades ou solidariedades enfrentam estruturas sociais ou práticas culturais dominantes. (p. 53)</a:t>
            </a:r>
            <a:endParaRPr sz="2000">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Movimentos sociais na teoria e na prática: como estudar o ativismo através da fronteira entre Estado e sociedade?</a:t>
            </a:r>
            <a:endParaRPr/>
          </a:p>
        </p:txBody>
      </p:sp>
      <p:sp>
        <p:nvSpPr>
          <p:cNvPr id="114" name="Google Shape;114;p16"/>
          <p:cNvSpPr txBox="1">
            <a:spLocks noGrp="1"/>
          </p:cNvSpPr>
          <p:nvPr>
            <p:ph type="body" idx="1"/>
          </p:nvPr>
        </p:nvSpPr>
        <p:spPr>
          <a:xfrm>
            <a:off x="830400" y="2162225"/>
            <a:ext cx="8121000" cy="957900"/>
          </a:xfrm>
          <a:prstGeom prst="rect">
            <a:avLst/>
          </a:prstGeom>
        </p:spPr>
        <p:txBody>
          <a:bodyPr spcFirstLastPara="1" wrap="square" lIns="91425" tIns="91425" rIns="91425" bIns="91425" anchor="t" anchorCtr="0">
            <a:noAutofit/>
          </a:bodyPr>
          <a:lstStyle/>
          <a:p>
            <a:pPr marL="457200" lvl="0" indent="-342900" algn="l" rtl="0">
              <a:lnSpc>
                <a:spcPct val="113000"/>
              </a:lnSpc>
              <a:spcBef>
                <a:spcPts val="0"/>
              </a:spcBef>
              <a:spcAft>
                <a:spcPts val="600"/>
              </a:spcAft>
              <a:buSzPts val="1800"/>
              <a:buChar char="●"/>
            </a:pPr>
            <a:r>
              <a:rPr lang="pt-BR"/>
              <a:t>2 movimentos analíticos que visam ampliar as fronteiras do objeto de estudo (movimentos sociais), com distintos focos: </a:t>
            </a:r>
            <a:r>
              <a:rPr lang="pt-BR" b="1"/>
              <a:t>(1)</a:t>
            </a:r>
            <a:r>
              <a:rPr lang="pt-BR"/>
              <a:t> sociedade civil e </a:t>
            </a:r>
            <a:r>
              <a:rPr lang="pt-BR" b="1"/>
              <a:t>(2)</a:t>
            </a:r>
            <a:r>
              <a:rPr lang="pt-BR"/>
              <a:t> política do conflito (</a:t>
            </a:r>
            <a:r>
              <a:rPr lang="pt-BR" i="1"/>
              <a:t>contentious politics</a:t>
            </a:r>
            <a:r>
              <a:rPr lang="pt-BR"/>
              <a:t>).</a:t>
            </a:r>
            <a:endParaRPr b="1"/>
          </a:p>
        </p:txBody>
      </p:sp>
      <p:sp>
        <p:nvSpPr>
          <p:cNvPr id="115" name="Google Shape;115;p16"/>
          <p:cNvSpPr txBox="1">
            <a:spLocks noGrp="1"/>
          </p:cNvSpPr>
          <p:nvPr>
            <p:ph type="body" idx="1"/>
          </p:nvPr>
        </p:nvSpPr>
        <p:spPr>
          <a:xfrm>
            <a:off x="1643850" y="30701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16" name="Google Shape;116;p16"/>
          <p:cNvSpPr txBox="1"/>
          <p:nvPr/>
        </p:nvSpPr>
        <p:spPr>
          <a:xfrm>
            <a:off x="2124675" y="3505200"/>
            <a:ext cx="7019400" cy="3200400"/>
          </a:xfrm>
          <a:prstGeom prst="rect">
            <a:avLst/>
          </a:prstGeom>
          <a:noFill/>
          <a:ln>
            <a:noFill/>
          </a:ln>
        </p:spPr>
        <p:txBody>
          <a:bodyPr spcFirstLastPara="1" wrap="square" lIns="91425" tIns="91425" rIns="91425" bIns="91425" anchor="t" anchorCtr="0">
            <a:noAutofit/>
          </a:bodyPr>
          <a:lstStyle/>
          <a:p>
            <a:pPr marL="0" lvl="0" indent="0" algn="just" rtl="0">
              <a:lnSpc>
                <a:spcPct val="112000"/>
              </a:lnSpc>
              <a:spcBef>
                <a:spcPts val="0"/>
              </a:spcBef>
              <a:spcAft>
                <a:spcPts val="0"/>
              </a:spcAft>
              <a:buNone/>
            </a:pPr>
            <a:r>
              <a:rPr lang="pt-BR" sz="2000">
                <a:latin typeface="Lato"/>
                <a:ea typeface="Lato"/>
                <a:cs typeface="Lato"/>
                <a:sym typeface="Lato"/>
              </a:rPr>
              <a:t>Argumentamos que, apesar de positiva, a tendência atual de incorporação de novos atores e problemas ainda mantém na invisibilidade certos tipos de relações sociais que podem ser importantes para compreender a ação coletiva transformadora.</a:t>
            </a:r>
            <a:endParaRPr sz="2000">
              <a:latin typeface="Lato"/>
              <a:ea typeface="Lato"/>
              <a:cs typeface="Lato"/>
              <a:sym typeface="Lato"/>
            </a:endParaRPr>
          </a:p>
          <a:p>
            <a:pPr marL="0" lvl="0" indent="0" algn="just" rtl="0">
              <a:lnSpc>
                <a:spcPct val="113000"/>
              </a:lnSpc>
              <a:spcBef>
                <a:spcPts val="0"/>
              </a:spcBef>
              <a:spcAft>
                <a:spcPts val="0"/>
              </a:spcAft>
              <a:buNone/>
            </a:pPr>
            <a:r>
              <a:rPr lang="pt-BR" sz="2000">
                <a:latin typeface="Lato"/>
                <a:ea typeface="Lato"/>
                <a:cs typeface="Lato"/>
                <a:sym typeface="Lato"/>
              </a:rPr>
              <a:t>Mais especificamente, argumentamos que a definição de nossa unidade de análise não deve necessariamente excluir atores que estão posicionados dentro da arena estatal. (p. 54)</a:t>
            </a:r>
            <a:endParaRPr sz="2000">
              <a:latin typeface="Lato"/>
              <a:ea typeface="Lato"/>
              <a:cs typeface="Lato"/>
              <a:sym typeface="Lato"/>
            </a:endParaRPr>
          </a:p>
          <a:p>
            <a:pPr marL="0" lvl="0" indent="0" algn="just" rtl="0">
              <a:lnSpc>
                <a:spcPct val="113000"/>
              </a:lnSpc>
              <a:spcBef>
                <a:spcPts val="600"/>
              </a:spcBef>
              <a:spcAft>
                <a:spcPts val="600"/>
              </a:spcAft>
              <a:buNone/>
            </a:pPr>
            <a:endParaRPr sz="20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7"/>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Movimentos sociais na teoria e na prática: como estudar o ativismo através da fronteira entre Estado e sociedade?</a:t>
            </a:r>
            <a:endParaRPr/>
          </a:p>
        </p:txBody>
      </p:sp>
      <p:sp>
        <p:nvSpPr>
          <p:cNvPr id="122" name="Google Shape;122;p17"/>
          <p:cNvSpPr txBox="1">
            <a:spLocks noGrp="1"/>
          </p:cNvSpPr>
          <p:nvPr>
            <p:ph type="body" idx="1"/>
          </p:nvPr>
        </p:nvSpPr>
        <p:spPr>
          <a:xfrm>
            <a:off x="830400" y="2162225"/>
            <a:ext cx="8121000" cy="2974500"/>
          </a:xfrm>
          <a:prstGeom prst="rect">
            <a:avLst/>
          </a:prstGeom>
        </p:spPr>
        <p:txBody>
          <a:bodyPr spcFirstLastPara="1" wrap="square" lIns="91425" tIns="91425" rIns="91425" bIns="91425" anchor="t" anchorCtr="0">
            <a:noAutofit/>
          </a:bodyPr>
          <a:lstStyle/>
          <a:p>
            <a:pPr marL="457200" lvl="0" indent="-342900" algn="l" rtl="0">
              <a:lnSpc>
                <a:spcPct val="112000"/>
              </a:lnSpc>
              <a:spcBef>
                <a:spcPts val="0"/>
              </a:spcBef>
              <a:spcAft>
                <a:spcPts val="0"/>
              </a:spcAft>
              <a:buSzPts val="1800"/>
              <a:buChar char="●"/>
            </a:pPr>
            <a:r>
              <a:rPr lang="pt-BR"/>
              <a:t>Abordagens sobre o Estado na literatura de movimentos sociais:</a:t>
            </a:r>
            <a:endParaRPr/>
          </a:p>
          <a:p>
            <a:pPr marL="457200" lvl="0" indent="0" algn="l" rtl="0">
              <a:lnSpc>
                <a:spcPct val="112000"/>
              </a:lnSpc>
              <a:spcBef>
                <a:spcPts val="600"/>
              </a:spcBef>
              <a:spcAft>
                <a:spcPts val="0"/>
              </a:spcAft>
              <a:buNone/>
            </a:pPr>
            <a:endParaRPr b="1"/>
          </a:p>
          <a:p>
            <a:pPr marL="457200" lvl="0" indent="-342900" algn="l" rtl="0">
              <a:lnSpc>
                <a:spcPct val="112000"/>
              </a:lnSpc>
              <a:spcBef>
                <a:spcPts val="600"/>
              </a:spcBef>
              <a:spcAft>
                <a:spcPts val="0"/>
              </a:spcAft>
              <a:buSzPts val="1800"/>
              <a:buAutoNum type="arabicPeriod"/>
            </a:pPr>
            <a:r>
              <a:rPr lang="pt-BR"/>
              <a:t>Não é - e nem deve ser - relevante (</a:t>
            </a:r>
            <a:r>
              <a:rPr lang="pt-BR" b="1"/>
              <a:t>SOCIEDADE CIVIL</a:t>
            </a:r>
            <a:r>
              <a:rPr lang="pt-BR"/>
              <a:t>)</a:t>
            </a:r>
            <a:endParaRPr/>
          </a:p>
          <a:p>
            <a:pPr marL="457200" lvl="0" indent="-342900" algn="l" rtl="0">
              <a:lnSpc>
                <a:spcPct val="112000"/>
              </a:lnSpc>
              <a:spcBef>
                <a:spcPts val="600"/>
              </a:spcBef>
              <a:spcAft>
                <a:spcPts val="0"/>
              </a:spcAft>
              <a:buSzPts val="1800"/>
              <a:buAutoNum type="arabicPeriod"/>
            </a:pPr>
            <a:r>
              <a:rPr lang="pt-BR"/>
              <a:t>Inimigo frente ao qual os movimentos sociais têm que medir forças (</a:t>
            </a:r>
            <a:r>
              <a:rPr lang="pt-BR" b="1"/>
              <a:t>POLÍTICA DO CONFLITO</a:t>
            </a:r>
            <a:r>
              <a:rPr lang="pt-BR"/>
              <a:t>)</a:t>
            </a:r>
            <a:endParaRPr/>
          </a:p>
          <a:p>
            <a:pPr marL="457200" lvl="0" indent="-342900" algn="l" rtl="0">
              <a:lnSpc>
                <a:spcPct val="112000"/>
              </a:lnSpc>
              <a:spcBef>
                <a:spcPts val="600"/>
              </a:spcBef>
              <a:spcAft>
                <a:spcPts val="600"/>
              </a:spcAft>
              <a:buSzPts val="1800"/>
              <a:buAutoNum type="arabicPeriod"/>
            </a:pPr>
            <a:r>
              <a:rPr lang="pt-BR"/>
              <a:t>Intersecções entre movimentos sociais e Estado - fronteiras organizacionais não devem ser definidas a priori, e sim pelo formato das redes de ação coletiva existentes na prática (</a:t>
            </a:r>
            <a:r>
              <a:rPr lang="pt-BR" b="1"/>
              <a:t>AUTORAS</a:t>
            </a:r>
            <a:r>
              <a:rPr lang="pt-B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8"/>
          <p:cNvSpPr txBox="1">
            <a:spLocks noGrp="1"/>
          </p:cNvSpPr>
          <p:nvPr>
            <p:ph type="body" idx="1"/>
          </p:nvPr>
        </p:nvSpPr>
        <p:spPr>
          <a:xfrm>
            <a:off x="830400" y="2162225"/>
            <a:ext cx="8121000" cy="25842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a:t>Proposta de ampliação do campo de estudos dos movimentos sociais nos anos 1990.</a:t>
            </a:r>
            <a:endParaRPr/>
          </a:p>
          <a:p>
            <a:pPr marL="457200" lvl="0" indent="-342900" algn="l" rtl="0">
              <a:lnSpc>
                <a:spcPct val="114000"/>
              </a:lnSpc>
              <a:spcBef>
                <a:spcPts val="600"/>
              </a:spcBef>
              <a:spcAft>
                <a:spcPts val="0"/>
              </a:spcAft>
              <a:buSzPts val="1800"/>
              <a:buChar char="●"/>
            </a:pPr>
            <a:r>
              <a:rPr lang="pt-BR" b="1"/>
              <a:t>Origem</a:t>
            </a:r>
            <a:r>
              <a:rPr lang="pt-BR"/>
              <a:t>: literatura dos “novos movimentos sociais”, que analisa as transformações nas estruturas sociais e ao papel de novos sujeitos sociais (Della Porta e Diani, 2006).</a:t>
            </a:r>
            <a:endParaRPr/>
          </a:p>
          <a:p>
            <a:pPr marL="457200" lvl="0" indent="-342900" algn="l" rtl="0">
              <a:lnSpc>
                <a:spcPct val="114000"/>
              </a:lnSpc>
              <a:spcBef>
                <a:spcPts val="600"/>
              </a:spcBef>
              <a:spcAft>
                <a:spcPts val="0"/>
              </a:spcAft>
              <a:buSzPts val="1800"/>
              <a:buChar char="●"/>
            </a:pPr>
            <a:r>
              <a:rPr lang="pt-BR"/>
              <a:t>Ênfase na reciprocidade e na comunicação.</a:t>
            </a:r>
            <a:endParaRPr/>
          </a:p>
          <a:p>
            <a:pPr marL="457200" lvl="0" indent="-342900" algn="l" rtl="0">
              <a:lnSpc>
                <a:spcPct val="114000"/>
              </a:lnSpc>
              <a:spcBef>
                <a:spcPts val="600"/>
              </a:spcBef>
              <a:spcAft>
                <a:spcPts val="600"/>
              </a:spcAft>
              <a:buSzPts val="1800"/>
              <a:buChar char="●"/>
            </a:pPr>
            <a:r>
              <a:rPr lang="pt-BR" b="1"/>
              <a:t>Marco</a:t>
            </a:r>
            <a:r>
              <a:rPr lang="pt-BR"/>
              <a:t>: </a:t>
            </a:r>
            <a:r>
              <a:rPr lang="pt-BR" i="1"/>
              <a:t>Civil Society and Political Theory </a:t>
            </a:r>
            <a:r>
              <a:rPr lang="pt-BR"/>
              <a:t>(Cohen e Arato, 1992).</a:t>
            </a:r>
            <a:endParaRPr/>
          </a:p>
        </p:txBody>
      </p:sp>
      <p:sp>
        <p:nvSpPr>
          <p:cNvPr id="128" name="Google Shape;128;p18"/>
          <p:cNvSpPr txBox="1">
            <a:spLocks noGrp="1"/>
          </p:cNvSpPr>
          <p:nvPr>
            <p:ph type="body" idx="1"/>
          </p:nvPr>
        </p:nvSpPr>
        <p:spPr>
          <a:xfrm>
            <a:off x="1643850" y="47465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29" name="Google Shape;129;p18"/>
          <p:cNvSpPr txBox="1"/>
          <p:nvPr/>
        </p:nvSpPr>
        <p:spPr>
          <a:xfrm>
            <a:off x="2124675" y="5181600"/>
            <a:ext cx="6833100" cy="1463400"/>
          </a:xfrm>
          <a:prstGeom prst="rect">
            <a:avLst/>
          </a:prstGeom>
          <a:noFill/>
          <a:ln>
            <a:noFill/>
          </a:ln>
        </p:spPr>
        <p:txBody>
          <a:bodyPr spcFirstLastPara="1" wrap="square" lIns="91425" tIns="91425" rIns="91425" bIns="91425" anchor="t" anchorCtr="0">
            <a:noAutofit/>
          </a:bodyPr>
          <a:lstStyle/>
          <a:p>
            <a:pPr marL="0" lvl="0" indent="0" algn="just" rtl="0">
              <a:lnSpc>
                <a:spcPct val="113000"/>
              </a:lnSpc>
              <a:spcBef>
                <a:spcPts val="0"/>
              </a:spcBef>
              <a:spcAft>
                <a:spcPts val="600"/>
              </a:spcAft>
              <a:buNone/>
            </a:pPr>
            <a:r>
              <a:rPr lang="pt-BR" sz="2000">
                <a:latin typeface="Lato"/>
                <a:ea typeface="Lato"/>
                <a:cs typeface="Lato"/>
                <a:sym typeface="Lato"/>
              </a:rPr>
              <a:t>A Teoria dos Novos Movimentos Sociais ‘deixou, então, de associar a inovação a um ator, os movimentos, para atrelá-la a um lócus, a sociedade civil’ (Alonso, 2009). (p. 55)</a:t>
            </a:r>
            <a:endParaRPr sz="2000">
              <a:latin typeface="Lato"/>
              <a:ea typeface="Lato"/>
              <a:cs typeface="Lato"/>
              <a:sym typeface="Lato"/>
            </a:endParaRPr>
          </a:p>
        </p:txBody>
      </p:sp>
      <p:sp>
        <p:nvSpPr>
          <p:cNvPr id="130" name="Google Shape;130;p18"/>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1. Dos Novos Movimentos Sociais à Sociedade Civil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9"/>
          <p:cNvSpPr txBox="1">
            <a:spLocks noGrp="1"/>
          </p:cNvSpPr>
          <p:nvPr>
            <p:ph type="body" idx="1"/>
          </p:nvPr>
        </p:nvSpPr>
        <p:spPr>
          <a:xfrm>
            <a:off x="830400" y="2162225"/>
            <a:ext cx="8121000" cy="22170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600"/>
              </a:spcAft>
              <a:buSzPts val="1800"/>
              <a:buChar char="●"/>
            </a:pPr>
            <a:r>
              <a:rPr lang="pt-BR" b="1"/>
              <a:t>Sociedade civil</a:t>
            </a:r>
            <a:r>
              <a:rPr lang="pt-BR"/>
              <a:t>: multiplicidade de atores e organizações com uma luta comum por criar um espaço de liberdade comunicativa.</a:t>
            </a:r>
            <a:endParaRPr/>
          </a:p>
        </p:txBody>
      </p:sp>
      <p:sp>
        <p:nvSpPr>
          <p:cNvPr id="136" name="Google Shape;136;p19"/>
          <p:cNvSpPr txBox="1">
            <a:spLocks noGrp="1"/>
          </p:cNvSpPr>
          <p:nvPr>
            <p:ph type="body" idx="1"/>
          </p:nvPr>
        </p:nvSpPr>
        <p:spPr>
          <a:xfrm>
            <a:off x="1643850" y="30701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37" name="Google Shape;137;p19"/>
          <p:cNvSpPr txBox="1"/>
          <p:nvPr/>
        </p:nvSpPr>
        <p:spPr>
          <a:xfrm>
            <a:off x="2124675" y="3505200"/>
            <a:ext cx="7019400" cy="3200400"/>
          </a:xfrm>
          <a:prstGeom prst="rect">
            <a:avLst/>
          </a:prstGeom>
          <a:noFill/>
          <a:ln>
            <a:noFill/>
          </a:ln>
        </p:spPr>
        <p:txBody>
          <a:bodyPr spcFirstLastPara="1" wrap="square" lIns="91425" tIns="91425" rIns="91425" bIns="91425" anchor="t" anchorCtr="0">
            <a:noAutofit/>
          </a:bodyPr>
          <a:lstStyle/>
          <a:p>
            <a:pPr marL="0" lvl="0" indent="0" algn="just" rtl="0">
              <a:lnSpc>
                <a:spcPct val="112000"/>
              </a:lnSpc>
              <a:spcBef>
                <a:spcPts val="0"/>
              </a:spcBef>
              <a:spcAft>
                <a:spcPts val="0"/>
              </a:spcAft>
              <a:buNone/>
            </a:pPr>
            <a:r>
              <a:rPr lang="pt-BR" sz="2000">
                <a:latin typeface="Lato"/>
                <a:ea typeface="Lato"/>
                <a:cs typeface="Lato"/>
                <a:sym typeface="Lato"/>
              </a:rPr>
              <a:t>O (...) núcleo central [da sociedade civil] é formado por associações e organizações livres, não estatais e não econômicas, as quais ancoram as estruturas de comunicação da esfera pública nos componentes sociais do mundo da vida.</a:t>
            </a:r>
            <a:endParaRPr sz="2000">
              <a:latin typeface="Lato"/>
              <a:ea typeface="Lato"/>
              <a:cs typeface="Lato"/>
              <a:sym typeface="Lato"/>
            </a:endParaRPr>
          </a:p>
          <a:p>
            <a:pPr marL="0" lvl="0" indent="0" algn="just" rtl="0">
              <a:lnSpc>
                <a:spcPct val="112000"/>
              </a:lnSpc>
              <a:spcBef>
                <a:spcPts val="0"/>
              </a:spcBef>
              <a:spcAft>
                <a:spcPts val="0"/>
              </a:spcAft>
              <a:buNone/>
            </a:pPr>
            <a:r>
              <a:rPr lang="pt-BR" sz="2000">
                <a:latin typeface="Lato"/>
                <a:ea typeface="Lato"/>
                <a:cs typeface="Lato"/>
                <a:sym typeface="Lato"/>
              </a:rPr>
              <a:t>A sociedade civil compõe-se de movimentos, organizações e associações, os quais captam os ecos dos problemas sociais que ressoam nas esferas privadas… (Habermas, 2003, p. 99). (p. 56)</a:t>
            </a:r>
            <a:endParaRPr sz="2000">
              <a:latin typeface="Lato"/>
              <a:ea typeface="Lato"/>
              <a:cs typeface="Lato"/>
              <a:sym typeface="Lato"/>
            </a:endParaRPr>
          </a:p>
        </p:txBody>
      </p:sp>
      <p:sp>
        <p:nvSpPr>
          <p:cNvPr id="138" name="Google Shape;138;p19"/>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1. Dos Novos Movimentos Sociais à Sociedade Civil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txBox="1">
            <a:spLocks noGrp="1"/>
          </p:cNvSpPr>
          <p:nvPr>
            <p:ph type="body" idx="1"/>
          </p:nvPr>
        </p:nvSpPr>
        <p:spPr>
          <a:xfrm>
            <a:off x="830400" y="2162225"/>
            <a:ext cx="8121000" cy="2217000"/>
          </a:xfrm>
          <a:prstGeom prst="rect">
            <a:avLst/>
          </a:prstGeom>
        </p:spPr>
        <p:txBody>
          <a:bodyPr spcFirstLastPara="1" wrap="square" lIns="91425" tIns="91425" rIns="91425" bIns="91425" anchor="t" anchorCtr="0">
            <a:noAutofit/>
          </a:bodyPr>
          <a:lstStyle/>
          <a:p>
            <a:pPr marL="457200" lvl="0" indent="-342900" algn="l" rtl="0">
              <a:lnSpc>
                <a:spcPct val="114000"/>
              </a:lnSpc>
              <a:spcBef>
                <a:spcPts val="0"/>
              </a:spcBef>
              <a:spcAft>
                <a:spcPts val="0"/>
              </a:spcAft>
              <a:buSzPts val="1800"/>
              <a:buChar char="●"/>
            </a:pPr>
            <a:r>
              <a:rPr lang="pt-BR" b="1"/>
              <a:t>Autolimitação</a:t>
            </a:r>
            <a:r>
              <a:rPr lang="pt-BR"/>
              <a:t>: sociedade civil opera fora das esferas de influência do Estado e do mercado para garantir a comunicação livre e o respeito mútuo.</a:t>
            </a:r>
            <a:endParaRPr/>
          </a:p>
          <a:p>
            <a:pPr marL="914400" lvl="1" indent="-330200" algn="l" rtl="0">
              <a:lnSpc>
                <a:spcPct val="114000"/>
              </a:lnSpc>
              <a:spcBef>
                <a:spcPts val="600"/>
              </a:spcBef>
              <a:spcAft>
                <a:spcPts val="600"/>
              </a:spcAft>
              <a:buSzPts val="1600"/>
              <a:buChar char="○"/>
            </a:pPr>
            <a:r>
              <a:rPr lang="pt-BR"/>
              <a:t>discutir problemas sociais e políticos sem a interferência de desigualdades econômicas, diferenças de status social, ou hierarquias políticas e sociais.</a:t>
            </a:r>
            <a:endParaRPr/>
          </a:p>
        </p:txBody>
      </p:sp>
      <p:sp>
        <p:nvSpPr>
          <p:cNvPr id="144" name="Google Shape;144;p20"/>
          <p:cNvSpPr txBox="1">
            <a:spLocks noGrp="1"/>
          </p:cNvSpPr>
          <p:nvPr>
            <p:ph type="body" idx="1"/>
          </p:nvPr>
        </p:nvSpPr>
        <p:spPr>
          <a:xfrm>
            <a:off x="1643850" y="3679775"/>
            <a:ext cx="789900" cy="982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t-BR" sz="9600"/>
              <a:t>“</a:t>
            </a:r>
            <a:endParaRPr sz="9600"/>
          </a:p>
        </p:txBody>
      </p:sp>
      <p:sp>
        <p:nvSpPr>
          <p:cNvPr id="145" name="Google Shape;145;p20"/>
          <p:cNvSpPr txBox="1"/>
          <p:nvPr/>
        </p:nvSpPr>
        <p:spPr>
          <a:xfrm>
            <a:off x="2124675" y="4114800"/>
            <a:ext cx="7019400" cy="1768200"/>
          </a:xfrm>
          <a:prstGeom prst="rect">
            <a:avLst/>
          </a:prstGeom>
          <a:noFill/>
          <a:ln>
            <a:noFill/>
          </a:ln>
        </p:spPr>
        <p:txBody>
          <a:bodyPr spcFirstLastPara="1" wrap="square" lIns="91425" tIns="91425" rIns="91425" bIns="91425" anchor="t" anchorCtr="0">
            <a:noAutofit/>
          </a:bodyPr>
          <a:lstStyle/>
          <a:p>
            <a:pPr marL="0" lvl="0" indent="0" algn="just" rtl="0">
              <a:lnSpc>
                <a:spcPct val="112000"/>
              </a:lnSpc>
              <a:spcBef>
                <a:spcPts val="0"/>
              </a:spcBef>
              <a:spcAft>
                <a:spcPts val="0"/>
              </a:spcAft>
              <a:buNone/>
            </a:pPr>
            <a:r>
              <a:rPr lang="pt-BR" sz="2000">
                <a:latin typeface="Lato"/>
                <a:ea typeface="Lato"/>
                <a:cs typeface="Lato"/>
                <a:sym typeface="Lato"/>
              </a:rPr>
              <a:t>Na esfera pública, a sociedade civil se constituiria como palco para a tematização de problemas sociais e de produção livre da vontade e opinião pública, peça fundamental para a construção de uma verdadeira soberania popular. (p. 57)</a:t>
            </a:r>
            <a:endParaRPr sz="2000">
              <a:latin typeface="Lato"/>
              <a:ea typeface="Lato"/>
              <a:cs typeface="Lato"/>
              <a:sym typeface="Lato"/>
            </a:endParaRPr>
          </a:p>
        </p:txBody>
      </p:sp>
      <p:sp>
        <p:nvSpPr>
          <p:cNvPr id="146" name="Google Shape;146;p20"/>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1. Dos Novos Movimentos Sociais à Sociedade Civil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xfrm>
            <a:off x="729450" y="1072400"/>
            <a:ext cx="8221800" cy="71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1. Dos Novos Movimentos Sociais à Sociedade Civil</a:t>
            </a:r>
            <a:endParaRPr/>
          </a:p>
        </p:txBody>
      </p:sp>
      <p:sp>
        <p:nvSpPr>
          <p:cNvPr id="152" name="Google Shape;152;p21"/>
          <p:cNvSpPr txBox="1">
            <a:spLocks noGrp="1"/>
          </p:cNvSpPr>
          <p:nvPr>
            <p:ph type="body" idx="1"/>
          </p:nvPr>
        </p:nvSpPr>
        <p:spPr>
          <a:xfrm>
            <a:off x="830400" y="2162225"/>
            <a:ext cx="8121000" cy="2217000"/>
          </a:xfrm>
          <a:prstGeom prst="rect">
            <a:avLst/>
          </a:prstGeom>
        </p:spPr>
        <p:txBody>
          <a:bodyPr spcFirstLastPara="1" wrap="square" lIns="91425" tIns="91425" rIns="91425" bIns="91425" anchor="t" anchorCtr="0">
            <a:noAutofit/>
          </a:bodyPr>
          <a:lstStyle/>
          <a:p>
            <a:pPr marL="457200" marR="0" lvl="0" indent="-342900" algn="l" rtl="0">
              <a:lnSpc>
                <a:spcPct val="114000"/>
              </a:lnSpc>
              <a:spcBef>
                <a:spcPts val="0"/>
              </a:spcBef>
              <a:spcAft>
                <a:spcPts val="0"/>
              </a:spcAft>
              <a:buClr>
                <a:srgbClr val="000000"/>
              </a:buClr>
              <a:buSzPts val="1800"/>
              <a:buFont typeface="Lato"/>
              <a:buChar char="●"/>
            </a:pPr>
            <a:r>
              <a:rPr lang="pt-BR" b="1"/>
              <a:t>Críticas:</a:t>
            </a:r>
            <a:endParaRPr b="1"/>
          </a:p>
          <a:p>
            <a:pPr marL="457200" marR="0" lvl="0" indent="-342900" algn="l" rtl="0">
              <a:lnSpc>
                <a:spcPct val="112000"/>
              </a:lnSpc>
              <a:spcBef>
                <a:spcPts val="1000"/>
              </a:spcBef>
              <a:spcAft>
                <a:spcPts val="0"/>
              </a:spcAft>
              <a:buSzPts val="1800"/>
              <a:buAutoNum type="arabicPeriod"/>
            </a:pPr>
            <a:r>
              <a:rPr lang="pt-BR"/>
              <a:t>Distanciamento da realidade - existência de </a:t>
            </a:r>
            <a:r>
              <a:rPr lang="pt-BR" i="1"/>
              <a:t>bad civil society</a:t>
            </a:r>
            <a:r>
              <a:rPr lang="pt-BR"/>
              <a:t>;</a:t>
            </a:r>
            <a:endParaRPr/>
          </a:p>
          <a:p>
            <a:pPr marL="457200" marR="0" lvl="0" indent="-342900" algn="l" rtl="0">
              <a:lnSpc>
                <a:spcPct val="112000"/>
              </a:lnSpc>
              <a:spcBef>
                <a:spcPts val="1000"/>
              </a:spcBef>
              <a:spcAft>
                <a:spcPts val="0"/>
              </a:spcAft>
              <a:buSzPts val="1800"/>
              <a:buAutoNum type="arabicPeriod"/>
            </a:pPr>
            <a:r>
              <a:rPr lang="pt-BR"/>
              <a:t>Idealização da sociedade civil - esfera social separada, com predominância da reciprocidade e do respeito mútuo;</a:t>
            </a:r>
            <a:endParaRPr/>
          </a:p>
          <a:p>
            <a:pPr marL="457200" marR="0" lvl="0" indent="-342900" algn="l" rtl="0">
              <a:lnSpc>
                <a:spcPct val="112000"/>
              </a:lnSpc>
              <a:spcBef>
                <a:spcPts val="1000"/>
              </a:spcBef>
              <a:spcAft>
                <a:spcPts val="1000"/>
              </a:spcAft>
              <a:buSzPts val="1800"/>
              <a:buAutoNum type="arabicPeriod"/>
            </a:pPr>
            <a:r>
              <a:rPr lang="pt-BR"/>
              <a:t>Exclusão de tipos de organização cívicas fundamentais para o funcionamento da democracia.</a:t>
            </a:r>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2750</Words>
  <Application>Microsoft Office PowerPoint</Application>
  <PresentationFormat>Apresentação na tela (4:3)</PresentationFormat>
  <Paragraphs>161</Paragraphs>
  <Slides>29</Slides>
  <Notes>29</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29</vt:i4>
      </vt:variant>
    </vt:vector>
  </HeadingPairs>
  <TitlesOfParts>
    <vt:vector size="34" baseType="lpstr">
      <vt:lpstr>Arial</vt:lpstr>
      <vt:lpstr>Raleway</vt:lpstr>
      <vt:lpstr>Permanent Marker</vt:lpstr>
      <vt:lpstr>Lato</vt:lpstr>
      <vt:lpstr>Streamline</vt:lpstr>
      <vt:lpstr>Movimentos sociais na teoria e na prática: como estudar o ativismo através da fronteira entre Estado e sociedade?</vt:lpstr>
      <vt:lpstr>Movimentos sociais na teoria e na prática: como estudar o ativismo através da fronteira entre Estado e sociedade?</vt:lpstr>
      <vt:lpstr>Movimentos sociais na teoria e na prática: como estudar o ativismo através da fronteira entre Estado e sociedade?</vt:lpstr>
      <vt:lpstr>Movimentos sociais na teoria e na prática: como estudar o ativismo através da fronteira entre Estado e sociedade?</vt:lpstr>
      <vt:lpstr>Movimentos sociais na teoria e na prática: como estudar o ativismo através da fronteira entre Estado e sociedade?</vt:lpstr>
      <vt:lpstr>1. Dos Novos Movimentos Sociais à Sociedade Civil</vt:lpstr>
      <vt:lpstr>1. Dos Novos Movimentos Sociais à Sociedade Civil</vt:lpstr>
      <vt:lpstr>1. Dos Novos Movimentos Sociais à Sociedade Civil</vt:lpstr>
      <vt:lpstr>1. Dos Novos Movimentos Sociais à Sociedade Civil</vt:lpstr>
      <vt:lpstr>2. Dos Novos Movimentos Sociais à Política do Conflito</vt:lpstr>
      <vt:lpstr>2. Dos Novos Movimentos Sociais à Política do Conflito</vt:lpstr>
      <vt:lpstr>2. Dos Novos Movimentos Sociais à Política do Conflito</vt:lpstr>
      <vt:lpstr>2. Dos Novos Movimentos Sociais à Política do Conflito</vt:lpstr>
      <vt:lpstr>Apresentação do PowerPoint</vt:lpstr>
      <vt:lpstr>3. Movimentos Sociais no Brasil: esbarrando no Estado</vt:lpstr>
      <vt:lpstr>3. Movimentos Sociais no Brasil: esbarrando no Estado</vt:lpstr>
      <vt:lpstr>3. Movimentos Sociais no Brasil: esbarrando no Estado</vt:lpstr>
      <vt:lpstr>3. Movimentos Sociais no Brasil: esbarrando no Estado</vt:lpstr>
      <vt:lpstr>3. Movimentos Sociais no Brasil: esbarrando no Estado</vt:lpstr>
      <vt:lpstr>3. Movimentos Sociais no Brasil: esbarrando no Estado</vt:lpstr>
      <vt:lpstr>4. De Movimentos Sociais a Redes de Ativistas?</vt:lpstr>
      <vt:lpstr>4. De Movimentos Sociais a Redes de Ativistas?</vt:lpstr>
      <vt:lpstr>4. De Movimentos Sociais a Redes de Ativistas?</vt:lpstr>
      <vt:lpstr>4. De Movimentos Sociais a Redes de Ativistas?</vt:lpstr>
      <vt:lpstr>Apresentação do PowerPoint</vt:lpstr>
      <vt:lpstr>Comentários Finais: movimentos sociais dentro do Estado?</vt:lpstr>
      <vt:lpstr>Apresentação do PowerPoint</vt:lpstr>
      <vt:lpstr>Comentários Finais: movimentos sociais dentro do Estado?</vt:lpstr>
      <vt:lpstr>Obrigado!  Guilherme Yazaki guiyazaki@gmail.com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Movimentos sociais na teoria e na prática: como estudar o ativismo através da fronteira entre Estado e sociedade?</dc:title>
  <dc:creator>Richard</dc:creator>
  <cp:lastModifiedBy>Richard</cp:lastModifiedBy>
  <cp:revision>1</cp:revision>
  <dcterms:modified xsi:type="dcterms:W3CDTF">2019-04-03T18:52:58Z</dcterms:modified>
</cp:coreProperties>
</file>