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19" r:id="rId2"/>
    <p:sldId id="439" r:id="rId3"/>
    <p:sldId id="441" r:id="rId4"/>
    <p:sldId id="440" r:id="rId5"/>
    <p:sldId id="504" r:id="rId6"/>
    <p:sldId id="505" r:id="rId7"/>
    <p:sldId id="487" r:id="rId8"/>
    <p:sldId id="506" r:id="rId9"/>
    <p:sldId id="485" r:id="rId10"/>
    <p:sldId id="486" r:id="rId11"/>
    <p:sldId id="507" r:id="rId12"/>
    <p:sldId id="490" r:id="rId13"/>
    <p:sldId id="508" r:id="rId14"/>
    <p:sldId id="491" r:id="rId15"/>
    <p:sldId id="500" r:id="rId16"/>
    <p:sldId id="493" r:id="rId17"/>
    <p:sldId id="501" r:id="rId18"/>
    <p:sldId id="502" r:id="rId19"/>
    <p:sldId id="494" r:id="rId20"/>
    <p:sldId id="503" r:id="rId21"/>
    <p:sldId id="509" r:id="rId22"/>
    <p:sldId id="473" r:id="rId23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73A3DD64-6FCB-45B8-861F-373BF4529B65}">
          <p14:sldIdLst>
            <p14:sldId id="319"/>
            <p14:sldId id="439"/>
            <p14:sldId id="441"/>
            <p14:sldId id="440"/>
            <p14:sldId id="504"/>
            <p14:sldId id="505"/>
            <p14:sldId id="487"/>
            <p14:sldId id="506"/>
            <p14:sldId id="485"/>
            <p14:sldId id="486"/>
            <p14:sldId id="507"/>
            <p14:sldId id="490"/>
            <p14:sldId id="508"/>
            <p14:sldId id="491"/>
            <p14:sldId id="500"/>
            <p14:sldId id="493"/>
            <p14:sldId id="501"/>
            <p14:sldId id="502"/>
            <p14:sldId id="494"/>
            <p14:sldId id="503"/>
            <p14:sldId id="509"/>
            <p14:sldId id="473"/>
          </p14:sldIdLst>
        </p14:section>
        <p14:section name="Seção sem Título" id="{9E2ED9C7-1D44-4C29-8619-B5A26F78BD7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FF"/>
    <a:srgbClr val="FF6600"/>
    <a:srgbClr val="339933"/>
    <a:srgbClr val="FFCC00"/>
    <a:srgbClr val="FFFF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71" autoAdjust="0"/>
  </p:normalViewPr>
  <p:slideViewPr>
    <p:cSldViewPr>
      <p:cViewPr varScale="1">
        <p:scale>
          <a:sx n="115" d="100"/>
          <a:sy n="115" d="100"/>
        </p:scale>
        <p:origin x="153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219E9FF-761F-4314-8FB6-421046D036A2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85307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8E1BD87-5E96-4217-A9BE-D50086FFDB94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94082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1BD87-5E96-4217-A9BE-D50086FFDB94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829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Slide de Título - Apresentação em MS Power Point - Contorno Cinza"/>
          <p:cNvPicPr>
            <a:picLocks noChangeAspect="1" noChangeArrowheads="1"/>
          </p:cNvPicPr>
          <p:nvPr userDrawn="1"/>
        </p:nvPicPr>
        <p:blipFill>
          <a:blip r:embed="rId2" cstate="print"/>
          <a:srcRect l="1845" t="2705" r="2040" b="248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667000" y="1752600"/>
            <a:ext cx="6248400" cy="1143000"/>
          </a:xfrm>
        </p:spPr>
        <p:txBody>
          <a:bodyPr/>
          <a:lstStyle>
            <a:lvl1pPr>
              <a:defRPr sz="36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352800"/>
            <a:ext cx="6172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000"/>
            </a:lvl1pPr>
          </a:lstStyle>
          <a:p>
            <a:r>
              <a:rPr lang="pt-BR"/>
              <a:t>Clique para editar o estilo do subtítulo mestre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58000" y="457200"/>
            <a:ext cx="2057400" cy="56388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6019800" cy="56388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5800" y="457200"/>
            <a:ext cx="8229600" cy="5638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457200"/>
            <a:ext cx="76962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4038600" cy="4114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876800" y="1981200"/>
            <a:ext cx="40386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876800" y="4114800"/>
            <a:ext cx="4038600" cy="19812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200" y="457200"/>
            <a:ext cx="76962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8768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Slide de Texto - Apresentação em MS Power Point - Contorno Cinza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457200"/>
            <a:ext cx="769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1852097" y="4149080"/>
            <a:ext cx="47361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Profs. Responsáveis: </a:t>
            </a:r>
          </a:p>
          <a:p>
            <a:r>
              <a:rPr lang="pt-BR" sz="1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Paulo José do Amaral Sobral</a:t>
            </a:r>
          </a:p>
          <a:p>
            <a:r>
              <a:rPr lang="pt-BR" sz="18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María</a:t>
            </a:r>
            <a:r>
              <a:rPr lang="pt-BR" sz="1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pt-BR" sz="1800" dirty="0" err="1">
                <a:solidFill>
                  <a:prstClr val="black"/>
                </a:solidFill>
                <a:latin typeface="Arial" charset="0"/>
                <a:cs typeface="Arial" charset="0"/>
              </a:rPr>
              <a:t>Jeannine</a:t>
            </a:r>
            <a:r>
              <a:rPr lang="pt-BR" sz="1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pt-BR" sz="1800" dirty="0" err="1">
                <a:solidFill>
                  <a:prstClr val="black"/>
                </a:solidFill>
                <a:latin typeface="Arial" charset="0"/>
                <a:cs typeface="Arial" charset="0"/>
              </a:rPr>
              <a:t>Bonilla</a:t>
            </a:r>
            <a:r>
              <a:rPr lang="pt-BR" sz="1800" dirty="0">
                <a:solidFill>
                  <a:prstClr val="black"/>
                </a:solidFill>
                <a:latin typeface="Arial" charset="0"/>
                <a:cs typeface="Arial" charset="0"/>
              </a:rPr>
              <a:t> Lagos</a:t>
            </a:r>
            <a:endParaRPr lang="pt-BR" sz="18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endParaRPr lang="pt-BR" sz="18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r>
              <a:rPr lang="pt-BR" sz="18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Alunos PAE:</a:t>
            </a:r>
          </a:p>
          <a:p>
            <a:r>
              <a:rPr lang="pt-BR" sz="1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Larissa </a:t>
            </a:r>
            <a:r>
              <a:rPr lang="pt-BR" sz="18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Tessaro</a:t>
            </a:r>
            <a:r>
              <a:rPr lang="pt-BR" sz="1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(doutoranda)</a:t>
            </a:r>
          </a:p>
          <a:p>
            <a:r>
              <a:rPr lang="pt-BR" sz="18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Lía</a:t>
            </a:r>
            <a:r>
              <a:rPr lang="pt-BR" sz="1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pt-BR" sz="1800" dirty="0" err="1">
                <a:solidFill>
                  <a:prstClr val="black"/>
                </a:solidFill>
                <a:latin typeface="Arial" charset="0"/>
                <a:cs typeface="Arial" charset="0"/>
              </a:rPr>
              <a:t>Ethel</a:t>
            </a:r>
            <a:r>
              <a:rPr lang="pt-BR" sz="1800" dirty="0">
                <a:solidFill>
                  <a:prstClr val="black"/>
                </a:solidFill>
                <a:latin typeface="Arial" charset="0"/>
                <a:cs typeface="Arial" charset="0"/>
              </a:rPr>
              <a:t> Velásquez </a:t>
            </a:r>
            <a:r>
              <a:rPr lang="pt-BR" sz="1800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Castillo</a:t>
            </a:r>
            <a:r>
              <a:rPr lang="pt-BR" sz="1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(doutoranda)</a:t>
            </a:r>
          </a:p>
          <a:p>
            <a:endParaRPr lang="pt-BR" sz="18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ctr"/>
            <a:r>
              <a:rPr lang="pt-BR" sz="1800" b="1" i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2º semestre de 2020</a:t>
            </a:r>
            <a:endParaRPr lang="pt-BR" sz="1800" b="1" i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372505" y="1988840"/>
            <a:ext cx="631814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000" b="1" dirty="0" smtClean="0">
                <a:solidFill>
                  <a:prstClr val="black"/>
                </a:solidFill>
                <a:latin typeface="AR BLANCA" panose="02000000000000000000" pitchFamily="2" charset="0"/>
                <a:cs typeface="Arial" charset="0"/>
              </a:rPr>
              <a:t>Introdução</a:t>
            </a:r>
          </a:p>
          <a:p>
            <a:pPr algn="ctr"/>
            <a:endParaRPr lang="pt-BR" sz="2000" b="1" dirty="0" smtClean="0">
              <a:solidFill>
                <a:prstClr val="black"/>
              </a:solidFill>
              <a:latin typeface="AR BLANCA" panose="02000000000000000000" pitchFamily="2" charset="0"/>
              <a:cs typeface="Arial" charset="0"/>
            </a:endParaRPr>
          </a:p>
          <a:p>
            <a:pPr lvl="0" algn="ctr"/>
            <a:r>
              <a:rPr lang="pt-BR" sz="2800" b="1" dirty="0" smtClean="0">
                <a:solidFill>
                  <a:srgbClr val="0000FF"/>
                </a:solidFill>
                <a:latin typeface="Calibri"/>
              </a:rPr>
              <a:t>Princípios de Termodinâmica de Soluções</a:t>
            </a:r>
            <a:endParaRPr lang="pt-BR" sz="2800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587481" y="692696"/>
            <a:ext cx="6878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 smtClean="0">
                <a:solidFill>
                  <a:prstClr val="black"/>
                </a:solidFill>
                <a:latin typeface="AR BLANCA" panose="02000000000000000000" pitchFamily="2" charset="0"/>
                <a:cs typeface="Arial" charset="0"/>
              </a:rPr>
              <a:t>Físico-química dos alimentos  (ZEA0663)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16840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27584" y="1556792"/>
                <a:ext cx="8136904" cy="525658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 smtClean="0"/>
                  <a:t>Portanto, o Potencial Químico da solução será:</a:t>
                </a:r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r>
                  <a:rPr lang="pt-BR" i="1" dirty="0"/>
                  <a:t>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𝑇𝐿𝑛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i="1" dirty="0"/>
                  <a:t>        </a:t>
                </a:r>
                <a:r>
                  <a:rPr lang="pt-BR" dirty="0"/>
                  <a:t>(</a:t>
                </a:r>
                <a:r>
                  <a:rPr lang="pt-BR" dirty="0" smtClean="0"/>
                  <a:t>11) </a:t>
                </a:r>
                <a:endParaRPr lang="pt-BR" dirty="0"/>
              </a:p>
              <a:p>
                <a:pPr marL="0" indent="0">
                  <a:buNone/>
                </a:pPr>
                <a:endParaRPr lang="pt-BR" dirty="0" smtClean="0"/>
              </a:p>
            </p:txBody>
          </p:sp>
        </mc:Choice>
        <mc:Fallback>
          <p:sp>
            <p:nvSpPr>
              <p:cNvPr id="4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584" y="1556792"/>
                <a:ext cx="8136904" cy="5256584"/>
              </a:xfrm>
              <a:blipFill>
                <a:blip r:embed="rId4"/>
                <a:stretch>
                  <a:fillRect l="-1199" t="-92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ângulo 1"/>
          <p:cNvSpPr/>
          <p:nvPr/>
        </p:nvSpPr>
        <p:spPr>
          <a:xfrm>
            <a:off x="2915816" y="2420888"/>
            <a:ext cx="2664296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6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27584" y="1556792"/>
                <a:ext cx="8136904" cy="525658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 smtClean="0"/>
                  <a:t>Portanto, o Potencial Químico da solução será:</a:t>
                </a:r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r>
                  <a:rPr lang="pt-BR" i="1" dirty="0"/>
                  <a:t>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𝑇𝐿𝑛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i="1" dirty="0"/>
                  <a:t>        </a:t>
                </a:r>
                <a:r>
                  <a:rPr lang="pt-BR" dirty="0"/>
                  <a:t>(</a:t>
                </a:r>
                <a:r>
                  <a:rPr lang="pt-BR" dirty="0" smtClean="0"/>
                  <a:t>11) </a:t>
                </a:r>
                <a:endParaRPr lang="pt-BR" dirty="0"/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No caso da água pura em equilíbrio com</a:t>
                </a:r>
              </a:p>
              <a:p>
                <a:pPr marL="0" indent="0">
                  <a:buNone/>
                </a:pPr>
                <a:r>
                  <a:rPr lang="pt-BR" dirty="0" smtClean="0"/>
                  <a:t>seu vapor, o potencial químico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pt-BR" dirty="0" smtClean="0"/>
                  <a:t>) fica:</a:t>
                </a: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pt-BR" i="1" dirty="0"/>
                  <a:t>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𝑇𝐿𝑛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pt-BR" i="1" dirty="0"/>
                  <a:t>        </a:t>
                </a:r>
                <a:r>
                  <a:rPr lang="pt-BR" dirty="0"/>
                  <a:t>(</a:t>
                </a:r>
                <a:r>
                  <a:rPr lang="pt-BR" dirty="0" smtClean="0"/>
                  <a:t>12) </a:t>
                </a:r>
                <a:endParaRPr lang="pt-BR" dirty="0"/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          Subtraindo a Eq. 12 da Eq. 11:</a:t>
                </a:r>
                <a:endParaRPr lang="pt-BR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 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pt-BR" i="1" dirty="0" smtClean="0"/>
                  <a:t>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𝑇𝐿𝑛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 smtClean="0"/>
                  <a:t>-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𝑇𝐿𝑛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pt-BR" dirty="0" smtClean="0"/>
                  <a:t>    (13)</a:t>
                </a:r>
                <a:endParaRPr lang="pt-BR" dirty="0"/>
              </a:p>
            </p:txBody>
          </p:sp>
        </mc:Choice>
        <mc:Fallback xmlns="">
          <p:sp>
            <p:nvSpPr>
              <p:cNvPr id="4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584" y="1556792"/>
                <a:ext cx="8136904" cy="5256584"/>
              </a:xfrm>
              <a:blipFill>
                <a:blip r:embed="rId4"/>
                <a:stretch>
                  <a:fillRect l="-1199" t="-92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ângulo 1"/>
          <p:cNvSpPr/>
          <p:nvPr/>
        </p:nvSpPr>
        <p:spPr>
          <a:xfrm>
            <a:off x="2915816" y="2420888"/>
            <a:ext cx="2664296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322" y="3417168"/>
            <a:ext cx="1581150" cy="1524000"/>
          </a:xfrm>
          <a:prstGeom prst="rect">
            <a:avLst/>
          </a:prstGeom>
        </p:spPr>
      </p:pic>
      <p:cxnSp>
        <p:nvCxnSpPr>
          <p:cNvPr id="7" name="Conector reto 6"/>
          <p:cNvCxnSpPr/>
          <p:nvPr/>
        </p:nvCxnSpPr>
        <p:spPr>
          <a:xfrm flipV="1">
            <a:off x="5148064" y="6093296"/>
            <a:ext cx="360040" cy="28803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flipV="1">
            <a:off x="3203848" y="6093296"/>
            <a:ext cx="360040" cy="28803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6078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55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27584" y="1556792"/>
                <a:ext cx="8316416" cy="511256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 smtClean="0"/>
                  <a:t>Que fica, então:</a:t>
                </a:r>
              </a:p>
              <a:p>
                <a:pPr marL="0" indent="0">
                  <a:buNone/>
                </a:pPr>
                <a:endParaRPr lang="pt-BR" i="1" dirty="0" smtClean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r>
                  <a:rPr lang="pt-BR" i="1" dirty="0"/>
                  <a:t>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𝑇𝐿𝑛</m:t>
                    </m:r>
                    <m:f>
                      <m:fPr>
                        <m:ctrlPr>
                          <a:rPr lang="pt-B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den>
                    </m:f>
                  </m:oMath>
                </a14:m>
                <a:r>
                  <a:rPr lang="pt-BR" i="1" dirty="0" smtClean="0">
                    <a:latin typeface="Cambria Math" panose="02040503050406030204" pitchFamily="18" charset="0"/>
                  </a:rPr>
                  <a:t>      </a:t>
                </a:r>
                <a:r>
                  <a:rPr lang="pt-BR" dirty="0" smtClean="0">
                    <a:latin typeface="Cambria Math" panose="02040503050406030204" pitchFamily="18" charset="0"/>
                  </a:rPr>
                  <a:t>(14)</a:t>
                </a:r>
              </a:p>
              <a:p>
                <a:pPr marL="0" indent="0">
                  <a:buNone/>
                </a:pPr>
                <a:endParaRPr lang="pt-BR" dirty="0" smtClean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4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584" y="1556792"/>
                <a:ext cx="8316416" cy="5112568"/>
              </a:xfrm>
              <a:blipFill>
                <a:blip r:embed="rId4"/>
                <a:stretch>
                  <a:fillRect l="-1173" t="-95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ângulo 2"/>
          <p:cNvSpPr/>
          <p:nvPr/>
        </p:nvSpPr>
        <p:spPr>
          <a:xfrm>
            <a:off x="3203848" y="2492896"/>
            <a:ext cx="2664296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21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27584" y="1556792"/>
                <a:ext cx="8316416" cy="511256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 smtClean="0"/>
                  <a:t>Que fica, então:</a:t>
                </a:r>
              </a:p>
              <a:p>
                <a:pPr marL="0" indent="0">
                  <a:buNone/>
                </a:pPr>
                <a:endParaRPr lang="pt-BR" i="1" dirty="0" smtClean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r>
                  <a:rPr lang="pt-BR" i="1" dirty="0"/>
                  <a:t>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𝑇𝐿𝑛</m:t>
                    </m:r>
                    <m:f>
                      <m:fPr>
                        <m:ctrlPr>
                          <a:rPr lang="pt-B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den>
                    </m:f>
                  </m:oMath>
                </a14:m>
                <a:r>
                  <a:rPr lang="pt-BR" i="1" dirty="0" smtClean="0">
                    <a:latin typeface="Cambria Math" panose="02040503050406030204" pitchFamily="18" charset="0"/>
                  </a:rPr>
                  <a:t>      </a:t>
                </a:r>
                <a:r>
                  <a:rPr lang="pt-BR" dirty="0" smtClean="0">
                    <a:latin typeface="Cambria Math" panose="02040503050406030204" pitchFamily="18" charset="0"/>
                  </a:rPr>
                  <a:t>(14)</a:t>
                </a:r>
              </a:p>
              <a:p>
                <a:pPr marL="0" indent="0">
                  <a:buNone/>
                </a:pPr>
                <a:endParaRPr lang="pt-BR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pt-BR" dirty="0" smtClean="0">
                    <a:latin typeface="Cambria Math" panose="02040503050406030204" pitchFamily="18" charset="0"/>
                  </a:rPr>
                  <a:t>Para solução Ideal, podemos usar a Lei de </a:t>
                </a:r>
                <a:r>
                  <a:rPr lang="pt-BR" dirty="0" err="1" smtClean="0">
                    <a:latin typeface="Cambria Math" panose="02040503050406030204" pitchFamily="18" charset="0"/>
                  </a:rPr>
                  <a:t>Raoult</a:t>
                </a:r>
                <a:r>
                  <a:rPr lang="pt-BR" dirty="0" smtClean="0">
                    <a:latin typeface="Cambria Math" panose="02040503050406030204" pitchFamily="18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 smtClean="0">
                    <a:latin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pt-BR" dirty="0" smtClean="0">
                    <a:latin typeface="Cambria Math" panose="02040503050406030204" pitchFamily="18" charset="0"/>
                  </a:rPr>
                  <a:t>)</a:t>
                </a:r>
              </a:p>
              <a:p>
                <a:pPr marL="0" indent="0">
                  <a:buNone/>
                </a:pPr>
                <a:r>
                  <a:rPr lang="pt-BR" dirty="0" smtClean="0">
                    <a:latin typeface="Cambria Math" panose="02040503050406030204" pitchFamily="18" charset="0"/>
                  </a:rPr>
                  <a:t>Portanto, a equação do Potencial Químico de uma Solução Ideal é:</a:t>
                </a:r>
              </a:p>
              <a:p>
                <a:pPr marL="0" indent="0">
                  <a:buNone/>
                </a:pPr>
                <a:endParaRPr lang="pt-BR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r>
                  <a:rPr lang="pt-BR" i="1" dirty="0"/>
                  <a:t>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𝑇𝐿𝑛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 smtClean="0">
                    <a:latin typeface="Cambria Math" panose="02040503050406030204" pitchFamily="18" charset="0"/>
                  </a:rPr>
                  <a:t>     (15)</a:t>
                </a:r>
                <a:endParaRPr lang="pt-BR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pt-BR" dirty="0" smtClean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r>
                  <a:rPr lang="pt-BR" dirty="0" smtClean="0">
                    <a:latin typeface="Cambria Math" panose="02040503050406030204" pitchFamily="18" charset="0"/>
                  </a:rPr>
                  <a:t>Observem que temos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r>
                  <a:rPr lang="pt-BR" i="1" dirty="0"/>
                  <a:t> = </a:t>
                </a:r>
                <a:r>
                  <a:rPr lang="pt-BR" i="1" dirty="0" smtClean="0"/>
                  <a:t>f(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i="1" dirty="0" smtClean="0"/>
                  <a:t>)</a:t>
                </a:r>
                <a:endParaRPr lang="pt-BR" dirty="0" smtClean="0"/>
              </a:p>
            </p:txBody>
          </p:sp>
        </mc:Choice>
        <mc:Fallback>
          <p:sp>
            <p:nvSpPr>
              <p:cNvPr id="4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584" y="1556792"/>
                <a:ext cx="8316416" cy="5112568"/>
              </a:xfrm>
              <a:blipFill>
                <a:blip r:embed="rId4"/>
                <a:stretch>
                  <a:fillRect l="-1173" t="-954" b="-59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ângulo 2"/>
          <p:cNvSpPr/>
          <p:nvPr/>
        </p:nvSpPr>
        <p:spPr>
          <a:xfrm>
            <a:off x="3203848" y="2492896"/>
            <a:ext cx="2664296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203848" y="5157192"/>
            <a:ext cx="2664296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312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29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27584" y="1556792"/>
                <a:ext cx="8316416" cy="511256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 smtClean="0"/>
                  <a:t>Por definição, para o casos reais, tem-se:  </a:t>
                </a:r>
              </a:p>
              <a:p>
                <a:pPr marL="0" indent="0" algn="ctr">
                  <a:buNone/>
                </a:pPr>
                <a:endParaRPr lang="pt-BR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r>
                  <a:rPr lang="pt-BR" i="1" dirty="0"/>
                  <a:t>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𝑇𝐿𝑛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>
                    <a:latin typeface="Cambria Math" panose="02040503050406030204" pitchFamily="18" charset="0"/>
                  </a:rPr>
                  <a:t>     (</a:t>
                </a:r>
                <a:r>
                  <a:rPr lang="pt-BR" dirty="0" smtClean="0">
                    <a:latin typeface="Cambria Math" panose="02040503050406030204" pitchFamily="18" charset="0"/>
                  </a:rPr>
                  <a:t>16)</a:t>
                </a:r>
                <a:endParaRPr lang="pt-BR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Onde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 smtClean="0"/>
                  <a:t>é a Atividade do Solvente.</a:t>
                </a:r>
              </a:p>
              <a:p>
                <a:pPr marL="0" indent="0">
                  <a:buNone/>
                </a:pPr>
                <a:r>
                  <a:rPr lang="pt-BR" dirty="0" smtClean="0"/>
                  <a:t>Comparando, então, as </a:t>
                </a:r>
                <a:r>
                  <a:rPr lang="pt-BR" dirty="0" err="1" smtClean="0"/>
                  <a:t>Eqs</a:t>
                </a:r>
                <a:r>
                  <a:rPr lang="pt-BR" dirty="0" smtClean="0"/>
                  <a:t>. 15 e 16, observa-se que, no caso Ideal:</a:t>
                </a: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 smtClean="0"/>
                  <a:t>        (17)</a:t>
                </a: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:endParaRPr lang="pt-BR" dirty="0" smtClean="0"/>
              </a:p>
            </p:txBody>
          </p:sp>
        </mc:Choice>
        <mc:Fallback xmlns="">
          <p:sp>
            <p:nvSpPr>
              <p:cNvPr id="4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584" y="1556792"/>
                <a:ext cx="8316416" cy="5112568"/>
              </a:xfrm>
              <a:blipFill>
                <a:blip r:embed="rId4"/>
                <a:stretch>
                  <a:fillRect l="-1173" t="-95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ângulo 4"/>
          <p:cNvSpPr/>
          <p:nvPr/>
        </p:nvSpPr>
        <p:spPr>
          <a:xfrm>
            <a:off x="3131840" y="2420888"/>
            <a:ext cx="2736304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66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27584" y="1556792"/>
                <a:ext cx="8316416" cy="511256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 smtClean="0"/>
                  <a:t>Quando essa </a:t>
                </a:r>
                <a:r>
                  <a:rPr lang="pt-BR" dirty="0" smtClean="0"/>
                  <a:t>igualdade não se aplicar:</a:t>
                </a:r>
              </a:p>
              <a:p>
                <a:pPr marL="0" indent="0" algn="ctr">
                  <a:buNone/>
                </a:pPr>
                <a:endParaRPr lang="pt-BR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BR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/>
                  <a:t>        (</a:t>
                </a:r>
                <a:r>
                  <a:rPr lang="pt-BR" dirty="0" smtClean="0"/>
                  <a:t>18)</a:t>
                </a:r>
                <a:endParaRPr lang="pt-BR" dirty="0"/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Onde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 smtClean="0"/>
                  <a:t>é o Coeficiente de Atividade. E, portanto:</a:t>
                </a:r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r>
                  <a:rPr lang="pt-BR" i="1" dirty="0"/>
                  <a:t>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𝑇𝐿𝑛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pt-BR" dirty="0" smtClean="0">
                    <a:latin typeface="Cambria Math" panose="02040503050406030204" pitchFamily="18" charset="0"/>
                  </a:rPr>
                  <a:t>        (19)</a:t>
                </a:r>
                <a:endParaRPr lang="pt-BR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:endParaRPr lang="pt-BR" dirty="0" smtClean="0"/>
              </a:p>
            </p:txBody>
          </p:sp>
        </mc:Choice>
        <mc:Fallback>
          <p:sp>
            <p:nvSpPr>
              <p:cNvPr id="4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584" y="1556792"/>
                <a:ext cx="8316416" cy="5112568"/>
              </a:xfrm>
              <a:blipFill>
                <a:blip r:embed="rId4"/>
                <a:stretch>
                  <a:fillRect l="-1173" t="-95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ângulo 1"/>
          <p:cNvSpPr/>
          <p:nvPr/>
        </p:nvSpPr>
        <p:spPr>
          <a:xfrm>
            <a:off x="2771800" y="4149080"/>
            <a:ext cx="3312368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55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64096" y="1556792"/>
                <a:ext cx="7956376" cy="504056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 smtClean="0"/>
                  <a:t>Em alimentos estruturados, </a:t>
                </a:r>
                <a:r>
                  <a:rPr lang="pt-BR" dirty="0" smtClean="0"/>
                  <a:t>porosos, </a:t>
                </a:r>
                <a:r>
                  <a:rPr lang="pt-BR" dirty="0" smtClean="0"/>
                  <a:t>considerando que a água esteja em espaços capilares cilíndricos de raio r:</a:t>
                </a:r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/>
                    </m:sSubSup>
                  </m:oMath>
                </a14:m>
                <a:r>
                  <a:rPr lang="pt-BR" i="1" dirty="0"/>
                  <a:t> </a:t>
                </a:r>
                <a:r>
                  <a:rPr lang="pt-BR" i="1" dirty="0" smtClean="0"/>
                  <a:t>-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∆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 </m:t>
                    </m:r>
                    <m:bar>
                      <m:barPr>
                        <m:pos m:val="top"/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ba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r>
                  <a:rPr lang="pt-BR" dirty="0" smtClean="0"/>
                  <a:t>     (20)</a:t>
                </a: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Onde 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pt-BR" dirty="0" smtClean="0"/>
                  <a:t> é a tensão superficial da água.</a:t>
                </a:r>
              </a:p>
            </p:txBody>
          </p:sp>
        </mc:Choice>
        <mc:Fallback>
          <p:sp>
            <p:nvSpPr>
              <p:cNvPr id="5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4096" y="1556792"/>
                <a:ext cx="7956376" cy="5040560"/>
              </a:xfrm>
              <a:blipFill>
                <a:blip r:embed="rId4"/>
                <a:stretch>
                  <a:fillRect l="-1226" t="-967" r="-15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00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64096" y="1556792"/>
                <a:ext cx="7956376" cy="504056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 smtClean="0"/>
                  <a:t>Se as paredes dos capilares forem elásticas e exercerem uma pressão (P) sobre a água, então, teremos:</a:t>
                </a:r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/>
                    </m:sSubSup>
                  </m:oMath>
                </a14:m>
                <a:r>
                  <a:rPr lang="pt-BR" i="1" dirty="0"/>
                  <a:t> </a:t>
                </a:r>
                <a:r>
                  <a:rPr lang="pt-BR" i="1" dirty="0" smtClean="0"/>
                  <a:t>-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∆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bar>
                      <m:barPr>
                        <m:pos m:val="top"/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bar>
                    <m:r>
                      <a:rPr lang="pt-BR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pt-BR" dirty="0" smtClean="0"/>
                  <a:t>     (21)</a:t>
                </a: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 </a:t>
                </a:r>
                <a:endParaRPr lang="pt-BR" dirty="0"/>
              </a:p>
              <a:p>
                <a:pPr marL="0" indent="0" algn="ctr">
                  <a:buNone/>
                </a:pPr>
                <a:endParaRPr lang="pt-BR" dirty="0" smtClean="0"/>
              </a:p>
            </p:txBody>
          </p:sp>
        </mc:Choice>
        <mc:Fallback>
          <p:sp>
            <p:nvSpPr>
              <p:cNvPr id="5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4096" y="1556792"/>
                <a:ext cx="7956376" cy="5040560"/>
              </a:xfrm>
              <a:blipFill>
                <a:blip r:embed="rId4"/>
                <a:stretch>
                  <a:fillRect l="-1226" t="-9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96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64096" y="1556792"/>
                <a:ext cx="8244408" cy="504056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 smtClean="0"/>
                  <a:t>O efeito total será a soma dos efeitos da solução (Eq. 19), do capilar (Eq. 20) e da parede (Eq. 21):</a:t>
                </a:r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/>
                    </m:sSubSup>
                  </m:oMath>
                </a14:m>
                <a:r>
                  <a:rPr lang="pt-BR" i="1" dirty="0"/>
                  <a:t> -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𝑇𝐿𝑛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 </m:t>
                    </m:r>
                    <m:bar>
                      <m:barPr>
                        <m:pos m:val="top"/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ba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r>
                  <a:rPr lang="pt-BR" dirty="0"/>
                  <a:t> </a:t>
                </a:r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bar>
                      <m:barPr>
                        <m:pos m:val="top"/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ba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pt-BR" dirty="0"/>
                  <a:t>  (</a:t>
                </a:r>
                <a:r>
                  <a:rPr lang="pt-BR" dirty="0" smtClean="0"/>
                  <a:t>22)</a:t>
                </a:r>
                <a:endParaRPr lang="pt-BR" dirty="0"/>
              </a:p>
              <a:p>
                <a:pPr marL="0" indent="0">
                  <a:buNone/>
                </a:pPr>
                <a:r>
                  <a:rPr lang="pt-BR" dirty="0" smtClean="0"/>
                  <a:t>Rearranjando: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/>
                    </m:sSubSup>
                  </m:oMath>
                </a14:m>
                <a:r>
                  <a:rPr lang="pt-BR" i="1" dirty="0"/>
                  <a:t> -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𝑇𝐿𝑛</m:t>
                    </m:r>
                    <m:d>
                      <m:d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bar>
                      <m:barPr>
                        <m:pos m:val="top"/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ba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r>
                  <a:rPr lang="pt-BR" dirty="0" smtClean="0"/>
                  <a:t>)  </a:t>
                </a:r>
                <a:r>
                  <a:rPr lang="pt-BR" dirty="0"/>
                  <a:t>(</a:t>
                </a:r>
                <a:r>
                  <a:rPr lang="pt-BR" dirty="0" smtClean="0"/>
                  <a:t>23)</a:t>
                </a:r>
                <a:endParaRPr lang="pt-BR" dirty="0"/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E, igualando com a equação dos casos reais (Eq. 16):</a:t>
                </a:r>
                <a:endParaRPr lang="pt-BR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𝑇𝐿𝑛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 smtClean="0"/>
                  <a:t> = 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𝑇𝐿𝑛</m:t>
                    </m:r>
                    <m:d>
                      <m:d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 </m:t>
                    </m:r>
                    <m:bar>
                      <m:barPr>
                        <m:pos m:val="top"/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ba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 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r>
                  <a:rPr lang="pt-BR" dirty="0"/>
                  <a:t>)  (</a:t>
                </a:r>
                <a:r>
                  <a:rPr lang="pt-BR" dirty="0" smtClean="0"/>
                  <a:t>24)</a:t>
                </a:r>
                <a:endParaRPr lang="pt-BR" dirty="0"/>
              </a:p>
              <a:p>
                <a:pPr marL="0" indent="0" algn="ctr">
                  <a:buNone/>
                </a:pPr>
                <a:endParaRPr lang="pt-BR" dirty="0" smtClean="0"/>
              </a:p>
              <a:p>
                <a:pPr marL="0" indent="0" algn="ctr">
                  <a:buNone/>
                </a:pPr>
                <a:endParaRPr lang="pt-BR" dirty="0" smtClean="0"/>
              </a:p>
            </p:txBody>
          </p:sp>
        </mc:Choice>
        <mc:Fallback>
          <p:sp>
            <p:nvSpPr>
              <p:cNvPr id="5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4096" y="1556792"/>
                <a:ext cx="8244408" cy="5040560"/>
              </a:xfrm>
              <a:blipFill>
                <a:blip r:embed="rId4"/>
                <a:stretch>
                  <a:fillRect l="-1183" t="-967" r="-59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13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27584" y="1556792"/>
                <a:ext cx="8136904" cy="511256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 smtClean="0"/>
                  <a:t>E, obtemos a seguinte equação:</a:t>
                </a:r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𝐿𝑛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/>
                  <a:t> = 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𝐿𝑛</m:t>
                    </m:r>
                    <m:d>
                      <m:d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pt-BR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 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r>
                  <a:rPr lang="pt-BR" dirty="0"/>
                  <a:t>) </a:t>
                </a:r>
                <a:r>
                  <a:rPr lang="pt-BR" dirty="0" smtClean="0"/>
                  <a:t>   </a:t>
                </a:r>
                <a:r>
                  <a:rPr lang="pt-BR" dirty="0"/>
                  <a:t>(</a:t>
                </a:r>
                <a:r>
                  <a:rPr lang="pt-BR" dirty="0" smtClean="0"/>
                  <a:t>25)</a:t>
                </a:r>
                <a:endParaRPr lang="pt-BR" dirty="0"/>
              </a:p>
              <a:p>
                <a:pPr marL="0" indent="0">
                  <a:buNone/>
                </a:pPr>
                <a:r>
                  <a:rPr lang="pt-BR" dirty="0" smtClean="0"/>
                  <a:t> </a:t>
                </a:r>
              </a:p>
              <a:p>
                <a:pPr marL="0" indent="0">
                  <a:buNone/>
                </a:pPr>
                <a:r>
                  <a:rPr lang="pt-BR" dirty="0" smtClean="0"/>
                  <a:t>Além disso, da Eq. 22, podemos obter:</a:t>
                </a:r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/>
                        </m:sSubSup>
                        <m:r>
                          <m:rPr>
                            <m:nor/>
                          </m:rPr>
                          <a:rPr lang="pt-BR" i="1" dirty="0"/>
                          <m:t> − </m:t>
                        </m:r>
                        <m:sSubSup>
                          <m:sSubSup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num>
                      <m:den>
                        <m:bar>
                          <m:barPr>
                            <m:pos m:val="top"/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barPr>
                          <m:e>
                            <m:sSub>
                              <m:sSubPr>
                                <m:ctrlPr>
                                  <a:rPr lang="pt-B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pt-B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bar>
                      </m:den>
                    </m:f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bar>
                          <m:barPr>
                            <m:pos m:val="top"/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barPr>
                          <m:e>
                            <m:sSub>
                              <m:sSubPr>
                                <m:ctrlPr>
                                  <a:rPr lang="pt-B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pt-B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bar>
                      </m:den>
                    </m:f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𝐿𝑛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 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r>
                  <a:rPr lang="pt-BR" dirty="0"/>
                  <a:t> </a:t>
                </a: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pt-BR" dirty="0"/>
                  <a:t>  </a:t>
                </a:r>
                <a:r>
                  <a:rPr lang="pt-BR" dirty="0" smtClean="0"/>
                  <a:t>  (</a:t>
                </a:r>
                <a:r>
                  <a:rPr lang="pt-BR" dirty="0" smtClean="0"/>
                  <a:t>26)</a:t>
                </a:r>
                <a:endParaRPr lang="pt-BR" dirty="0"/>
              </a:p>
              <a:p>
                <a:pPr marL="0" indent="0" algn="ctr">
                  <a:buNone/>
                </a:pPr>
                <a:endParaRPr lang="pt-BR" dirty="0" smtClean="0"/>
              </a:p>
              <a:p>
                <a:pPr marL="0" indent="0" algn="ctr">
                  <a:buNone/>
                </a:pPr>
                <a:r>
                  <a:rPr lang="pt-BR" dirty="0"/>
                  <a:t>Onde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pt-BR" dirty="0"/>
                  <a:t> é o Potencial </a:t>
                </a:r>
                <a:r>
                  <a:rPr lang="pt-BR" dirty="0" smtClean="0"/>
                  <a:t>hidráulico.</a:t>
                </a:r>
                <a:endParaRPr lang="pt-BR" dirty="0"/>
              </a:p>
            </p:txBody>
          </p:sp>
        </mc:Choice>
        <mc:Fallback>
          <p:sp>
            <p:nvSpPr>
              <p:cNvPr id="4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584" y="1556792"/>
                <a:ext cx="8136904" cy="5112568"/>
              </a:xfrm>
              <a:blipFill>
                <a:blip r:embed="rId4"/>
                <a:stretch>
                  <a:fillRect l="-1199" t="-95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ângulo 1"/>
          <p:cNvSpPr/>
          <p:nvPr/>
        </p:nvSpPr>
        <p:spPr>
          <a:xfrm>
            <a:off x="2195736" y="2492896"/>
            <a:ext cx="4392488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87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403648" y="1628800"/>
            <a:ext cx="69847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8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Bibliografia:</a:t>
            </a:r>
          </a:p>
          <a:p>
            <a:pPr lvl="0"/>
            <a:endParaRPr lang="pt-BR" sz="1800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lvl="0"/>
            <a:r>
              <a:rPr lang="en-US" sz="1800" dirty="0">
                <a:solidFill>
                  <a:prstClr val="black"/>
                </a:solidFill>
                <a:latin typeface="Arial" charset="0"/>
                <a:cs typeface="Arial" charset="0"/>
              </a:rPr>
              <a:t>Schwartz, H G. Physical chemistry of foods.  New York: Marcel </a:t>
            </a:r>
            <a:r>
              <a:rPr lang="en-US" sz="1800" dirty="0" err="1">
                <a:solidFill>
                  <a:prstClr val="black"/>
                </a:solidFill>
                <a:latin typeface="Arial" charset="0"/>
                <a:cs typeface="Arial" charset="0"/>
              </a:rPr>
              <a:t>Dekkel</a:t>
            </a:r>
            <a:r>
              <a:rPr lang="en-US" sz="1800" dirty="0">
                <a:solidFill>
                  <a:prstClr val="black"/>
                </a:solidFill>
                <a:latin typeface="Arial" charset="0"/>
                <a:cs typeface="Arial" charset="0"/>
              </a:rPr>
              <a:t>, 1992</a:t>
            </a:r>
            <a:r>
              <a:rPr lang="en-US" sz="1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.</a:t>
            </a:r>
          </a:p>
          <a:p>
            <a:pPr lvl="0"/>
            <a:endParaRPr lang="en-US" sz="18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lvl="0"/>
            <a:r>
              <a:rPr lang="en-US" sz="1800" dirty="0" err="1">
                <a:solidFill>
                  <a:prstClr val="black"/>
                </a:solidFill>
                <a:latin typeface="Arial" charset="0"/>
                <a:cs typeface="Arial" charset="0"/>
              </a:rPr>
              <a:t>Walstra</a:t>
            </a:r>
            <a:r>
              <a:rPr lang="en-US" sz="1800" dirty="0">
                <a:solidFill>
                  <a:prstClr val="black"/>
                </a:solidFill>
                <a:latin typeface="Arial" charset="0"/>
                <a:cs typeface="Arial" charset="0"/>
              </a:rPr>
              <a:t>, Pieter. Physical chemistry of foods. New York: Marcel Dekker, 2003</a:t>
            </a:r>
            <a:r>
              <a:rPr lang="en-US" sz="1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.</a:t>
            </a:r>
          </a:p>
          <a:p>
            <a:pPr lvl="0"/>
            <a:endParaRPr lang="en-US" sz="18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lvl="0"/>
            <a:r>
              <a:rPr lang="en-US" sz="1800" dirty="0">
                <a:solidFill>
                  <a:prstClr val="black"/>
                </a:solidFill>
                <a:latin typeface="Arial" charset="0"/>
                <a:cs typeface="Arial" charset="0"/>
              </a:rPr>
              <a:t>S.T. Beckett. </a:t>
            </a:r>
            <a:r>
              <a:rPr lang="en-US" sz="1800" dirty="0" err="1">
                <a:solidFill>
                  <a:prstClr val="black"/>
                </a:solidFill>
                <a:latin typeface="Arial" charset="0"/>
                <a:cs typeface="Arial" charset="0"/>
              </a:rPr>
              <a:t>Physico</a:t>
            </a:r>
            <a:r>
              <a:rPr lang="en-US" sz="1800" dirty="0">
                <a:solidFill>
                  <a:prstClr val="black"/>
                </a:solidFill>
                <a:latin typeface="Arial" charset="0"/>
                <a:cs typeface="Arial" charset="0"/>
              </a:rPr>
              <a:t>-chemical aspects of food processing. New York: Blackie Academic &amp; Professional, 1995.</a:t>
            </a:r>
          </a:p>
          <a:p>
            <a:pPr lvl="0"/>
            <a:endParaRPr lang="pt-BR" sz="18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lvl="0"/>
            <a:r>
              <a:rPr lang="fr-FR" sz="1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Ultima parte: alimentos estruturados:</a:t>
            </a:r>
          </a:p>
          <a:p>
            <a:pPr lvl="0"/>
            <a:r>
              <a:rPr lang="fr-FR" sz="1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LeMeste</a:t>
            </a:r>
            <a:r>
              <a:rPr lang="fr-FR" sz="1800" dirty="0">
                <a:solidFill>
                  <a:prstClr val="black"/>
                </a:solidFill>
                <a:latin typeface="Arial" charset="0"/>
                <a:cs typeface="Arial" charset="0"/>
              </a:rPr>
              <a:t>, M.; Lorient, D.; Simatos, D.; L’eau dans les aliments; Ed. Lavoisier, Paris, 2002</a:t>
            </a:r>
            <a:r>
              <a:rPr lang="fr-FR" sz="1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.</a:t>
            </a:r>
            <a:endParaRPr lang="pt-BR" sz="18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8824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09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99592" y="1556792"/>
                <a:ext cx="8136904" cy="5112568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O Potencial hidráulico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pt-BR" dirty="0" smtClean="0"/>
                  <a:t>) é definido como o trabalho por unidade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 smtClean="0"/>
                  <a:t> que tem que ser fornecido para transferir de maneira reversível e isotérmica, uma quantidade de água infinitamente pequena de um reservatório à P </a:t>
                </a:r>
                <a:r>
                  <a:rPr lang="pt-BR" dirty="0" err="1" smtClean="0"/>
                  <a:t>atm</a:t>
                </a:r>
                <a:r>
                  <a:rPr lang="pt-BR" dirty="0" smtClean="0"/>
                  <a:t> para uma pressão P.</a:t>
                </a:r>
              </a:p>
              <a:p>
                <a:pPr marL="0" indent="0" algn="ctr">
                  <a:buNone/>
                </a:pPr>
                <a:endParaRPr lang="pt-BR" i="1" dirty="0" smtClean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4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99592" y="1556792"/>
                <a:ext cx="8136904" cy="5112568"/>
              </a:xfrm>
              <a:blipFill>
                <a:blip r:embed="rId4"/>
                <a:stretch>
                  <a:fillRect l="-119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70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99592" y="1556792"/>
                <a:ext cx="8136904" cy="5112568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O Potencial hidráulico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pt-BR" dirty="0" smtClean="0"/>
                  <a:t>) é definido como o trabalho por unidade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 smtClean="0"/>
                  <a:t> que tem que ser fornecido para transferir de maneira reversível e isotérmica, uma quantidade de água infinitamente pequena de um reservatório à P </a:t>
                </a:r>
                <a:r>
                  <a:rPr lang="pt-BR" dirty="0" err="1" smtClean="0"/>
                  <a:t>atm</a:t>
                </a:r>
                <a:r>
                  <a:rPr lang="pt-BR" dirty="0" smtClean="0"/>
                  <a:t> para uma pressão P</a:t>
                </a:r>
                <a:r>
                  <a:rPr lang="pt-BR" dirty="0" smtClean="0"/>
                  <a:t>.</a:t>
                </a:r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 algn="ctr">
                  <a:buNone/>
                </a:pPr>
                <a:r>
                  <a:rPr lang="pt-BR" dirty="0"/>
                  <a:t>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t-BR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a:rPr lang="pt-BR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/>
                  <a:t> será a ATIVIDADE DE ÁGUA (A</a:t>
                </a:r>
                <a:r>
                  <a:rPr lang="pt-BR" baseline="-25000" dirty="0"/>
                  <a:t>W</a:t>
                </a:r>
                <a:r>
                  <a:rPr lang="pt-BR" dirty="0"/>
                  <a:t>)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t-BR" dirty="0" smtClean="0"/>
              </a:p>
            </p:txBody>
          </p:sp>
        </mc:Choice>
        <mc:Fallback>
          <p:sp>
            <p:nvSpPr>
              <p:cNvPr id="4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99592" y="1556792"/>
                <a:ext cx="8136904" cy="5112568"/>
              </a:xfrm>
              <a:blipFill>
                <a:blip r:embed="rId4"/>
                <a:stretch>
                  <a:fillRect l="-119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74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800" y="1556792"/>
            <a:ext cx="82296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pt-BR" sz="2000" b="1" dirty="0" smtClean="0"/>
              <a:t>Considerações finais</a:t>
            </a:r>
          </a:p>
          <a:p>
            <a:pPr marL="0" indent="0" algn="ctr">
              <a:buNone/>
            </a:pPr>
            <a:endParaRPr lang="pt-BR" sz="2000" dirty="0"/>
          </a:p>
          <a:p>
            <a:pPr marL="0" indent="0" algn="ctr">
              <a:buNone/>
            </a:pPr>
            <a:r>
              <a:rPr lang="pt-BR" sz="2000" dirty="0" smtClean="0"/>
              <a:t>Na próxima aula, vamos usar bastante o conceito de potencial químico de soluções ideais e reais. </a:t>
            </a:r>
            <a:endParaRPr lang="pt-BR" sz="2000" dirty="0" smtClean="0"/>
          </a:p>
          <a:p>
            <a:pPr marL="0" indent="0" algn="ctr">
              <a:buNone/>
            </a:pPr>
            <a:endParaRPr lang="pt-BR" sz="2000" dirty="0" smtClean="0"/>
          </a:p>
          <a:p>
            <a:pPr marL="0" indent="0" algn="ctr">
              <a:buNone/>
            </a:pPr>
            <a:r>
              <a:rPr lang="pt-BR" sz="2000" dirty="0" smtClean="0"/>
              <a:t>Portanto, sugiro que repitam essas deduções no papel para que não esqueçam delas.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0312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22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6"/>
          <p:cNvSpPr txBox="1">
            <a:spLocks/>
          </p:cNvSpPr>
          <p:nvPr/>
        </p:nvSpPr>
        <p:spPr bwMode="auto">
          <a:xfrm>
            <a:off x="971600" y="626388"/>
            <a:ext cx="7848872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Potencial</a:t>
            </a:r>
            <a:r>
              <a:rPr kumimoji="0" lang="pt-BR" sz="28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Químico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64096" y="1556792"/>
                <a:ext cx="8172400" cy="504056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 smtClean="0"/>
                  <a:t>Em sistemas (soluções) homogêneos, cada componente tem um potencial químico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pt-BR" dirty="0" smtClean="0"/>
                  <a:t>):</a:t>
                </a: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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pt-BR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t-B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pt-B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pt-B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pt-B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pt-B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b>
                    </m:sSub>
                    <m:r>
                      <a:rPr lang="pt-BR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dirty="0" smtClean="0"/>
                  <a:t>     (1)</a:t>
                </a: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Considerando o componente água (solvente): i = 1.</a:t>
                </a:r>
              </a:p>
              <a:p>
                <a:pPr marL="0" indent="0">
                  <a:buNone/>
                </a:pPr>
                <a:r>
                  <a:rPr lang="pt-BR" dirty="0" smtClean="0"/>
                  <a:t>Se alterarmos a quantidade de água na solução de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pt-BR" dirty="0" smtClean="0"/>
                  <a:t> (referência) para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 smtClean="0"/>
                  <a:t>, a variação de G será:</a:t>
                </a:r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pt-B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 </m:t>
                    </m:r>
                    <m:sSubSup>
                      <m:sSubSup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pt-BR" dirty="0" smtClean="0"/>
                  <a:t>  (2)</a:t>
                </a:r>
              </a:p>
            </p:txBody>
          </p:sp>
        </mc:Choice>
        <mc:Fallback xmlns="">
          <p:sp>
            <p:nvSpPr>
              <p:cNvPr id="5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4096" y="1556792"/>
                <a:ext cx="8172400" cy="5040560"/>
              </a:xfrm>
              <a:blipFill>
                <a:blip r:embed="rId4"/>
                <a:stretch>
                  <a:fillRect l="-1194" t="-96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5343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49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27584" y="1556792"/>
                <a:ext cx="8136904" cy="511256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 smtClean="0"/>
                  <a:t>E, se a solução está em equilíbrio com </a:t>
                </a:r>
              </a:p>
              <a:p>
                <a:pPr marL="0" indent="0">
                  <a:buNone/>
                </a:pPr>
                <a:r>
                  <a:rPr lang="pt-BR" dirty="0" smtClean="0"/>
                  <a:t>seu vapor: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r>
                  <a:rPr lang="pt-BR" dirty="0" smtClean="0"/>
                  <a:t>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p>
                    </m:sSubSup>
                  </m:oMath>
                </a14:m>
                <a:r>
                  <a:rPr lang="pt-BR" dirty="0" smtClean="0"/>
                  <a:t>   (3)</a:t>
                </a:r>
              </a:p>
              <a:p>
                <a:pPr marL="0" indent="0" algn="ctr">
                  <a:buNone/>
                </a:pPr>
                <a:endParaRPr lang="pt-BR" dirty="0"/>
              </a:p>
            </p:txBody>
          </p:sp>
        </mc:Choice>
        <mc:Fallback>
          <p:sp>
            <p:nvSpPr>
              <p:cNvPr id="4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584" y="1556792"/>
                <a:ext cx="8136904" cy="5112568"/>
              </a:xfrm>
              <a:blipFill>
                <a:blip r:embed="rId4"/>
                <a:stretch>
                  <a:fillRect l="-1199" t="-95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96" y="1628800"/>
            <a:ext cx="1628775" cy="1562100"/>
          </a:xfrm>
          <a:prstGeom prst="rect">
            <a:avLst/>
          </a:prstGeom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0312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95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27584" y="1556792"/>
                <a:ext cx="8136904" cy="511256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 smtClean="0"/>
                  <a:t>E, se a solução está em equilíbrio com </a:t>
                </a:r>
              </a:p>
              <a:p>
                <a:pPr marL="0" indent="0">
                  <a:buNone/>
                </a:pPr>
                <a:r>
                  <a:rPr lang="pt-BR" dirty="0" smtClean="0"/>
                  <a:t>seu vapor: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r>
                  <a:rPr lang="pt-BR" dirty="0" smtClean="0"/>
                  <a:t>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p>
                    </m:sSubSup>
                  </m:oMath>
                </a14:m>
                <a:r>
                  <a:rPr lang="pt-BR" dirty="0" smtClean="0"/>
                  <a:t>   (3)</a:t>
                </a:r>
              </a:p>
              <a:p>
                <a:pPr marL="0" indent="0" algn="ctr">
                  <a:buNone/>
                </a:pPr>
                <a:endParaRPr lang="pt-BR" dirty="0"/>
              </a:p>
              <a:p>
                <a:pPr marL="0" indent="0">
                  <a:buNone/>
                </a:pPr>
                <a:r>
                  <a:rPr lang="pt-BR" dirty="0" smtClean="0"/>
                  <a:t>Mas, como calcular esses potenciais químicos em função da composição do sistema</a:t>
                </a:r>
                <a:r>
                  <a:rPr lang="pt-BR" dirty="0" smtClean="0"/>
                  <a:t>?</a:t>
                </a:r>
              </a:p>
            </p:txBody>
          </p:sp>
        </mc:Choice>
        <mc:Fallback>
          <p:sp>
            <p:nvSpPr>
              <p:cNvPr id="4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584" y="1556792"/>
                <a:ext cx="8136904" cy="5112568"/>
              </a:xfrm>
              <a:blipFill>
                <a:blip r:embed="rId4"/>
                <a:stretch>
                  <a:fillRect l="-1199" t="-95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96" y="1628800"/>
            <a:ext cx="1628775" cy="1562100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8344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72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27584" y="1556792"/>
                <a:ext cx="8136904" cy="511256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 smtClean="0"/>
                  <a:t>E, se a solução está em equilíbrio com </a:t>
                </a:r>
              </a:p>
              <a:p>
                <a:pPr marL="0" indent="0">
                  <a:buNone/>
                </a:pPr>
                <a:r>
                  <a:rPr lang="pt-BR" dirty="0" smtClean="0"/>
                  <a:t>seu vapor: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p>
                    </m:sSubSup>
                  </m:oMath>
                </a14:m>
                <a:r>
                  <a:rPr lang="pt-BR" dirty="0" smtClean="0"/>
                  <a:t> 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p>
                    </m:sSubSup>
                  </m:oMath>
                </a14:m>
                <a:r>
                  <a:rPr lang="pt-BR" dirty="0" smtClean="0"/>
                  <a:t>   (3)</a:t>
                </a:r>
              </a:p>
              <a:p>
                <a:pPr marL="0" indent="0" algn="ctr">
                  <a:buNone/>
                </a:pPr>
                <a:endParaRPr lang="pt-BR" dirty="0"/>
              </a:p>
              <a:p>
                <a:pPr marL="0" indent="0">
                  <a:buNone/>
                </a:pPr>
                <a:r>
                  <a:rPr lang="pt-BR" dirty="0" smtClean="0"/>
                  <a:t>Mas, como calcular esses potenciais químicos em função da composição do sistema</a:t>
                </a:r>
                <a:r>
                  <a:rPr lang="pt-BR" dirty="0" smtClean="0"/>
                  <a:t>?</a:t>
                </a:r>
              </a:p>
              <a:p>
                <a:pPr marL="0" indent="0">
                  <a:buNone/>
                </a:pPr>
                <a:r>
                  <a:rPr lang="pt-BR" dirty="0" smtClean="0"/>
                  <a:t>Vamos trabalhar o vapor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p>
                    </m:sSubSup>
                  </m:oMath>
                </a14:m>
                <a:r>
                  <a:rPr lang="pt-BR" dirty="0" smtClean="0"/>
                  <a:t>), considerando que se comporta como gás ideal:</a:t>
                </a: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𝑑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p>
                    </m:sSubSup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bar>
                      <m:barPr>
                        <m:pos m:val="top"/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ba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 smtClean="0"/>
                  <a:t>   (4)</a:t>
                </a:r>
                <a:endParaRPr lang="pt-BR" dirty="0"/>
              </a:p>
            </p:txBody>
          </p:sp>
        </mc:Choice>
        <mc:Fallback xmlns="">
          <p:sp>
            <p:nvSpPr>
              <p:cNvPr id="4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584" y="1556792"/>
                <a:ext cx="8136904" cy="5112568"/>
              </a:xfrm>
              <a:blipFill>
                <a:blip r:embed="rId4"/>
                <a:stretch>
                  <a:fillRect l="-1199" t="-95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96" y="1628800"/>
            <a:ext cx="1628775" cy="1562100"/>
          </a:xfrm>
          <a:prstGeom prst="rect">
            <a:avLst/>
          </a:prstGeom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8344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92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27584" y="1556792"/>
                <a:ext cx="8136904" cy="511256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 smtClean="0"/>
                  <a:t>Relembrando a Lei dos Gases </a:t>
                </a:r>
                <a:r>
                  <a:rPr lang="pt-BR" dirty="0" smtClean="0"/>
                  <a:t>Ideais </a:t>
                </a:r>
                <a:r>
                  <a:rPr lang="pt-BR" dirty="0" smtClean="0"/>
                  <a:t>(para </a:t>
                </a:r>
                <a:r>
                  <a:rPr lang="pt-BR" dirty="0" smtClean="0"/>
                  <a:t>i=1</a:t>
                </a:r>
                <a:r>
                  <a:rPr lang="pt-BR" dirty="0" smtClean="0"/>
                  <a:t>):</a:t>
                </a: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BR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pt-BR" dirty="0" smtClean="0"/>
                  <a:t>      (5)</a:t>
                </a:r>
              </a:p>
              <a:p>
                <a:pPr marL="0" indent="0">
                  <a:buNone/>
                </a:pPr>
                <a:r>
                  <a:rPr lang="pt-BR" dirty="0" smtClean="0"/>
                  <a:t>Portanto: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f>
                      <m:f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bar>
                      <m:barPr>
                        <m:pos m:val="top"/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ba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pt-BR" dirty="0"/>
                  <a:t>      </a:t>
                </a:r>
                <a:r>
                  <a:rPr lang="pt-BR" dirty="0" smtClean="0"/>
                  <a:t>(6)</a:t>
                </a:r>
                <a:endParaRPr lang="pt-BR" dirty="0"/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          </a:t>
                </a:r>
                <a:endParaRPr lang="pt-BR" dirty="0"/>
              </a:p>
            </p:txBody>
          </p:sp>
        </mc:Choice>
        <mc:Fallback>
          <p:sp>
            <p:nvSpPr>
              <p:cNvPr id="4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584" y="1556792"/>
                <a:ext cx="8136904" cy="5112568"/>
              </a:xfrm>
              <a:blipFill>
                <a:blip r:embed="rId4"/>
                <a:stretch>
                  <a:fillRect l="-1199" t="-95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34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27584" y="1556792"/>
                <a:ext cx="8136904" cy="511256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 smtClean="0"/>
                  <a:t>Relembrando a Lei dos Gases </a:t>
                </a:r>
                <a:r>
                  <a:rPr lang="pt-BR" dirty="0" smtClean="0"/>
                  <a:t>Ideais </a:t>
                </a:r>
                <a:r>
                  <a:rPr lang="pt-BR" dirty="0" smtClean="0"/>
                  <a:t>(para </a:t>
                </a:r>
                <a:r>
                  <a:rPr lang="pt-BR" dirty="0" smtClean="0"/>
                  <a:t>i=1</a:t>
                </a:r>
                <a:r>
                  <a:rPr lang="pt-BR" dirty="0" smtClean="0"/>
                  <a:t>):</a:t>
                </a:r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BR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pt-BR" dirty="0" smtClean="0"/>
                  <a:t>      (5)</a:t>
                </a:r>
              </a:p>
              <a:p>
                <a:pPr marL="0" indent="0">
                  <a:buNone/>
                </a:pPr>
                <a:r>
                  <a:rPr lang="pt-BR" dirty="0" smtClean="0"/>
                  <a:t>Portanto: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f>
                      <m:f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bar>
                      <m:barPr>
                        <m:pos m:val="top"/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ba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pt-BR" dirty="0"/>
                  <a:t>      </a:t>
                </a:r>
                <a:r>
                  <a:rPr lang="pt-BR" dirty="0" smtClean="0"/>
                  <a:t>(6)</a:t>
                </a:r>
                <a:endParaRPr lang="pt-BR" dirty="0"/>
              </a:p>
              <a:p>
                <a:pPr marL="0" indent="0">
                  <a:buNone/>
                </a:pPr>
                <a:endParaRPr lang="pt-BR" dirty="0" smtClean="0"/>
              </a:p>
              <a:p>
                <a:pPr marL="0" indent="0">
                  <a:buNone/>
                </a:pPr>
                <a:r>
                  <a:rPr lang="pt-BR" dirty="0" smtClean="0"/>
                  <a:t>E, substituindo a Eq. 6 na Eq. 4, temos:</a:t>
                </a:r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</a:rPr>
                      <m:t>𝑑</m:t>
                    </m:r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p>
                    </m:sSubSup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dirty="0" smtClean="0"/>
                  <a:t>      (7)</a:t>
                </a:r>
              </a:p>
              <a:p>
                <a:pPr marL="0" indent="0">
                  <a:buNone/>
                </a:pPr>
                <a:endParaRPr lang="pt-BR" dirty="0"/>
              </a:p>
              <a:p>
                <a:pPr marL="0" indent="0">
                  <a:buNone/>
                </a:pPr>
                <a:r>
                  <a:rPr lang="pt-BR" dirty="0" smtClean="0"/>
                  <a:t>          </a:t>
                </a:r>
                <a:endParaRPr lang="pt-BR" dirty="0"/>
              </a:p>
            </p:txBody>
          </p:sp>
        </mc:Choice>
        <mc:Fallback>
          <p:sp>
            <p:nvSpPr>
              <p:cNvPr id="4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7584" y="1556792"/>
                <a:ext cx="8136904" cy="5112568"/>
              </a:xfrm>
              <a:blipFill>
                <a:blip r:embed="rId4"/>
                <a:stretch>
                  <a:fillRect l="-1199" t="-95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14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ço Reservado para Conteúdo 2"/>
              <p:cNvSpPr>
                <a:spLocks noGrp="1"/>
              </p:cNvSpPr>
              <p:nvPr>
                <p:ph idx="1"/>
              </p:nvPr>
            </p:nvSpPr>
            <p:spPr>
              <a:xfrm>
                <a:off x="864096" y="1556792"/>
                <a:ext cx="7956376" cy="511256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pt-BR" dirty="0" smtClean="0"/>
                  <a:t>Integrando: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nary>
                      <m:nary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Sup>
                          <m:sSubSup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sub>
                      <m:sup>
                        <m:sSubSup>
                          <m:sSubSup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p>
                        </m:sSubSup>
                      </m:sup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𝑑</m:t>
                        </m:r>
                        <m:sSubSup>
                          <m:sSubSup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p>
                        </m:sSubSup>
                      </m:e>
                    </m:nary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nary>
                      <m:naryPr>
                        <m:ctrlPr>
                          <a:rPr lang="pt-B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  <m:e>
                        <m:f>
                          <m:fPr>
                            <m:ctrlPr>
                              <a:rPr lang="pt-B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pt-B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pt-B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pt-B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pt-B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r>
                  <a:rPr lang="pt-BR" i="1" dirty="0" smtClean="0"/>
                  <a:t>     </a:t>
                </a:r>
                <a:r>
                  <a:rPr lang="pt-BR" dirty="0" smtClean="0"/>
                  <a:t>(8)</a:t>
                </a:r>
                <a:endParaRPr lang="pt-BR" dirty="0"/>
              </a:p>
              <a:p>
                <a:pPr marL="0" indent="0">
                  <a:buNone/>
                </a:pPr>
                <a:endParaRPr lang="pt-BR" i="1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p>
                    </m:sSubSup>
                  </m:oMath>
                </a14:m>
                <a:r>
                  <a:rPr lang="pt-BR" i="1" dirty="0" smtClean="0"/>
                  <a:t> -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𝐿𝑛</m:t>
                            </m:r>
                            <m:sSub>
                              <m:sSubPr>
                                <m:ctrlPr>
                                  <a:rPr lang="pt-B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t-B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pt-B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bSup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𝑇𝐿𝑛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i="1" dirty="0" smtClean="0"/>
                  <a:t>        </a:t>
                </a:r>
                <a:r>
                  <a:rPr lang="pt-BR" dirty="0" smtClean="0"/>
                  <a:t>(9)</a:t>
                </a:r>
                <a:r>
                  <a:rPr lang="pt-BR" i="1" dirty="0" smtClean="0"/>
                  <a:t> </a:t>
                </a:r>
              </a:p>
              <a:p>
                <a:pPr marL="0" indent="0" algn="ctr">
                  <a:buNone/>
                </a:pPr>
                <a:endParaRPr lang="pt-BR" i="1" dirty="0"/>
              </a:p>
              <a:p>
                <a:pPr marL="0" indent="0">
                  <a:buNone/>
                </a:pPr>
                <a:r>
                  <a:rPr lang="pt-BR" dirty="0" smtClean="0"/>
                  <a:t>Portanto, o potencial químico do vapor em equilíbrio com a solução será:</a:t>
                </a:r>
              </a:p>
              <a:p>
                <a:pPr marL="0" indent="0">
                  <a:buNone/>
                </a:pPr>
                <a:endParaRPr lang="pt-BR" i="1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p>
                    </m:sSubSup>
                  </m:oMath>
                </a14:m>
                <a:r>
                  <a:rPr lang="pt-BR" i="1" dirty="0"/>
                  <a:t> </a:t>
                </a:r>
                <a:r>
                  <a:rPr lang="pt-BR" i="1" dirty="0" smtClean="0"/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pt-B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B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𝑇𝐿𝑛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pt-BR" i="1" dirty="0"/>
                  <a:t>        </a:t>
                </a:r>
                <a:r>
                  <a:rPr lang="pt-BR" dirty="0" smtClean="0"/>
                  <a:t>(10) </a:t>
                </a:r>
                <a:endParaRPr lang="pt-BR" dirty="0"/>
              </a:p>
              <a:p>
                <a:pPr marL="0" indent="0" algn="ctr">
                  <a:buNone/>
                </a:pPr>
                <a:endParaRPr lang="pt-BR" i="1" dirty="0" smtClean="0"/>
              </a:p>
              <a:p>
                <a:pPr marL="0" indent="0" algn="ctr">
                  <a:buNone/>
                </a:pPr>
                <a:r>
                  <a:rPr lang="pt-BR" dirty="0" smtClean="0"/>
                  <a:t>Mas, o sistema está em equilíbrio (Eq.3)</a:t>
                </a:r>
              </a:p>
            </p:txBody>
          </p:sp>
        </mc:Choice>
        <mc:Fallback xmlns="">
          <p:sp>
            <p:nvSpPr>
              <p:cNvPr id="5" name="Espaço Reservado para Conteú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4096" y="1556792"/>
                <a:ext cx="7956376" cy="5112568"/>
              </a:xfrm>
              <a:blipFill>
                <a:blip r:embed="rId4"/>
                <a:stretch>
                  <a:fillRect l="-1226" t="-954" b="-274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47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9080</TotalTime>
  <Words>396</Words>
  <Application>Microsoft Office PowerPoint</Application>
  <PresentationFormat>Apresentação na tela (4:3)</PresentationFormat>
  <Paragraphs>163</Paragraphs>
  <Slides>22</Slides>
  <Notes>1</Notes>
  <HiddenSlides>0</HiddenSlides>
  <MMClips>22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31" baseType="lpstr">
      <vt:lpstr>AR BLANCA</vt:lpstr>
      <vt:lpstr>Arial</vt:lpstr>
      <vt:lpstr>Calibri</vt:lpstr>
      <vt:lpstr>Cambria Math</vt:lpstr>
      <vt:lpstr>Century Gothic</vt:lpstr>
      <vt:lpstr>Symbol</vt:lpstr>
      <vt:lpstr>Times New Roman</vt:lpstr>
      <vt:lpstr>Wingdings</vt:lpstr>
      <vt:lpstr>Estrutura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USP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Clique para adicionar do título</dc:title>
  <dc:creator>FZEA</dc:creator>
  <cp:lastModifiedBy>PJSobral</cp:lastModifiedBy>
  <cp:revision>804</cp:revision>
  <dcterms:created xsi:type="dcterms:W3CDTF">2006-06-27T13:27:53Z</dcterms:created>
  <dcterms:modified xsi:type="dcterms:W3CDTF">2020-08-25T19:56:15Z</dcterms:modified>
</cp:coreProperties>
</file>