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1" r:id="rId3"/>
    <p:sldId id="262" r:id="rId4"/>
    <p:sldId id="263" r:id="rId5"/>
    <p:sldId id="265" r:id="rId6"/>
    <p:sldId id="260" r:id="rId7"/>
    <p:sldId id="259" r:id="rId8"/>
    <p:sldId id="264" r:id="rId9"/>
    <p:sldId id="256" r:id="rId10"/>
    <p:sldId id="257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F2B8-6B64-48C6-82B2-FEAD91C6A16B}" type="datetimeFigureOut">
              <a:rPr lang="pt-BR" smtClean="0"/>
              <a:pPr/>
              <a:t>10/04/2018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F2B8-6B64-48C6-82B2-FEAD91C6A16B}" type="datetimeFigureOut">
              <a:rPr lang="pt-BR" smtClean="0"/>
              <a:pPr/>
              <a:t>10/04/2018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F2B8-6B64-48C6-82B2-FEAD91C6A16B}" type="datetimeFigureOut">
              <a:rPr lang="pt-BR" smtClean="0"/>
              <a:pPr/>
              <a:t>10/04/2018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F2B8-6B64-48C6-82B2-FEAD91C6A16B}" type="datetimeFigureOut">
              <a:rPr lang="pt-BR" smtClean="0"/>
              <a:pPr/>
              <a:t>10/04/2018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F2B8-6B64-48C6-82B2-FEAD91C6A16B}" type="datetimeFigureOut">
              <a:rPr lang="pt-BR" smtClean="0"/>
              <a:pPr/>
              <a:t>10/04/2018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D0FF2B8-6B64-48C6-82B2-FEAD91C6A16B}" type="datetimeFigureOut">
              <a:rPr lang="pt-BR" smtClean="0"/>
              <a:pPr/>
              <a:t>10/04/2018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F2B8-6B64-48C6-82B2-FEAD91C6A16B}" type="datetimeFigureOut">
              <a:rPr lang="pt-BR" smtClean="0"/>
              <a:pPr/>
              <a:t>10/04/2018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F2B8-6B64-48C6-82B2-FEAD91C6A16B}" type="datetimeFigureOut">
              <a:rPr lang="pt-BR" smtClean="0"/>
              <a:pPr/>
              <a:t>10/04/2018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F2B8-6B64-48C6-82B2-FEAD91C6A16B}" type="datetimeFigureOut">
              <a:rPr lang="pt-BR" smtClean="0"/>
              <a:pPr/>
              <a:t>10/04/2018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F2B8-6B64-48C6-82B2-FEAD91C6A16B}" type="datetimeFigureOut">
              <a:rPr lang="pt-BR" smtClean="0"/>
              <a:pPr/>
              <a:t>10/04/2018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D0FF2B8-6B64-48C6-82B2-FEAD91C6A16B}" type="datetimeFigureOut">
              <a:rPr lang="pt-BR" smtClean="0"/>
              <a:pPr/>
              <a:t>10/04/2018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D0FF2B8-6B64-48C6-82B2-FEAD91C6A16B}" type="datetimeFigureOut">
              <a:rPr lang="pt-BR" smtClean="0"/>
              <a:pPr/>
              <a:t>10/04/2018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D3009E-1E0A-43B6-84F3-D3F9CAB98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Galáxias Olhares sobre o Bras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00174"/>
            <a:ext cx="7345731" cy="2286016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1357290" y="4714884"/>
            <a:ext cx="72866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MEIO AMBIENTE</a:t>
            </a:r>
          </a:p>
          <a:p>
            <a:endParaRPr lang="pt-BR" dirty="0"/>
          </a:p>
          <a:p>
            <a:pPr algn="r"/>
            <a:r>
              <a:rPr lang="pt-BR" sz="2000" i="1" dirty="0" smtClean="0">
                <a:latin typeface="Calibri" pitchFamily="34" charset="0"/>
              </a:rPr>
              <a:t>Mediação</a:t>
            </a:r>
            <a:r>
              <a:rPr lang="pt-BR" sz="2000" dirty="0" smtClean="0">
                <a:latin typeface="Calibri" pitchFamily="34" charset="0"/>
              </a:rPr>
              <a:t>: Jaime Oliva  (Instituto de Estudos Brasileiros- USP) </a:t>
            </a:r>
            <a:endParaRPr lang="pt-BR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0" y="285728"/>
          <a:ext cx="8929750" cy="6545301"/>
        </p:xfrm>
        <a:graphic>
          <a:graphicData uri="http://schemas.openxmlformats.org/drawingml/2006/table">
            <a:tbl>
              <a:tblPr/>
              <a:tblGrid>
                <a:gridCol w="2251229"/>
                <a:gridCol w="3683095"/>
                <a:gridCol w="1566547"/>
                <a:gridCol w="1428879"/>
              </a:tblGrid>
              <a:tr h="254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Dimensões</a:t>
                      </a:r>
                      <a:endParaRPr lang="pt-BR" sz="1800" dirty="0">
                        <a:solidFill>
                          <a:srgbClr val="76923C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14" marR="30414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Paradigmas em debate</a:t>
                      </a:r>
                      <a:endParaRPr lang="pt-BR" sz="1800" dirty="0">
                        <a:solidFill>
                          <a:srgbClr val="76923C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14" marR="30414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4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solidFill>
                          <a:srgbClr val="76923C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14" marR="30414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Agro-industrial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Neo-naturalista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Pós-materialista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Lógica do sistema produtivo</a:t>
                      </a:r>
                      <a:endParaRPr lang="pt-BR" sz="18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14" marR="30414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Produção predadora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Predação reprodutiva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Produção reprodutiva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2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Referência da atividade produtiva</a:t>
                      </a:r>
                      <a:endParaRPr lang="pt-BR" sz="18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14" marR="30414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Demanda: programação, padronização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Necessidades: tradição, adaptação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("harmonia")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Desejos: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Inovação, criação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Atores dominantes</a:t>
                      </a:r>
                      <a:endParaRPr lang="pt-BR" sz="18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14" marR="30414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Empresas, Estados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Comunidades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Indivíduos,  sociedades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6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Valores ligados ao espaço: habitat</a:t>
                      </a:r>
                      <a:endParaRPr lang="pt-BR" sz="18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14" marR="30414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Localizações, local, mercado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Meio, "país", ruralidade, localismo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Copresença, lugares, urbanidade, mundialidade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2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Valores ligados ao espaço: mobilidade</a:t>
                      </a:r>
                      <a:endParaRPr lang="pt-BR" sz="18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14" marR="30414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Livre-circulação,  automóvel individual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Enraizamento, imobilidade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Direito à mobilidade, transportes públicos</a:t>
                      </a:r>
                    </a:p>
                  </a:txBody>
                  <a:tcPr marL="30414" marR="30414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409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76923C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Fonte: Jacques </a:t>
                      </a:r>
                      <a:r>
                        <a:rPr lang="pt-BR" sz="1800" b="1" dirty="0" err="1">
                          <a:solidFill>
                            <a:srgbClr val="76923C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Lévy</a:t>
                      </a:r>
                      <a:endParaRPr lang="pt-BR" sz="1800" dirty="0">
                        <a:solidFill>
                          <a:srgbClr val="76923C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414" marR="30414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42844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857232"/>
            <a:ext cx="85725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000" dirty="0" smtClean="0"/>
          </a:p>
          <a:p>
            <a:pPr algn="ctr"/>
            <a:r>
              <a:rPr lang="pt-BR" sz="3600" dirty="0" smtClean="0"/>
              <a:t>O QUE É A NATUREZA?</a:t>
            </a:r>
          </a:p>
          <a:p>
            <a:pPr algn="ctr"/>
            <a:endParaRPr lang="pt-BR" sz="3600" dirty="0" smtClean="0"/>
          </a:p>
          <a:p>
            <a:pPr algn="ctr"/>
            <a:r>
              <a:rPr lang="pt-BR" sz="3600" dirty="0" smtClean="0"/>
              <a:t>O “outro da sociedade”, da “cultura”, do “humano” ?</a:t>
            </a:r>
          </a:p>
          <a:p>
            <a:endParaRPr lang="pt-BR" sz="3600" dirty="0" smtClean="0"/>
          </a:p>
          <a:p>
            <a:pPr algn="ctr"/>
            <a:r>
              <a:rPr lang="pt-BR" sz="3600" dirty="0" smtClean="0"/>
              <a:t>Ou a natureza é um “ente humano” ?</a:t>
            </a:r>
          </a:p>
          <a:p>
            <a:endParaRPr lang="pt-BR" sz="3000" dirty="0"/>
          </a:p>
          <a:p>
            <a:endParaRPr lang="pt-BR" dirty="0" smtClean="0"/>
          </a:p>
          <a:p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2214554"/>
            <a:ext cx="82868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i="1" dirty="0" smtClean="0">
                <a:latin typeface="Calibri" pitchFamily="34" charset="0"/>
              </a:rPr>
              <a:t>Existem </a:t>
            </a:r>
            <a:r>
              <a:rPr lang="pt-BR" sz="3600" i="1" dirty="0">
                <a:latin typeface="Calibri" pitchFamily="34" charset="0"/>
              </a:rPr>
              <a:t>sistemas biofísicos cuja existência é anterior e possível sem o humano, mesmo que o pensamento (e o conhecimento) a respeito só seja  possível com o ser humano. Eles podem ser estudados por cientistas específicos sem a presença do humano. </a:t>
            </a:r>
            <a:endParaRPr lang="pt-BR" sz="3600" dirty="0">
              <a:latin typeface="Calibri" pitchFamily="34" charset="0"/>
            </a:endParaRPr>
          </a:p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714348" y="928670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atin typeface="Calibri" pitchFamily="34" charset="0"/>
              </a:rPr>
              <a:t>MEIO BIOFÍSICO ≠ NATUREZA</a:t>
            </a:r>
            <a:endParaRPr lang="pt-BR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1472" y="2000240"/>
            <a:ext cx="800105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i="1" dirty="0" smtClean="0">
                <a:latin typeface="Calibri" pitchFamily="34" charset="0"/>
              </a:rPr>
              <a:t>O </a:t>
            </a:r>
            <a:r>
              <a:rPr lang="pt-BR" sz="3600" i="1" dirty="0">
                <a:latin typeface="Calibri" pitchFamily="34" charset="0"/>
              </a:rPr>
              <a:t>tratamento (material e ideal) dos fenômenos físicos e biológicos pelas </a:t>
            </a:r>
            <a:r>
              <a:rPr lang="pt-BR" sz="3600" i="1">
                <a:latin typeface="Calibri" pitchFamily="34" charset="0"/>
              </a:rPr>
              <a:t>sociedades </a:t>
            </a:r>
            <a:r>
              <a:rPr lang="pt-BR" sz="3600" i="1" smtClean="0">
                <a:latin typeface="Calibri" pitchFamily="34" charset="0"/>
              </a:rPr>
              <a:t>produz </a:t>
            </a:r>
            <a:r>
              <a:rPr lang="pt-BR" sz="3600" i="1" dirty="0">
                <a:latin typeface="Calibri" pitchFamily="34" charset="0"/>
              </a:rPr>
              <a:t>a “natureza”. Assim, a natureza se situa no centro como um artifício, como o resultado de uma fabricação. </a:t>
            </a:r>
            <a:endParaRPr lang="pt-BR" sz="3600" dirty="0">
              <a:latin typeface="Calibri" pitchFamily="34" charset="0"/>
            </a:endParaRPr>
          </a:p>
          <a:p>
            <a:pPr algn="ctr"/>
            <a:endParaRPr lang="pt-BR" sz="3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85786" y="428604"/>
            <a:ext cx="7429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atin typeface="Calibri" pitchFamily="34" charset="0"/>
              </a:rPr>
              <a:t>A PRODUÇÃO (“INVENÇÃO”) </a:t>
            </a:r>
          </a:p>
          <a:p>
            <a:pPr algn="ctr"/>
            <a:r>
              <a:rPr lang="pt-BR" sz="4000" dirty="0" smtClean="0">
                <a:latin typeface="Calibri" pitchFamily="34" charset="0"/>
              </a:rPr>
              <a:t>DA NATUREZA</a:t>
            </a:r>
            <a:endParaRPr lang="pt-BR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1538" y="2428868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i="1" dirty="0" smtClean="0">
                <a:latin typeface="Calibri" pitchFamily="34" charset="0"/>
              </a:rPr>
              <a:t>Conjunto de fenômenos, de conhecimentos, de discursos e de práticas resultantes de um processo seletivo de incorporações de processos físicos e biológicos pela sociedade, num dado momento. </a:t>
            </a:r>
            <a:endParaRPr lang="pt-BR" sz="3600" dirty="0">
              <a:latin typeface="Calibr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214414" y="714356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latin typeface="Calibri" pitchFamily="34" charset="0"/>
              </a:rPr>
              <a:t>A NATUREZA COMO PRODUTO </a:t>
            </a:r>
          </a:p>
          <a:p>
            <a:pPr algn="ctr"/>
            <a:r>
              <a:rPr lang="pt-BR" sz="3600" dirty="0" smtClean="0">
                <a:latin typeface="Calibri" pitchFamily="34" charset="0"/>
              </a:rPr>
              <a:t>DA AÇÃO HUMANA</a:t>
            </a:r>
            <a:endParaRPr lang="pt-BR" sz="3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285728"/>
            <a:ext cx="857256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 smtClean="0">
                <a:latin typeface="Calibri" pitchFamily="34" charset="0"/>
              </a:rPr>
              <a:t>Como </a:t>
            </a:r>
            <a:r>
              <a:rPr lang="pt-BR" sz="3000" dirty="0">
                <a:latin typeface="Calibri" pitchFamily="34" charset="0"/>
              </a:rPr>
              <a:t>foi vivida a natureza nos 300 anos que inauguram a modernidade? </a:t>
            </a:r>
          </a:p>
          <a:p>
            <a:pPr algn="just"/>
            <a:r>
              <a:rPr lang="pt-BR" sz="3000" dirty="0">
                <a:latin typeface="Calibri" pitchFamily="34" charset="0"/>
              </a:rPr>
              <a:t>Ele desmonta o preconceito que afirma que antes da industrialização o homem dava mais valor à natureza. Ao </a:t>
            </a:r>
            <a:r>
              <a:rPr lang="pt-BR" sz="3000" dirty="0" smtClean="0">
                <a:latin typeface="Calibri" pitchFamily="34" charset="0"/>
              </a:rPr>
              <a:t>contrário, </a:t>
            </a:r>
            <a:r>
              <a:rPr lang="pt-BR" sz="3000" dirty="0">
                <a:latin typeface="Calibri" pitchFamily="34" charset="0"/>
              </a:rPr>
              <a:t>somente quando a flora e a fauna já foram dizimadas elas passam a ter nosso gosto e nosso apreço. Como se passa da violência sobre o mundo natural para um vínculo baseado na simpatia... e isso está em </a:t>
            </a:r>
            <a:r>
              <a:rPr lang="pt-BR" sz="3000" dirty="0" smtClean="0">
                <a:latin typeface="Calibri" pitchFamily="34" charset="0"/>
              </a:rPr>
              <a:t>andamento</a:t>
            </a:r>
            <a:r>
              <a:rPr lang="pt-BR" sz="3200" dirty="0" smtClean="0">
                <a:latin typeface="Calibri" pitchFamily="34" charset="0"/>
              </a:rPr>
              <a:t>?</a:t>
            </a:r>
          </a:p>
          <a:p>
            <a:pPr algn="just"/>
            <a:endParaRPr lang="pt-BR" sz="3200" dirty="0" smtClean="0">
              <a:latin typeface="Calibri" pitchFamily="34" charset="0"/>
            </a:endParaRPr>
          </a:p>
          <a:p>
            <a:pPr algn="ctr"/>
            <a:r>
              <a:rPr lang="pt-BR" sz="3200" dirty="0" smtClean="0">
                <a:latin typeface="Calibri" pitchFamily="34" charset="0"/>
              </a:rPr>
              <a:t>Keith THOMAS. </a:t>
            </a:r>
            <a:r>
              <a:rPr lang="pt-BR" sz="3200" i="1" dirty="0" smtClean="0">
                <a:latin typeface="Calibri" pitchFamily="34" charset="0"/>
              </a:rPr>
              <a:t>O Homem e o Mundo Natural </a:t>
            </a:r>
            <a:r>
              <a:rPr lang="pt-BR" sz="3200" dirty="0" smtClean="0">
                <a:latin typeface="Calibri" pitchFamily="34" charset="0"/>
              </a:rPr>
              <a:t>- Mudanças de atitudes em relação às plantas e aos animais – 1500-1800</a:t>
            </a:r>
          </a:p>
          <a:p>
            <a:endParaRPr lang="pt-BR" sz="3200" dirty="0">
              <a:latin typeface="Calibri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8596" y="571480"/>
            <a:ext cx="8358246" cy="5877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latin typeface="Calibri" pitchFamily="34" charset="0"/>
              </a:rPr>
              <a:t>“Uma </a:t>
            </a:r>
            <a:r>
              <a:rPr lang="pt-BR" sz="3200" dirty="0">
                <a:latin typeface="Calibri" pitchFamily="34" charset="0"/>
              </a:rPr>
              <a:t>árvore nunca é apenas uma árvore. A natureza não é algo anterior à cultura e independente da história de cada povo. Em cada árvore, cada rio, cada pedra, estão depositados séculos de memória. </a:t>
            </a:r>
            <a:endParaRPr lang="pt-BR" sz="3200" dirty="0" smtClean="0">
              <a:latin typeface="Calibri" pitchFamily="34" charset="0"/>
            </a:endParaRPr>
          </a:p>
          <a:p>
            <a:pPr algn="just"/>
            <a:r>
              <a:rPr lang="pt-BR" sz="3200" dirty="0" smtClean="0">
                <a:latin typeface="Calibri" pitchFamily="34" charset="0"/>
              </a:rPr>
              <a:t>Não </a:t>
            </a:r>
            <a:r>
              <a:rPr lang="pt-BR" sz="3200" dirty="0">
                <a:latin typeface="Calibri" pitchFamily="34" charset="0"/>
              </a:rPr>
              <a:t>existe uma natureza anterior a toda interpretação cultural – diria criação. </a:t>
            </a:r>
            <a:r>
              <a:rPr lang="pt-BR" sz="3200" dirty="0" smtClean="0">
                <a:latin typeface="Calibri" pitchFamily="34" charset="0"/>
              </a:rPr>
              <a:t>A </a:t>
            </a:r>
            <a:r>
              <a:rPr lang="pt-BR" sz="3200" dirty="0">
                <a:latin typeface="Calibri" pitchFamily="34" charset="0"/>
              </a:rPr>
              <a:t>ciência moderna teria substituído a visão mítica do mundo natural? A criação mítica da natureza</a:t>
            </a:r>
            <a:r>
              <a:rPr lang="pt-BR" sz="3200" dirty="0" smtClean="0">
                <a:latin typeface="Calibri" pitchFamily="34" charset="0"/>
              </a:rPr>
              <a:t>?”</a:t>
            </a:r>
            <a:endParaRPr lang="pt-BR" sz="3200" dirty="0">
              <a:latin typeface="Calibri" pitchFamily="34" charset="0"/>
            </a:endParaRPr>
          </a:p>
          <a:p>
            <a:pPr algn="ctr"/>
            <a:endParaRPr lang="pt-BR" sz="2800" dirty="0" smtClean="0">
              <a:latin typeface="Calibri" pitchFamily="34" charset="0"/>
            </a:endParaRPr>
          </a:p>
          <a:p>
            <a:pPr algn="ctr"/>
            <a:r>
              <a:rPr lang="pt-BR" sz="2800" dirty="0" smtClean="0">
                <a:latin typeface="Calibri" pitchFamily="34" charset="0"/>
              </a:rPr>
              <a:t>Simon SCHAMA. </a:t>
            </a:r>
            <a:r>
              <a:rPr lang="pt-BR" sz="2800" i="1" dirty="0">
                <a:latin typeface="Calibri" pitchFamily="34" charset="0"/>
              </a:rPr>
              <a:t>Paisagem e </a:t>
            </a:r>
            <a:r>
              <a:rPr lang="pt-BR" sz="2800" i="1" dirty="0" smtClean="0">
                <a:latin typeface="Calibri" pitchFamily="34" charset="0"/>
              </a:rPr>
              <a:t>Memória</a:t>
            </a:r>
            <a:endParaRPr lang="pt-BR" sz="2800" dirty="0">
              <a:latin typeface="Calibri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85720" y="357166"/>
          <a:ext cx="8501122" cy="6000792"/>
        </p:xfrm>
        <a:graphic>
          <a:graphicData uri="http://schemas.openxmlformats.org/drawingml/2006/table">
            <a:tbl>
              <a:tblPr/>
              <a:tblGrid>
                <a:gridCol w="2365530"/>
                <a:gridCol w="6135592"/>
              </a:tblGrid>
              <a:tr h="461904"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Quatro maneiras de identificar os “existentes”, segundo Philippe Descola</a:t>
                      </a:r>
                      <a:endParaRPr lang="pt-BR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8326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i="1" dirty="0">
                          <a:latin typeface="Calibri" pitchFamily="34" charset="0"/>
                          <a:ea typeface="Calibri"/>
                          <a:cs typeface="Times New Roman"/>
                        </a:rPr>
                        <a:t>Características</a:t>
                      </a:r>
                      <a:endParaRPr lang="pt-BR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80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i="1" dirty="0">
                          <a:latin typeface="Calibri" pitchFamily="34" charset="0"/>
                          <a:ea typeface="Calibri"/>
                          <a:cs typeface="Times New Roman"/>
                        </a:rPr>
                        <a:t>1. Totemismo</a:t>
                      </a: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Ressalta a continuidade material e moral entre humanos e não-humanos</a:t>
                      </a: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84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i="1" dirty="0">
                          <a:latin typeface="Calibri" pitchFamily="34" charset="0"/>
                          <a:ea typeface="Calibri"/>
                          <a:cs typeface="Times New Roman"/>
                        </a:rPr>
                        <a:t>2. Analogismo</a:t>
                      </a: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Postula entre os elementos dos dois mundos uma rede de descontinuidades estruturada por relações de correspondência</a:t>
                      </a: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80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i="1" dirty="0">
                          <a:latin typeface="Calibri" pitchFamily="34" charset="0"/>
                          <a:ea typeface="Calibri"/>
                          <a:cs typeface="Times New Roman"/>
                        </a:rPr>
                        <a:t>3. Animismo</a:t>
                      </a: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Empresta aos não-humanos a interioridade dos humanos, mas os diferencia pelos corpos (materialmente)</a:t>
                      </a: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16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i="1" dirty="0">
                          <a:latin typeface="Calibri" pitchFamily="34" charset="0"/>
                          <a:ea typeface="Calibri"/>
                          <a:cs typeface="Times New Roman"/>
                        </a:rPr>
                        <a:t>4.Naturalismo/</a:t>
                      </a: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i="1" dirty="0">
                          <a:latin typeface="Calibri" pitchFamily="34" charset="0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pt-BR" sz="2400" i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umanismo</a:t>
                      </a:r>
                      <a:endParaRPr lang="pt-BR" sz="2400" i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Relaciona os humanos aos </a:t>
                      </a:r>
                      <a:r>
                        <a:rPr lang="pt-BR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não-humanos </a:t>
                      </a:r>
                      <a:r>
                        <a:rPr lang="pt-BR" sz="2000" dirty="0">
                          <a:latin typeface="Calibri" pitchFamily="34" charset="0"/>
                          <a:ea typeface="Calibri"/>
                          <a:cs typeface="Times New Roman"/>
                        </a:rPr>
                        <a:t>pelas continuidades materiais, mas os separa pela atitude </a:t>
                      </a:r>
                      <a:r>
                        <a:rPr lang="pt-BR" sz="20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cultural</a:t>
                      </a:r>
                      <a:endParaRPr lang="pt-BR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6596" marR="665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14282" y="-24"/>
          <a:ext cx="8643999" cy="6689930"/>
        </p:xfrm>
        <a:graphic>
          <a:graphicData uri="http://schemas.openxmlformats.org/drawingml/2006/table">
            <a:tbl>
              <a:tblPr/>
              <a:tblGrid>
                <a:gridCol w="2135125"/>
                <a:gridCol w="2081628"/>
                <a:gridCol w="2106466"/>
                <a:gridCol w="2320780"/>
              </a:tblGrid>
              <a:tr h="4398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Dimensões</a:t>
                      </a:r>
                      <a:endParaRPr lang="pt-B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Paradigmas em debate</a:t>
                      </a:r>
                      <a:endParaRPr lang="pt-BR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19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  <a:cs typeface="Times New Roman"/>
                        </a:rPr>
                        <a:t>Agro-industrial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  <a:cs typeface="Times New Roman"/>
                        </a:rPr>
                        <a:t>Neo-naturalista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i="1" dirty="0">
                          <a:latin typeface="Calibri"/>
                          <a:ea typeface="Times New Roman"/>
                          <a:cs typeface="Times New Roman"/>
                        </a:rPr>
                        <a:t>Pós-materialista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Calibri"/>
                          <a:ea typeface="Times New Roman"/>
                          <a:cs typeface="Times New Roman"/>
                        </a:rPr>
                        <a:t>Lugar da natureza</a:t>
                      </a:r>
                      <a:endParaRPr lang="pt-BR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Objeto - suporte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A natureza é um conjunto de recursos disponíveis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Ator </a:t>
                      </a:r>
                      <a:r>
                        <a:rPr lang="pt-BR" sz="1800" dirty="0" err="1">
                          <a:latin typeface="Calibri"/>
                          <a:ea typeface="Times New Roman"/>
                          <a:cs typeface="Times New Roman"/>
                        </a:rPr>
                        <a:t>extra-societal</a:t>
                      </a: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 independente.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A natureza possui valores intrínsecos e possui direitos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Calibri"/>
                          <a:ea typeface="Times New Roman"/>
                          <a:cs typeface="Times New Roman"/>
                        </a:rPr>
                        <a:t>Meio ambiente como componente da sociedade.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Calibri"/>
                          <a:ea typeface="Times New Roman"/>
                          <a:cs typeface="Times New Roman"/>
                        </a:rPr>
                        <a:t>A natureza é um patrimônio historicamente construído e um bem público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Times New Roman"/>
                          <a:cs typeface="Times New Roman"/>
                        </a:rPr>
                        <a:t>Relação desenvolvimento  ↔ meio ambiente </a:t>
                      </a:r>
                      <a:endParaRPr lang="pt-BR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Calibri"/>
                          <a:ea typeface="Times New Roman"/>
                          <a:cs typeface="Times New Roman"/>
                        </a:rPr>
                        <a:t>Não se aplica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Calibri"/>
                          <a:ea typeface="Times New Roman"/>
                          <a:cs typeface="Times New Roman"/>
                        </a:rPr>
                        <a:t>Não é pertinente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Antinomia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Calibri"/>
                          <a:ea typeface="Times New Roman"/>
                          <a:cs typeface="Times New Roman"/>
                        </a:rPr>
                        <a:t>Compatível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Times New Roman"/>
                          <a:cs typeface="Times New Roman"/>
                        </a:rPr>
                        <a:t>Tipo de desenvolvimento</a:t>
                      </a:r>
                      <a:endParaRPr lang="pt-BR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latin typeface="Calibri"/>
                          <a:ea typeface="Times New Roman"/>
                          <a:cs typeface="Times New Roman"/>
                        </a:rPr>
                        <a:t>Crescimento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Decrescimento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Desenvolvimento sustentável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latin typeface="Calibri"/>
                          <a:ea typeface="Times New Roman"/>
                          <a:cs typeface="Times New Roman"/>
                        </a:rPr>
                        <a:t>Sistema de valores</a:t>
                      </a:r>
                      <a:endParaRPr lang="pt-BR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Moral da norma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Cientificismo, progresso, tecnologismo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Moral da culpabilidade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Anti-humanismo, conservação do existente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Ética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latin typeface="Calibri"/>
                          <a:ea typeface="Times New Roman"/>
                          <a:cs typeface="Times New Roman"/>
                        </a:rPr>
                        <a:t>Humanismo histórico, progresso societal</a:t>
                      </a:r>
                    </a:p>
                  </a:txBody>
                  <a:tcPr marL="51632" marR="51632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77</TotalTime>
  <Words>627</Words>
  <Application>Microsoft Office PowerPoint</Application>
  <PresentationFormat>Apresentação na tela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Cívico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Convidado</dc:creator>
  <cp:lastModifiedBy>978297</cp:lastModifiedBy>
  <cp:revision>14</cp:revision>
  <dcterms:created xsi:type="dcterms:W3CDTF">2015-11-06T18:15:59Z</dcterms:created>
  <dcterms:modified xsi:type="dcterms:W3CDTF">2018-04-10T22:36:40Z</dcterms:modified>
</cp:coreProperties>
</file>