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43" r:id="rId21"/>
    <p:sldId id="304" r:id="rId22"/>
    <p:sldId id="305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07" r:id="rId37"/>
    <p:sldId id="344" r:id="rId38"/>
    <p:sldId id="308" r:id="rId39"/>
    <p:sldId id="309" r:id="rId40"/>
    <p:sldId id="312" r:id="rId41"/>
    <p:sldId id="313" r:id="rId42"/>
    <p:sldId id="314" r:id="rId43"/>
    <p:sldId id="316" r:id="rId44"/>
    <p:sldId id="317" r:id="rId45"/>
    <p:sldId id="318" r:id="rId46"/>
    <p:sldId id="319" r:id="rId47"/>
    <p:sldId id="358" r:id="rId48"/>
    <p:sldId id="311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F8EE-2B01-48AB-8FBB-B5DAE7406C49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BF21-C31A-4602-B2B9-602ECBB2B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87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253924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ubmed/27174935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41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>
                <a:sym typeface="Wingdings" panose="05000000000000000000" pitchFamily="2" charset="2"/>
              </a:rPr>
              <a:t>Expressed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sequence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tags</a:t>
            </a:r>
            <a:r>
              <a:rPr lang="pt-BR" baseline="0" dirty="0" smtClean="0">
                <a:sym typeface="Wingdings" panose="05000000000000000000" pitchFamily="2" charset="2"/>
              </a:rPr>
              <a:t> (</a:t>
            </a:r>
            <a:r>
              <a:rPr lang="pt-BR" baseline="0" dirty="0" err="1" smtClean="0">
                <a:sym typeface="Wingdings" panose="05000000000000000000" pitchFamily="2" charset="2"/>
              </a:rPr>
              <a:t>ETSs</a:t>
            </a:r>
            <a:r>
              <a:rPr lang="pt-BR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pt-BR" baseline="0" dirty="0" err="1" smtClean="0">
                <a:sym typeface="Wingdings" panose="05000000000000000000" pitchFamily="2" charset="2"/>
              </a:rPr>
              <a:t>Protein</a:t>
            </a:r>
            <a:endParaRPr lang="pt-BR" baseline="0" dirty="0" smtClean="0">
              <a:sym typeface="Wingdings" panose="05000000000000000000" pitchFamily="2" charset="2"/>
            </a:endParaRPr>
          </a:p>
          <a:p>
            <a:r>
              <a:rPr lang="pt-BR" baseline="0" dirty="0" smtClean="0">
                <a:sym typeface="Wingdings" panose="05000000000000000000" pitchFamily="2" charset="2"/>
              </a:rPr>
              <a:t>RNA-seq..</a:t>
            </a:r>
          </a:p>
          <a:p>
            <a:r>
              <a:rPr lang="pt-BR" baseline="0" dirty="0" smtClean="0">
                <a:sym typeface="Wingdings" panose="05000000000000000000" pitchFamily="2" charset="2"/>
              </a:rPr>
              <a:t>Are </a:t>
            </a:r>
            <a:r>
              <a:rPr lang="pt-BR" baseline="0" dirty="0" err="1" smtClean="0">
                <a:sym typeface="Wingdings" panose="05000000000000000000" pitchFamily="2" charset="2"/>
              </a:rPr>
              <a:t>alighned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and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ab</a:t>
            </a:r>
            <a:r>
              <a:rPr lang="pt-BR" baseline="0" dirty="0" smtClean="0">
                <a:sym typeface="Wingdings" panose="05000000000000000000" pitchFamily="2" charset="2"/>
              </a:rPr>
              <a:t> initio </a:t>
            </a:r>
            <a:r>
              <a:rPr lang="pt-BR" baseline="0" dirty="0" err="1" smtClean="0">
                <a:sym typeface="Wingdings" panose="05000000000000000000" pitchFamily="2" charset="2"/>
              </a:rPr>
              <a:t>or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evidence</a:t>
            </a:r>
            <a:r>
              <a:rPr lang="pt-BR" baseline="0" dirty="0" smtClean="0">
                <a:sym typeface="Wingdings" panose="05000000000000000000" pitchFamily="2" charset="2"/>
              </a:rPr>
              <a:t> </a:t>
            </a:r>
            <a:r>
              <a:rPr lang="pt-BR" baseline="0" dirty="0" err="1" smtClean="0">
                <a:sym typeface="Wingdings" panose="05000000000000000000" pitchFamily="2" charset="2"/>
              </a:rPr>
              <a:t>driven</a:t>
            </a:r>
            <a:r>
              <a:rPr lang="pt-BR" baseline="0" dirty="0" smtClean="0">
                <a:sym typeface="Wingdings" panose="05000000000000000000" pitchFamily="2" charset="2"/>
              </a:rPr>
              <a:t> are </a:t>
            </a:r>
            <a:r>
              <a:rPr lang="pt-BR" baseline="0" dirty="0" err="1" smtClean="0">
                <a:sym typeface="Wingdings" panose="05000000000000000000" pitchFamily="2" charset="2"/>
              </a:rPr>
              <a:t>generated</a:t>
            </a:r>
            <a:endParaRPr lang="pt-BR" baseline="0" dirty="0" smtClean="0">
              <a:sym typeface="Wingdings" panose="05000000000000000000" pitchFamily="2" charset="2"/>
            </a:endParaRP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16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>
                <a:sym typeface="Wingdings" panose="05000000000000000000" pitchFamily="2" charset="2"/>
              </a:rPr>
              <a:t>1 – Dar o exemplo de elementos repetitivos do genoma humano: 47% e eucariotos de forma geral</a:t>
            </a:r>
          </a:p>
          <a:p>
            <a:r>
              <a:rPr lang="pt-BR" baseline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pt-BR" baseline="0" dirty="0" smtClean="0">
                <a:sym typeface="Wingdings" panose="05000000000000000000" pitchFamily="2" charset="2"/>
              </a:rPr>
              <a:t>Tradução: Arquivo de saída deve ser cuidadosamente processado, que pode incluir genes codificadores de proteínas altamente conservados e novas famílias de repetição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0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>
                <a:sym typeface="Wingdings" panose="05000000000000000000" pitchFamily="2" charset="2"/>
              </a:rPr>
              <a:t>RepeatMask</a:t>
            </a:r>
            <a:r>
              <a:rPr lang="pt-BR" baseline="0" dirty="0" smtClean="0">
                <a:sym typeface="Wingdings" panose="05000000000000000000" pitchFamily="2" charset="2"/>
              </a:rPr>
              <a:t> - Identificar trechos de </a:t>
            </a:r>
            <a:r>
              <a:rPr lang="pt-BR" baseline="0" dirty="0" err="1" smtClean="0">
                <a:sym typeface="Wingdings" panose="05000000000000000000" pitchFamily="2" charset="2"/>
              </a:rPr>
              <a:t>seqüências</a:t>
            </a:r>
            <a:r>
              <a:rPr lang="pt-BR" baseline="0" dirty="0" smtClean="0">
                <a:sym typeface="Wingdings" panose="05000000000000000000" pitchFamily="2" charset="2"/>
              </a:rPr>
              <a:t> em um genoma alvo que sejam homólogos a repetições conhecidas</a:t>
            </a:r>
          </a:p>
          <a:p>
            <a:r>
              <a:rPr lang="pt-BR" baseline="0" dirty="0" smtClean="0">
                <a:sym typeface="Wingdings" panose="05000000000000000000" pitchFamily="2" charset="2"/>
              </a:rPr>
              <a:t>Sinaliza regiões repetitivas para os passos posteriores: alinhamento de sequências e ferramentas de predição de genes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Tools such as </a:t>
            </a:r>
            <a:r>
              <a:rPr lang="en-US" baseline="0" dirty="0" err="1" smtClean="0">
                <a:sym typeface="Wingdings" panose="05000000000000000000" pitchFamily="2" charset="2"/>
              </a:rPr>
              <a:t>RepeatMasker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	Identify stretches of sequences in a target genome that are homologous to known repeats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Masking process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	Masking repeat sequences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	It signals repetitive regions for the later steps: sequence alignment and gene prediction tools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37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>
                <a:sym typeface="Wingdings" panose="05000000000000000000" pitchFamily="2" charset="2"/>
              </a:rPr>
              <a:t>Alinhar proteínas, </a:t>
            </a:r>
            <a:r>
              <a:rPr lang="pt-BR" baseline="0" dirty="0" err="1" smtClean="0">
                <a:sym typeface="Wingdings" panose="05000000000000000000" pitchFamily="2" charset="2"/>
              </a:rPr>
              <a:t>ESTs</a:t>
            </a:r>
            <a:r>
              <a:rPr lang="pt-BR" baseline="0" dirty="0" smtClean="0">
                <a:sym typeface="Wingdings" panose="05000000000000000000" pitchFamily="2" charset="2"/>
              </a:rPr>
              <a:t> e dados de RNA-</a:t>
            </a:r>
            <a:r>
              <a:rPr lang="pt-BR" baseline="0" dirty="0" err="1" smtClean="0">
                <a:sym typeface="Wingdings" panose="05000000000000000000" pitchFamily="2" charset="2"/>
              </a:rPr>
              <a:t>seq</a:t>
            </a:r>
            <a:r>
              <a:rPr lang="pt-BR" baseline="0" dirty="0" smtClean="0">
                <a:sym typeface="Wingdings" panose="05000000000000000000" pitchFamily="2" charset="2"/>
              </a:rPr>
              <a:t> à montagem do genoma e transcritos e proteínas previamente identificados cujo genoma está sendo anotado.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29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>
                <a:sym typeface="Wingdings" panose="05000000000000000000" pitchFamily="2" charset="2"/>
              </a:rPr>
              <a:t>BLAST </a:t>
            </a:r>
            <a:r>
              <a:rPr lang="pt-BR" baseline="0" dirty="0" err="1" smtClean="0">
                <a:sym typeface="Wingdings" panose="05000000000000000000" pitchFamily="2" charset="2"/>
              </a:rPr>
              <a:t>and</a:t>
            </a:r>
            <a:r>
              <a:rPr lang="pt-BR" baseline="0" dirty="0" smtClean="0">
                <a:sym typeface="Wingdings" panose="05000000000000000000" pitchFamily="2" charset="2"/>
              </a:rPr>
              <a:t> BLAT  identificar regiões aproximadas de homologia rapidamente</a:t>
            </a:r>
          </a:p>
          <a:p>
            <a:r>
              <a:rPr lang="pt-BR" baseline="0" dirty="0" err="1" smtClean="0">
                <a:sym typeface="Wingdings" panose="05000000000000000000" pitchFamily="2" charset="2"/>
              </a:rPr>
              <a:t>Clustering</a:t>
            </a:r>
            <a:r>
              <a:rPr lang="pt-BR" baseline="0" dirty="0" smtClean="0">
                <a:sym typeface="Wingdings" panose="05000000000000000000" pitchFamily="2" charset="2"/>
              </a:rPr>
              <a:t> tem dois propósitos. Primeiro, agrupa diversos resultados computacionais em um único cluster de dados, todos apoiando o mesmo gene. Em segundo lugar, identifica e expurga evidências redundantes; genes altamente expressos, por exemplo, pode ser suportado por centenas, se não milhares de </a:t>
            </a:r>
            <a:r>
              <a:rPr lang="pt-BR" baseline="0" dirty="0" err="1" smtClean="0">
                <a:sym typeface="Wingdings" panose="05000000000000000000" pitchFamily="2" charset="2"/>
              </a:rPr>
              <a:t>ESTs</a:t>
            </a:r>
            <a:r>
              <a:rPr lang="pt-BR" baseline="0" dirty="0" smtClean="0">
                <a:sym typeface="Wingdings" panose="05000000000000000000" pitchFamily="2" charset="2"/>
              </a:rPr>
              <a:t> idênticos.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  <a:p>
            <a:r>
              <a:rPr lang="pt-BR" baseline="0" dirty="0" smtClean="0">
                <a:sym typeface="Wingdings" panose="05000000000000000000" pitchFamily="2" charset="2"/>
              </a:rPr>
              <a:t>INDENTIFICAR E AGRUPAR EVIDÊNCIAS/ E RETIRAR EVIDÊNCIAS REDUNDANTES !!!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16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4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uso da melhor abordagem para lidar com dados de RNA-</a:t>
            </a:r>
            <a:r>
              <a:rPr lang="pt-BR" baseline="0" dirty="0" err="1" smtClean="0"/>
              <a:t>Seq</a:t>
            </a:r>
            <a:r>
              <a:rPr lang="pt-BR" baseline="0" dirty="0" smtClean="0"/>
              <a:t> depende da biologia do genoma: </a:t>
            </a:r>
          </a:p>
          <a:p>
            <a:r>
              <a:rPr lang="pt-BR" baseline="0" dirty="0" smtClean="0"/>
              <a:t>contiguidade e completude da montagem do genoma. </a:t>
            </a:r>
          </a:p>
          <a:p>
            <a:r>
              <a:rPr lang="pt-BR" baseline="0" dirty="0" smtClean="0"/>
              <a:t>Densidade do gene também.</a:t>
            </a:r>
          </a:p>
          <a:p>
            <a:r>
              <a:rPr lang="pt-BR" baseline="0" dirty="0" smtClean="0"/>
              <a:t>Se os genes são pouco espaçados no genoma</a:t>
            </a:r>
            <a:r>
              <a:rPr lang="pt-BR" baseline="0" dirty="0" smtClean="0">
                <a:sym typeface="Wingdings" panose="05000000000000000000" pitchFamily="2" charset="2"/>
              </a:rPr>
              <a:t> </a:t>
            </a:r>
            <a:r>
              <a:rPr lang="pt-BR" baseline="0" dirty="0" err="1" smtClean="0">
                <a:sym typeface="Wingdings" panose="05000000000000000000" pitchFamily="2" charset="2"/>
              </a:rPr>
              <a:t>Cuffllink</a:t>
            </a:r>
            <a:r>
              <a:rPr lang="pt-BR" baseline="0" dirty="0" smtClean="0">
                <a:sym typeface="Wingdings" panose="05000000000000000000" pitchFamily="2" charset="2"/>
              </a:rPr>
              <a:t> pode dar erros usar o de novo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464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alternatively spliced transcripts 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86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64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52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Ferramentas preditivas, que fornecem meios rápidos e fáceis de identificar genes em sequências de DNA montadas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Eles usam evidências externas para melhorar a qualidade da predição genética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proteína ou RNA-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devem estar alinhados ao genoma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site de emenda deve ser identificado e processado antes do localizador de gene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31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24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análises funcionais </a:t>
            </a:r>
            <a:r>
              <a:rPr lang="pt-BR" dirty="0" err="1" smtClean="0"/>
              <a:t>genômica</a:t>
            </a:r>
            <a:r>
              <a:rPr lang="pt-BR" dirty="0" smtClean="0"/>
              <a:t> são importantes ferramentas para se caracterizar os processos e domínios dos genes. Pois através dessa caracterização é mais fácil compreender as funções </a:t>
            </a:r>
            <a:r>
              <a:rPr lang="pt-BR" dirty="0" err="1" smtClean="0"/>
              <a:t>genicas</a:t>
            </a:r>
            <a:r>
              <a:rPr lang="pt-BR" dirty="0" smtClean="0"/>
              <a:t>, a distribuição deles em cada genoma e para futuras comparações em diversos organismos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Manually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genome annotators would review the evidence for each gene in order to decide on their intron–exon structures.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annotation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different gene finders and then to use a ‘chooser algorithm’ (also known as a ‘combiner’) to select the single prediction whose intron–exon structure best represents the consensus 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251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 bioquímica - função biológica - regulação e interações envolvidas – expressão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É possível se estender as informações referentes à um determinado gene através da identificação das funções e processos biológicos associados a ele</a:t>
            </a:r>
            <a:endParaRPr lang="pt-BR" baseline="0" dirty="0" smtClean="0">
              <a:sym typeface="Wingdings" panose="05000000000000000000" pitchFamily="2" charset="2"/>
            </a:endParaRPr>
          </a:p>
          <a:p>
            <a:pPr fontAlgn="base"/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378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Known or Putative: Identical or strong similarity to documented gene(s)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Genbank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has high similarity to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Pfam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domain; e.g.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Rubisco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Expressed Protein: Only match is to an EST with an unknown function; thus have confirmation that the gene is expressed but still do not know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gene does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Hypothetical Protein: Predicted solely by gene prediction programs; no database match except possibly other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hypotheticals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(some annotation centers would call this a conserved hypothetical protein)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142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 bioquímica - função biológica - regulação e interações envolvidas - expressão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341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 bioquímica - função biológica - regulação e interações envolvidas - expressão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17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ontologies</a:t>
            </a:r>
            <a:r>
              <a:rPr lang="en-US" dirty="0" smtClean="0"/>
              <a:t> to annotate gene products</a:t>
            </a:r>
          </a:p>
          <a:p>
            <a:r>
              <a:rPr lang="en-US" dirty="0" smtClean="0"/>
              <a:t> (Molecular function, biological process and cellular component). Will allow for querying across </a:t>
            </a:r>
            <a:r>
              <a:rPr lang="pt-BR" dirty="0" err="1" smtClean="0"/>
              <a:t>genomes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767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Bancos de dados como Clusters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Orthologous</a:t>
            </a:r>
            <a:r>
              <a:rPr lang="pt-BR" dirty="0" smtClean="0"/>
              <a:t> </a:t>
            </a:r>
            <a:r>
              <a:rPr lang="pt-BR" dirty="0" err="1" smtClean="0"/>
              <a:t>Groups</a:t>
            </a:r>
            <a:r>
              <a:rPr lang="pt-BR" dirty="0" smtClean="0"/>
              <a:t> (COG) e o Gene </a:t>
            </a:r>
            <a:r>
              <a:rPr lang="pt-BR" dirty="0" err="1" smtClean="0"/>
              <a:t>Ontology</a:t>
            </a:r>
            <a:r>
              <a:rPr lang="pt-BR" dirty="0" smtClean="0"/>
              <a:t> (GO), organizam em estruturas hierárquicas estas funções, e usam um conjunto limitado e curado de termos para a identificação de cada função e processo biológico. 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459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 disso, algumas ferramentas como o BLAST2GO, permitem que a função de uma determinada proteína seja predita através da comparação dos seus resultados de BLAST contra um banco de dados de referência, com os termos GO. 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4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 RNAs/small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ncRNAs</a:t>
            </a:r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 RNAs (5S, 16S, and 23S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 highly conserved in closely related prokaryotic species. For the 16S and 23S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NCBI Reference Sequence Collection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RefSeq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contains a curated set of reference sequences. The pipeline uses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search against the reference set to identify these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small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ncRNAs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identified using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HMMs, these hits are further refined using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Cmsearch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Partial alignments that fall below 50% of the average length are dropped.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tRNAs</a:t>
            </a:r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genes, the input genome sequence is split into ~200nt windows with overlap of ~100nt and passed through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tRNAscan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tRNAscan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identifies 99–100% of transfer RNA genes in DNA sequence while giving less than one false positive per 15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gigabases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currently one of the most powerful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identification tools, and uses different, targeted parameter sets for Archaea and Bacteria.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predictions below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tRNAscan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score of 20 are discarded.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7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 da determinação da função de uma proteína, é possível também se reconstruir rotas metabólicas através das funções preditas para cada proteína do genoma. Ferramentas como KAAS, </a:t>
            </a:r>
            <a:r>
              <a:rPr lang="pt-BR" dirty="0" err="1" smtClean="0"/>
              <a:t>MinPaths</a:t>
            </a:r>
            <a:r>
              <a:rPr lang="pt-BR" dirty="0" smtClean="0"/>
              <a:t> e </a:t>
            </a:r>
            <a:r>
              <a:rPr lang="pt-BR" dirty="0" err="1" smtClean="0"/>
              <a:t>PathPred</a:t>
            </a:r>
            <a:r>
              <a:rPr lang="pt-BR" dirty="0" smtClean="0"/>
              <a:t> utilizam bancos de dados como o KEGG </a:t>
            </a:r>
            <a:r>
              <a:rPr lang="pt-BR" dirty="0" err="1" smtClean="0"/>
              <a:t>Pathways</a:t>
            </a:r>
            <a:r>
              <a:rPr lang="pt-BR" dirty="0" smtClean="0"/>
              <a:t> e o SEED como base para a identificação de proteínas </a:t>
            </a:r>
            <a:r>
              <a:rPr lang="pt-BR" dirty="0" err="1" smtClean="0"/>
              <a:t>ortologas</a:t>
            </a:r>
            <a:r>
              <a:rPr lang="pt-BR" dirty="0" smtClean="0"/>
              <a:t> relacionadas à rotas já elucidadas. 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518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pipelines</a:t>
            </a:r>
            <a:r>
              <a:rPr lang="pt-BR" dirty="0" smtClean="0"/>
              <a:t> são conjuntos de ferramentas que são executadas em uma sequência lógica, aonde a saída (output) de uma é a entrada (input) de outra.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581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20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524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ontologies</a:t>
            </a:r>
            <a:r>
              <a:rPr lang="en-US" smtClean="0"/>
              <a:t> to annotate gene products</a:t>
            </a:r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31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visualização de anotações em um navegador genoma e a criação de um banco de dados do genoma requer um arquivo de saída mais descritivo do que o formato FASTA.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comunidade do projeto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(GMOD) desenvolveu uma série de padrões e ferramentas para a análise descritiva, visualização e redistribuição de anotações do genoma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450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visualização de anotações em um navegador genoma e a criação de um banco de dados do genoma requer um arquivo de saída mais descritivo do que o formato FASTA.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comunidade do projeto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(GMOD) desenvolveu uma série de padrões e ferramentas para a análise descritiva, visualização e redistribuição de anotações do genoma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181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817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66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molecular genetics,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reading frame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the part of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frame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has the ability to be translated.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continuous stretch of codons that begins with a start codon (usually AUG) and ends at a stop codon (usually UAA, UAG or UGA).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8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560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 + faz então previsões de região de codificação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initio para regiões genômicas que não possuem evidência de HMM ou proteína e seleciona locais de início para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cuja evidência é proveniente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HMMs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99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 + faz então previsões de região de codificação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initio para regiões genômicas que não possuem evidência de HMM ou proteína e seleciona locais de início para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cuja evidência é proveniente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HMMs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58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 + faz então previsões de região de codificação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initio para regiões genômicas que não possuem evidência de HMM ou proteína e seleciona locais de início para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cuja evidência é proveniente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HMMs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106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 + faz então previsões de região de codificação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initio para regiões genômicas que não possuem evidência de HMM ou proteína e seleciona locais de início para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cuja evidência é proveniente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HMMs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8729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 + faz então previsões de região de codificação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initio para regiões genômicas que não possuem evidência de HMM ou proteína e seleciona locais de início para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cuja evidência é proveniente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HMMs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809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580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 bioquímica - função biológica - regulação e interações envolvidas - expressão</a:t>
            </a:r>
          </a:p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12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4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4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>
                <a:sym typeface="Wingdings" panose="05000000000000000000" pitchFamily="2" charset="2"/>
              </a:rPr>
              <a:t>Ao observarmos a figura , vemos que há importantes diferenças na organização dos cromossomos apresentados. Observa-se que no cromossomo de </a:t>
            </a:r>
            <a:r>
              <a:rPr lang="pt-BR" baseline="0" dirty="0" err="1" smtClean="0">
                <a:sym typeface="Wingdings" panose="05000000000000000000" pitchFamily="2" charset="2"/>
              </a:rPr>
              <a:t>bacteria</a:t>
            </a:r>
            <a:r>
              <a:rPr lang="pt-BR" baseline="0" dirty="0" smtClean="0">
                <a:sym typeface="Wingdings" panose="05000000000000000000" pitchFamily="2" charset="2"/>
              </a:rPr>
              <a:t> e da levedura há pouco espaço entre os genes , enquanto uma fração pequena do cromossomos humano codifica uma proteína. </a:t>
            </a:r>
            <a:r>
              <a:rPr lang="pt-BR" baseline="0" dirty="0" err="1" smtClean="0">
                <a:sym typeface="Wingdings" panose="05000000000000000000" pitchFamily="2" charset="2"/>
              </a:rPr>
              <a:t>Oberva-se</a:t>
            </a:r>
            <a:r>
              <a:rPr lang="pt-BR" baseline="0" dirty="0" smtClean="0">
                <a:sym typeface="Wingdings" panose="05000000000000000000" pitchFamily="2" charset="2"/>
              </a:rPr>
              <a:t> também que o numero e o </a:t>
            </a:r>
            <a:r>
              <a:rPr lang="pt-BR" baseline="0" dirty="0" err="1" smtClean="0">
                <a:sym typeface="Wingdings" panose="05000000000000000000" pitchFamily="2" charset="2"/>
              </a:rPr>
              <a:t>tamnho</a:t>
            </a:r>
            <a:r>
              <a:rPr lang="pt-BR" baseline="0" dirty="0" smtClean="0">
                <a:sym typeface="Wingdings" panose="05000000000000000000" pitchFamily="2" charset="2"/>
              </a:rPr>
              <a:t> dos </a:t>
            </a:r>
            <a:r>
              <a:rPr lang="pt-BR" baseline="0" dirty="0" err="1" smtClean="0">
                <a:sym typeface="Wingdings" panose="05000000000000000000" pitchFamily="2" charset="2"/>
              </a:rPr>
              <a:t>introns</a:t>
            </a:r>
            <a:r>
              <a:rPr lang="pt-BR" baseline="0" dirty="0" smtClean="0">
                <a:sym typeface="Wingdings" panose="05000000000000000000" pitchFamily="2" charset="2"/>
              </a:rPr>
              <a:t> aumenta da levedura ao homem.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4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9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84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2FBC-19BA-4E36-876D-3C02F61691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9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0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4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6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8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4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57D9-35CC-4998-9A12-0E6905F5D602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5A13-28EE-44C5-B48A-A7EBC7A69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2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jp/kegg/kaa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st.nmpdr.org/" TargetMode="External"/><Relationship Id="rId5" Type="http://schemas.openxmlformats.org/officeDocument/2006/relationships/hyperlink" Target="https://www.genome.jp/tools/pathpred/" TargetMode="External"/><Relationship Id="rId4" Type="http://schemas.openxmlformats.org/officeDocument/2006/relationships/hyperlink" Target="http://omics.informatics.indiana.edu/MinPath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944" y="27296"/>
            <a:ext cx="12115196" cy="6817056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upo 15"/>
          <p:cNvGrpSpPr/>
          <p:nvPr/>
        </p:nvGrpSpPr>
        <p:grpSpPr>
          <a:xfrm>
            <a:off x="552088" y="2418443"/>
            <a:ext cx="2179718" cy="921719"/>
            <a:chOff x="0" y="758878"/>
            <a:chExt cx="2542026" cy="1042733"/>
          </a:xfrm>
        </p:grpSpPr>
        <p:sp>
          <p:nvSpPr>
            <p:cNvPr id="7" name="Divisa 6"/>
            <p:cNvSpPr/>
            <p:nvPr/>
          </p:nvSpPr>
          <p:spPr>
            <a:xfrm>
              <a:off x="1523164" y="758878"/>
              <a:ext cx="1018862" cy="1042733"/>
            </a:xfrm>
            <a:prstGeom prst="chevron">
              <a:avLst/>
            </a:prstGeom>
            <a:solidFill>
              <a:schemeClr val="accent2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8" name="Pentágono 7"/>
            <p:cNvSpPr/>
            <p:nvPr/>
          </p:nvSpPr>
          <p:spPr>
            <a:xfrm>
              <a:off x="0" y="760347"/>
              <a:ext cx="1917896" cy="1041264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273" y="2707254"/>
            <a:ext cx="1770743" cy="394688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5255891" y="4069342"/>
            <a:ext cx="4487825" cy="773528"/>
            <a:chOff x="4141845" y="4933586"/>
            <a:chExt cx="4487825" cy="773528"/>
          </a:xfrm>
        </p:grpSpPr>
        <p:sp>
          <p:nvSpPr>
            <p:cNvPr id="18" name="Retângulo 17"/>
            <p:cNvSpPr/>
            <p:nvPr/>
          </p:nvSpPr>
          <p:spPr>
            <a:xfrm>
              <a:off x="4895874" y="5476282"/>
              <a:ext cx="33569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  <a:spcAft>
                  <a:spcPts val="1200"/>
                </a:spcAft>
                <a:buSzPts val="1800"/>
              </a:pPr>
              <a:r>
                <a:rPr lang="fr-FR" i="1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Diego Mauricio Riano Pachon</a:t>
              </a:r>
              <a:endParaRPr lang="fr-FR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Pentágono 20"/>
            <p:cNvSpPr/>
            <p:nvPr/>
          </p:nvSpPr>
          <p:spPr>
            <a:xfrm rot="5400000">
              <a:off x="6183701" y="2891730"/>
              <a:ext cx="404114" cy="4487825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Shape 69"/>
            <p:cNvSpPr txBox="1">
              <a:spLocks/>
            </p:cNvSpPr>
            <p:nvPr/>
          </p:nvSpPr>
          <p:spPr>
            <a:xfrm>
              <a:off x="5791262" y="5005249"/>
              <a:ext cx="2000259" cy="248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  <a:defRPr sz="2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l">
                <a:lnSpc>
                  <a:spcPct val="50000"/>
                </a:lnSpc>
                <a:spcAft>
                  <a:spcPts val="1200"/>
                </a:spcAft>
                <a:buSzPts val="1800"/>
              </a:pPr>
              <a:r>
                <a:rPr lang="fr-FR" sz="1800" b="1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Doscente</a:t>
              </a:r>
              <a:endPara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ubtítulo 2"/>
          <p:cNvSpPr txBox="1">
            <a:spLocks/>
          </p:cNvSpPr>
          <p:nvPr/>
        </p:nvSpPr>
        <p:spPr>
          <a:xfrm>
            <a:off x="-254589" y="5995906"/>
            <a:ext cx="5106838" cy="66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Piracicaba, março de 2019</a:t>
            </a: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530191" y="2435556"/>
            <a:ext cx="9625949" cy="180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Anotação estrutural e funcional de genomas</a:t>
            </a:r>
            <a:r>
              <a:rPr lang="pt-BR" sz="2000" b="1" dirty="0" smtClean="0"/>
              <a:t> 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732920" y="702958"/>
            <a:ext cx="7220489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de São </a:t>
            </a:r>
            <a:r>
              <a:rPr lang="pt-BR" altLang="pt-BR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</a:t>
            </a:r>
          </a:p>
          <a:p>
            <a:pPr algn="ctr">
              <a:lnSpc>
                <a:spcPct val="130000"/>
              </a:lnSpc>
            </a:pPr>
            <a:r>
              <a:rPr lang="pt-BR" altLang="pt-BR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Genômica </a:t>
            </a:r>
            <a:r>
              <a:rPr lang="pt-BR" altLang="pt-B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Bioinformática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009920" y="5594983"/>
            <a:ext cx="29863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  <a:buSzPts val="1800"/>
            </a:pPr>
            <a:r>
              <a:rPr lang="fr-FR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 Giovana da França</a:t>
            </a:r>
          </a:p>
          <a:p>
            <a:pPr algn="ctr">
              <a:lnSpc>
                <a:spcPct val="50000"/>
              </a:lnSpc>
              <a:spcAft>
                <a:spcPts val="1200"/>
              </a:spcAft>
              <a:buSzPts val="1800"/>
            </a:pPr>
            <a:r>
              <a:rPr lang="fr-FR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Fernando Merloti</a:t>
            </a:r>
          </a:p>
          <a:p>
            <a:pPr algn="ctr">
              <a:lnSpc>
                <a:spcPct val="50000"/>
              </a:lnSpc>
              <a:spcAft>
                <a:spcPts val="1200"/>
              </a:spcAft>
              <a:buSzPts val="1800"/>
            </a:pPr>
            <a:r>
              <a:rPr lang="fr-FR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Fernandes Carr</a:t>
            </a:r>
          </a:p>
          <a:p>
            <a:pPr algn="ctr">
              <a:lnSpc>
                <a:spcPct val="50000"/>
              </a:lnSpc>
              <a:spcAft>
                <a:spcPts val="1200"/>
              </a:spcAft>
              <a:buSzPts val="1800"/>
            </a:pPr>
            <a:endParaRPr lang="fr-FR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entágono 22"/>
          <p:cNvSpPr/>
          <p:nvPr/>
        </p:nvSpPr>
        <p:spPr>
          <a:xfrm rot="5400000">
            <a:off x="7297747" y="3010431"/>
            <a:ext cx="404114" cy="448782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hape 69"/>
          <p:cNvSpPr txBox="1">
            <a:spLocks/>
          </p:cNvSpPr>
          <p:nvPr/>
        </p:nvSpPr>
        <p:spPr>
          <a:xfrm>
            <a:off x="6905308" y="5123950"/>
            <a:ext cx="2000259" cy="24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50000"/>
              </a:lnSpc>
              <a:spcAft>
                <a:spcPts val="1200"/>
              </a:spcAft>
              <a:buSzPts val="1800"/>
            </a:pPr>
            <a:r>
              <a:rPr lang="fr-FR" sz="18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Discentes</a:t>
            </a:r>
            <a:endParaRPr lang="fr-FR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Resultado de imagem para CENA U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8" y="346758"/>
            <a:ext cx="1978101" cy="19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32842" y="1534089"/>
            <a:ext cx="93174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ORF (Open Read Frame):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Sequencia de DNA constituída por códons (tamanho múltiplo de 3), sendo o primeiro um códon de iniciação (normalmente um ATG), e que termina com um códon de terminação.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podem ser, mas não necessariamente são, regiões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codificantes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CDS 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Sequencia de DNA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codificante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uma proteína. Uma CDS pode ser uma ORF, mas nem toda ORF é uma CDS. CDS podem ser constituída Também pela “soma” das regiões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um gene de eucariotos.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Pseudogene: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Uma região no genoma que, durante o processo evolutivo, deixou de ser um gene, normalmente por conta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frameshifts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(alteração de case de leitura)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uma subsequência curta de um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podem ser usadas para identificar transcritos, na descoberta de genes e na determinação de sequencias gênicas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38248" y="882863"/>
            <a:ext cx="945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Conceitos importantes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7331078" y="2125036"/>
            <a:ext cx="2070602" cy="21269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synthesized into gene annotations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12299" y="2125036"/>
            <a:ext cx="3521266" cy="2931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Repeat Identification and Masking</a:t>
            </a:r>
          </a:p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Evidence alignment</a:t>
            </a:r>
          </a:p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initio gene prediction</a:t>
            </a:r>
          </a:p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Evidence-Driven gene prediction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6641069" y="3179327"/>
            <a:ext cx="499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9630373" y="2345609"/>
            <a:ext cx="499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67268" y="1155103"/>
            <a:ext cx="301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computational or structural phase”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40719" y="1152885"/>
            <a:ext cx="26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annotation or functional phase”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030594" y="5387111"/>
            <a:ext cx="783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 different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Current pipelines focused in protein-coding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Non-coding RNAs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ncRNAS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 using specific pipelines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0399192" y="1155103"/>
            <a:ext cx="1488237" cy="1343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the annotation data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0399193" y="2984065"/>
            <a:ext cx="1488237" cy="1343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0399192" y="4791155"/>
            <a:ext cx="1488237" cy="1343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data publicly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1143310" y="2635624"/>
            <a:ext cx="0" cy="2286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11116596" y="4442013"/>
            <a:ext cx="0" cy="2286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1556697" y="138113"/>
            <a:ext cx="6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567714" y="138113"/>
            <a:ext cx="6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Masking</a:t>
            </a: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2505433" y="2506662"/>
            <a:ext cx="938672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repeat elements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“Low-complexity” sequences: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homopolymeric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runs of nucleotides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elements: viruses, long and short interspersed nuclear elements (LINEs and SINEs)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Poorly conserved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creation of a repeat library sequence for the genome of interest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Homology-based tools</a:t>
            </a:r>
          </a:p>
          <a:p>
            <a:pPr lvl="2">
              <a:lnSpc>
                <a:spcPct val="1000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novo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3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Carefully post-process de output</a:t>
            </a:r>
          </a:p>
          <a:p>
            <a:pPr lvl="4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Highly conserved protein-coding genes</a:t>
            </a:r>
          </a:p>
          <a:p>
            <a:pPr lvl="4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Novel repeat families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997421" y="2592493"/>
            <a:ext cx="1545002" cy="6125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2484143" y="2506662"/>
            <a:ext cx="9408020" cy="48747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After repeat library created:</a:t>
            </a: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Masking</a:t>
            </a: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13140" y="3168658"/>
            <a:ext cx="1587771" cy="783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777211" y="3370201"/>
            <a:ext cx="2047535" cy="1269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077713" y="2738559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RepeatMasker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129567" y="3533298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8546916" y="2469932"/>
            <a:ext cx="1587771" cy="783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8546916" y="3522719"/>
            <a:ext cx="1587771" cy="783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536393" y="4820255"/>
            <a:ext cx="9408020" cy="157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RepeatMaker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tool: </a:t>
            </a:r>
          </a:p>
          <a:p>
            <a:pPr marL="0" indent="0"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Identify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stretches of sequences in a target genome that are homologous to known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</a:t>
            </a:r>
          </a:p>
          <a:p>
            <a:pPr marL="0" indent="0"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Signals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repetitive regions for the later steps: sequence alignment and gene prediction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tools</a:t>
            </a: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do not have a library: Tools like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RepeatModeler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can identify repetitive regions based on the structure of transcripts</a:t>
            </a:r>
            <a:endParaRPr lang="pt-BR" sz="1400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pt-BR" sz="1400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556697" y="138113"/>
            <a:ext cx="6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2458015" y="4463768"/>
            <a:ext cx="9408020" cy="48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2599616" y="2536808"/>
            <a:ext cx="9408020" cy="37356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repeat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masking: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Align proteins, transcripts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data to the genome assembly. These sequences include previously identified transcripts and proteins from the organism whose genome is being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annotated.</a:t>
            </a:r>
          </a:p>
          <a:p>
            <a:pPr lvl="1">
              <a:lnSpc>
                <a:spcPct val="15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UniprotKB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SwissProt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Might be used to supplement database (additional protein and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transcritps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data set)</a:t>
            </a:r>
          </a:p>
          <a:p>
            <a:pPr lvl="1">
              <a:lnSpc>
                <a:spcPct val="15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556697" y="138113"/>
            <a:ext cx="6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2293581" y="5853697"/>
            <a:ext cx="8480500" cy="1135354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Filtering: Using metrics such as % of similarity and % identity to remove marginal alignments </a:t>
            </a:r>
          </a:p>
          <a:p>
            <a:pPr lvl="1" algn="just">
              <a:lnSpc>
                <a:spcPct val="100000"/>
              </a:lnSpc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After, the remains data sets are (sometimes) clustered to identify overlapping alignments and predictions</a:t>
            </a:r>
          </a:p>
          <a:p>
            <a:pPr lvl="1">
              <a:lnSpc>
                <a:spcPct val="10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870164" y="3227335"/>
            <a:ext cx="1082844" cy="569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985709" y="3746429"/>
            <a:ext cx="902369" cy="677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BLAT...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53629" y="3991081"/>
            <a:ext cx="1299139" cy="789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80244" y="2905918"/>
            <a:ext cx="602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048397" y="4676885"/>
            <a:ext cx="2616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Indentify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484448" y="4508242"/>
            <a:ext cx="1816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756996" y="3869894"/>
            <a:ext cx="1265035" cy="1130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8107593" y="4386421"/>
            <a:ext cx="12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244591" y="438642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Clustered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71958" y="2386526"/>
            <a:ext cx="752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for 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1º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488650" y="3965960"/>
            <a:ext cx="1263813" cy="1034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Clustered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1556697" y="138113"/>
            <a:ext cx="6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589745" y="138113"/>
            <a:ext cx="61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2484142" y="5498145"/>
            <a:ext cx="9268590" cy="1135354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clustering, the similar sequences identified are realigned to the target genome in order to obtain greater precision at exons boundaries</a:t>
            </a:r>
          </a:p>
          <a:p>
            <a:pPr lvl="1">
              <a:lnSpc>
                <a:spcPct val="100000"/>
              </a:lnSpc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such as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Splign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Spidey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sim4 and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Exonarate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are used and having much improved information about splice sites and exons boundaries.</a:t>
            </a:r>
          </a:p>
          <a:p>
            <a:pPr lvl="1" algn="just">
              <a:lnSpc>
                <a:spcPct val="100000"/>
              </a:lnSpc>
            </a:pP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868236" y="2219957"/>
            <a:ext cx="1082844" cy="569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Splign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17420" y="3946473"/>
            <a:ext cx="1268234" cy="1165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clustered</a:t>
            </a:r>
            <a:endParaRPr lang="pt-BR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9363" y="1786702"/>
            <a:ext cx="168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tools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14757" y="4591589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Realign increasing the precision of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exons boundaries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6054697" y="4444445"/>
            <a:ext cx="2916525" cy="5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9373276" y="3946473"/>
            <a:ext cx="1242135" cy="1021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627834" y="1012952"/>
            <a:ext cx="774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2º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Polishing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793142" y="2766126"/>
            <a:ext cx="1233029" cy="569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Spidey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6964909" y="3351663"/>
            <a:ext cx="889493" cy="4056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sim4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657999" y="3767546"/>
            <a:ext cx="1542932" cy="5049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Exonarate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596899" y="133007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71958" y="2386526"/>
            <a:ext cx="75237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 be assembled by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ABySS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SOAP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resulting transcripts are then realigned to the same way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aligned to the genome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Using tools such 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HISAT2,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GSNAP or Scripture, fallowed by assemble of alignments (rather than reads) into transcripts using tools such as Cufflinks</a:t>
            </a:r>
          </a:p>
          <a:p>
            <a:pPr>
              <a:lnSpc>
                <a:spcPct val="10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642563" y="138113"/>
            <a:ext cx="54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initio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prediction</a:t>
            </a: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computational phase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71958" y="2386526"/>
            <a:ext cx="925963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Predictor tools, that provide a fast and easy means to identify genes in assembled DNA sequences.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use mathematical models rather than external evidences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genes and determine their intron-exon 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the likely coding sequences (CDS)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Report, as optional function,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untranslated regions (UTRs) or alternatively spliced transcripts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codon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frequencies and distributions of intron– exon lengths, to distinguish genes from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intergenic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regions and to determine intron–exon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Precalculated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parameter files that contain such information for a few classic genomes, such as D. melanogaster, Arabidopsis thaliana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1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627834" y="2707368"/>
            <a:ext cx="92596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predictor needs to be trained on the genome that is under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principle, alignments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transcripts,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protein sequences to a genome can be used to train gene predictors even in the absence of pre-existing reference gene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MAKER pipeline provides a simplified process for training the predictors as AUGUSTUS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SNAP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 initio recognizes signals in the transcripts: SHINE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Delgano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sequence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23126" y="1964196"/>
            <a:ext cx="2794000" cy="584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Sequenciamento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ta dobrada para cima 9"/>
          <p:cNvSpPr/>
          <p:nvPr/>
        </p:nvSpPr>
        <p:spPr>
          <a:xfrm rot="5400000">
            <a:off x="4789290" y="2769448"/>
            <a:ext cx="617839" cy="667264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769380" y="3128168"/>
            <a:ext cx="2794000" cy="584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Montagem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7458696" y="3917654"/>
            <a:ext cx="617839" cy="667264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549148" y="4355204"/>
            <a:ext cx="2794000" cy="584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Anotação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1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3171642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627834" y="2707368"/>
            <a:ext cx="925963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 initio search for signs where there may possibly be genes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SHINE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Delgarno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sequence, HMMs, ORFS…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shine dalgarno seq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58" y="3957510"/>
            <a:ext cx="43053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1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958" y="1601424"/>
            <a:ext cx="4880126" cy="635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958" y="827987"/>
            <a:ext cx="3011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627834" y="2595076"/>
            <a:ext cx="92596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Predictor tools, that provide a fast and easy means to identify genes in assembled DNA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use external evidences to improve the quality of gene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ESTs, protein or RNA-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must be aligned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Splice site must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processed before gene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 many tools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4457631" y="2773471"/>
            <a:ext cx="4559028" cy="12588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97310" y="3086943"/>
            <a:ext cx="4279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7" y="900645"/>
            <a:ext cx="7977934" cy="559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1181100"/>
            <a:ext cx="8229600" cy="4933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Attaching biological information to genomic elements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Biochemical function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Biological function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Involved regulation and interactions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Expression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For instance: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Rubisco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- expressed in leaves</a:t>
            </a:r>
          </a:p>
          <a:p>
            <a:pPr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functions in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photosynthesis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chloroplasts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annotation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86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997117" y="1108513"/>
            <a:ext cx="8229600" cy="51452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Based on similarity to known proteins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681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Annotation: Gene Product Names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157648" y="1881075"/>
            <a:ext cx="8029575" cy="4019579"/>
            <a:chOff x="3157648" y="2528896"/>
            <a:chExt cx="8029575" cy="4019579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3157648" y="2528896"/>
              <a:ext cx="8029575" cy="12001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Known or Putative: Identical or strong similarity to documented gene(s) in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Genbank</a:t>
              </a: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or has high similarity to a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Pfam</a:t>
              </a: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domain.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e.g.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kinase</a:t>
              </a: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pt-BR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Rubisco</a:t>
              </a:r>
              <a:r>
                <a:rPr lang="pt-B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3157648" y="3938611"/>
              <a:ext cx="8029575" cy="12001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Expressed Protein: Only match is to an transcript with an unknown function; thus have confirmation that the gene is expressed but still do not know </a:t>
              </a:r>
              <a:r>
                <a:rPr lang="pt-BR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what</a:t>
              </a:r>
              <a:r>
                <a:rPr lang="pt-B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pt-B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gene does.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3157648" y="5348325"/>
              <a:ext cx="8029575" cy="12001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Hypothetical Protein: No database match except possibly other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hypotheticals</a:t>
              </a: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800873" y="944823"/>
            <a:ext cx="8229600" cy="34376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EC number: Enzyme Commission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standardized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nomenclature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enzymes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	EC 5.3.3.2 (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isopentenyldiphosphate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isomerase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Automated annotation can add EC number and gene symbol based on sequence similarity or publication reports of gene function.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534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Annotation: EC number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38309" y="2173526"/>
            <a:ext cx="11611243" cy="3592577"/>
            <a:chOff x="141489" y="3184741"/>
            <a:chExt cx="11611243" cy="3592577"/>
          </a:xfrm>
        </p:grpSpPr>
        <p:sp>
          <p:nvSpPr>
            <p:cNvPr id="6" name="Retângulo 5"/>
            <p:cNvSpPr/>
            <p:nvPr/>
          </p:nvSpPr>
          <p:spPr>
            <a:xfrm>
              <a:off x="141489" y="3711388"/>
              <a:ext cx="11611243" cy="30659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Agrupar 4"/>
            <p:cNvGrpSpPr/>
            <p:nvPr/>
          </p:nvGrpSpPr>
          <p:grpSpPr>
            <a:xfrm>
              <a:off x="840870" y="3184741"/>
              <a:ext cx="10393996" cy="3471775"/>
              <a:chOff x="1721776" y="3396470"/>
              <a:chExt cx="10393996" cy="3471775"/>
            </a:xfrm>
          </p:grpSpPr>
          <p:grpSp>
            <p:nvGrpSpPr>
              <p:cNvPr id="3" name="Agrupar 2"/>
              <p:cNvGrpSpPr/>
              <p:nvPr/>
            </p:nvGrpSpPr>
            <p:grpSpPr>
              <a:xfrm>
                <a:off x="1721776" y="4028422"/>
                <a:ext cx="10393996" cy="2839823"/>
                <a:chOff x="1289411" y="4018177"/>
                <a:chExt cx="10393996" cy="2839823"/>
              </a:xfrm>
            </p:grpSpPr>
            <p:pic>
              <p:nvPicPr>
                <p:cNvPr id="1026" name="Picture 2" descr="Resultado de imagem para ec number classification isomeras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9411" y="4018177"/>
                  <a:ext cx="4542331" cy="2839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Resultado de imagem para ec number hierarch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3747" y="4101777"/>
                  <a:ext cx="5569660" cy="26726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Seta em Curva para Baixo 3"/>
              <p:cNvSpPr/>
              <p:nvPr/>
            </p:nvSpPr>
            <p:spPr>
              <a:xfrm rot="20995776">
                <a:off x="3171012" y="3396470"/>
                <a:ext cx="4565844" cy="1005810"/>
              </a:xfrm>
              <a:prstGeom prst="curvedDownArrow">
                <a:avLst>
                  <a:gd name="adj1" fmla="val 5602"/>
                  <a:gd name="adj2" fmla="val 22680"/>
                  <a:gd name="adj3" fmla="val 3100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41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1181100"/>
            <a:ext cx="8229600" cy="493395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Used to deduce function based on correlative evidence.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Obtained from EST frequency, microarrays, MPSS, etc.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Used to identify regulatory motifs of co-regulated genes.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Limited in application to date - will be greatly expanding in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future.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666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Annotation: Expression patterns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1138235"/>
            <a:ext cx="8847138" cy="530542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Unified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ontologies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that categorize genes into 3 categories:</a:t>
            </a:r>
          </a:p>
          <a:p>
            <a:pPr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Molecular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what the gene product does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Biological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Process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biological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objective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must have more than one distinct step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Cellular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Component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location in the cell (or smaller unit)</a:t>
            </a:r>
          </a:p>
          <a:p>
            <a:pPr algn="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or part of a complex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779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Annotation: Gene Ontology assignments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599" y="1181099"/>
            <a:ext cx="8804275" cy="5563945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The database of Clusters 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Orthologous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Groups of proteins (COGs) is an attempt on 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phylogenetic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classification of the proteins encoded in 21 complete genomes of bacteria,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archaea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eukaryotes.</a:t>
            </a:r>
          </a:p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Others database:  Eggnog</a:t>
            </a:r>
          </a:p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OrthoDB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		PANTHER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The Gene Ontology knowledgebase is both human-readable and machine-readable, and is a foundation for computational analysis of large-scale molecular biology and genetics experiments in biomedical research.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634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– Identifying biological function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26632" y="866276"/>
            <a:ext cx="966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é anotação de genoma?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76338" y="2142448"/>
            <a:ext cx="8542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anotação de um genoma consiste na identificação de suas regiões funcionais ou de relevância biológico, o que pode incluir: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Genes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codificantes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proteínas.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Regiões funcionais em proteínas.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Genes de RNA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não-codificantes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tRNAs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Regiões de DNA repetitivo.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Promotores,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terminadores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Operons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Riboswitches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outras regiões regulatórias.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599" y="1181100"/>
            <a:ext cx="8632825" cy="4933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	Blast2GO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 is a bioinformatics software tool for the automatic, high-throughput functional annotation of novel sequence data (genes/proteins). </a:t>
            </a:r>
          </a:p>
          <a:p>
            <a:pPr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It makes use of the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BLAST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 algorithm to identify similar sequences to then transfers existing functional annotation from yet characterized sequences to the novel one.</a:t>
            </a:r>
          </a:p>
          <a:p>
            <a:pPr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The functional information is represented via the Gene Ontology, a controlled vocabulary of functional attributes.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tool for automatic functional annotation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580157" y="914807"/>
            <a:ext cx="9172575" cy="5557838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KAAS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(KEGG Automatic Annotation Server) provides functional annotation of genes by BLAST or GHOST comparisons against the manually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curated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KEGG GENES database. The result contains KO (KEGG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Orthology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assignments and automatically generated KEGG pathways. </a:t>
            </a:r>
            <a:r>
              <a:rPr lang="pt-BR" sz="1800" dirty="0">
                <a:hlinkClick r:id="rId3"/>
              </a:rPr>
              <a:t>https://www.genome.jp/kegg/kaas/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MinPath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(Minimal set of Pathways) only considers the minimum number of pathways required to explain the set of enzymes in the sample. </a:t>
            </a:r>
            <a:r>
              <a:rPr lang="pt-BR" sz="1800" dirty="0">
                <a:hlinkClick r:id="rId4"/>
              </a:rPr>
              <a:t>http://omics.informatics.indiana.edu/MinPath/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PathPred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(Pathway prediction server) a web-based server to predict plausible pathways of multi-step reactions starting from a query compound, based on the local RDM pattern match and the global chemical structure alignment against the reactant pair library. </a:t>
            </a:r>
            <a:r>
              <a:rPr lang="pt-BR" sz="1800" dirty="0">
                <a:hlinkClick r:id="rId5"/>
              </a:rPr>
              <a:t>https://www.genome.jp/tools/pathpred</a:t>
            </a:r>
            <a:r>
              <a:rPr lang="pt-BR" sz="1800" dirty="0" smtClean="0">
                <a:hlinkClick r:id="rId5"/>
              </a:rPr>
              <a:t>/</a:t>
            </a:r>
            <a:endParaRPr lang="pt-BR" sz="1800" dirty="0" smtClean="0"/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RAST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Annotation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Subsystem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Technology)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is a fully-automated service for annotating complete or nearly complete bacterial and archaeal genomes. It provides high quality genome annotations for these genomes across the whole phylogenetic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tree. </a:t>
            </a:r>
            <a:r>
              <a:rPr lang="pt-BR" sz="1800" dirty="0" smtClean="0">
                <a:hlinkClick r:id="rId6"/>
              </a:rPr>
              <a:t>http</a:t>
            </a:r>
            <a:r>
              <a:rPr lang="pt-BR" sz="1800" dirty="0">
                <a:hlinkClick r:id="rId6"/>
              </a:rPr>
              <a:t>://rast.nmpdr.org/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469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metabolic pathways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to do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annotation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1181100"/>
            <a:ext cx="8229600" cy="5176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Automated annotation of gene models: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Relies on a variety of software tools and different data sources to create gene annotations. Typically, these tools are combined into programs referred to as pipelines. 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Due to the volumes of genome data today, most genome projects are annotated primarily using automated methods with limited manual annotation. 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to do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annotation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599" y="1181100"/>
            <a:ext cx="9032875" cy="50053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Manual annotation of gene models:</a:t>
            </a:r>
          </a:p>
          <a:p>
            <a:pPr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Involves human expertise which will identify the annotation data types and interpret it.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-Examine the results of the automated pipeline</a:t>
            </a:r>
          </a:p>
          <a:p>
            <a:pPr algn="ctr"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Edit the predicted structures of genes</a:t>
            </a:r>
          </a:p>
          <a:p>
            <a:pPr algn="ctr"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Identify new genes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 Quality control of automatically derived gene annotations and in-depth analyses of genes of interest often requires manual gene annotation.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14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1181100"/>
            <a:ext cx="8229600" cy="49339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Automated: Fast, cheap, rapidly updated -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 can be compromised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Manual: slow, expensive, slowly updated - accurate.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Money and interest determine the blend of automated versus manual annotation for a genome!!!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43523" y="3886205"/>
            <a:ext cx="3429000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DECIDE?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27834" y="138113"/>
            <a:ext cx="920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many genes are there and how fast can I annotate them?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86" y="1164476"/>
            <a:ext cx="8547858" cy="487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9472665" y="6543678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The</a:t>
            </a:r>
            <a:r>
              <a:rPr lang="pt-BR" sz="1200" dirty="0" smtClean="0"/>
              <a:t> </a:t>
            </a:r>
            <a:r>
              <a:rPr lang="pt-BR" sz="1200" dirty="0" err="1" smtClean="0"/>
              <a:t>Institute</a:t>
            </a:r>
            <a:r>
              <a:rPr lang="pt-BR" sz="1200" dirty="0" smtClean="0"/>
              <a:t> for </a:t>
            </a:r>
            <a:r>
              <a:rPr lang="pt-BR" sz="1200" dirty="0" err="1" smtClean="0"/>
              <a:t>Genomic</a:t>
            </a:r>
            <a:r>
              <a:rPr lang="pt-BR" sz="1200" dirty="0" smtClean="0"/>
              <a:t> research, 2007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752732" y="138113"/>
            <a:ext cx="14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627834" y="932859"/>
            <a:ext cx="3789008" cy="1232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37162" y="1195328"/>
            <a:ext cx="417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Visualizing the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annotation data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01261" y="2337317"/>
            <a:ext cx="92596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files need to describe the intron–exon structures of each annotation, their start and stop codons, UTRs and alternative transcripts.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formats: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GenBank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GFF3, GTF and EMBL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documented formats are important to: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writing software to convert outputs into a format that other tools can use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formats using controlled vocabularies and ontologies and helping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“interoperability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between analysis tools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genomic analyses are very difficult with no common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GMOD project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3" y="864827"/>
            <a:ext cx="6258130" cy="57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2755846" y="864827"/>
            <a:ext cx="2433099" cy="806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87219" y="975754"/>
            <a:ext cx="417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Visualizing the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annotation data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38548" y="179244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GFF3 format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627834" y="932859"/>
            <a:ext cx="3789008" cy="1232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58015" y="1349216"/>
            <a:ext cx="417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01261" y="2337317"/>
            <a:ext cx="92596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annotations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domains (among the eukaryotes is reasonably constant – 57-75%)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Annotation edit distance (AED), for example, measures how congruent each annotation is with its overlapping evidence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Apollo, Argo and Artemis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fixing an erroneous annotation is to edit its intron-exon coordinates manually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627834" y="932860"/>
            <a:ext cx="3789008" cy="1162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FOR EUKARYOTIC  GENOME ANNOTATION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5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58015" y="1159226"/>
            <a:ext cx="417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publicly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avalaible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688197" y="2174823"/>
            <a:ext cx="9259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Publication of a paper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annotations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for annotation genome projects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698531" y="3832899"/>
            <a:ext cx="3789008" cy="835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27834" y="4946556"/>
            <a:ext cx="925963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and improve the existing annotations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48000" y="2047855"/>
            <a:ext cx="8776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funcional do DNA que controla a síntese de polipeptídios ou uma molécula de RNA estrutural.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75186" y="1008993"/>
            <a:ext cx="971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7604" y="3857096"/>
            <a:ext cx="106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46261" y="3640964"/>
            <a:ext cx="104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14254" y="4138798"/>
            <a:ext cx="108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ncRNA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81872" y="3325096"/>
            <a:ext cx="1529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snoRNA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have esquerda 9"/>
          <p:cNvSpPr/>
          <p:nvPr/>
        </p:nvSpPr>
        <p:spPr>
          <a:xfrm>
            <a:off x="6029504" y="3640964"/>
            <a:ext cx="316757" cy="9547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have esquerda 21"/>
          <p:cNvSpPr/>
          <p:nvPr/>
        </p:nvSpPr>
        <p:spPr>
          <a:xfrm>
            <a:off x="7329512" y="3458044"/>
            <a:ext cx="483147" cy="173332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40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NCBI PROKARYOTIC GENOME ANNOTATION PROCESS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78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58" y="740427"/>
            <a:ext cx="4674320" cy="62324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54" y="916179"/>
            <a:ext cx="375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PGAP comparing ORFs to: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of protein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Markov models (HMMs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RefSeq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well characterized reference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2627834" y="2385232"/>
            <a:ext cx="4824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69446" y="2015900"/>
            <a:ext cx="34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69446" y="2385232"/>
            <a:ext cx="34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40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NCBI PROKARYOTIC GENOME ANNOTATION PROCESS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6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58" y="740427"/>
            <a:ext cx="4674320" cy="62324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969723" y="851775"/>
            <a:ext cx="4095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S+ then makes ab initio coding region predictions for genomic regions that lack HMM or protein evidence and selects start sites for ORFs whose evidence comes from HMMs.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2627834" y="2385232"/>
            <a:ext cx="4824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69446" y="2015900"/>
            <a:ext cx="34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69446" y="2385232"/>
            <a:ext cx="34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840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NCBI PROKARYOTIC GENOME ANNOTATION PROCESS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89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80234" y="989922"/>
            <a:ext cx="52969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are used to identification of: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Non-coding RNA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RNAs/small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ncRNAs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tRNAs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Mobile/fast evolving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Phages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CRISPR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Frameshift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detection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Functional annotation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24656" y="6264944"/>
            <a:ext cx="950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complete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://www.ncbi.nlm.nih.gov/genome/annotation_prok/process/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77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575" y="740426"/>
            <a:ext cx="6825659" cy="573657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87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8615" y="1163726"/>
            <a:ext cx="8760453" cy="520065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304" y="1123950"/>
            <a:ext cx="8954428" cy="3056906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694" y="915695"/>
            <a:ext cx="6170295" cy="56967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752732" y="138113"/>
            <a:ext cx="6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768600" y="962025"/>
            <a:ext cx="8229600" cy="49339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Annotation accuracy is dependent of available supporting data at the time of annotation and update information is necessary.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predictions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functional assignments will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 over time as new data becomes available (NCBI) that are much similar than previous ones.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as tools and sequencing technologies continue to develop, periodic updates to every genome’s annotations will remain necessary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Incorrect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incomplete annotations poison every experiment that makes use of them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834" y="138113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52732" y="138113"/>
            <a:ext cx="14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68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27833" y="836205"/>
            <a:ext cx="940375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CHAN, </a:t>
            </a:r>
            <a:r>
              <a:rPr lang="en-US" dirty="0" err="1"/>
              <a:t>Kuang</a:t>
            </a:r>
            <a:r>
              <a:rPr lang="en-US" dirty="0"/>
              <a:t>-Lim et al. </a:t>
            </a:r>
            <a:r>
              <a:rPr lang="en-US" dirty="0" err="1"/>
              <a:t>Seqping</a:t>
            </a:r>
            <a:r>
              <a:rPr lang="en-US" dirty="0"/>
              <a:t>: gene prediction pipeline for plant genomes using self-training gene models and transcriptomic data. </a:t>
            </a:r>
            <a:r>
              <a:rPr lang="en-US" b="1" dirty="0"/>
              <a:t>BMC bioinformatics</a:t>
            </a:r>
            <a:r>
              <a:rPr lang="en-US" dirty="0"/>
              <a:t>, v. 18, n. 1, p. 1, 2017</a:t>
            </a:r>
            <a:r>
              <a:rPr lang="en-US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en-US" dirty="0"/>
              <a:t>FARIA, José P. et al. Methods for automated genome-scale metabolic model reconstruction. </a:t>
            </a:r>
            <a:r>
              <a:rPr lang="en-US" b="1" dirty="0"/>
              <a:t>Biochemical Society Transactions</a:t>
            </a:r>
            <a:r>
              <a:rPr lang="en-US" dirty="0"/>
              <a:t>, v. 46, n. 4, p. 931-936, 2018</a:t>
            </a:r>
            <a:r>
              <a:rPr lang="en-US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JENSEN LJ, JULIEN P, KUHN M, et al. </a:t>
            </a:r>
            <a:r>
              <a:rPr lang="pt-BR" dirty="0" err="1"/>
              <a:t>eggNOG</a:t>
            </a:r>
            <a:r>
              <a:rPr lang="pt-BR" dirty="0"/>
              <a:t>: </a:t>
            </a:r>
            <a:r>
              <a:rPr lang="pt-BR" dirty="0" err="1"/>
              <a:t>automated</a:t>
            </a:r>
            <a:r>
              <a:rPr lang="pt-BR" dirty="0"/>
              <a:t> </a:t>
            </a:r>
            <a:r>
              <a:rPr lang="pt-BR" dirty="0" err="1"/>
              <a:t>construction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annotation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orthologous</a:t>
            </a:r>
            <a:r>
              <a:rPr lang="pt-BR" dirty="0"/>
              <a:t> </a:t>
            </a:r>
            <a:r>
              <a:rPr lang="pt-BR" dirty="0" err="1"/>
              <a:t>groups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genes. </a:t>
            </a:r>
            <a:r>
              <a:rPr lang="pt-BR" b="1" i="1" dirty="0" err="1"/>
              <a:t>Nucleic</a:t>
            </a:r>
            <a:r>
              <a:rPr lang="pt-BR" b="1" i="1" dirty="0"/>
              <a:t> </a:t>
            </a:r>
            <a:r>
              <a:rPr lang="pt-BR" b="1" i="1" dirty="0" err="1"/>
              <a:t>Acids</a:t>
            </a:r>
            <a:r>
              <a:rPr lang="pt-BR" i="1" dirty="0"/>
              <a:t> </a:t>
            </a:r>
            <a:r>
              <a:rPr lang="pt-BR" b="1" i="1" dirty="0"/>
              <a:t>Res</a:t>
            </a:r>
            <a:r>
              <a:rPr lang="pt-BR" dirty="0"/>
              <a:t>. 2007;36 (</a:t>
            </a:r>
            <a:r>
              <a:rPr lang="pt-BR" dirty="0" err="1"/>
              <a:t>Database</a:t>
            </a:r>
            <a:r>
              <a:rPr lang="pt-BR" dirty="0"/>
              <a:t> </a:t>
            </a:r>
            <a:r>
              <a:rPr lang="pt-BR" dirty="0" err="1"/>
              <a:t>issue</a:t>
            </a:r>
            <a:r>
              <a:rPr lang="pt-BR" dirty="0"/>
              <a:t>):D250-4. 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MI </a:t>
            </a:r>
            <a:r>
              <a:rPr lang="pt-BR" dirty="0"/>
              <a:t>H, HUANG X, MURUGANUJAN A, et al. PANTHER </a:t>
            </a:r>
            <a:r>
              <a:rPr lang="pt-BR" dirty="0" err="1"/>
              <a:t>version</a:t>
            </a:r>
            <a:r>
              <a:rPr lang="pt-BR" dirty="0"/>
              <a:t> 11: </a:t>
            </a:r>
            <a:r>
              <a:rPr lang="pt-BR" dirty="0" err="1"/>
              <a:t>expanded</a:t>
            </a:r>
            <a:r>
              <a:rPr lang="pt-BR" dirty="0"/>
              <a:t> </a:t>
            </a:r>
            <a:r>
              <a:rPr lang="pt-BR" dirty="0" err="1"/>
              <a:t>annotation</a:t>
            </a:r>
            <a:r>
              <a:rPr lang="pt-BR" dirty="0"/>
              <a:t> data </a:t>
            </a:r>
            <a:r>
              <a:rPr lang="pt-BR" dirty="0" err="1"/>
              <a:t>from</a:t>
            </a:r>
            <a:r>
              <a:rPr lang="pt-BR" dirty="0"/>
              <a:t> Gene </a:t>
            </a:r>
            <a:r>
              <a:rPr lang="pt-BR" dirty="0" err="1"/>
              <a:t>Ontology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Reactome</a:t>
            </a:r>
            <a:r>
              <a:rPr lang="pt-BR" dirty="0"/>
              <a:t> </a:t>
            </a:r>
            <a:r>
              <a:rPr lang="pt-BR" dirty="0" err="1"/>
              <a:t>pathways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data </a:t>
            </a:r>
            <a:r>
              <a:rPr lang="pt-BR" dirty="0" err="1"/>
              <a:t>analysis</a:t>
            </a:r>
            <a:r>
              <a:rPr lang="pt-BR" dirty="0"/>
              <a:t> tool </a:t>
            </a:r>
            <a:r>
              <a:rPr lang="pt-BR" dirty="0" err="1"/>
              <a:t>enhancements</a:t>
            </a:r>
            <a:r>
              <a:rPr lang="pt-BR" dirty="0"/>
              <a:t>. </a:t>
            </a:r>
            <a:r>
              <a:rPr lang="pt-BR" b="1" i="1" dirty="0" err="1"/>
              <a:t>Nucleic</a:t>
            </a:r>
            <a:r>
              <a:rPr lang="pt-BR" b="1" i="1" dirty="0"/>
              <a:t> </a:t>
            </a:r>
            <a:r>
              <a:rPr lang="pt-BR" b="1" i="1" dirty="0" err="1"/>
              <a:t>Acids</a:t>
            </a:r>
            <a:r>
              <a:rPr lang="pt-BR" b="1" i="1" dirty="0"/>
              <a:t> Res</a:t>
            </a:r>
            <a:r>
              <a:rPr lang="pt-BR" dirty="0"/>
              <a:t>. 2016;45 (D1):D183-D189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en-US" dirty="0"/>
              <a:t>STEIN, Lincoln. Genome annotation: from sequence to biology. </a:t>
            </a:r>
            <a:r>
              <a:rPr lang="en-US" b="1" dirty="0"/>
              <a:t>Nature reviews genetics</a:t>
            </a:r>
            <a:r>
              <a:rPr lang="en-US" dirty="0"/>
              <a:t>, v. 2, n. 7, p. 493, 2001</a:t>
            </a:r>
            <a:r>
              <a:rPr lang="en-US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en-US" dirty="0"/>
              <a:t>TAYLOR, Richard S. et al. MicroRNA annotation of plant genomes− Do it right or not at all. </a:t>
            </a:r>
            <a:r>
              <a:rPr lang="en-US" b="1" dirty="0" err="1"/>
              <a:t>BioEssays</a:t>
            </a:r>
            <a:r>
              <a:rPr lang="en-US" dirty="0"/>
              <a:t>, v. 39, n. 2, p. 1600113, 2017</a:t>
            </a:r>
            <a:r>
              <a:rPr lang="en-US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en-US" dirty="0"/>
              <a:t>YANDELL, Mark; ENCE, Daniel. A beginner's guide to eukaryotic genome annotation. </a:t>
            </a:r>
            <a:r>
              <a:rPr lang="en-US" b="1" dirty="0"/>
              <a:t>Nature Reviews Genetics</a:t>
            </a:r>
            <a:r>
              <a:rPr lang="en-US" dirty="0"/>
              <a:t>, v. 13, n. 5, p. 329, 2012.</a:t>
            </a:r>
            <a:endParaRPr lang="pt-BR" dirty="0"/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76147" y="728915"/>
            <a:ext cx="945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Procarioto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8682" t="32536" r="24346" b="13697"/>
          <a:stretch/>
        </p:blipFill>
        <p:spPr>
          <a:xfrm>
            <a:off x="3309043" y="2477188"/>
            <a:ext cx="7901374" cy="419455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576147" y="1266299"/>
            <a:ext cx="4122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Sem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Estrutura gênica simples.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Fácil predição de novo/ab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07890" y="726985"/>
            <a:ext cx="9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Eucarioto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24273" t="31030" r="24454" b="5939"/>
          <a:stretch/>
        </p:blipFill>
        <p:spPr>
          <a:xfrm>
            <a:off x="3527245" y="1769652"/>
            <a:ext cx="7135207" cy="493392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531942" y="1157317"/>
            <a:ext cx="556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Genes divididos em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Estrutura gênica complexa.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132319" y="1188650"/>
            <a:ext cx="435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Difícil predição de novo/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initio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420" t="17188" r="8346" b="15104"/>
          <a:stretch>
            <a:fillRect/>
          </a:stretch>
        </p:blipFill>
        <p:spPr bwMode="auto">
          <a:xfrm>
            <a:off x="3219450" y="1581150"/>
            <a:ext cx="8100000" cy="38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543" t="16667" r="20712" b="23397"/>
          <a:stretch>
            <a:fillRect/>
          </a:stretch>
        </p:blipFill>
        <p:spPr bwMode="auto">
          <a:xfrm>
            <a:off x="3403531" y="1269880"/>
            <a:ext cx="8193384" cy="46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471078" y="670102"/>
            <a:ext cx="972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627834" y="13811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471078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752732" y="138113"/>
            <a:ext cx="2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497" t="10577" r="16387" b="15385"/>
          <a:stretch>
            <a:fillRect/>
          </a:stretch>
        </p:blipFill>
        <p:spPr bwMode="auto">
          <a:xfrm>
            <a:off x="2883877" y="984738"/>
            <a:ext cx="8862646" cy="54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1489" y="636526"/>
            <a:ext cx="2316526" cy="642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pt-BR" sz="1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pt-BR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for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Eukariotic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pt-BR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BR" sz="1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5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BR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4605</Words>
  <Application>Microsoft Office PowerPoint</Application>
  <PresentationFormat>Widescreen</PresentationFormat>
  <Paragraphs>1204</Paragraphs>
  <Slides>48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Fernando Merloti</dc:creator>
  <cp:lastModifiedBy>Aline G De Franca</cp:lastModifiedBy>
  <cp:revision>278</cp:revision>
  <dcterms:created xsi:type="dcterms:W3CDTF">2018-06-05T12:01:00Z</dcterms:created>
  <dcterms:modified xsi:type="dcterms:W3CDTF">2019-03-20T20:43:39Z</dcterms:modified>
</cp:coreProperties>
</file>