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Montserrat" charset="0"/>
      <p:regular r:id="rId20"/>
      <p:bold r:id="rId21"/>
      <p:italic r:id="rId22"/>
      <p:boldItalic r:id="rId23"/>
    </p:embeddedFont>
    <p:embeddedFont>
      <p:font typeface="Lato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5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556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fe9184c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fe9184c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efe9184c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efe9184c2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fe9184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efe9184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fe9184c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fe9184c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fe9184c2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efe9184c2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fe9184c2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efe9184c2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fe9184c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efe9184c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fe9184c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efe9184c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fe918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fe918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fe9184c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fe9184c2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fe9184c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fe9184c2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fe9184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fe9184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fe9184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fe9184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fe9184c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fe9184c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fe9184c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efe9184c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fe9184c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fe9184c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ils.gpa.unep.org/facts/fate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atlantic.com/photo/2014/03/the-exxon-valdez-oil-spill-25-years-ago-today/100703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opf.com/spill-compensation/cost-of-spill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1708" y="1246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Exxon </a:t>
            </a:r>
            <a:r>
              <a:rPr lang="pt-BR" dirty="0" smtClean="0"/>
              <a:t>Valdez </a:t>
            </a:r>
            <a:r>
              <a:rPr lang="pt-BR" dirty="0" err="1" smtClean="0"/>
              <a:t>Oil</a:t>
            </a:r>
            <a:r>
              <a:rPr lang="pt-BR" dirty="0" smtClean="0"/>
              <a:t> </a:t>
            </a:r>
            <a:r>
              <a:rPr lang="pt-BR" dirty="0" err="1" smtClean="0"/>
              <a:t>Spill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143500" y="4367275"/>
            <a:ext cx="39162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Eduardo Ferreira - 8990712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Fernando Miranda - 8990692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Lucas Vieira - 8531376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Balanço de Custos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262" y="917200"/>
            <a:ext cx="3383475" cy="3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6407275" y="4063425"/>
            <a:ext cx="23775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Baffrey, Michael . “Exxon Valdez Oil Spill, Cleanup, and Litigation: A Collection of Social-Impacts Information and Analysis” (2001) 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Balanço de Volumes - Legado</a:t>
            </a: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1161800" y="1102175"/>
            <a:ext cx="7038900" cy="3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Apesar de todo investimentos, apenas 8% (ao todo foram 11,8 milhões de galões) de todo óleo derramado foi recuperado.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20% do óleo evaporou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50% do óleo contaminou as praias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 22% restante flutuou até o pacífico norte, onde formou “Tarball”.  Esse resíduo afundou no mar ou encalhou em praias</a:t>
            </a:r>
            <a:endParaRPr/>
          </a:p>
          <a:p>
            <a:pPr marL="9144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fonte: http://quadcitiesdaily.com/?p=13399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371" y="2863150"/>
            <a:ext cx="2871750" cy="20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6214500" y="3973475"/>
            <a:ext cx="27165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Fonte: Wiggins, Steve. “More to Tar Balls Than Meets the Eye (or Toes)”. (2012)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Clean-Up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21425" y="1307850"/>
            <a:ext cx="50223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→ Esforço Conjunto entre:</a:t>
            </a:r>
            <a:endParaRPr sz="1200"/>
          </a:p>
          <a:p>
            <a:pPr marL="457200" lvl="0" indent="-304800" rtl="0">
              <a:spcBef>
                <a:spcPts val="1600"/>
              </a:spcBef>
              <a:spcAft>
                <a:spcPts val="0"/>
              </a:spcAft>
              <a:buSzPts val="1200"/>
              <a:buChar char="➔"/>
            </a:pPr>
            <a:r>
              <a:rPr lang="pt-BR" sz="1200"/>
              <a:t>U.S. Coast Guard,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pt-BR" sz="1200"/>
              <a:t>Alaska Department of Environmental Conservation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pt-BR" sz="1200"/>
              <a:t>Exxon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→ Área de difícil acesso representa uma grande barreira nesse processo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→ Processo complicado sem uma solução completamente eficiente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Alguns Números:</a:t>
            </a:r>
            <a:endParaRPr sz="1200"/>
          </a:p>
          <a:p>
            <a:pPr marL="457200" lvl="0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Ao todo, 11 000 pessoas foram envolvidas na limpeza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1400 barcos foram utilizados na operação 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(1989 - 1992)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1 milhão de galões foram recuperados (8%)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O último grande esforço de limpeza se encerrou em 1992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402" y="2802400"/>
            <a:ext cx="3632751" cy="20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6343975" y="2413550"/>
            <a:ext cx="1647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Processo de dispersão do óleo no oceano 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506375" y="4758600"/>
            <a:ext cx="357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Fonte: </a:t>
            </a:r>
            <a:r>
              <a:rPr lang="pt-BR" sz="900" u="sng">
                <a:solidFill>
                  <a:srgbClr val="D6D6D6"/>
                </a:solidFill>
                <a:highlight>
                  <a:srgbClr val="222222"/>
                </a:highlight>
                <a:hlinkClick r:id="rId4"/>
              </a:rPr>
              <a:t>Global Marine Oil Pollution Information Gateway</a:t>
            </a:r>
            <a:endParaRPr sz="90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Clean-Up</a:t>
            </a:r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body" idx="1"/>
          </p:nvPr>
        </p:nvSpPr>
        <p:spPr>
          <a:xfrm>
            <a:off x="124950" y="1480050"/>
            <a:ext cx="57288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Medidas tomadas para remover o óleo:</a:t>
            </a:r>
            <a:endParaRPr sz="1200"/>
          </a:p>
          <a:p>
            <a:pPr marL="457200" lvl="0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Utilização de “Oil Booms” para conter o óleo seguido de sua queima → Não foi eficiente  (mistura entre óleo e água do mar é de difícil combustão)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Dispersantes 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“High Pressure Hot Water washing”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Lavagem com água fria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Biorremediação melhorada com fertilizantes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Remoção manual dos resíduos 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Skimmer de óleo</a:t>
            </a:r>
            <a:endParaRPr sz="1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550" y="1059875"/>
            <a:ext cx="234315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6235700" y="2467800"/>
            <a:ext cx="2061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3F3F3"/>
                </a:solidFill>
              </a:rPr>
              <a:t>Oil Boom</a:t>
            </a:r>
            <a:endParaRPr sz="1000">
              <a:solidFill>
                <a:srgbClr val="F3F3F3"/>
              </a:solidFill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163" y="2757499"/>
            <a:ext cx="2227925" cy="20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5232650" y="2686325"/>
            <a:ext cx="5040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6334250" y="4812750"/>
            <a:ext cx="1863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Skimmer de óleo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208600" y="4391250"/>
            <a:ext cx="1863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Fonte: CTG Technical Blog. “Other Oil Removal Options (2014)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embarcações utilizadas</a:t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00" y="1159400"/>
            <a:ext cx="3863950" cy="25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5122450" y="3788850"/>
            <a:ext cx="38640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</a:rPr>
              <a:t>Maxi Barge:</a:t>
            </a:r>
            <a:r>
              <a:rPr lang="pt-BR" sz="1200">
                <a:solidFill>
                  <a:schemeClr val="lt1"/>
                </a:solidFill>
              </a:rPr>
              <a:t> embarcações com 50 tripulantes, equipadas com 3km de ‘Oil Boom’, aquecedores de água, bombas de pressão, tanques para armazenagem de óleo, mangueiras de sucção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25" y="1159400"/>
            <a:ext cx="4004782" cy="2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>
            <a:off x="546150" y="3832600"/>
            <a:ext cx="40047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</a:rPr>
              <a:t>Oil Spill Response Vessel: </a:t>
            </a:r>
            <a:r>
              <a:rPr lang="pt-BR" sz="1200">
                <a:solidFill>
                  <a:schemeClr val="lt1"/>
                </a:solidFill>
              </a:rPr>
              <a:t>projetado para auxiliar nas operações de limpeza de derramamento de petróleo. equipado com ‘Oil Booms’, dispersantes, skimmers de petróleo e tanques de armazenamento de óleo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612525" y="4660225"/>
            <a:ext cx="36840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 da imagem: http://www.davidcmartin.com/ships/responder.jpg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5017525" y="4543925"/>
            <a:ext cx="40047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 da imagem: </a:t>
            </a:r>
            <a:r>
              <a:rPr lang="pt-BR" sz="900" u="sng">
                <a:solidFill>
                  <a:schemeClr val="hlink"/>
                </a:solidFill>
                <a:hlinkClick r:id="rId5"/>
              </a:rPr>
              <a:t>https://www.theatlantic.com/photo/2014/03/the-exxon-valdez-oil-spill-25-years-ago-today/100703/</a:t>
            </a:r>
            <a:r>
              <a:rPr lang="pt-BR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1297500" y="3810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Informações Complementares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b="1"/>
              <a:t>O Navio voltou a operar</a:t>
            </a:r>
            <a:r>
              <a:rPr lang="pt-BR"/>
              <a:t> - 4 meses depois do desatre, o Exxon Valdez voltou a operar, sendo transformado em sucata apenas em </a:t>
            </a:r>
            <a:r>
              <a:rPr lang="pt-BR" b="1"/>
              <a:t>2012</a:t>
            </a:r>
            <a:endParaRPr b="1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b="1"/>
              <a:t>Algumas áreas não foram limpas propositadamente - </a:t>
            </a:r>
            <a:r>
              <a:rPr lang="pt-BR"/>
              <a:t>A fim de obter uma região de controle e comparar como áreas tratadas e não tratadas se diferenciavam com o passar do tempo, algumas regiões em Prince Wiliam Sound foram mantidas poluídas.</a:t>
            </a:r>
            <a:endParaRPr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Além de ser decisivo na lei de casco duplo, o acidente Exxon Valdez foi também a faísca para criação de um fundo se segurança para vazamento de óleo. O Oil Spill Liability Trust Fund garante um montante de  </a:t>
            </a:r>
            <a:r>
              <a:rPr lang="pt-BR" sz="1100" b="1"/>
              <a:t>US$ </a:t>
            </a:r>
            <a:r>
              <a:rPr lang="pt-BR"/>
              <a:t>1bi para cada vazamento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Segundo balanço de 2009 - 16000 galões ainda estão continuamente contaminando a região.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658500" y="4751125"/>
            <a:ext cx="7827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Gannon, Megan  . “Exxon Valdez 25th Anniversary: 5 Facts About the Historic Spill” (2014) 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Montserrat"/>
                <a:ea typeface="Montserrat"/>
                <a:cs typeface="Montserrat"/>
                <a:sym typeface="Montserrat"/>
              </a:rPr>
              <a:t>Questões?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213" y="2667000"/>
            <a:ext cx="39147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1"/>
          </p:nvPr>
        </p:nvSpPr>
        <p:spPr>
          <a:xfrm>
            <a:off x="1297500" y="997450"/>
            <a:ext cx="7706400" cy="3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Zundel, </a:t>
            </a:r>
            <a:r>
              <a:rPr lang="pt-BR" sz="900">
                <a:latin typeface="Arial"/>
                <a:ea typeface="Arial"/>
                <a:cs typeface="Arial"/>
                <a:sym typeface="Arial"/>
              </a:rPr>
              <a:t>Julie. “Exxon Valdez Oil Spill causes, effects and clean up” (2014)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Shinnefield P., “Clean Up of the Exxon Valdez Spill” (2015)</a:t>
            </a: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rial"/>
                <a:ea typeface="Arial"/>
                <a:cs typeface="Arial"/>
                <a:sym typeface="Arial"/>
              </a:rPr>
              <a:t>Lessard, D., DeMarco, G. and Prince, R. (2015). “</a:t>
            </a:r>
            <a:r>
              <a:rPr lang="pt-BR" sz="1000" i="1">
                <a:latin typeface="Arial"/>
                <a:ea typeface="Arial"/>
                <a:cs typeface="Arial"/>
                <a:sym typeface="Arial"/>
              </a:rPr>
              <a:t>EXXON OIL SPILL TECHNOLOGY ADVANCES FROM THE VALDEZ CLEANUP</a:t>
            </a:r>
            <a:r>
              <a:rPr lang="pt-BR" sz="1000">
                <a:latin typeface="Arial"/>
                <a:ea typeface="Arial"/>
                <a:cs typeface="Arial"/>
                <a:sym typeface="Arial"/>
              </a:rPr>
              <a:t>.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Arial"/>
                <a:ea typeface="Arial"/>
                <a:cs typeface="Arial"/>
                <a:sym typeface="Arial"/>
              </a:rPr>
              <a:t>International Oil Spill Conference.”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Gannon, Megan  . “Exxon Valdez 25th Anniversary: 5 Facts About the Historic Spill” (2014)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Baffrey, Michael . “Exxon Valdez Oil Spill, Cleanup, and Litigation: A Collection of Social-Impacts Information and Analysis” (2001)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Walters, Joanna. “Exxon Valdez: Animal populations in Prince William Sound, Alaska” (2014)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American Progress, “Oil spill by numbers”. (2010)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Wiggins, Steve. “More to Tar Balls Than Meets the Eye (or Toes)”. (2012)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CTG Technical Blog. “Other Oil Removal Options” (2014).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“MMS OCS  Study Number 2009-006”, Capítulo 9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997500" y="954125"/>
            <a:ext cx="5483100" cy="3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Local: Alaska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Ano: 1989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Causa: Colisão com um recife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Resultado: 250.000 barris (11,8 milhões de galões) de óleo cru derramados no golfo</a:t>
            </a:r>
            <a:endParaRPr sz="160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→ Efeitos sobre 1.300 milhas da costa de “Prince Willian Sound” e sobre as águas do golfo do Alaska</a:t>
            </a:r>
            <a:endParaRPr sz="160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→ Até hoje ainda há resquício de óleo em algumas praias do Alaska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997500" y="32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Acidente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475" y="151113"/>
            <a:ext cx="3054975" cy="2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0349" y="3566450"/>
            <a:ext cx="2051951" cy="14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38" y="200900"/>
            <a:ext cx="6013675" cy="47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7367225" y="3688125"/>
            <a:ext cx="17766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“MMS OCS  Study Number 2009-006”, Capítulo 9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ucidityinfodesign.com/_/rsrc/1311712451721/maps-4/Exxon-Oil-Sp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38" y="200900"/>
            <a:ext cx="6040383" cy="47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Google Shape;149;p15"/>
          <p:cNvSpPr txBox="1"/>
          <p:nvPr/>
        </p:nvSpPr>
        <p:spPr>
          <a:xfrm>
            <a:off x="7367225" y="3688125"/>
            <a:ext cx="17766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“MMS OCS  Study Number 2009-006”, Capítulo 9</a:t>
            </a:r>
            <a:endParaRPr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7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Ocorreu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→ No dia 23 de Março de 1989 o navio Exxon Valdez parte de Valdez no Alaska carregado com 53 Milhões de galões de óleo cru.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→ S</a:t>
            </a:r>
            <a:r>
              <a:rPr lang="pt-BR" sz="1400">
                <a:solidFill>
                  <a:srgbClr val="FFFFFF"/>
                </a:solidFill>
              </a:rPr>
              <a:t>eu capitão, Joseph Hazelwood, modifica a rota original da embarcação para desviar de icebergs e passa o comando da embarcação para Gregory Cousins logo em seguida. Cousins tenta retornar à rota original e, três horas após a partida, o navio colide com Blight Reef.</a:t>
            </a:r>
            <a:endParaRPr sz="1400">
              <a:solidFill>
                <a:srgbClr val="FFFFFF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→ O recife não foi</a:t>
            </a:r>
            <a:br>
              <a:rPr lang="pt-BR" sz="1400">
                <a:solidFill>
                  <a:srgbClr val="FFFFFF"/>
                </a:solidFill>
              </a:rPr>
            </a:br>
            <a:r>
              <a:rPr lang="pt-BR" sz="1400">
                <a:solidFill>
                  <a:srgbClr val="FFFFFF"/>
                </a:solidFill>
              </a:rPr>
              <a:t>detectado pois o radar da embarcação estava quebrado há mais de um ano.</a:t>
            </a:r>
            <a:endParaRPr sz="14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>
                <a:solidFill>
                  <a:srgbClr val="FFFF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950" y="2729623"/>
            <a:ext cx="2393349" cy="15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5469000" y="4374350"/>
            <a:ext cx="33633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Fonte:https://study.com/academy/lesson/exxon-valdez-oil-spill-causes-effects-clean-up.html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do ambiente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Rica e diversa vida marinha, fauna e flora: mamíferos (orcas, focas, leões-marinhos, baleias); peixes (salmão, bacalhau do pacífico e outros), caranguejos e camarões; aves marinhas e mamíferos na foz do Rio Copper; rica flora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Relativamente Intocada pela Ação humana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7625" y="3101537"/>
            <a:ext cx="2794675" cy="17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700" y="3101525"/>
            <a:ext cx="2794675" cy="17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144625" y="3642925"/>
            <a:ext cx="28746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Baffrey, Michael . “Exxon Valdez Oil Spill, Cleanup, and Litigation: A Collection of Social-Impacts Information and Analysis” (2001)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Número de Espécimes Vítimas do Acidente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Águia Careca: 250</a:t>
            </a: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Focas: 300 a 2,200</a:t>
            </a: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Patos “Harlequin”: 1,000</a:t>
            </a: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Orcas: 22</a:t>
            </a: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Lontras Marinhas: 2,650</a:t>
            </a: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Pássaros: 100,000 a 645,000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Após 29 do acidente, as espécies ainda se recuperam/estão recuperando das consequências do acidente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311700" y="4664400"/>
            <a:ext cx="63774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</a:rPr>
              <a:t>Fonte: Walters, Joanna. “Exxon Valdez: Animal populations in Prince William Sound, Alaska” (2014) e </a:t>
            </a:r>
            <a:r>
              <a:rPr lang="pt-BR" sz="900">
                <a:solidFill>
                  <a:srgbClr val="FFFFFF"/>
                </a:solidFill>
              </a:rPr>
              <a:t>Baffrey, Michael . “Exxon Valdez Oil Spill, Cleanup, and Litigation: A Collection of Social-Impacts Information and Analysis” (2001)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9927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Impacto Sociocultural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2851500" cy="2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populações nativas possuem ligações econômicas, culturais e espiritual com a região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Muitas comunidades dependiam dos recursos naturais: pesca comercial de peixes, caça de focas, coleta de frutas e outras atividades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311700" y="4664400"/>
            <a:ext cx="5591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Walters, Joanna. “Exxon Valdez: Animal populations in Prince William Sound, Alaska” (2014) e “MMS OCS  Study Number 2009-006”, Capítulo 9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025" y="99450"/>
            <a:ext cx="4524002" cy="45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Balanço de Custos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Dada a magnitude do desastre, uma lista de custos pode ser associada ao evento. Segundo a </a:t>
            </a:r>
            <a:r>
              <a:rPr lang="pt-BR" sz="1100">
                <a:solidFill>
                  <a:srgbClr val="333333"/>
                </a:solidFill>
              </a:rPr>
              <a:t> </a:t>
            </a:r>
            <a:r>
              <a:rPr lang="pt-BR" sz="1100" u="sng">
                <a:solidFill>
                  <a:srgbClr val="235EBD"/>
                </a:solidFill>
                <a:hlinkClick r:id="rId3"/>
              </a:rPr>
              <a:t>International Tanker Owners Pollution Federation Limited</a:t>
            </a:r>
            <a:r>
              <a:rPr lang="pt-BR" sz="1100"/>
              <a:t>, o desastre Exxon Valdez no Alaska se configura no mais caro da história. Para a Exxon, apenas a limpeza custou </a:t>
            </a:r>
            <a:r>
              <a:rPr lang="pt-BR" sz="1100" b="1"/>
              <a:t>US $2.5 bi. </a:t>
            </a:r>
            <a:r>
              <a:rPr lang="pt-BR" sz="1100"/>
              <a:t>O custo total incluindo multas, penalidades e acordos é estimado em mais de </a:t>
            </a:r>
            <a:r>
              <a:rPr lang="pt-BR" sz="1100" b="1"/>
              <a:t>US $7.0 bi</a:t>
            </a:r>
            <a:endParaRPr sz="11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00"/>
              <a:t>Estima-se ainda demais custos, como </a:t>
            </a:r>
            <a:r>
              <a:rPr lang="pt-BR" sz="1100" b="1"/>
              <a:t>US $ 300.0 mi </a:t>
            </a:r>
            <a:r>
              <a:rPr lang="pt-BR" sz="1100"/>
              <a:t>em pesca, atingindo 32 mil pessoas dependentes. Além disso, estima-se também que a receita vinda do turismo caiu </a:t>
            </a:r>
            <a:r>
              <a:rPr lang="pt-BR" sz="1100" b="1"/>
              <a:t>8% no centro-sul do Alaska e 35% no sudoeste, </a:t>
            </a:r>
            <a:r>
              <a:rPr lang="pt-BR" sz="1100"/>
              <a:t>um ano após o derramamento. Após dois anos do derramamento, a perdas em pesca recreativa foram estimadas em </a:t>
            </a:r>
            <a:r>
              <a:rPr lang="pt-BR" sz="1100" b="1"/>
              <a:t>US $ 31.0 mi</a:t>
            </a:r>
            <a:endParaRPr sz="11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00"/>
              <a:t>Além disso, parte da perda para as indústrias locais foi mitigada com a contratação de nativos para os processos de limpeza e com esforços para compra de bens e serviços nessas comunidade pelas empresas de limpeza contratadas, resultando (segundo Baffrey) “ganhos” de USD 105 milhões na região.</a:t>
            </a:r>
            <a:endParaRPr sz="11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00" b="1"/>
              <a:t>Entre 2001 e 2009, ainda, o lucro obtido pela Exxon pode ser computado em US$ 295 bi</a:t>
            </a:r>
            <a:endParaRPr sz="1100"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100" b="1"/>
          </a:p>
        </p:txBody>
      </p:sp>
      <p:sp>
        <p:nvSpPr>
          <p:cNvPr id="188" name="Google Shape;188;p20"/>
          <p:cNvSpPr txBox="1"/>
          <p:nvPr/>
        </p:nvSpPr>
        <p:spPr>
          <a:xfrm>
            <a:off x="207925" y="4738450"/>
            <a:ext cx="88857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</a:rPr>
              <a:t>Fonte: Baffrey, Michael . “Exxon Valdez Oil Spill, Cleanup, and Litigation: A Collection of Social-Impacts Information and Analysis” (2001) e American Progress, “Oil spill by numbers”. (2010) 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1421</Words>
  <Application>Microsoft Office PowerPoint</Application>
  <PresentationFormat>Apresentação na tela (16:9)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Montserrat</vt:lpstr>
      <vt:lpstr>Lato</vt:lpstr>
      <vt:lpstr>Focus</vt:lpstr>
      <vt:lpstr>Exxon Valdez Oil Spill</vt:lpstr>
      <vt:lpstr>O Acidente</vt:lpstr>
      <vt:lpstr>Apresentação do PowerPoint</vt:lpstr>
      <vt:lpstr>Apresentação do PowerPoint</vt:lpstr>
      <vt:lpstr>Como Ocorreu</vt:lpstr>
      <vt:lpstr>Características do ambiente</vt:lpstr>
      <vt:lpstr>Número de Espécimes Vítimas do Acidente</vt:lpstr>
      <vt:lpstr>Impacto Sociocultural</vt:lpstr>
      <vt:lpstr>Balanço de Custos</vt:lpstr>
      <vt:lpstr>Balanço de Custos</vt:lpstr>
      <vt:lpstr>Balanço de Volumes - Legado</vt:lpstr>
      <vt:lpstr>Clean-Up</vt:lpstr>
      <vt:lpstr>Clean-Up</vt:lpstr>
      <vt:lpstr>Tipos de embarcações utilizadas</vt:lpstr>
      <vt:lpstr>Informações Complementares </vt:lpstr>
      <vt:lpstr>Apresentação do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Exxon Valdez Oil Spill</dc:title>
  <cp:lastModifiedBy>Usuario Temporario Naval</cp:lastModifiedBy>
  <cp:revision>3</cp:revision>
  <dcterms:modified xsi:type="dcterms:W3CDTF">2018-08-30T14:22:56Z</dcterms:modified>
</cp:coreProperties>
</file>