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70" r:id="rId3"/>
    <p:sldId id="371" r:id="rId4"/>
    <p:sldId id="372" r:id="rId5"/>
    <p:sldId id="373" r:id="rId6"/>
    <p:sldId id="352" r:id="rId7"/>
    <p:sldId id="374" r:id="rId8"/>
    <p:sldId id="382" r:id="rId9"/>
    <p:sldId id="383" r:id="rId10"/>
    <p:sldId id="384" r:id="rId11"/>
    <p:sldId id="375" r:id="rId12"/>
    <p:sldId id="376" r:id="rId13"/>
    <p:sldId id="377" r:id="rId14"/>
    <p:sldId id="385" r:id="rId15"/>
    <p:sldId id="378" r:id="rId16"/>
    <p:sldId id="379" r:id="rId17"/>
    <p:sldId id="380" r:id="rId18"/>
    <p:sldId id="387" r:id="rId19"/>
    <p:sldId id="353" r:id="rId20"/>
    <p:sldId id="290" r:id="rId21"/>
    <p:sldId id="298" r:id="rId22"/>
    <p:sldId id="295" r:id="rId23"/>
    <p:sldId id="299" r:id="rId24"/>
    <p:sldId id="301" r:id="rId25"/>
    <p:sldId id="302" r:id="rId26"/>
    <p:sldId id="303" r:id="rId27"/>
    <p:sldId id="304" r:id="rId28"/>
    <p:sldId id="354" r:id="rId29"/>
    <p:sldId id="296" r:id="rId30"/>
    <p:sldId id="334" r:id="rId31"/>
    <p:sldId id="362" r:id="rId32"/>
    <p:sldId id="347" r:id="rId33"/>
    <p:sldId id="308" r:id="rId34"/>
    <p:sldId id="309" r:id="rId35"/>
    <p:sldId id="391" r:id="rId36"/>
    <p:sldId id="392" r:id="rId37"/>
    <p:sldId id="319" r:id="rId38"/>
    <p:sldId id="328" r:id="rId39"/>
    <p:sldId id="310" r:id="rId40"/>
    <p:sldId id="258" r:id="rId41"/>
    <p:sldId id="394" r:id="rId42"/>
    <p:sldId id="259" r:id="rId43"/>
    <p:sldId id="262" r:id="rId44"/>
    <p:sldId id="272" r:id="rId45"/>
    <p:sldId id="404" r:id="rId46"/>
    <p:sldId id="405" r:id="rId47"/>
    <p:sldId id="396" r:id="rId48"/>
    <p:sldId id="397" r:id="rId49"/>
    <p:sldId id="400" r:id="rId50"/>
    <p:sldId id="390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2,5 U$ day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1992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27.8</c:v>
                </c:pt>
                <c:pt idx="1">
                  <c:v>24.9</c:v>
                </c:pt>
                <c:pt idx="2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C-4EE4-9813-7A1C6B35287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4 U$ day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1992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Plan1!$C$2:$C$4</c:f>
              <c:numCache>
                <c:formatCode>General</c:formatCode>
                <c:ptCount val="3"/>
                <c:pt idx="0">
                  <c:v>44.4</c:v>
                </c:pt>
                <c:pt idx="1">
                  <c:v>41.5</c:v>
                </c:pt>
                <c:pt idx="2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C-4EE4-9813-7A1C6B352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5636096"/>
        <c:axId val="115637632"/>
      </c:barChart>
      <c:catAx>
        <c:axId val="1156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637632"/>
        <c:crosses val="autoZero"/>
        <c:auto val="1"/>
        <c:lblAlgn val="ctr"/>
        <c:lblOffset val="100"/>
        <c:noMultiLvlLbl val="0"/>
      </c:catAx>
      <c:valAx>
        <c:axId val="115637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15636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7B891-8C02-422E-95CC-5E8943141A30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D19CD-D2A9-4F28-AFE8-F48C5E3F5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40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0ED78BE3-7222-42EB-8C1A-19C59AEA0B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/>
            <a:fld id="{CB4440DF-F083-4F04-9D75-FEC632C458E1}" type="slidenum">
              <a:rPr lang="pt-BR" altLang="pt-BR" sz="1200">
                <a:latin typeface="Calibri" panose="020F0502020204030204" pitchFamily="34" charset="0"/>
              </a:rPr>
              <a:pPr algn="r"/>
              <a:t>12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A5542DAC-E3A9-41D3-AB51-8552D3186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4BDBB0EE-D011-41A2-974D-9BB445CCD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838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5CF19-B32E-4E18-8136-A98F66BC6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1DD44-1DDA-4F35-B935-89E40E877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AB3FDA-CE3F-4E86-AE92-194B46FC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922D4-2609-4B5F-ABAE-1BFB7EDB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74E4DB-105B-419C-BE6B-EF85316A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96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7B46B-A173-4E64-A825-0600E79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E6E1C3-0A48-497B-B266-215D59981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C7E8C0-717F-4E11-8127-7671A9F4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1B4B9B-1ABF-4C7E-84D6-9358CE14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2A76E7-B62D-4994-8778-38373A9A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87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F035E8-6D90-47C6-BCD8-E5B5C08F4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16F7D4-577C-4BE8-B770-056357EBE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6FEF8A-6F30-4D51-AB16-00E847E3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80CABB-F7FB-4D9E-9357-36C65CD6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BE8657-0AD2-48F4-8216-9A60806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3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E6449-A0E6-4726-8D2B-762827BF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286315-17B0-421C-862E-A69634F2E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B0F22-4B78-4AEE-9863-C3BA39E3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917D2-2B86-4A81-BE50-B0B7E969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B48432-6080-4689-B6B2-E52E0CC9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87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E9A88-FB48-4C11-80B5-99A80823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04F7F2-3037-437F-B799-655B6CEE6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C7E8DE-0C6B-4FA0-B451-BF3CEB15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853606-4FB3-4C38-B3C3-71CD86E3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7DE6D2-A777-495E-A193-B8959364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37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6F06-D882-4DF0-85D0-8E4E2C20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56382E-F43B-4FE3-939B-83745FD92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177D02-7906-46DE-93E0-6D155EE1D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E74DE4-CADE-4D97-9C89-E9D8632B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49CFAE-6C7D-4AEF-BE00-621D4180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505116-7CCF-4CD5-BC2E-B1FBEC87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53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90F34-0E43-40FF-847D-465871D7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657699-8623-4F9E-B624-9E07A41EB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3BFAE3-6AF1-48AD-9E05-6E94FD5EE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A6907D-57A9-40E4-A930-125493886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7F446C-878F-4069-9E5B-DEDC11F2A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F83CDE6-9F6E-46F9-9FAB-C639D8AE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EAF775-66D6-4DF8-BB14-945DA03E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3F6481-50C0-4BA0-AEF6-54E078B8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31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042C-108C-45AB-BF7B-15DE4545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18B75E-BC73-40B4-A718-B5BB39CB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32A1E6-9A28-4E3A-B8D3-118F318A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42E7F2-5CEA-4362-90D2-975EDA70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2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EABF20-A399-4708-9F86-CEF788E5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6E34506-F15A-4CE9-BC13-F4086EDF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65532A4-8B8D-49CD-B2E3-B638E73D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59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E3C24-C837-40F6-B8F9-42183169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34A420-8D32-4461-9C4B-4E7EACFF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FD0830-C119-4B26-9DEC-9BA72D05C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8F3115-87F9-43A2-98C0-298E0467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2F0078-A123-4B86-BF6D-3D2071F3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8A1F40-60CA-410E-895D-7FB9923F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08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CBFDF-2B25-4CB4-9368-6C703CFE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114CF09-D92A-4518-B160-C6D770333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9E8CF3-96EF-4D05-A34F-59BAE0AA4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7FFDD9-29EA-41D6-AD00-A2599DC6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A181A5-0EE7-4BE1-8233-E32B690D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942FEF-4919-4252-9986-502AD967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9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528876C-8906-4A9C-9552-9B0CDC68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6F5BC9-F2CF-4DB7-8A2D-FB11413F5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2DA8A7-5795-4A96-9C6E-4CEE96355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920C-BF76-47F8-9883-8ACD1F505607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F36073-9E81-498C-B38B-DBA0DE898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C9E045-E8C1-40F1-8413-E0572DAF9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16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502FF-FF78-4FDB-898D-B3A6E83F0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Pobreza e Distribuição de Renda na América Latina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E0A750-D9EB-4478-9272-93C02B772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4000" dirty="0"/>
              <a:t>Amaury Gremaud</a:t>
            </a:r>
          </a:p>
          <a:p>
            <a:endParaRPr lang="pt-BR" dirty="0"/>
          </a:p>
          <a:p>
            <a:r>
              <a:rPr lang="pt-BR" dirty="0" err="1"/>
              <a:t>Prolam</a:t>
            </a:r>
            <a:r>
              <a:rPr lang="pt-BR" dirty="0"/>
              <a:t> </a:t>
            </a:r>
            <a:r>
              <a:rPr lang="pt-BR" dirty="0" smtClean="0"/>
              <a:t>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52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7078" y="384313"/>
            <a:ext cx="5307231" cy="8083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/>
              <a:t>Pobreza na América Latina </a:t>
            </a:r>
          </a:p>
          <a:p>
            <a:pPr algn="ctr"/>
            <a:r>
              <a:rPr lang="pt-BR" dirty="0"/>
              <a:t>1992 – 2010 (%)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91548" y="1179443"/>
          <a:ext cx="5492761" cy="51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963479" y="371061"/>
            <a:ext cx="5989982" cy="4803914"/>
          </a:xfrm>
        </p:spPr>
        <p:txBody>
          <a:bodyPr/>
          <a:lstStyle/>
          <a:p>
            <a:r>
              <a:rPr lang="pt-BR" dirty="0"/>
              <a:t>Pobreza na América Latina declina</a:t>
            </a:r>
          </a:p>
          <a:p>
            <a:pPr lvl="1"/>
            <a:r>
              <a:rPr lang="pt-BR" dirty="0"/>
              <a:t>Em função do crescimento </a:t>
            </a:r>
            <a:r>
              <a:rPr lang="pt-BR" dirty="0" smtClean="0"/>
              <a:t>(da melhoria nas remunerações)e </a:t>
            </a:r>
            <a:r>
              <a:rPr lang="pt-BR" dirty="0"/>
              <a:t>da redistribuição</a:t>
            </a:r>
          </a:p>
          <a:p>
            <a:pPr lvl="1"/>
            <a:r>
              <a:rPr lang="pt-BR" dirty="0"/>
              <a:t>Estima-se que 1/3 da redução da pobreza é devido a redistribuição de renda </a:t>
            </a:r>
          </a:p>
          <a:p>
            <a:pPr lvl="1"/>
            <a:endParaRPr lang="pt-B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76" y="2570922"/>
            <a:ext cx="6184624" cy="41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9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>
            <a:extLst>
              <a:ext uri="{FF2B5EF4-FFF2-40B4-BE49-F238E27FC236}">
                <a16:creationId xmlns:a16="http://schemas.microsoft.com/office/drawing/2014/main" id="{8666ED84-2CA3-4888-93D7-FB1664B9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90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6">
            <a:extLst>
              <a:ext uri="{FF2B5EF4-FFF2-40B4-BE49-F238E27FC236}">
                <a16:creationId xmlns:a16="http://schemas.microsoft.com/office/drawing/2014/main" id="{B3E9ED72-77C6-4B8F-83F4-D7C077981699}"/>
              </a:ext>
            </a:extLst>
          </p:cNvPr>
          <p:cNvSpPr txBox="1">
            <a:spLocks noGrp="1"/>
          </p:cNvSpPr>
          <p:nvPr/>
        </p:nvSpPr>
        <p:spPr>
          <a:xfrm>
            <a:off x="8077200" y="6243638"/>
            <a:ext cx="2133600" cy="457200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/>
            <a:fld id="{B70036C3-7567-4295-AE18-75CE6769F468}" type="slidenum">
              <a:rPr lang="pt-BR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/>
              <a:t>12</a:t>
            </a:fld>
            <a:endParaRPr lang="pt-BR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4D45047E-DF0D-4A0B-BCBC-43C52B297D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55576"/>
            <a:ext cx="8229600" cy="987425"/>
          </a:xfrm>
        </p:spPr>
        <p:txBody>
          <a:bodyPr anchor="ctr"/>
          <a:lstStyle/>
          <a:p>
            <a:r>
              <a:rPr lang="pt-BR" altLang="pt-BR" b="1"/>
              <a:t>Pergunta :</a:t>
            </a:r>
          </a:p>
        </p:txBody>
      </p:sp>
      <p:graphicFrame>
        <p:nvGraphicFramePr>
          <p:cNvPr id="171012" name="Object 4">
            <a:hlinkClick r:id="" action="ppaction://ole?verb=0"/>
            <a:extLst>
              <a:ext uri="{FF2B5EF4-FFF2-40B4-BE49-F238E27FC236}">
                <a16:creationId xmlns:a16="http://schemas.microsoft.com/office/drawing/2014/main" id="{C24AFF99-B761-4990-B0FB-FDF0B30E6B5A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992314" y="1268413"/>
          <a:ext cx="8353425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lip" r:id="rId4" imgW="5095800" imgH="2246040" progId="">
                  <p:embed/>
                </p:oleObj>
              </mc:Choice>
              <mc:Fallback>
                <p:oleObj name="Clip" r:id="rId4" imgW="5095800" imgH="2246040" progId="">
                  <p:embed/>
                  <p:pic>
                    <p:nvPicPr>
                      <p:cNvPr id="171012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24AFF99-B761-4990-B0FB-FDF0B30E6B5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268413"/>
                        <a:ext cx="8353425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3" name="Text Box 7">
            <a:extLst>
              <a:ext uri="{FF2B5EF4-FFF2-40B4-BE49-F238E27FC236}">
                <a16:creationId xmlns:a16="http://schemas.microsoft.com/office/drawing/2014/main" id="{690D79A7-890C-45B0-846A-4668C2C6C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2205039"/>
            <a:ext cx="3097212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pt-BR" altLang="pt-BR" sz="2000" b="1">
                <a:latin typeface="Calibri" panose="020F0502020204030204" pitchFamily="34" charset="0"/>
              </a:rPr>
              <a:t>Está ocorrendo no Brasil um novo padrão de desenvolvimento que têm entre seus elementos centrais a dinâmica de consumo de massa ?</a:t>
            </a:r>
            <a:endParaRPr lang="pt-BR" altLang="pt-BR" sz="2000"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741" y="0"/>
            <a:ext cx="10515600" cy="1325563"/>
          </a:xfrm>
        </p:spPr>
        <p:txBody>
          <a:bodyPr/>
          <a:lstStyle/>
          <a:p>
            <a:r>
              <a:rPr lang="pt-BR" dirty="0" smtClean="0"/>
              <a:t>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6047" y="179294"/>
            <a:ext cx="10618694" cy="5065339"/>
          </a:xfrm>
        </p:spPr>
        <p:txBody>
          <a:bodyPr/>
          <a:lstStyle/>
          <a:p>
            <a:r>
              <a:rPr lang="pt-BR" dirty="0" smtClean="0"/>
              <a:t>Desde 2015 dados não tão bons</a:t>
            </a:r>
          </a:p>
          <a:p>
            <a:r>
              <a:rPr lang="pt-BR" dirty="0" smtClean="0"/>
              <a:t>Pobreza piora 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8" y="1155234"/>
            <a:ext cx="10152529" cy="55713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480177" y="1807770"/>
            <a:ext cx="2164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Brasil e Venezuela, pobreza cresce (bastante) resto redução da pobreza diminuiu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108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400050"/>
            <a:ext cx="113157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6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291" y="487812"/>
            <a:ext cx="11227262" cy="56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2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500062"/>
            <a:ext cx="113919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7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76212"/>
            <a:ext cx="117919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99247" y="1709738"/>
            <a:ext cx="10237694" cy="2852737"/>
          </a:xfrm>
        </p:spPr>
        <p:txBody>
          <a:bodyPr>
            <a:normAutofit fontScale="90000"/>
          </a:bodyPr>
          <a:lstStyle/>
          <a:p>
            <a:pPr lvl="2"/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/>
              <a:t/>
            </a:r>
            <a:br>
              <a:rPr lang="pt-BR" sz="4400" dirty="0"/>
            </a:br>
            <a:r>
              <a:rPr lang="pt-BR" sz="4400" dirty="0" smtClean="0"/>
              <a:t>2. Existe na AL </a:t>
            </a:r>
            <a:r>
              <a:rPr lang="pt-BR" sz="4400" dirty="0" err="1" smtClean="0"/>
              <a:t>tb</a:t>
            </a:r>
            <a:r>
              <a:rPr lang="pt-BR" sz="4400" dirty="0" smtClean="0"/>
              <a:t> uma revisão dos conceitos e medidas usadas para avaliar pobreza e desigualdade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30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E2F8A-19F5-47C6-88C7-B162D3DE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931"/>
          </a:xfrm>
        </p:spPr>
        <p:txBody>
          <a:bodyPr/>
          <a:lstStyle/>
          <a:p>
            <a:r>
              <a:rPr lang="pt-BR" dirty="0"/>
              <a:t>Pobreza 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4ED130-8A08-4F31-B337-DD3A32F2D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9" y="1274164"/>
            <a:ext cx="10515600" cy="5418943"/>
          </a:xfrm>
        </p:spPr>
        <p:txBody>
          <a:bodyPr>
            <a:normAutofit/>
          </a:bodyPr>
          <a:lstStyle/>
          <a:p>
            <a:r>
              <a:rPr lang="pt-BR" dirty="0"/>
              <a:t>A pobreza é um conceito amplamente utilizado em todo o mundo. </a:t>
            </a:r>
          </a:p>
          <a:p>
            <a:r>
              <a:rPr lang="pt-BR" dirty="0"/>
              <a:t>Mas, não há uma definição de consenso deste termo pois a natureza e as características do fenômeno podem variar dependendo dos lugares e das pessoas envolvidas. </a:t>
            </a:r>
          </a:p>
          <a:p>
            <a:r>
              <a:rPr lang="pt-BR" dirty="0"/>
              <a:t>Uma definição genérica implica em que a pobreza seja uma situação de </a:t>
            </a:r>
            <a:r>
              <a:rPr lang="pt-BR" b="1" u="sng" dirty="0">
                <a:solidFill>
                  <a:srgbClr val="FF0000"/>
                </a:solidFill>
              </a:rPr>
              <a:t>privação</a:t>
            </a:r>
            <a:r>
              <a:rPr lang="pt-BR" dirty="0"/>
              <a:t> aguda do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bem-estar </a:t>
            </a:r>
          </a:p>
          <a:p>
            <a:pPr lvl="1"/>
            <a:r>
              <a:rPr lang="pt-BR" dirty="0"/>
              <a:t> Se o bem-estar for considerado associado à quantidade de recursos que as famílias ou os indivíduos podem ou devem adquirir os bens que necessitam</a:t>
            </a:r>
          </a:p>
          <a:p>
            <a:pPr lvl="1"/>
            <a:r>
              <a:rPr lang="pt-BR" dirty="0"/>
              <a:t>Assim, a pobreza é uma medida que compara a renda ou o consumo de pessoas com um limiar predefinido como "mínimo" ou "básico",
Abaixo do qual as pessoas ou famílias são consideradas pobres.</a:t>
            </a:r>
          </a:p>
          <a:p>
            <a:r>
              <a:rPr lang="pt-BR" dirty="0"/>
              <a:t>Esta é uma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visão monetária ou material da pobreza </a:t>
            </a:r>
            <a:r>
              <a:rPr lang="pt-BR" dirty="0"/>
              <a:t>e, em geral, é o ponto de partida para a maioria das análises sobre este assunto</a:t>
            </a:r>
            <a:r>
              <a:rPr lang="es-E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400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Desigualdade </a:t>
            </a:r>
            <a:r>
              <a:rPr lang="pt-BR" dirty="0" smtClean="0"/>
              <a:t>uma marco da América Latina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032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desigualdade é uma característica histórica e estrutural das sociedades latino-americanas  </a:t>
            </a:r>
            <a:endParaRPr lang="pt-BR" dirty="0"/>
          </a:p>
          <a:p>
            <a:pPr lvl="1"/>
            <a:r>
              <a:rPr lang="pt-BR" dirty="0"/>
              <a:t>Caracteriza-se por uma teia complexa, na qual desigualdades de origem socioeconômica se cruzam com desigualdades de gênero, territoriais, étnicas, raciais e geracionais</a:t>
            </a:r>
          </a:p>
          <a:p>
            <a:pPr lvl="1"/>
            <a:r>
              <a:rPr lang="pt-BR" dirty="0" smtClean="0"/>
              <a:t>tem sido mantida e reproduzida mesmo em períodos de crescimento econômico e prosperidade. </a:t>
            </a:r>
          </a:p>
          <a:p>
            <a:pPr lvl="1"/>
            <a:r>
              <a:rPr lang="pt-BR" dirty="0" smtClean="0"/>
              <a:t>É um obstáculo </a:t>
            </a:r>
          </a:p>
          <a:p>
            <a:pPr lvl="2"/>
            <a:r>
              <a:rPr lang="pt-BR" dirty="0" smtClean="0"/>
              <a:t>à erradicação da pobreza, </a:t>
            </a:r>
          </a:p>
          <a:p>
            <a:pPr lvl="2"/>
            <a:r>
              <a:rPr lang="pt-BR" dirty="0" smtClean="0"/>
              <a:t>ao desenvolvimento sustentável e </a:t>
            </a:r>
          </a:p>
          <a:p>
            <a:pPr lvl="2"/>
            <a:r>
              <a:rPr lang="pt-BR" dirty="0" smtClean="0"/>
              <a:t>à garantia dos direitos das pessoas. </a:t>
            </a:r>
          </a:p>
          <a:p>
            <a:pPr lvl="1"/>
            <a:r>
              <a:rPr lang="pt-BR" dirty="0" smtClean="0"/>
              <a:t>Baseia-se em uma matriz produtiva altamente heterogênea e não diversificada e uma cultura de privilégio que é uma característica histórica que constitui as sociedades da região. </a:t>
            </a:r>
          </a:p>
        </p:txBody>
      </p:sp>
    </p:spTree>
    <p:extLst>
      <p:ext uri="{BB962C8B-B14F-4D97-AF65-F5344CB8AC3E}">
        <p14:creationId xmlns:p14="http://schemas.microsoft.com/office/powerpoint/2010/main" val="34146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16A627E-28B8-4141-B732-69060D09E0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793459"/>
          </a:xfrm>
        </p:spPr>
        <p:txBody>
          <a:bodyPr anchor="ctr">
            <a:normAutofit/>
          </a:bodyPr>
          <a:lstStyle/>
          <a:p>
            <a:pPr algn="ctr"/>
            <a:r>
              <a:rPr lang="pt-BR" alt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Ainda a questão da “renda”: </a:t>
            </a:r>
            <a:br>
              <a:rPr lang="pt-BR" alt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mesmo usando o conceito controverso de renda ainda existem outras controvérsias qual renda 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38D4282-3114-4F92-9D1A-2011050270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44381" y="2263515"/>
            <a:ext cx="10837888" cy="433413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altLang="pt-BR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Normalmente: quanto que determinado “grupo” possui da renda, </a:t>
            </a:r>
            <a:r>
              <a:rPr lang="pt-BR" altLang="pt-BR" sz="3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mas que renda ?</a:t>
            </a:r>
          </a:p>
          <a:p>
            <a:pPr lvl="1">
              <a:lnSpc>
                <a:spcPct val="95000"/>
              </a:lnSpc>
            </a:pP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Cuidado problema de fluxos x estoques</a:t>
            </a: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lnSpc>
                <a:spcPct val="95000"/>
              </a:lnSpc>
            </a:pP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Renda efetiva ou potencial </a:t>
            </a:r>
          </a:p>
          <a:p>
            <a:pPr lvl="2">
              <a:lnSpc>
                <a:spcPct val="95000"/>
              </a:lnSpc>
            </a:pP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Uso do estoque de fatores de produção (riqueza)</a:t>
            </a:r>
          </a:p>
          <a:p>
            <a:pPr lvl="1">
              <a:lnSpc>
                <a:spcPct val="95000"/>
              </a:lnSpc>
            </a:pP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Cuidado com periodicidade e unidade de medida</a:t>
            </a:r>
          </a:p>
          <a:p>
            <a:pPr lvl="2">
              <a:lnSpc>
                <a:spcPct val="95000"/>
              </a:lnSpc>
            </a:pP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Renda corrente ou permanente</a:t>
            </a:r>
          </a:p>
          <a:p>
            <a:pPr lvl="3">
              <a:lnSpc>
                <a:spcPct val="95000"/>
              </a:lnSpc>
            </a:pP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Alguns: renda corrente não bom instrumento pois pega diferenças de renda atrelada a idade</a:t>
            </a:r>
          </a:p>
          <a:p>
            <a:pPr lvl="2">
              <a:lnSpc>
                <a:spcPct val="95000"/>
              </a:lnSpc>
            </a:pP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Renda familiar (casa), individual</a:t>
            </a:r>
            <a:endParaRPr lang="pt-BR" altLang="pt-B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5000"/>
              </a:lnSpc>
            </a:pP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Cuidado com dados de renda mesmo que efetiva e corrente</a:t>
            </a:r>
          </a:p>
          <a:p>
            <a:pPr lvl="2">
              <a:lnSpc>
                <a:spcPct val="95000"/>
              </a:lnSpc>
            </a:pP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Renda antes x depois dos impostos</a:t>
            </a:r>
          </a:p>
          <a:p>
            <a:pPr lvl="1">
              <a:lnSpc>
                <a:spcPct val="95000"/>
              </a:lnSpc>
            </a:pP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Problema com renda não monetizada e rendas/transferências em espécie  </a:t>
            </a:r>
          </a:p>
        </p:txBody>
      </p:sp>
    </p:spTree>
    <p:extLst>
      <p:ext uri="{BB962C8B-B14F-4D97-AF65-F5344CB8AC3E}">
        <p14:creationId xmlns:p14="http://schemas.microsoft.com/office/powerpoint/2010/main" val="1301774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E4923D6-520E-4491-A5D3-16C69E40B4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0"/>
            <a:ext cx="7772400" cy="1143000"/>
          </a:xfrm>
        </p:spPr>
        <p:txBody>
          <a:bodyPr anchor="ctr"/>
          <a:lstStyle/>
          <a:p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Linha de Pobreza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205856-7820-4761-81EB-034A3592A2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1268413"/>
            <a:ext cx="8496300" cy="4114800"/>
          </a:xfrm>
        </p:spPr>
        <p:txBody>
          <a:bodyPr>
            <a:normAutofit lnSpcReduction="10000"/>
          </a:bodyPr>
          <a:lstStyle/>
          <a:p>
            <a:pPr>
              <a:spcAft>
                <a:spcPts val="300"/>
              </a:spcAft>
            </a:pPr>
            <a:r>
              <a:rPr lang="pt-BR" altLang="pt-BR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Linha de pobreza</a:t>
            </a: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: normalmente define-se um </a:t>
            </a:r>
            <a:r>
              <a:rPr lang="pt-BR" altLang="pt-BR" b="1" u="sng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indicador</a:t>
            </a: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 </a:t>
            </a: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e um </a:t>
            </a:r>
            <a:r>
              <a:rPr lang="pt-BR" altLang="pt-BR" b="1" u="sng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valor mínimo</a:t>
            </a: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, considerando-se pobres todos aqueles que se situam abaixo desta linha.</a:t>
            </a:r>
          </a:p>
          <a:p>
            <a:pPr lvl="1">
              <a:spcAft>
                <a:spcPts val="300"/>
              </a:spcAft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one dolar day; (two dollar day)</a:t>
            </a:r>
          </a:p>
          <a:p>
            <a:pPr lvl="1">
              <a:spcAft>
                <a:spcPts val="300"/>
              </a:spcAft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um salário mínimo/mês, ½  do salário mínimo/mês, o acesso a uma “cesta básica” por mês etc.</a:t>
            </a:r>
          </a:p>
          <a:p>
            <a:pPr lvl="1">
              <a:spcAft>
                <a:spcPts val="300"/>
              </a:spcAft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Utilizando como linha de pobreza uma cesta mínima de consumo </a:t>
            </a:r>
          </a:p>
          <a:p>
            <a:pPr lvl="2">
              <a:spcAft>
                <a:spcPts val="300"/>
              </a:spcAft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métodos nutricionais – insuficiência calórica, </a:t>
            </a:r>
          </a:p>
          <a:p>
            <a:pPr lvl="3">
              <a:spcAft>
                <a:spcPts val="300"/>
              </a:spcAft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o IPEA calcula o número de pobres brasileiros</a:t>
            </a: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  <a:latin typeface="Charter BT"/>
            </a:endParaRPr>
          </a:p>
        </p:txBody>
      </p:sp>
    </p:spTree>
    <p:extLst>
      <p:ext uri="{BB962C8B-B14F-4D97-AF65-F5344CB8AC3E}">
        <p14:creationId xmlns:p14="http://schemas.microsoft.com/office/powerpoint/2010/main" val="3511035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8B02CE6A-3933-4780-B214-97759D7EF4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99607" y="476250"/>
            <a:ext cx="11182662" cy="5905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200" dirty="0"/>
              <a:t>Brasil não tem uma linha oficial de pobreza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/>
              <a:t>PBF: 140 reais (pobres), 70 reais (extremamente pobres)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/>
              <a:t>BPC: ¼ salário mínimo (238 reais)</a:t>
            </a:r>
          </a:p>
          <a:p>
            <a:pPr>
              <a:lnSpc>
                <a:spcPct val="90000"/>
              </a:lnSpc>
            </a:pPr>
            <a:r>
              <a:rPr lang="pt-BR" altLang="pt-BR" sz="2200" dirty="0"/>
              <a:t>Dentro do IBGE e do IPEA </a:t>
            </a:r>
          </a:p>
          <a:p>
            <a:pPr lvl="1">
              <a:lnSpc>
                <a:spcPct val="90000"/>
              </a:lnSpc>
            </a:pPr>
            <a:r>
              <a:rPr lang="pt-BR" altLang="pt-BR" sz="2100" dirty="0"/>
              <a:t>Diferentes linhas dependendo da metodologia e do pesquisador </a:t>
            </a:r>
          </a:p>
          <a:p>
            <a:pPr lvl="1">
              <a:lnSpc>
                <a:spcPct val="90000"/>
              </a:lnSpc>
            </a:pPr>
            <a:r>
              <a:rPr lang="pt-BR" altLang="pt-BR" sz="2100" dirty="0"/>
              <a:t>Em geral são linhas absolutas, objetivas baseados em métodos nutricionais com base em </a:t>
            </a:r>
            <a:r>
              <a:rPr lang="pt-BR" altLang="pt-BR" sz="2100" dirty="0" err="1"/>
              <a:t>insuficiencia</a:t>
            </a:r>
            <a:r>
              <a:rPr lang="pt-BR" altLang="pt-BR" sz="2100" dirty="0"/>
              <a:t> calórica</a:t>
            </a:r>
          </a:p>
          <a:p>
            <a:pPr>
              <a:lnSpc>
                <a:spcPct val="90000"/>
              </a:lnSpc>
            </a:pPr>
            <a:r>
              <a:rPr lang="pt-BR" altLang="pt-BR" sz="2200" dirty="0"/>
              <a:t>Linhas internacionais </a:t>
            </a:r>
          </a:p>
          <a:p>
            <a:pPr lvl="1">
              <a:lnSpc>
                <a:spcPct val="90000"/>
              </a:lnSpc>
            </a:pPr>
            <a:r>
              <a:rPr lang="pt-BR" altLang="pt-BR" sz="2100" dirty="0"/>
              <a:t>CEPAL, ONU, Banco Mundial</a:t>
            </a:r>
          </a:p>
          <a:p>
            <a:pPr>
              <a:lnSpc>
                <a:spcPct val="90000"/>
              </a:lnSpc>
            </a:pPr>
            <a:r>
              <a:rPr lang="pt-BR" altLang="pt-BR" sz="2200" dirty="0"/>
              <a:t>Mas existe uma profusão de “estimações de pobreza”</a:t>
            </a:r>
          </a:p>
          <a:p>
            <a:pPr lvl="1">
              <a:lnSpc>
                <a:spcPct val="90000"/>
              </a:lnSpc>
            </a:pPr>
            <a:r>
              <a:rPr lang="pt-BR" altLang="pt-BR" sz="2100" dirty="0"/>
              <a:t>Pode ser reduzida à uma insuficiência de renda,</a:t>
            </a:r>
          </a:p>
          <a:p>
            <a:pPr lvl="1">
              <a:lnSpc>
                <a:spcPct val="90000"/>
              </a:lnSpc>
            </a:pPr>
            <a:r>
              <a:rPr lang="pt-BR" altLang="pt-BR" sz="2100" dirty="0"/>
              <a:t>deve ter relação apenas com condições nutricionais, 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/>
              <a:t>deve levar em consideração culturais e sociais </a:t>
            </a:r>
          </a:p>
          <a:p>
            <a:pPr lvl="1">
              <a:lnSpc>
                <a:spcPct val="90000"/>
              </a:lnSpc>
            </a:pPr>
            <a:r>
              <a:rPr lang="pt-BR" altLang="pt-BR" sz="2100" dirty="0"/>
              <a:t>Deve ser absoluta ou pode variar dependendo das condições da população ?</a:t>
            </a:r>
          </a:p>
          <a:p>
            <a:pPr lvl="1">
              <a:lnSpc>
                <a:spcPct val="90000"/>
              </a:lnSpc>
            </a:pPr>
            <a:endParaRPr lang="pt-BR" altLang="pt-BR" sz="2100" dirty="0"/>
          </a:p>
          <a:p>
            <a:pPr lvl="1">
              <a:lnSpc>
                <a:spcPct val="90000"/>
              </a:lnSpc>
            </a:pPr>
            <a:endParaRPr lang="pt-BR" altLang="pt-BR" sz="2100" dirty="0"/>
          </a:p>
        </p:txBody>
      </p:sp>
    </p:spTree>
    <p:extLst>
      <p:ext uri="{BB962C8B-B14F-4D97-AF65-F5344CB8AC3E}">
        <p14:creationId xmlns:p14="http://schemas.microsoft.com/office/powerpoint/2010/main" val="1263034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1" name="Picture 5">
            <a:extLst>
              <a:ext uri="{FF2B5EF4-FFF2-40B4-BE49-F238E27FC236}">
                <a16:creationId xmlns:a16="http://schemas.microsoft.com/office/drawing/2014/main" id="{CA879D02-242C-4E73-A713-060A9E9C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620713"/>
            <a:ext cx="6865937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2" name="Picture 6">
            <a:extLst>
              <a:ext uri="{FF2B5EF4-FFF2-40B4-BE49-F238E27FC236}">
                <a16:creationId xmlns:a16="http://schemas.microsoft.com/office/drawing/2014/main" id="{41D698AA-F6D5-4FA8-B5C1-572BA9A81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724025"/>
            <a:ext cx="9047162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56995FAC-84A1-401F-8F19-3E1D9ABE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675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8C0AD94-8BD5-4487-8918-7F90838E89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Hiato e Severidade da Pobreza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3064BD2-5541-45F1-A5C5-4D64F7F901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4576" y="1573967"/>
            <a:ext cx="10837889" cy="462045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altLang="pt-BR" sz="3200" dirty="0"/>
              <a:t>Por </a:t>
            </a:r>
            <a:r>
              <a:rPr lang="pt-BR" altLang="pt-BR" sz="3200" u="sng" dirty="0"/>
              <a:t>hiato de pobreza</a:t>
            </a:r>
            <a:r>
              <a:rPr lang="pt-BR" altLang="pt-BR" sz="3200" dirty="0"/>
              <a:t>, entendemos a proporção de pobres multiplicada pela distância média da renda dos pobres à linha de pobreza, medida em múltiplos da linha de pobreza.</a:t>
            </a:r>
          </a:p>
          <a:p>
            <a:pPr lvl="1">
              <a:lnSpc>
                <a:spcPct val="80000"/>
              </a:lnSpc>
            </a:pPr>
            <a:r>
              <a:rPr lang="pt-BR" altLang="pt-BR" sz="2800" dirty="0"/>
              <a:t> Essa medida, portanto, leva em consideração não apenas a porcentagem de pobres, mas também a profundidade da pobreza. </a:t>
            </a:r>
          </a:p>
          <a:p>
            <a:pPr>
              <a:lnSpc>
                <a:spcPct val="80000"/>
              </a:lnSpc>
            </a:pPr>
            <a:r>
              <a:rPr lang="pt-BR" altLang="pt-BR" sz="3200" dirty="0"/>
              <a:t>A </a:t>
            </a:r>
            <a:r>
              <a:rPr lang="pt-BR" altLang="pt-BR" sz="3200" u="sng" dirty="0"/>
              <a:t>severidade da pobreza</a:t>
            </a:r>
            <a:r>
              <a:rPr lang="pt-BR" altLang="pt-BR" sz="3200" dirty="0"/>
              <a:t> é dada pelo produto da porcentagem de pobres pela distância quadrática média à linha de pobreza, também medida em múltiplos da linha de pobreza. </a:t>
            </a:r>
          </a:p>
          <a:p>
            <a:pPr lvl="1">
              <a:lnSpc>
                <a:spcPct val="80000"/>
              </a:lnSpc>
            </a:pPr>
            <a:r>
              <a:rPr lang="pt-BR" altLang="pt-BR" sz="2800" dirty="0"/>
              <a:t>Ela, portanto, não apenas considera o número de pobres e a profundidade da pobreza, como também dá maior peso para os mais pobres. </a:t>
            </a:r>
          </a:p>
          <a:p>
            <a:pPr lvl="2">
              <a:lnSpc>
                <a:spcPct val="80000"/>
              </a:lnSpc>
            </a:pPr>
            <a:r>
              <a:rPr lang="pt-BR" altLang="pt-BR" sz="2400" dirty="0"/>
              <a:t>um pobre que tenha uma renda igual à metade da linha de pobreza tem um peso quatro vezes menor que o de um pobre que não tem qualquer renda</a:t>
            </a:r>
          </a:p>
        </p:txBody>
      </p:sp>
    </p:spTree>
    <p:extLst>
      <p:ext uri="{BB962C8B-B14F-4D97-AF65-F5344CB8AC3E}">
        <p14:creationId xmlns:p14="http://schemas.microsoft.com/office/powerpoint/2010/main" val="17342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>
            <a:extLst>
              <a:ext uri="{FF2B5EF4-FFF2-40B4-BE49-F238E27FC236}">
                <a16:creationId xmlns:a16="http://schemas.microsoft.com/office/drawing/2014/main" id="{2DB6DB70-D81A-408C-810D-0EF4339F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B37E90F3-FE9D-4E67-A962-DD62878B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76" y="3500438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Queda</a:t>
            </a:r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19C8862C-6A8A-4583-8BAF-96259B363E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25014" y="2997200"/>
            <a:ext cx="358775" cy="5032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764BB0D9-FC5D-41A1-8286-E048BAF7A1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96451" y="3860801"/>
            <a:ext cx="360363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78148E07-183F-4AF0-AD39-42B297E177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96450" y="3933826"/>
            <a:ext cx="503238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A15A56AE-5158-4338-B216-E9659289F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1268414"/>
            <a:ext cx="1295400" cy="147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3 vezes mais rápido do que metas do milênio </a:t>
            </a:r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CC89AC9F-FDCE-426A-8BCE-12BD2BE2FB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99688" y="2852739"/>
            <a:ext cx="144462" cy="7207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7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>
            <a:extLst>
              <a:ext uri="{FF2B5EF4-FFF2-40B4-BE49-F238E27FC236}">
                <a16:creationId xmlns:a16="http://schemas.microsoft.com/office/drawing/2014/main" id="{5C33678E-48D3-431B-BAB9-80CB8EB6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21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7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Uma imagem contendo captura de tela, mapa, texto&#10;&#10;Descrição gerada com alta confiança">
            <a:extLst>
              <a:ext uri="{FF2B5EF4-FFF2-40B4-BE49-F238E27FC236}">
                <a16:creationId xmlns:a16="http://schemas.microsoft.com/office/drawing/2014/main" id="{DF3BB4BA-FE00-4E56-BE2A-ED782477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4">
            <a:extLst>
              <a:ext uri="{FF2B5EF4-FFF2-40B4-BE49-F238E27FC236}">
                <a16:creationId xmlns:a16="http://schemas.microsoft.com/office/drawing/2014/main" id="{D8A0EFB0-9E57-4E92-945B-74F1FD61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04814"/>
            <a:ext cx="8569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Text Box 3">
            <a:extLst>
              <a:ext uri="{FF2B5EF4-FFF2-40B4-BE49-F238E27FC236}">
                <a16:creationId xmlns:a16="http://schemas.microsoft.com/office/drawing/2014/main" id="{F229D913-B55E-49CA-8EEC-0BF5673C9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8688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Soares (2009) </a:t>
            </a: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1847851" y="3413760"/>
            <a:ext cx="799555" cy="7489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64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0741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Além de seu valor intrínseco do ponto de vista normativo, na visão estruturalista, a igualdade também tem o papel de impulsionar o desenvolvimento</a:t>
            </a:r>
          </a:p>
          <a:p>
            <a:pPr lvl="1"/>
            <a:r>
              <a:rPr lang="pt-BR" dirty="0" smtClean="0"/>
              <a:t>contribuindo para a inovação, aumento da produtividade e sustentabilidade ambiental. </a:t>
            </a:r>
          </a:p>
          <a:p>
            <a:r>
              <a:rPr lang="pt-BR" dirty="0" smtClean="0"/>
              <a:t>A redução da desigualdade não é apenas um imperativo para o desenvolvimento social e para a garantia dos direitos das pessoas; </a:t>
            </a:r>
          </a:p>
          <a:p>
            <a:pPr lvl="1"/>
            <a:r>
              <a:rPr lang="pt-BR" dirty="0" smtClean="0"/>
              <a:t>é também uma condição para a sustentabilidade do crescimento econômico. </a:t>
            </a:r>
          </a:p>
        </p:txBody>
      </p:sp>
    </p:spTree>
    <p:extLst>
      <p:ext uri="{BB962C8B-B14F-4D97-AF65-F5344CB8AC3E}">
        <p14:creationId xmlns:p14="http://schemas.microsoft.com/office/powerpoint/2010/main" val="3547611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C7DB8D1D-1D34-4B91-B9A5-860D68CAED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52401"/>
            <a:ext cx="8229600" cy="612775"/>
          </a:xfrm>
        </p:spPr>
        <p:txBody>
          <a:bodyPr>
            <a:normAutofit fontScale="90000"/>
          </a:bodyPr>
          <a:lstStyle/>
          <a:p>
            <a:r>
              <a:rPr lang="pt-BR" altLang="pt-BR"/>
              <a:t>Indicadores multidimensionais </a:t>
            </a:r>
          </a:p>
        </p:txBody>
      </p:sp>
      <p:pic>
        <p:nvPicPr>
          <p:cNvPr id="177155" name="Picture 3">
            <a:extLst>
              <a:ext uri="{FF2B5EF4-FFF2-40B4-BE49-F238E27FC236}">
                <a16:creationId xmlns:a16="http://schemas.microsoft.com/office/drawing/2014/main" id="{3256DF94-CB54-484D-8C24-A45C7AA81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7" y="2617787"/>
            <a:ext cx="885666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6" name="Rectangle 4">
            <a:extLst>
              <a:ext uri="{FF2B5EF4-FFF2-40B4-BE49-F238E27FC236}">
                <a16:creationId xmlns:a16="http://schemas.microsoft.com/office/drawing/2014/main" id="{119D51F3-7814-4ECC-87B7-88473C8E848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31950" y="908050"/>
            <a:ext cx="9036050" cy="4910138"/>
          </a:xfrm>
        </p:spPr>
        <p:txBody>
          <a:bodyPr/>
          <a:lstStyle/>
          <a:p>
            <a:pPr lvl="1"/>
            <a:r>
              <a:rPr lang="pt-BR" altLang="pt-BR" sz="2100"/>
              <a:t>Para alguns: insuficiência de renda constituiria um indicador demasiadamente limitado para ser um indicador holístico de pobreza. </a:t>
            </a:r>
          </a:p>
          <a:p>
            <a:r>
              <a:rPr lang="pt-BR" altLang="pt-BR" sz="2200">
                <a:solidFill>
                  <a:srgbClr val="FF0000"/>
                </a:solidFill>
              </a:rPr>
              <a:t>Pobreza como falta de oportunidades para viver uma vida plena</a:t>
            </a:r>
            <a:endParaRPr lang="pt-BR" altLang="pt-BR" sz="2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rter BT"/>
            </a:endParaRPr>
          </a:p>
          <a:p>
            <a:pPr lvl="2"/>
            <a:r>
              <a:rPr lang="pt-BR" altLang="pt-BR" sz="1800"/>
              <a:t>Outras dimensões teriam que ser incorporadas (Quais ?) (Como?)</a:t>
            </a:r>
          </a:p>
        </p:txBody>
      </p:sp>
    </p:spTree>
    <p:extLst>
      <p:ext uri="{BB962C8B-B14F-4D97-AF65-F5344CB8AC3E}">
        <p14:creationId xmlns:p14="http://schemas.microsoft.com/office/powerpoint/2010/main" val="1743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3CA5F0E-97FC-4CA0-BFAA-08808CD10831}"/>
              </a:ext>
            </a:extLst>
          </p:cNvPr>
          <p:cNvSpPr/>
          <p:nvPr/>
        </p:nvSpPr>
        <p:spPr>
          <a:xfrm>
            <a:off x="209862" y="135147"/>
            <a:ext cx="11982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Gotham-Book"/>
              </a:rPr>
              <a:t>O BID aplicou esta metodologia para 13 países de América Latina e Caribe.  Eles usaram doze privações que representam as deficiências das pessoas, dependendo do ciclo de vida (pobreza existência de ao menos 4 privações): </a:t>
            </a:r>
          </a:p>
          <a:p>
            <a:r>
              <a:rPr lang="pt-BR" dirty="0">
                <a:latin typeface="Gotham-Book"/>
              </a:rPr>
              <a:t>(i) infância (participação na </a:t>
            </a:r>
            <a:r>
              <a:rPr lang="pt-BR" dirty="0" err="1">
                <a:latin typeface="Gotham-Book"/>
              </a:rPr>
              <a:t>pré</a:t>
            </a:r>
            <a:r>
              <a:rPr lang="pt-BR" dirty="0">
                <a:latin typeface="Gotham-Book"/>
              </a:rPr>
              <a:t> escola, participação na educação fundamental, atraso escolar); </a:t>
            </a:r>
          </a:p>
          <a:p>
            <a:r>
              <a:rPr lang="pt-BR" dirty="0">
                <a:latin typeface="Gotham-Book"/>
              </a:rPr>
              <a:t>(II) juventude (inatividade e atendimento escolar);</a:t>
            </a:r>
          </a:p>
          <a:p>
            <a:r>
              <a:rPr lang="pt-BR" dirty="0">
                <a:latin typeface="Gotham-Book"/>
              </a:rPr>
              <a:t>(III) Adultos (baixa escolaridade, desemprego, emprego sem segurança social); (IV) Adultos mais velhos (adultos sem pensão);  </a:t>
            </a:r>
          </a:p>
          <a:p>
            <a:r>
              <a:rPr lang="pt-BR" dirty="0">
                <a:latin typeface="Gotham-Book"/>
              </a:rPr>
              <a:t>(V) todas as pessoas (casas sem acesso à água </a:t>
            </a:r>
            <a:r>
              <a:rPr lang="pt-BR" dirty="0" err="1">
                <a:latin typeface="Gotham-Book"/>
              </a:rPr>
              <a:t>potavel</a:t>
            </a:r>
            <a:r>
              <a:rPr lang="pt-BR" dirty="0">
                <a:latin typeface="Gotham-Book"/>
              </a:rPr>
              <a:t>, saneamento adequado, habitação de baixa qualidade, superlotação).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DB1577-D9A3-4409-9F63-1C5DCEE41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57" y="2882536"/>
            <a:ext cx="8068450" cy="384031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375DD3C-8D60-4D1D-B818-79192EB58470}"/>
              </a:ext>
            </a:extLst>
          </p:cNvPr>
          <p:cNvSpPr txBox="1"/>
          <p:nvPr/>
        </p:nvSpPr>
        <p:spPr>
          <a:xfrm flipH="1">
            <a:off x="9250326" y="3429000"/>
            <a:ext cx="2865584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Existe uma correlação de ranking de 85% entre esta medida multidimensional com as medidas de pobreza monetárias </a:t>
            </a:r>
          </a:p>
        </p:txBody>
      </p:sp>
    </p:spTree>
    <p:extLst>
      <p:ext uri="{BB962C8B-B14F-4D97-AF65-F5344CB8AC3E}">
        <p14:creationId xmlns:p14="http://schemas.microsoft.com/office/powerpoint/2010/main" val="42185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93ED36F-FD00-4DA7-A015-DB99F55DC5B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Distribuição – indices relativos 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AB23C3C4-49CC-4143-828F-ECC21BAECF1E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Distribuição também várias possibilidades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Diferentes grupos – qual segmentação ?</a:t>
            </a:r>
          </a:p>
          <a:p>
            <a:pPr lvl="2"/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Regiões, funções, gênero, raça/cor, grupos de renda</a:t>
            </a:r>
          </a:p>
          <a:p>
            <a:pPr lvl="1"/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Varios</a:t>
            </a: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indices</a:t>
            </a:r>
            <a:endParaRPr lang="pt-BR" altLang="pt-BR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/>
            <a:r>
              <a:rPr lang="pt-BR" altLang="pt-BR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Theil</a:t>
            </a:r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altLang="pt-BR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Gini</a:t>
            </a:r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...</a:t>
            </a:r>
          </a:p>
          <a:p>
            <a:r>
              <a:rPr lang="pt-BR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Distribuição pessoal da renda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Normalmente: ricos e pobres – quanto cada grupo possui do total da renda (ou outro indicador) </a:t>
            </a:r>
          </a:p>
          <a:p>
            <a:pPr lvl="1"/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Encuesta</a:t>
            </a: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logares</a:t>
            </a: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(pesquisas familiares)</a:t>
            </a:r>
          </a:p>
          <a:p>
            <a:pPr lvl="2"/>
            <a:r>
              <a:rPr lang="pt-BR" altLang="pt-BR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Distribui-se por </a:t>
            </a:r>
            <a:r>
              <a:rPr lang="pt-BR" altLang="pt-BR" sz="17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quantis</a:t>
            </a:r>
            <a:r>
              <a:rPr lang="pt-BR" altLang="pt-BR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da distribuição da renda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796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>
            <a:extLst>
              <a:ext uri="{FF2B5EF4-FFF2-40B4-BE49-F238E27FC236}">
                <a16:creationId xmlns:a16="http://schemas.microsoft.com/office/drawing/2014/main" id="{F2D3B576-F425-4DD0-BDA2-8FBD3E0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6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>
            <a:extLst>
              <a:ext uri="{FF2B5EF4-FFF2-40B4-BE49-F238E27FC236}">
                <a16:creationId xmlns:a16="http://schemas.microsoft.com/office/drawing/2014/main" id="{45AA449B-5D15-4B9F-AB5D-2389AD74E39D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"/>
          <a:ext cx="9144000" cy="7262819"/>
        </p:xfrm>
        <a:graphic>
          <a:graphicData uri="http://schemas.openxmlformats.org/drawingml/2006/table">
            <a:tbl>
              <a:tblPr/>
              <a:tblGrid>
                <a:gridCol w="1879600">
                  <a:extLst>
                    <a:ext uri="{9D8B030D-6E8A-4147-A177-3AD203B41FA5}">
                      <a16:colId xmlns:a16="http://schemas.microsoft.com/office/drawing/2014/main" val="3342679476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29933463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3797188891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863042261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36986610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951887095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3667550207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674091155"/>
                    </a:ext>
                  </a:extLst>
                </a:gridCol>
                <a:gridCol w="354012">
                  <a:extLst>
                    <a:ext uri="{9D8B030D-6E8A-4147-A177-3AD203B41FA5}">
                      <a16:colId xmlns:a16="http://schemas.microsoft.com/office/drawing/2014/main" val="1427742135"/>
                    </a:ext>
                  </a:extLst>
                </a:gridCol>
              </a:tblGrid>
              <a:tr h="407988"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E9EC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Tabela 3.4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rowSpan="2" gridSpan="7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Distribuição de renda da população economicamente ativa com rendimento não nulo: 1960-2008</a:t>
                      </a:r>
                      <a:endParaRPr kumimoji="0" lang="pt-BR" altLang="pt-BR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16431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7593"/>
                  </a:ext>
                </a:extLst>
              </a:tr>
              <a:tr h="4095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8743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Faixa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1960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1970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1990*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1996*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2004*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2008*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66450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20% mais pobres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4227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Segundo 20%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618929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Terceiro 20%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13,6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3978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Quarto 20%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20,3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17,2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17,6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18,3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17,6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17,9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0295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20% mais ricos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54,8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61,9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66,1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66,1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63,8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61,2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58,9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9572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10% mais ricos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39,6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46,7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51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49,7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47,6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45,5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43,6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97236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1% mais rico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13,8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14,8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18,2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13,6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13,1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12,7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931223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46324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Fonte: </a:t>
                      </a:r>
                      <a:r>
                        <a:rPr kumimoji="0" lang="pt-BR" alt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IBGE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878392"/>
                  </a:ext>
                </a:extLst>
              </a:tr>
              <a:tr h="411163">
                <a:tc gridSpan="7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43539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79172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3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5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203F7EF7-7169-498A-BA7C-EE8CD2B3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1076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9447A1B6-9C50-4D06-AA15-B4D29949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2636838"/>
            <a:ext cx="1676400" cy="10144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I. Gini = 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Z / AÔB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6CB04BE1-BE78-4651-9127-4B494C402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3573463"/>
            <a:ext cx="504825" cy="711200"/>
          </a:xfrm>
          <a:prstGeom prst="rect">
            <a:avLst/>
          </a:prstGeom>
          <a:solidFill>
            <a:srgbClr val="F6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 b="1">
                <a:solidFill>
                  <a:srgbClr val="FF0000"/>
                </a:solidFill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E2459715-5FAB-4839-8A45-BAE67136B4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52400"/>
            <a:ext cx="8229600" cy="425450"/>
          </a:xfrm>
        </p:spPr>
        <p:txBody>
          <a:bodyPr anchor="ctr">
            <a:normAutofit fontScale="90000"/>
          </a:bodyPr>
          <a:lstStyle/>
          <a:p>
            <a:r>
              <a:rPr lang="pt-BR" alt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Curvas de Lorenz e Índice de Gini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B3E2FBF7-28EB-4CC9-B568-0984BA5A3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4437063"/>
            <a:ext cx="1439863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chemeClr val="accent1"/>
                </a:solidFill>
                <a:latin typeface="Tahoma" panose="020B0604030504040204" pitchFamily="34" charset="0"/>
              </a:rPr>
              <a:t>Curva de Lorenz</a:t>
            </a:r>
          </a:p>
        </p:txBody>
      </p:sp>
      <p:sp>
        <p:nvSpPr>
          <p:cNvPr id="88071" name="Line 8">
            <a:extLst>
              <a:ext uri="{FF2B5EF4-FFF2-40B4-BE49-F238E27FC236}">
                <a16:creationId xmlns:a16="http://schemas.microsoft.com/office/drawing/2014/main" id="{206E84E7-E4F5-455F-9380-B5E9B85073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5150" y="4076701"/>
            <a:ext cx="431800" cy="3603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3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  <p:bldP spid="286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D530D4B-5E1A-483F-ACF1-8BA12D4DF1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 anchor="ctr"/>
          <a:lstStyle/>
          <a:p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Curvas de Lorenz</a:t>
            </a: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9091" name="Object 3">
            <a:extLst>
              <a:ext uri="{FF2B5EF4-FFF2-40B4-BE49-F238E27FC236}">
                <a16:creationId xmlns:a16="http://schemas.microsoft.com/office/drawing/2014/main" id="{541E3715-46D8-4891-8272-03CCE94EA5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Imagem de bitmap" r:id="rId3" imgW="4885714" imgH="3200000" progId="Paint.Picture">
                  <p:embed/>
                </p:oleObj>
              </mc:Choice>
              <mc:Fallback>
                <p:oleObj name="Imagem de bitmap" r:id="rId3" imgW="4885714" imgH="3200000" progId="Paint.Picture">
                  <p:embed/>
                  <p:pic>
                    <p:nvPicPr>
                      <p:cNvPr id="89091" name="Object 3">
                        <a:extLst>
                          <a:ext uri="{FF2B5EF4-FFF2-40B4-BE49-F238E27FC236}">
                            <a16:creationId xmlns:a16="http://schemas.microsoft.com/office/drawing/2014/main" id="{541E3715-46D8-4891-8272-03CCE94EA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4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extLst>
              <a:ext uri="{FF2B5EF4-FFF2-40B4-BE49-F238E27FC236}">
                <a16:creationId xmlns:a16="http://schemas.microsoft.com/office/drawing/2014/main" id="{F66316B1-805A-49D9-A375-8239D501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888"/>
            <a:ext cx="9144000" cy="656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AutoShape 3">
            <a:extLst>
              <a:ext uri="{FF2B5EF4-FFF2-40B4-BE49-F238E27FC236}">
                <a16:creationId xmlns:a16="http://schemas.microsoft.com/office/drawing/2014/main" id="{9A832BCB-E8D5-45FE-92F9-AE636CD98638}"/>
              </a:ext>
            </a:extLst>
          </p:cNvPr>
          <p:cNvSpPr>
            <a:spLocks/>
          </p:cNvSpPr>
          <p:nvPr/>
        </p:nvSpPr>
        <p:spPr bwMode="auto">
          <a:xfrm>
            <a:off x="8616951" y="1989138"/>
            <a:ext cx="936625" cy="3600450"/>
          </a:xfrm>
          <a:prstGeom prst="rightBrace">
            <a:avLst>
              <a:gd name="adj1" fmla="val 32034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C116F23E-1C7A-43D7-B35A-55C24D5E0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9938" y="3213100"/>
            <a:ext cx="10080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0,7 ptos por ano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 7 anos </a:t>
            </a:r>
          </a:p>
        </p:txBody>
      </p:sp>
    </p:spTree>
    <p:extLst>
      <p:ext uri="{BB962C8B-B14F-4D97-AF65-F5344CB8AC3E}">
        <p14:creationId xmlns:p14="http://schemas.microsoft.com/office/powerpoint/2010/main" val="7842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39D9900C-C27C-4159-9803-2B14BA1A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6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095AA137-EB2C-4E00-A200-9B9B8769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76250"/>
            <a:ext cx="80645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0661307E-3AD4-4BCB-8048-8BFBC16F7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549276"/>
            <a:ext cx="1008063" cy="583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pt-BR" altLang="pt-BR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1925"/>
            <a:ext cx="115062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41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A1AB1F-8C09-4DA1-9418-A804FDB8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480060"/>
            <a:ext cx="11237976" cy="58978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941B8D5-0969-46AE-A4D5-EAF99358391B}"/>
              </a:ext>
            </a:extLst>
          </p:cNvPr>
          <p:cNvSpPr txBox="1"/>
          <p:nvPr/>
        </p:nvSpPr>
        <p:spPr>
          <a:xfrm>
            <a:off x="8441633" y="583096"/>
            <a:ext cx="3140767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América Latina (junto com África): países com piores índices de desigualdade 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400" b="1" dirty="0"/>
              <a:t>AL : IG médio 52,5 </a:t>
            </a:r>
            <a:r>
              <a:rPr lang="pt-BR" sz="2400" b="1" dirty="0" err="1"/>
              <a:t>ptos</a:t>
            </a:r>
            <a:endParaRPr lang="pt-BR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+ 8 da Ásia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+18 Euro oriental    e Ásia central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+ 20 países desenvolvidos </a:t>
            </a:r>
          </a:p>
        </p:txBody>
      </p:sp>
    </p:spTree>
    <p:extLst>
      <p:ext uri="{BB962C8B-B14F-4D97-AF65-F5344CB8AC3E}">
        <p14:creationId xmlns:p14="http://schemas.microsoft.com/office/powerpoint/2010/main" val="20239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CC1778D-6D04-4D3B-A276-51B015D57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64" y="1722783"/>
            <a:ext cx="11437188" cy="43599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77D3CE7-BC5E-4548-86B8-76319E0A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3" y="266700"/>
            <a:ext cx="4029224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8B020D-7079-4BA9-BD88-2F1DF2DA1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8842962" cy="58978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34BE05-6A4B-465D-89AE-BAE983833EF0}"/>
              </a:ext>
            </a:extLst>
          </p:cNvPr>
          <p:cNvSpPr txBox="1"/>
          <p:nvPr/>
        </p:nvSpPr>
        <p:spPr>
          <a:xfrm>
            <a:off x="9155405" y="541714"/>
            <a:ext cx="2504727" cy="57861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Excesso de desigualdade nos países da América Latina</a:t>
            </a:r>
          </a:p>
          <a:p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Distribuição de renda dos países latino americanos pior do que seria de se esperar para países com mesma renda per capita</a:t>
            </a:r>
          </a:p>
        </p:txBody>
      </p:sp>
    </p:spTree>
    <p:extLst>
      <p:ext uri="{BB962C8B-B14F-4D97-AF65-F5344CB8AC3E}">
        <p14:creationId xmlns:p14="http://schemas.microsoft.com/office/powerpoint/2010/main" val="4705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A445B9-7724-4A3A-85BF-A1DA2A018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647114"/>
            <a:ext cx="11237975" cy="57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92765"/>
            <a:ext cx="9647583" cy="66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9647581" y="898149"/>
            <a:ext cx="2359540" cy="56323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</a:rPr>
              <a:t>Decomposição</a:t>
            </a:r>
            <a:r>
              <a:rPr lang="pt-BR" sz="2000" dirty="0"/>
              <a:t>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Variação entre países</a:t>
            </a:r>
          </a:p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De uma forma geral dois elementos saltam a frente</a:t>
            </a:r>
          </a:p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Mercado de trabalho: Redução da desigualdade na renda do trabalho </a:t>
            </a:r>
          </a:p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Programas governamentais de transferências mais robustos  e progressivos</a:t>
            </a:r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76212"/>
            <a:ext cx="117919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0849C3F5-C2FE-4F74-975D-3F966FCB1D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t-BR" alt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Indicadores de distribuição pessoal de renda: Brasil 2007</a:t>
            </a:r>
          </a:p>
        </p:txBody>
      </p:sp>
      <p:pic>
        <p:nvPicPr>
          <p:cNvPr id="87043" name="Picture 5">
            <a:extLst>
              <a:ext uri="{FF2B5EF4-FFF2-40B4-BE49-F238E27FC236}">
                <a16:creationId xmlns:a16="http://schemas.microsoft.com/office/drawing/2014/main" id="{7169344B-C73F-4E7C-9918-37420430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36838"/>
            <a:ext cx="87852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5BF4308-71DF-4625-9335-74BC190AC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0" y="643467"/>
            <a:ext cx="1019331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3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>
            <a:extLst>
              <a:ext uri="{FF2B5EF4-FFF2-40B4-BE49-F238E27FC236}">
                <a16:creationId xmlns:a16="http://schemas.microsoft.com/office/drawing/2014/main" id="{C7A8FDE7-EAC2-4613-AC2D-503AAB7D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57175"/>
            <a:ext cx="8945562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2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DAE82818-072F-443A-8C7A-B360A640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igualdade leva a eficiência pois</a:t>
            </a:r>
          </a:p>
          <a:p>
            <a:pPr lvl="1"/>
            <a:r>
              <a:rPr lang="pt-BR" dirty="0" smtClean="0"/>
              <a:t>aumenta oportunidades de melhor aproveitamento das capacidades criativas e produtivas de toda a população de um país </a:t>
            </a:r>
          </a:p>
          <a:p>
            <a:pPr lvl="1"/>
            <a:r>
              <a:rPr lang="pt-BR" dirty="0" smtClean="0"/>
              <a:t>fortalece os mercados, ampliando a demanda interna por meio da expansão do poder aquisitivo de vastos setores da população. </a:t>
            </a:r>
          </a:p>
          <a:p>
            <a:pPr lvl="2"/>
            <a:r>
              <a:rPr lang="pt-BR" dirty="0" smtClean="0"/>
              <a:t>Na economia global, a igualdade ajuda a expandir a demanda agregada incorporando setores previamente excluídos da população, incluindo o consumo de bens essenciais, ajudando assim a evitar o risco recessivo</a:t>
            </a:r>
          </a:p>
          <a:p>
            <a:r>
              <a:rPr lang="pt-BR" dirty="0" smtClean="0"/>
              <a:t>A igualdade é especialmente importante diante da revolução tecnológica, que eleva a necessidade de maiores e melhores níveis de educação e formação técnica em estágios críticos do ciclo de vida, coordenação e cooperação entre atores para incorporar novas tecnologias e moldar novos setores econômicos e produtivos, e um sistema de proteção social universal e inclusivo , capaz de garantir um nível de bem-estar para todas as pessoas durante o processo de mudança.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598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785812"/>
            <a:ext cx="118300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C293F5-F5A5-43ED-A812-5ABBF6FE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862"/>
            <a:ext cx="12192000" cy="6648138"/>
          </a:xfrm>
        </p:spPr>
        <p:txBody>
          <a:bodyPr>
            <a:normAutofit/>
          </a:bodyPr>
          <a:lstStyle/>
          <a:p>
            <a:r>
              <a:rPr lang="pt-BR" sz="3600" dirty="0"/>
              <a:t>Algo que caracteriza a América Latina:</a:t>
            </a:r>
          </a:p>
          <a:p>
            <a:pPr lvl="1"/>
            <a:r>
              <a:rPr lang="pt-BR" sz="3200" dirty="0"/>
              <a:t>Elevados níveis de Pobreza e </a:t>
            </a:r>
            <a:endParaRPr lang="pt-BR" sz="3200" dirty="0" smtClean="0"/>
          </a:p>
          <a:p>
            <a:pPr lvl="1"/>
            <a:r>
              <a:rPr lang="pt-BR" sz="3200" dirty="0" smtClean="0"/>
              <a:t>péssimos </a:t>
            </a:r>
            <a:r>
              <a:rPr lang="pt-BR" sz="3200" dirty="0"/>
              <a:t>indicadores relativos a distribuição de renda </a:t>
            </a:r>
          </a:p>
          <a:p>
            <a:r>
              <a:rPr lang="pt-BR" sz="3600" dirty="0"/>
              <a:t>Persistência destes dados ao longo do tempo</a:t>
            </a:r>
          </a:p>
          <a:p>
            <a:r>
              <a:rPr lang="pt-BR" sz="3600" dirty="0"/>
              <a:t>Inicio do século XXI alguma modificação nestes </a:t>
            </a:r>
            <a:r>
              <a:rPr lang="pt-BR" sz="3600" dirty="0" smtClean="0"/>
              <a:t>dados</a:t>
            </a:r>
            <a:endParaRPr lang="pt-BR" sz="36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21C711-F8A3-4179-A17C-D1F6333C2827}"/>
              </a:ext>
            </a:extLst>
          </p:cNvPr>
          <p:cNvSpPr/>
          <p:nvPr/>
        </p:nvSpPr>
        <p:spPr>
          <a:xfrm>
            <a:off x="367552" y="3148449"/>
            <a:ext cx="10569389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Gotham-Book"/>
              </a:rPr>
              <a:t>“No </a:t>
            </a:r>
            <a:r>
              <a:rPr lang="pt-BR" sz="2400" dirty="0">
                <a:solidFill>
                  <a:schemeClr val="bg1"/>
                </a:solidFill>
                <a:latin typeface="Gotham-Book"/>
              </a:rPr>
              <a:t>final do século XX, a pobreza extrema na região alcançou 30% e em 2014 diminuiu para 11%. É um avanço significativo, mas ainda </a:t>
            </a:r>
            <a:r>
              <a:rPr lang="pt-BR" sz="2400" dirty="0" smtClean="0">
                <a:solidFill>
                  <a:schemeClr val="bg1"/>
                </a:solidFill>
                <a:latin typeface="Gotham-Book"/>
              </a:rPr>
              <a:t>viviam </a:t>
            </a:r>
            <a:r>
              <a:rPr lang="pt-BR" sz="2400" dirty="0">
                <a:solidFill>
                  <a:schemeClr val="bg1"/>
                </a:solidFill>
                <a:latin typeface="Gotham-Book"/>
              </a:rPr>
              <a:t>um latino-americano em cada seis na pobreza extrema ou, um em cada três na pobreza moderada, isto não pode ser considerado satisfatório. </a:t>
            </a:r>
          </a:p>
          <a:p>
            <a:r>
              <a:rPr lang="pt-BR" sz="2400" dirty="0">
                <a:solidFill>
                  <a:schemeClr val="bg1"/>
                </a:solidFill>
                <a:latin typeface="Gotham-Book"/>
              </a:rPr>
              <a:t>A desigualdade na distribuição de renda é talvez ainda mais preocupante, apesar dos avanços nas últimas duas décadas, a América Latina e o Caribe mantêm uma taxa de desigualdade de rendimentos torna a região a mais desigual </a:t>
            </a:r>
            <a:r>
              <a:rPr lang="pt-BR" sz="2400" dirty="0" smtClean="0">
                <a:solidFill>
                  <a:schemeClr val="bg1"/>
                </a:solidFill>
                <a:latin typeface="Gotham-Book"/>
              </a:rPr>
              <a:t>do Mundo</a:t>
            </a:r>
            <a:r>
              <a:rPr lang="pt-BR" sz="2400" dirty="0">
                <a:solidFill>
                  <a:schemeClr val="bg1"/>
                </a:solidFill>
                <a:latin typeface="Gotham-Book"/>
              </a:rPr>
              <a:t>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99247" y="1709738"/>
            <a:ext cx="10237694" cy="2852737"/>
          </a:xfrm>
        </p:spPr>
        <p:txBody>
          <a:bodyPr>
            <a:normAutofit fontScale="90000"/>
          </a:bodyPr>
          <a:lstStyle/>
          <a:p>
            <a:pPr lvl="2"/>
            <a:r>
              <a:rPr lang="pt-BR" sz="4400" dirty="0" smtClean="0"/>
              <a:t>1. Existe uma Mudança de Paradigma ? </a:t>
            </a:r>
            <a:br>
              <a:rPr lang="pt-BR" sz="4400" dirty="0" smtClean="0"/>
            </a:br>
            <a:r>
              <a:rPr lang="pt-BR" sz="4400" dirty="0" smtClean="0"/>
              <a:t>Qual alcance?</a:t>
            </a:r>
            <a:br>
              <a:rPr lang="pt-BR" sz="4400" dirty="0" smtClean="0"/>
            </a:br>
            <a:r>
              <a:rPr lang="pt-BR" sz="4400" dirty="0"/>
              <a:t/>
            </a:r>
            <a:br>
              <a:rPr lang="pt-BR" sz="4400" dirty="0"/>
            </a:br>
            <a:r>
              <a:rPr lang="pt-BR" sz="4400" dirty="0" smtClean="0"/>
              <a:t>2. Existe na AL </a:t>
            </a:r>
            <a:r>
              <a:rPr lang="pt-BR" sz="4400" dirty="0" err="1" smtClean="0"/>
              <a:t>tb</a:t>
            </a:r>
            <a:r>
              <a:rPr lang="pt-BR" sz="4400" dirty="0" smtClean="0"/>
              <a:t> uma revisão dos conceitos e medidas usadas para avaliar pobreza e desigualdade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13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99247" y="1709738"/>
            <a:ext cx="10237694" cy="2852737"/>
          </a:xfrm>
        </p:spPr>
        <p:txBody>
          <a:bodyPr>
            <a:normAutofit/>
          </a:bodyPr>
          <a:lstStyle/>
          <a:p>
            <a:pPr lvl="2"/>
            <a:r>
              <a:rPr lang="pt-BR" sz="4400" dirty="0" smtClean="0"/>
              <a:t>1. Existe uma Mudança de Paradigma ? </a:t>
            </a:r>
            <a:br>
              <a:rPr lang="pt-BR" sz="4400" dirty="0" smtClean="0"/>
            </a:br>
            <a:r>
              <a:rPr lang="pt-BR" sz="4400" dirty="0" smtClean="0"/>
              <a:t>Qual alcance?</a:t>
            </a:r>
            <a:br>
              <a:rPr lang="pt-BR" sz="4400" dirty="0" smtClean="0"/>
            </a:br>
            <a:r>
              <a:rPr lang="pt-BR" sz="4400" dirty="0"/>
              <a:t/>
            </a:r>
            <a:br>
              <a:rPr lang="pt-BR" sz="4400" dirty="0"/>
            </a:b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pPr lvl="2"/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17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F3D87D0-BBA0-4392-9D7C-28596819A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1" r="1" b="610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26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1623</Words>
  <Application>Microsoft Office PowerPoint</Application>
  <PresentationFormat>Widescreen</PresentationFormat>
  <Paragraphs>267</Paragraphs>
  <Slides>50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50</vt:i4>
      </vt:variant>
    </vt:vector>
  </HeadingPairs>
  <TitlesOfParts>
    <vt:vector size="63" baseType="lpstr">
      <vt:lpstr>Arial</vt:lpstr>
      <vt:lpstr>Calibri</vt:lpstr>
      <vt:lpstr>Calibri Light</vt:lpstr>
      <vt:lpstr>Charter BT</vt:lpstr>
      <vt:lpstr>Gill Sans MT</vt:lpstr>
      <vt:lpstr>Gotham-Book</vt:lpstr>
      <vt:lpstr>Tahoma</vt:lpstr>
      <vt:lpstr>Times New Roman</vt:lpstr>
      <vt:lpstr>Wingdings</vt:lpstr>
      <vt:lpstr>Wingdings 3</vt:lpstr>
      <vt:lpstr>Tema do Office</vt:lpstr>
      <vt:lpstr>Clip</vt:lpstr>
      <vt:lpstr>Imagem de bitmap</vt:lpstr>
      <vt:lpstr>Pobreza e Distribuição de Renda na América Latina </vt:lpstr>
      <vt:lpstr>Desigualdade uma marco da América Latina</vt:lpstr>
      <vt:lpstr>Apresentação do PowerPoint</vt:lpstr>
      <vt:lpstr>Apresentação do PowerPoint</vt:lpstr>
      <vt:lpstr>Apresentação do PowerPoint</vt:lpstr>
      <vt:lpstr>Apresentação do PowerPoint</vt:lpstr>
      <vt:lpstr>1. Existe uma Mudança de Paradigma ?  Qual alcance?  2. Existe na AL tb uma revisão dos conceitos e medidas usadas para avaliar pobreza e desigualdade</vt:lpstr>
      <vt:lpstr>1. Existe uma Mudança de Paradigma ?  Qual alcance?  </vt:lpstr>
      <vt:lpstr>Apresentação do PowerPoint</vt:lpstr>
      <vt:lpstr>Apresentação do PowerPoint</vt:lpstr>
      <vt:lpstr>Apresentação do PowerPoint</vt:lpstr>
      <vt:lpstr>Pergunta :</vt:lpstr>
      <vt:lpstr>Mas</vt:lpstr>
      <vt:lpstr>Apresentação do PowerPoint</vt:lpstr>
      <vt:lpstr>Apresentação do PowerPoint</vt:lpstr>
      <vt:lpstr>Apresentação do PowerPoint</vt:lpstr>
      <vt:lpstr>Apresentação do PowerPoint</vt:lpstr>
      <vt:lpstr>  2. Existe na AL tb uma revisão dos conceitos e medidas usadas para avaliar pobreza e desigualdade</vt:lpstr>
      <vt:lpstr>Pobreza definição</vt:lpstr>
      <vt:lpstr>Ainda a questão da “renda”:  mesmo usando o conceito controverso de renda ainda existem outras controvérsias qual renda ?</vt:lpstr>
      <vt:lpstr>Linha de Pobreza</vt:lpstr>
      <vt:lpstr>Apresentação do PowerPoint</vt:lpstr>
      <vt:lpstr>Apresentação do PowerPoint</vt:lpstr>
      <vt:lpstr>Apresentação do PowerPoint</vt:lpstr>
      <vt:lpstr>Hiato e Severidade da Pobreza</vt:lpstr>
      <vt:lpstr>Apresentação do PowerPoint</vt:lpstr>
      <vt:lpstr>Apresentação do PowerPoint</vt:lpstr>
      <vt:lpstr>Apresentação do PowerPoint</vt:lpstr>
      <vt:lpstr>Apresentação do PowerPoint</vt:lpstr>
      <vt:lpstr>Indicadores multidimensionais </vt:lpstr>
      <vt:lpstr>Apresentação do PowerPoint</vt:lpstr>
      <vt:lpstr>Distribuição – indices relativos </vt:lpstr>
      <vt:lpstr>Apresentação do PowerPoint</vt:lpstr>
      <vt:lpstr>Apresentação do PowerPoint</vt:lpstr>
      <vt:lpstr>Curvas de Lorenz e Índice de Gini</vt:lpstr>
      <vt:lpstr>Curvas de Lorenz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Indicadores de distribuição pessoal de renda: Brasil 2007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Amaury Gremaud</dc:creator>
  <cp:lastModifiedBy>Windows User</cp:lastModifiedBy>
  <cp:revision>52</cp:revision>
  <dcterms:created xsi:type="dcterms:W3CDTF">2017-08-20T21:40:13Z</dcterms:created>
  <dcterms:modified xsi:type="dcterms:W3CDTF">2020-06-10T01:08:14Z</dcterms:modified>
</cp:coreProperties>
</file>