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2445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380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2445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4380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2445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rgbClr val="42445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99668"/>
            <a:ext cx="5410200" cy="52069"/>
          </a:xfrm>
          <a:custGeom>
            <a:avLst/>
            <a:gdLst/>
            <a:ahLst/>
            <a:cxnLst/>
            <a:rect l="l" t="t" r="r" b="b"/>
            <a:pathLst>
              <a:path w="5410200" h="52070">
                <a:moveTo>
                  <a:pt x="0" y="51561"/>
                </a:moveTo>
                <a:lnTo>
                  <a:pt x="5410199" y="51561"/>
                </a:lnTo>
                <a:lnTo>
                  <a:pt x="5410199" y="0"/>
                </a:lnTo>
                <a:lnTo>
                  <a:pt x="0" y="0"/>
                </a:lnTo>
                <a:lnTo>
                  <a:pt x="0" y="51561"/>
                </a:lnTo>
                <a:close/>
              </a:path>
            </a:pathLst>
          </a:custGeom>
          <a:solidFill>
            <a:srgbClr val="438085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0" y="-25"/>
            <a:ext cx="9144000" cy="311150"/>
          </a:xfrm>
          <a:custGeom>
            <a:avLst/>
            <a:gdLst/>
            <a:ahLst/>
            <a:cxnLst/>
            <a:rect l="l" t="t" r="r" b="b"/>
            <a:pathLst>
              <a:path w="9144000" h="311150">
                <a:moveTo>
                  <a:pt x="9144000" y="0"/>
                </a:moveTo>
                <a:lnTo>
                  <a:pt x="0" y="0"/>
                </a:lnTo>
                <a:lnTo>
                  <a:pt x="0" y="310667"/>
                </a:lnTo>
                <a:lnTo>
                  <a:pt x="9144000" y="310667"/>
                </a:lnTo>
                <a:lnTo>
                  <a:pt x="9144000" y="0"/>
                </a:lnTo>
                <a:close/>
              </a:path>
            </a:pathLst>
          </a:custGeom>
          <a:solidFill>
            <a:srgbClr val="4244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558" y="417321"/>
            <a:ext cx="9075521" cy="1268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rgbClr val="424455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81836" y="1489328"/>
            <a:ext cx="5043170" cy="4283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43808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pn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4208780"/>
            <a:chOff x="0" y="0"/>
            <a:chExt cx="9144000" cy="4208780"/>
          </a:xfrm>
        </p:grpSpPr>
        <p:sp>
          <p:nvSpPr>
            <p:cNvPr id="3" name="object 3"/>
            <p:cNvSpPr/>
            <p:nvPr/>
          </p:nvSpPr>
          <p:spPr>
            <a:xfrm>
              <a:off x="5410200" y="3809972"/>
              <a:ext cx="3733800" cy="91440"/>
            </a:xfrm>
            <a:custGeom>
              <a:avLst/>
              <a:gdLst/>
              <a:ahLst/>
              <a:cxnLst/>
              <a:rect l="l" t="t" r="r" b="b"/>
              <a:pathLst>
                <a:path w="3733800" h="91439">
                  <a:moveTo>
                    <a:pt x="3733800" y="0"/>
                  </a:moveTo>
                  <a:lnTo>
                    <a:pt x="0" y="0"/>
                  </a:lnTo>
                  <a:lnTo>
                    <a:pt x="0" y="91086"/>
                  </a:lnTo>
                  <a:lnTo>
                    <a:pt x="3733800" y="91086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410200" y="3896995"/>
              <a:ext cx="3733800" cy="192405"/>
            </a:xfrm>
            <a:custGeom>
              <a:avLst/>
              <a:gdLst/>
              <a:ahLst/>
              <a:cxnLst/>
              <a:rect l="l" t="t" r="r" b="b"/>
              <a:pathLst>
                <a:path w="3733800" h="192404">
                  <a:moveTo>
                    <a:pt x="3733800" y="0"/>
                  </a:moveTo>
                  <a:lnTo>
                    <a:pt x="0" y="0"/>
                  </a:lnTo>
                  <a:lnTo>
                    <a:pt x="0" y="192023"/>
                  </a:lnTo>
                  <a:lnTo>
                    <a:pt x="3733800" y="192023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410200" y="4115180"/>
              <a:ext cx="3733800" cy="9525"/>
            </a:xfrm>
            <a:custGeom>
              <a:avLst/>
              <a:gdLst/>
              <a:ahLst/>
              <a:cxnLst/>
              <a:rect l="l" t="t" r="r" b="b"/>
              <a:pathLst>
                <a:path w="3733800" h="9525">
                  <a:moveTo>
                    <a:pt x="3733800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3733800" y="9144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410200" y="4164457"/>
              <a:ext cx="1965960" cy="18415"/>
            </a:xfrm>
            <a:custGeom>
              <a:avLst/>
              <a:gdLst/>
              <a:ahLst/>
              <a:cxnLst/>
              <a:rect l="l" t="t" r="r" b="b"/>
              <a:pathLst>
                <a:path w="1965959" h="18414">
                  <a:moveTo>
                    <a:pt x="1965959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1965959" y="18288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5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410200" y="4199509"/>
              <a:ext cx="1965960" cy="9525"/>
            </a:xfrm>
            <a:custGeom>
              <a:avLst/>
              <a:gdLst/>
              <a:ahLst/>
              <a:cxnLst/>
              <a:rect l="l" t="t" r="r" b="b"/>
              <a:pathLst>
                <a:path w="1965959" h="9525">
                  <a:moveTo>
                    <a:pt x="1965959" y="0"/>
                  </a:moveTo>
                  <a:lnTo>
                    <a:pt x="0" y="0"/>
                  </a:lnTo>
                  <a:lnTo>
                    <a:pt x="0" y="9144"/>
                  </a:lnTo>
                  <a:lnTo>
                    <a:pt x="1965959" y="9144"/>
                  </a:lnTo>
                  <a:lnTo>
                    <a:pt x="1965959" y="0"/>
                  </a:lnTo>
                  <a:close/>
                </a:path>
              </a:pathLst>
            </a:custGeom>
            <a:solidFill>
              <a:srgbClr val="438085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3962400"/>
              <a:ext cx="3566795" cy="135255"/>
            </a:xfrm>
            <a:custGeom>
              <a:avLst/>
              <a:gdLst/>
              <a:ahLst/>
              <a:cxnLst/>
              <a:rect l="l" t="t" r="r" b="b"/>
              <a:pathLst>
                <a:path w="3566795" h="135254">
                  <a:moveTo>
                    <a:pt x="3063240" y="2032"/>
                  </a:moveTo>
                  <a:lnTo>
                    <a:pt x="3061208" y="0"/>
                  </a:lnTo>
                  <a:lnTo>
                    <a:pt x="2032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032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35254">
                  <a:moveTo>
                    <a:pt x="3566541" y="101346"/>
                  </a:moveTo>
                  <a:lnTo>
                    <a:pt x="3563747" y="98552"/>
                  </a:lnTo>
                  <a:lnTo>
                    <a:pt x="1969008" y="98552"/>
                  </a:lnTo>
                  <a:lnTo>
                    <a:pt x="1966341" y="101346"/>
                  </a:lnTo>
                  <a:lnTo>
                    <a:pt x="1966341" y="104648"/>
                  </a:lnTo>
                  <a:lnTo>
                    <a:pt x="1966341" y="132461"/>
                  </a:lnTo>
                  <a:lnTo>
                    <a:pt x="1969008" y="135128"/>
                  </a:lnTo>
                  <a:lnTo>
                    <a:pt x="3563747" y="135128"/>
                  </a:lnTo>
                  <a:lnTo>
                    <a:pt x="3566541" y="132461"/>
                  </a:lnTo>
                  <a:lnTo>
                    <a:pt x="3566541" y="10134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3816222"/>
              <a:ext cx="9144000" cy="78105"/>
            </a:xfrm>
            <a:custGeom>
              <a:avLst/>
              <a:gdLst/>
              <a:ahLst/>
              <a:cxnLst/>
              <a:rect l="l" t="t" r="r" b="b"/>
              <a:pathLst>
                <a:path w="9144000" h="78104">
                  <a:moveTo>
                    <a:pt x="0" y="77596"/>
                  </a:moveTo>
                  <a:lnTo>
                    <a:pt x="9144000" y="77596"/>
                  </a:lnTo>
                  <a:lnTo>
                    <a:pt x="9144000" y="0"/>
                  </a:lnTo>
                  <a:lnTo>
                    <a:pt x="0" y="0"/>
                  </a:lnTo>
                  <a:lnTo>
                    <a:pt x="0" y="77596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3701669"/>
              <a:ext cx="9144000" cy="189865"/>
            </a:xfrm>
            <a:custGeom>
              <a:avLst/>
              <a:gdLst/>
              <a:ahLst/>
              <a:cxnLst/>
              <a:rect l="l" t="t" r="r" b="b"/>
              <a:pathLst>
                <a:path w="9144000" h="189864">
                  <a:moveTo>
                    <a:pt x="9144000" y="0"/>
                  </a:moveTo>
                  <a:lnTo>
                    <a:pt x="6414008" y="0"/>
                  </a:lnTo>
                  <a:lnTo>
                    <a:pt x="0" y="0"/>
                  </a:lnTo>
                  <a:lnTo>
                    <a:pt x="0" y="114554"/>
                  </a:lnTo>
                  <a:lnTo>
                    <a:pt x="6414008" y="114554"/>
                  </a:lnTo>
                  <a:lnTo>
                    <a:pt x="6414008" y="189865"/>
                  </a:lnTo>
                  <a:lnTo>
                    <a:pt x="9144000" y="189865"/>
                  </a:lnTo>
                  <a:lnTo>
                    <a:pt x="9144000" y="11455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0"/>
              <a:ext cx="9144000" cy="3702050"/>
            </a:xfrm>
            <a:custGeom>
              <a:avLst/>
              <a:gdLst/>
              <a:ahLst/>
              <a:cxnLst/>
              <a:rect l="l" t="t" r="r" b="b"/>
              <a:pathLst>
                <a:path w="9144000" h="3702050">
                  <a:moveTo>
                    <a:pt x="9144000" y="0"/>
                  </a:moveTo>
                  <a:lnTo>
                    <a:pt x="0" y="0"/>
                  </a:lnTo>
                  <a:lnTo>
                    <a:pt x="0" y="3701669"/>
                  </a:lnTo>
                  <a:lnTo>
                    <a:pt x="9144000" y="3701669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2445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1237894" y="2025523"/>
            <a:ext cx="6667500" cy="13671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655320" marR="5080" indent="-643255">
              <a:lnSpc>
                <a:spcPct val="100000"/>
              </a:lnSpc>
              <a:spcBef>
                <a:spcPts val="105"/>
              </a:spcBef>
              <a:tabLst>
                <a:tab pos="3590290" algn="l"/>
              </a:tabLst>
            </a:pPr>
            <a:r>
              <a:rPr lang="pt-BR" sz="4400" dirty="0">
                <a:solidFill>
                  <a:srgbClr val="FFFFFF"/>
                </a:solidFill>
              </a:rPr>
              <a:t>PLANTA</a:t>
            </a:r>
            <a:r>
              <a:rPr sz="4400" spc="-55" dirty="0">
                <a:solidFill>
                  <a:srgbClr val="FFFFFF"/>
                </a:solidFill>
              </a:rPr>
              <a:t> </a:t>
            </a:r>
            <a:r>
              <a:rPr sz="4400" dirty="0">
                <a:solidFill>
                  <a:srgbClr val="FFFFFF"/>
                </a:solidFill>
              </a:rPr>
              <a:t>DE</a:t>
            </a:r>
            <a:r>
              <a:rPr sz="4400" spc="-5" dirty="0">
                <a:solidFill>
                  <a:srgbClr val="FFFFFF"/>
                </a:solidFill>
              </a:rPr>
              <a:t> </a:t>
            </a:r>
            <a:r>
              <a:rPr sz="4400" spc="-10" dirty="0">
                <a:solidFill>
                  <a:srgbClr val="FFFFFF"/>
                </a:solidFill>
              </a:rPr>
              <a:t>PRODUÇÃO ARRANJO</a:t>
            </a:r>
            <a:r>
              <a:rPr sz="4400" dirty="0">
                <a:solidFill>
                  <a:srgbClr val="FFFFFF"/>
                </a:solidFill>
              </a:rPr>
              <a:t>	</a:t>
            </a:r>
            <a:r>
              <a:rPr sz="4400" spc="-10" dirty="0">
                <a:solidFill>
                  <a:srgbClr val="FFFFFF"/>
                </a:solidFill>
              </a:rPr>
              <a:t>TOPSIDE</a:t>
            </a:r>
            <a:endParaRPr sz="4400" dirty="0"/>
          </a:p>
        </p:txBody>
      </p:sp>
      <p:sp>
        <p:nvSpPr>
          <p:cNvPr id="13" name="object 13"/>
          <p:cNvSpPr txBox="1"/>
          <p:nvPr/>
        </p:nvSpPr>
        <p:spPr>
          <a:xfrm>
            <a:off x="599948" y="3886543"/>
            <a:ext cx="4510405" cy="1236236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Prof.</a:t>
            </a:r>
            <a:r>
              <a:rPr sz="2400" spc="-1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Kazuo</a:t>
            </a:r>
            <a:r>
              <a:rPr sz="2400" spc="-1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400" spc="-10" dirty="0">
                <a:solidFill>
                  <a:srgbClr val="424455"/>
                </a:solidFill>
                <a:latin typeface="Georgia"/>
                <a:cs typeface="Georgia"/>
              </a:rPr>
              <a:t>Nishimoto</a:t>
            </a:r>
            <a:endParaRPr sz="2400" dirty="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Prof.</a:t>
            </a:r>
            <a:r>
              <a:rPr sz="2400" spc="-4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Claudio</a:t>
            </a:r>
            <a:r>
              <a:rPr sz="2400" spc="-20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Mueller</a:t>
            </a:r>
            <a:r>
              <a:rPr sz="2400" spc="-10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2400" dirty="0">
                <a:solidFill>
                  <a:srgbClr val="424455"/>
                </a:solidFill>
                <a:latin typeface="Georgia"/>
                <a:cs typeface="Georgia"/>
              </a:rPr>
              <a:t>P.</a:t>
            </a:r>
            <a:r>
              <a:rPr sz="2400" spc="-10" dirty="0">
                <a:solidFill>
                  <a:srgbClr val="424455"/>
                </a:solidFill>
                <a:latin typeface="Georgia"/>
                <a:cs typeface="Georgia"/>
              </a:rPr>
              <a:t> Sampaio</a:t>
            </a:r>
            <a:endParaRPr lang="pt-BR" sz="2400" spc="-10" dirty="0">
              <a:solidFill>
                <a:srgbClr val="424455"/>
              </a:solidFill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pt-BR" sz="2400" spc="-10" dirty="0">
                <a:solidFill>
                  <a:srgbClr val="424455"/>
                </a:solidFill>
                <a:latin typeface="Georgia"/>
                <a:cs typeface="Georgia"/>
              </a:rPr>
              <a:t>Prof. Bernardo Andrade</a:t>
            </a:r>
            <a:endParaRPr sz="24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1140" y="781558"/>
            <a:ext cx="731583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PROCESSAMENTO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PRIMÁRIO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3540" y="1624329"/>
            <a:ext cx="8288020" cy="5147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308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Em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um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campo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petróleo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ocorre,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geralmente, </a:t>
            </a:r>
            <a:r>
              <a:rPr sz="2400" b="1" spc="-50" dirty="0">
                <a:latin typeface="Georgia"/>
                <a:cs typeface="Georgia"/>
              </a:rPr>
              <a:t>a </a:t>
            </a:r>
            <a:r>
              <a:rPr sz="2400" b="1" dirty="0">
                <a:latin typeface="Georgia"/>
                <a:cs typeface="Georgia"/>
              </a:rPr>
              <a:t>produção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simultânea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gás,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óleo 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água, </a:t>
            </a:r>
            <a:r>
              <a:rPr sz="2400" b="1" dirty="0">
                <a:latin typeface="Georgia"/>
                <a:cs typeface="Georgia"/>
              </a:rPr>
              <a:t>juntamente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com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impurezas.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água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é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principal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“veículo contaminante”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óleo, </a:t>
            </a:r>
            <a:r>
              <a:rPr sz="2400" b="1" dirty="0">
                <a:latin typeface="Georgia"/>
                <a:cs typeface="Georgia"/>
              </a:rPr>
              <a:t>pois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dissolve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demais impurezas </a:t>
            </a:r>
            <a:r>
              <a:rPr sz="2400" b="1" spc="-10" dirty="0">
                <a:latin typeface="Georgia"/>
                <a:cs typeface="Georgia"/>
              </a:rPr>
              <a:t>(principalmente </a:t>
            </a:r>
            <a:r>
              <a:rPr sz="2400" b="1" dirty="0">
                <a:latin typeface="Georgia"/>
                <a:cs typeface="Georgia"/>
              </a:rPr>
              <a:t>sais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provenientes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das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rochas)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que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estão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presentes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no </a:t>
            </a:r>
            <a:r>
              <a:rPr sz="2400" b="1" spc="-10" dirty="0">
                <a:latin typeface="Georgia"/>
                <a:cs typeface="Georgia"/>
              </a:rPr>
              <a:t>reservatório.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316230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quantidade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água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produzida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tende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crescer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ao </a:t>
            </a:r>
            <a:r>
              <a:rPr sz="2400" b="1" dirty="0">
                <a:latin typeface="Georgia"/>
                <a:cs typeface="Georgia"/>
              </a:rPr>
              <a:t>longo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vida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produtiva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campo,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em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razão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do </a:t>
            </a:r>
            <a:r>
              <a:rPr sz="2400" b="1" dirty="0">
                <a:latin typeface="Georgia"/>
                <a:cs typeface="Georgia"/>
              </a:rPr>
              <a:t>mecanismo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produção,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das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características</a:t>
            </a:r>
            <a:r>
              <a:rPr sz="2400" b="1" spc="-25" dirty="0">
                <a:latin typeface="Georgia"/>
                <a:cs typeface="Georgia"/>
              </a:rPr>
              <a:t> do </a:t>
            </a:r>
            <a:r>
              <a:rPr sz="2400" b="1" dirty="0">
                <a:latin typeface="Georgia"/>
                <a:cs typeface="Georgia"/>
              </a:rPr>
              <a:t>reservatório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ou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como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consequencia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injeção</a:t>
            </a:r>
            <a:r>
              <a:rPr sz="2400" b="1" spc="-25" dirty="0">
                <a:latin typeface="Georgia"/>
                <a:cs typeface="Georgia"/>
              </a:rPr>
              <a:t> de </a:t>
            </a:r>
            <a:r>
              <a:rPr sz="2400" b="1" spc="-10" dirty="0">
                <a:latin typeface="Georgia"/>
                <a:cs typeface="Georgia"/>
              </a:rPr>
              <a:t>água.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336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PROCESSAMENTO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PRIMÁRIO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77037" y="1724990"/>
            <a:ext cx="7577455" cy="2220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29908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Os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teores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água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(BSW -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Basic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Sediments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and </a:t>
            </a:r>
            <a:r>
              <a:rPr sz="2400" b="1" dirty="0">
                <a:latin typeface="Georgia"/>
                <a:cs typeface="Georgia"/>
              </a:rPr>
              <a:t>Water)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podem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chegar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próximos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100% </a:t>
            </a:r>
            <a:r>
              <a:rPr sz="2400" b="1" spc="-25" dirty="0">
                <a:latin typeface="Georgia"/>
                <a:cs typeface="Georgia"/>
              </a:rPr>
              <a:t>nos </a:t>
            </a:r>
            <a:r>
              <a:rPr sz="2400" b="1" dirty="0">
                <a:latin typeface="Georgia"/>
                <a:cs typeface="Georgia"/>
              </a:rPr>
              <a:t>campos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maduros.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903730" marR="17780" indent="-1050925">
              <a:lnSpc>
                <a:spcPct val="100000"/>
              </a:lnSpc>
              <a:tabLst>
                <a:tab pos="2291715" algn="l"/>
                <a:tab pos="7319009" algn="l"/>
              </a:tabLst>
            </a:pPr>
            <a:r>
              <a:rPr sz="3600" b="1" baseline="-34722" dirty="0">
                <a:latin typeface="Georgia"/>
                <a:cs typeface="Georgia"/>
              </a:rPr>
              <a:t>BSW </a:t>
            </a:r>
            <a:r>
              <a:rPr sz="3600" baseline="-34722" dirty="0">
                <a:latin typeface="Georgia"/>
                <a:cs typeface="Georgia"/>
              </a:rPr>
              <a:t>=</a:t>
            </a:r>
            <a:r>
              <a:rPr sz="3600" spc="232" baseline="-34722" dirty="0">
                <a:latin typeface="Georgia"/>
                <a:cs typeface="Georgi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	vazão de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(água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+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2400" b="1" u="heavy" spc="-10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sedimentos)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	</a:t>
            </a:r>
            <a:r>
              <a:rPr sz="2400" b="1" dirty="0">
                <a:latin typeface="Georgia"/>
                <a:cs typeface="Georgia"/>
              </a:rPr>
              <a:t> vazão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(óleo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+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água +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sedimentos)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9740" y="1776806"/>
            <a:ext cx="8147050" cy="3684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Georgia"/>
                <a:cs typeface="Georgia"/>
              </a:rPr>
              <a:t>Portanto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existe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necessidade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equipar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campos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com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Georgia"/>
                <a:cs typeface="Georgia"/>
              </a:rPr>
              <a:t>“facilidades</a:t>
            </a:r>
            <a:r>
              <a:rPr sz="2400" spc="-5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produção”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com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seguintes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finalidades: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98120" indent="-185420">
              <a:lnSpc>
                <a:spcPct val="100000"/>
              </a:lnSpc>
              <a:buChar char="-"/>
              <a:tabLst>
                <a:tab pos="198120" algn="l"/>
              </a:tabLst>
            </a:pPr>
            <a:r>
              <a:rPr sz="2400" dirty="0">
                <a:latin typeface="Georgia"/>
                <a:cs typeface="Georgia"/>
              </a:rPr>
              <a:t>Promover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separação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óleo/gás/água.</a:t>
            </a:r>
            <a:endParaRPr sz="2400">
              <a:latin typeface="Georgia"/>
              <a:cs typeface="Georgia"/>
            </a:endParaRPr>
          </a:p>
          <a:p>
            <a:pPr marL="197485" marR="5080" indent="-185420">
              <a:lnSpc>
                <a:spcPct val="100000"/>
              </a:lnSpc>
              <a:buChar char="-"/>
              <a:tabLst>
                <a:tab pos="230504" algn="l"/>
              </a:tabLst>
            </a:pPr>
            <a:r>
              <a:rPr sz="2400" dirty="0">
                <a:latin typeface="Georgia"/>
                <a:cs typeface="Georgia"/>
              </a:rPr>
              <a:t>Tratar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ou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condicionar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os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hidrocarbonetos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para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que </a:t>
            </a:r>
            <a:r>
              <a:rPr sz="2400" spc="-10" dirty="0">
                <a:latin typeface="Georgia"/>
                <a:cs typeface="Georgia"/>
              </a:rPr>
              <a:t>possam 	</a:t>
            </a:r>
            <a:r>
              <a:rPr sz="2400" dirty="0">
                <a:latin typeface="Georgia"/>
                <a:cs typeface="Georgia"/>
              </a:rPr>
              <a:t>ser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transferidos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para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refinarias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ou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Unidades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de 	</a:t>
            </a:r>
            <a:r>
              <a:rPr sz="2400" dirty="0">
                <a:latin typeface="Georgia"/>
                <a:cs typeface="Georgia"/>
              </a:rPr>
              <a:t>Processamento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Gás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Natural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(UPGNs).</a:t>
            </a:r>
            <a:endParaRPr sz="2400">
              <a:latin typeface="Georgia"/>
              <a:cs typeface="Georgia"/>
            </a:endParaRPr>
          </a:p>
          <a:p>
            <a:pPr marL="197485" marR="198755" indent="-185420">
              <a:lnSpc>
                <a:spcPct val="100000"/>
              </a:lnSpc>
              <a:spcBef>
                <a:spcPts val="5"/>
              </a:spcBef>
              <a:buChar char="-"/>
              <a:tabLst>
                <a:tab pos="230504" algn="l"/>
              </a:tabLst>
            </a:pPr>
            <a:r>
              <a:rPr sz="2400" dirty="0">
                <a:latin typeface="Georgia"/>
                <a:cs typeface="Georgia"/>
              </a:rPr>
              <a:t>Tratar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água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até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uma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condição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ambiental</a:t>
            </a:r>
            <a:r>
              <a:rPr sz="2400" spc="-3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 </a:t>
            </a:r>
            <a:r>
              <a:rPr sz="2400" spc="-10" dirty="0">
                <a:latin typeface="Georgia"/>
                <a:cs typeface="Georgia"/>
              </a:rPr>
              <a:t>tecnicamente 	</a:t>
            </a:r>
            <a:r>
              <a:rPr sz="2400" dirty="0">
                <a:latin typeface="Georgia"/>
                <a:cs typeface="Georgia"/>
              </a:rPr>
              <a:t>aceitável</a:t>
            </a:r>
            <a:r>
              <a:rPr sz="2400" spc="-4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para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 descarte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ou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</a:t>
            </a:r>
            <a:r>
              <a:rPr sz="2400" spc="20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reaproveitamento 	(reinjeção).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336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PROCESSAMENTO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PRIMÁRIO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94640" y="1853006"/>
            <a:ext cx="8115934" cy="347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complexidade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do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tratamento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varia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acordo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com</a:t>
            </a:r>
            <a:endParaRPr sz="2400">
              <a:latin typeface="Georgia"/>
              <a:cs typeface="Georgia"/>
            </a:endParaRPr>
          </a:p>
          <a:p>
            <a:pPr marL="25400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os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tipos de fluidos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produzidos:</a:t>
            </a:r>
            <a:endParaRPr sz="2400">
              <a:latin typeface="Georgia"/>
              <a:cs typeface="Georgia"/>
            </a:endParaRPr>
          </a:p>
          <a:p>
            <a:pPr marL="356870" indent="-186690">
              <a:lnSpc>
                <a:spcPct val="100000"/>
              </a:lnSpc>
              <a:spcBef>
                <a:spcPts val="1200"/>
              </a:spcBef>
              <a:buChar char="-"/>
              <a:tabLst>
                <a:tab pos="356870" algn="l"/>
              </a:tabLst>
            </a:pPr>
            <a:r>
              <a:rPr sz="2400" dirty="0">
                <a:latin typeface="Georgia"/>
                <a:cs typeface="Georgia"/>
              </a:rPr>
              <a:t>Óleos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leves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ou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pesados.</a:t>
            </a:r>
            <a:endParaRPr sz="2400">
              <a:latin typeface="Georgia"/>
              <a:cs typeface="Georgia"/>
            </a:endParaRPr>
          </a:p>
          <a:p>
            <a:pPr marL="356870" indent="-186690">
              <a:lnSpc>
                <a:spcPct val="100000"/>
              </a:lnSpc>
              <a:spcBef>
                <a:spcPts val="5"/>
              </a:spcBef>
              <a:buChar char="-"/>
              <a:tabLst>
                <a:tab pos="356870" algn="l"/>
              </a:tabLst>
            </a:pPr>
            <a:r>
              <a:rPr sz="2400" dirty="0">
                <a:latin typeface="Georgia"/>
                <a:cs typeface="Georgia"/>
              </a:rPr>
              <a:t>Água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livre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ou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emulsionada.</a:t>
            </a:r>
            <a:endParaRPr sz="2400">
              <a:latin typeface="Georgia"/>
              <a:cs typeface="Georgia"/>
            </a:endParaRPr>
          </a:p>
          <a:p>
            <a:pPr marL="356235" marR="749935" indent="-186690">
              <a:lnSpc>
                <a:spcPct val="100000"/>
              </a:lnSpc>
              <a:buChar char="-"/>
              <a:tabLst>
                <a:tab pos="389255" algn="l"/>
              </a:tabLst>
            </a:pPr>
            <a:r>
              <a:rPr sz="2400" dirty="0">
                <a:latin typeface="Georgia"/>
                <a:cs typeface="Georgia"/>
              </a:rPr>
              <a:t>Teor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sal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da água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produzida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(valores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ordem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spc="-25" dirty="0">
                <a:latin typeface="Georgia"/>
                <a:cs typeface="Georgia"/>
              </a:rPr>
              <a:t>até 	</a:t>
            </a:r>
            <a:r>
              <a:rPr sz="2400" dirty="0">
                <a:latin typeface="Georgia"/>
                <a:cs typeface="Georgia"/>
              </a:rPr>
              <a:t>300.000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mg/l).</a:t>
            </a:r>
            <a:endParaRPr sz="2400">
              <a:latin typeface="Georgia"/>
              <a:cs typeface="Georgia"/>
            </a:endParaRPr>
          </a:p>
          <a:p>
            <a:pPr marL="356870" indent="-186690">
              <a:lnSpc>
                <a:spcPct val="100000"/>
              </a:lnSpc>
              <a:buChar char="-"/>
              <a:tabLst>
                <a:tab pos="356870" algn="l"/>
              </a:tabLst>
            </a:pPr>
            <a:r>
              <a:rPr sz="2400" dirty="0">
                <a:latin typeface="Georgia"/>
                <a:cs typeface="Georgia"/>
              </a:rPr>
              <a:t>Presença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sais</a:t>
            </a:r>
            <a:r>
              <a:rPr sz="2400" spc="-10" dirty="0">
                <a:latin typeface="Georgia"/>
                <a:cs typeface="Georgia"/>
              </a:rPr>
              <a:t> incrustantes.</a:t>
            </a:r>
            <a:endParaRPr sz="2400">
              <a:latin typeface="Georgia"/>
              <a:cs typeface="Georgia"/>
            </a:endParaRPr>
          </a:p>
          <a:p>
            <a:pPr marL="356870" indent="-186690">
              <a:lnSpc>
                <a:spcPct val="100000"/>
              </a:lnSpc>
              <a:buChar char="-"/>
              <a:tabLst>
                <a:tab pos="356870" algn="l"/>
              </a:tabLst>
            </a:pPr>
            <a:r>
              <a:rPr sz="2400" dirty="0">
                <a:latin typeface="Georgia"/>
                <a:cs typeface="Georgia"/>
              </a:rPr>
              <a:t>Quantidade</a:t>
            </a:r>
            <a:r>
              <a:rPr sz="2400" spc="-6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gás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livre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e/ou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dissolvido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no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óleo.</a:t>
            </a:r>
            <a:endParaRPr sz="2400">
              <a:latin typeface="Georgia"/>
              <a:cs typeface="Georgia"/>
            </a:endParaRPr>
          </a:p>
          <a:p>
            <a:pPr marL="356870" indent="-186690">
              <a:lnSpc>
                <a:spcPct val="100000"/>
              </a:lnSpc>
              <a:buChar char="-"/>
              <a:tabLst>
                <a:tab pos="356870" algn="l"/>
              </a:tabLst>
            </a:pPr>
            <a:r>
              <a:rPr sz="2400" dirty="0">
                <a:latin typeface="Georgia"/>
                <a:cs typeface="Georgia"/>
              </a:rPr>
              <a:t>Outros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contaminantes:</a:t>
            </a:r>
            <a:r>
              <a:rPr sz="2400" spc="-5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H</a:t>
            </a:r>
            <a:r>
              <a:rPr sz="2400" baseline="-20833" dirty="0">
                <a:latin typeface="Georgia"/>
                <a:cs typeface="Georgia"/>
              </a:rPr>
              <a:t>2</a:t>
            </a:r>
            <a:r>
              <a:rPr sz="2400" dirty="0">
                <a:latin typeface="Georgia"/>
                <a:cs typeface="Georgia"/>
              </a:rPr>
              <a:t>S,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areia,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lodos,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argilas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etc.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336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PROCESSAMENTO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PRIMÁRIO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03961" y="5184394"/>
            <a:ext cx="81064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Principais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especificações</a:t>
            </a:r>
            <a:r>
              <a:rPr sz="1800" b="1" spc="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dos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fluidos após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o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processamento </a:t>
            </a:r>
            <a:r>
              <a:rPr sz="1800" b="1" spc="-10" dirty="0">
                <a:latin typeface="Georgia"/>
                <a:cs typeface="Georgia"/>
              </a:rPr>
              <a:t>primário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057400"/>
            <a:ext cx="7620000" cy="301942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29336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PROCESSAMENTO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PRIMÁRIO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820928"/>
            <a:ext cx="60934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PRINCIPAIS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PROCESSOS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318" y="1508505"/>
            <a:ext cx="730821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Os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três processos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mais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comuns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realizados</a:t>
            </a:r>
            <a:r>
              <a:rPr sz="2400" b="1" spc="-20" dirty="0">
                <a:latin typeface="Georgia"/>
                <a:cs typeface="Georgia"/>
              </a:rPr>
              <a:t> são:</a:t>
            </a:r>
            <a:endParaRPr sz="2400">
              <a:latin typeface="Georgia"/>
              <a:cs typeface="Georgia"/>
            </a:endParaRPr>
          </a:p>
          <a:p>
            <a:pPr marL="343535" indent="-186690">
              <a:lnSpc>
                <a:spcPct val="100000"/>
              </a:lnSpc>
              <a:buChar char="-"/>
              <a:tabLst>
                <a:tab pos="343535" algn="l"/>
              </a:tabLst>
            </a:pPr>
            <a:r>
              <a:rPr sz="2400" spc="-10" dirty="0">
                <a:latin typeface="Georgia"/>
                <a:cs typeface="Georgia"/>
              </a:rPr>
              <a:t>Separação.</a:t>
            </a:r>
            <a:endParaRPr sz="2400">
              <a:latin typeface="Georgia"/>
              <a:cs typeface="Georgia"/>
            </a:endParaRPr>
          </a:p>
          <a:p>
            <a:pPr marL="343535" indent="-186690">
              <a:lnSpc>
                <a:spcPct val="100000"/>
              </a:lnSpc>
              <a:buChar char="-"/>
              <a:tabLst>
                <a:tab pos="343535" algn="l"/>
              </a:tabLst>
            </a:pPr>
            <a:r>
              <a:rPr sz="2400" spc="-10" dirty="0">
                <a:latin typeface="Georgia"/>
                <a:cs typeface="Georgia"/>
              </a:rPr>
              <a:t>Tratamento.</a:t>
            </a:r>
            <a:endParaRPr sz="2400">
              <a:latin typeface="Georgia"/>
              <a:cs typeface="Georgia"/>
            </a:endParaRPr>
          </a:p>
          <a:p>
            <a:pPr marL="343535" indent="-186690">
              <a:lnSpc>
                <a:spcPct val="100000"/>
              </a:lnSpc>
              <a:buChar char="-"/>
              <a:tabLst>
                <a:tab pos="343535" algn="l"/>
              </a:tabLst>
            </a:pPr>
            <a:r>
              <a:rPr sz="2400" dirty="0">
                <a:latin typeface="Georgia"/>
                <a:cs typeface="Georgia"/>
              </a:rPr>
              <a:t>Desidratação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do</a:t>
            </a:r>
            <a:r>
              <a:rPr sz="2400" spc="-10" dirty="0">
                <a:latin typeface="Georgia"/>
                <a:cs typeface="Georgia"/>
              </a:rPr>
              <a:t> </a:t>
            </a:r>
            <a:r>
              <a:rPr sz="2400" spc="-20" dirty="0">
                <a:latin typeface="Georgia"/>
                <a:cs typeface="Georgia"/>
              </a:rPr>
              <a:t>gás.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92250" y="3276600"/>
            <a:ext cx="6048375" cy="2514600"/>
          </a:xfrm>
          <a:prstGeom prst="rect">
            <a:avLst/>
          </a:prstGeom>
        </p:spPr>
      </p:pic>
      <p:sp>
        <p:nvSpPr>
          <p:cNvPr id="16" name="object 16"/>
          <p:cNvSpPr txBox="1"/>
          <p:nvPr/>
        </p:nvSpPr>
        <p:spPr>
          <a:xfrm>
            <a:off x="2234564" y="5979972"/>
            <a:ext cx="46012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Operações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no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processamento </a:t>
            </a:r>
            <a:r>
              <a:rPr sz="1800" b="1" spc="-10" dirty="0">
                <a:latin typeface="Georgia"/>
                <a:cs typeface="Georgia"/>
              </a:rPr>
              <a:t>primário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59740" y="1853006"/>
            <a:ext cx="8005445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763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separação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consiste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na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separação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gás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presente </a:t>
            </a:r>
            <a:r>
              <a:rPr sz="2400" b="1" dirty="0">
                <a:latin typeface="Georgia"/>
                <a:cs typeface="Georgia"/>
              </a:rPr>
              <a:t>no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líquido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líquido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presente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no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gás.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Após </a:t>
            </a:r>
            <a:r>
              <a:rPr sz="2400" b="1" dirty="0">
                <a:latin typeface="Georgia"/>
                <a:cs typeface="Georgia"/>
              </a:rPr>
              <a:t>separados,</a:t>
            </a:r>
            <a:r>
              <a:rPr sz="2400" b="1" spc="-5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líquido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apresenta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sob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forma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de </a:t>
            </a:r>
            <a:r>
              <a:rPr sz="2400" b="1" dirty="0">
                <a:latin typeface="Georgia"/>
                <a:cs typeface="Georgia"/>
              </a:rPr>
              <a:t>uma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emulsão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0" dirty="0">
                <a:latin typeface="Georgia"/>
                <a:cs typeface="Georgia"/>
              </a:rPr>
              <a:t> óleo.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180975">
              <a:lnSpc>
                <a:spcPct val="100000"/>
              </a:lnSpc>
            </a:pPr>
            <a:r>
              <a:rPr sz="2400" b="1" spc="-10" dirty="0">
                <a:latin typeface="Georgia"/>
                <a:cs typeface="Georgia"/>
              </a:rPr>
              <a:t>Trata-</a:t>
            </a:r>
            <a:r>
              <a:rPr sz="2400" b="1" dirty="0">
                <a:latin typeface="Georgia"/>
                <a:cs typeface="Georgia"/>
              </a:rPr>
              <a:t>se,</a:t>
            </a:r>
            <a:r>
              <a:rPr sz="2400" b="1" spc="-3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então,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emulsão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mediante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uso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 </a:t>
            </a:r>
            <a:r>
              <a:rPr sz="2400" b="1" spc="-25" dirty="0">
                <a:latin typeface="Georgia"/>
                <a:cs typeface="Georgia"/>
              </a:rPr>
              <a:t>uma </a:t>
            </a:r>
            <a:r>
              <a:rPr sz="2400" b="1" dirty="0">
                <a:latin typeface="Georgia"/>
                <a:cs typeface="Georgia"/>
              </a:rPr>
              <a:t>dessalgadora</a:t>
            </a:r>
            <a:r>
              <a:rPr sz="2400" b="1" spc="-6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que</a:t>
            </a:r>
            <a:r>
              <a:rPr sz="2400" b="1" spc="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separa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 petróleo da</a:t>
            </a:r>
            <a:r>
              <a:rPr sz="2400" b="1" spc="-10" dirty="0">
                <a:latin typeface="Georgia"/>
                <a:cs typeface="Georgia"/>
              </a:rPr>
              <a:t> água.</a:t>
            </a:r>
            <a:endParaRPr sz="24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latin typeface="Georgia"/>
                <a:cs typeface="Georgia"/>
              </a:rPr>
              <a:t>Removida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água, 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petróleo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pode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ser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armazenado.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262890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Finalmente,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processo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desidratação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remove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o </a:t>
            </a:r>
            <a:r>
              <a:rPr sz="2400" b="1" dirty="0">
                <a:latin typeface="Georgia"/>
                <a:cs typeface="Georgia"/>
              </a:rPr>
              <a:t>vapor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d'água contido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no gás,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obtendo-</a:t>
            </a:r>
            <a:r>
              <a:rPr sz="2400" b="1" dirty="0">
                <a:latin typeface="Georgia"/>
                <a:cs typeface="Georgia"/>
              </a:rPr>
              <a:t>se gás</a:t>
            </a:r>
            <a:r>
              <a:rPr sz="2400" b="1" spc="-10" dirty="0">
                <a:latin typeface="Georgia"/>
                <a:cs typeface="Georgia"/>
              </a:rPr>
              <a:t> seco.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6306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PRINCIPAIS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PROCESSOS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8194" y="784987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EQUIPAMENTOS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spc="-10" dirty="0"/>
              <a:t>PRODUÇÃO</a:t>
            </a:r>
            <a:endParaRPr sz="320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Separação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Óleo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533400">
              <a:lnSpc>
                <a:spcPct val="100000"/>
              </a:lnSpc>
              <a:spcBef>
                <a:spcPts val="1565"/>
              </a:spcBef>
            </a:pPr>
            <a:r>
              <a:rPr dirty="0">
                <a:solidFill>
                  <a:srgbClr val="000000"/>
                </a:solidFill>
              </a:rPr>
              <a:t>Visão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Geral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Sistema</a:t>
            </a:r>
          </a:p>
          <a:p>
            <a:pPr marL="533400" marR="1633855">
              <a:lnSpc>
                <a:spcPts val="5770"/>
              </a:lnSpc>
              <a:spcBef>
                <a:spcPts val="675"/>
              </a:spcBef>
            </a:pPr>
            <a:r>
              <a:rPr spc="-10" dirty="0">
                <a:solidFill>
                  <a:srgbClr val="000000"/>
                </a:solidFill>
              </a:rPr>
              <a:t>Separadores </a:t>
            </a:r>
            <a:r>
              <a:rPr dirty="0">
                <a:solidFill>
                  <a:srgbClr val="000000"/>
                </a:solidFill>
              </a:rPr>
              <a:t>Tratador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eletrostático</a:t>
            </a:r>
          </a:p>
          <a:p>
            <a:pPr marL="533400" marR="5080">
              <a:lnSpc>
                <a:spcPts val="5770"/>
              </a:lnSpc>
            </a:pPr>
            <a:r>
              <a:rPr dirty="0">
                <a:solidFill>
                  <a:srgbClr val="000000"/>
                </a:solidFill>
              </a:rPr>
              <a:t>Trocadores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Calor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Óleo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Cru </a:t>
            </a:r>
            <a:r>
              <a:rPr dirty="0">
                <a:solidFill>
                  <a:srgbClr val="000000"/>
                </a:solidFill>
              </a:rPr>
              <a:t>Novas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Tecnologias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904875" y="2524125"/>
            <a:ext cx="552450" cy="247650"/>
            <a:chOff x="904875" y="2524125"/>
            <a:chExt cx="552450" cy="247650"/>
          </a:xfrm>
        </p:grpSpPr>
        <p:sp>
          <p:nvSpPr>
            <p:cNvPr id="16" name="object 16"/>
            <p:cNvSpPr/>
            <p:nvPr/>
          </p:nvSpPr>
          <p:spPr>
            <a:xfrm>
              <a:off x="914400" y="2533650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419100" y="0"/>
                  </a:moveTo>
                  <a:lnTo>
                    <a:pt x="419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19100" y="171450"/>
                  </a:lnTo>
                  <a:lnTo>
                    <a:pt x="419100" y="228600"/>
                  </a:lnTo>
                  <a:lnTo>
                    <a:pt x="533400" y="1143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4400" y="2533650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0" y="57150"/>
                  </a:moveTo>
                  <a:lnTo>
                    <a:pt x="419100" y="57150"/>
                  </a:lnTo>
                  <a:lnTo>
                    <a:pt x="419100" y="0"/>
                  </a:lnTo>
                  <a:lnTo>
                    <a:pt x="533400" y="114300"/>
                  </a:lnTo>
                  <a:lnTo>
                    <a:pt x="419100" y="228600"/>
                  </a:lnTo>
                  <a:lnTo>
                    <a:pt x="419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0150" y="1190625"/>
            <a:ext cx="6838950" cy="501015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51358" rIns="0" bIns="0" rtlCol="0">
            <a:spAutoFit/>
          </a:bodyPr>
          <a:lstStyle/>
          <a:p>
            <a:pPr marL="322580">
              <a:lnSpc>
                <a:spcPct val="100000"/>
              </a:lnSpc>
              <a:spcBef>
                <a:spcPts val="100"/>
              </a:spcBef>
            </a:pPr>
            <a:r>
              <a:rPr sz="3600" spc="-30" dirty="0">
                <a:latin typeface="Arial"/>
                <a:cs typeface="Arial"/>
              </a:rPr>
              <a:t>Variáveis</a:t>
            </a:r>
            <a:endParaRPr sz="3600">
              <a:latin typeface="Arial"/>
              <a:cs typeface="Arial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023937" y="1825625"/>
          <a:ext cx="7386955" cy="4091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372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6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80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4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Variáveis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Principais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na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Desidratação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20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Óleo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4615" marB="0">
                    <a:lnL w="3810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20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Parâmetro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65"/>
                        </a:spcBef>
                      </a:pPr>
                      <a:r>
                        <a:rPr sz="2000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Equipamento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71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35" dirty="0">
                          <a:latin typeface="Arial"/>
                          <a:cs typeface="Arial"/>
                        </a:rPr>
                        <a:t>Tempo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Residual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20"/>
                        </a:spcBef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Tamanho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do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Separador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14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117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spc="-20" dirty="0">
                          <a:latin typeface="Arial"/>
                          <a:cs typeface="Arial"/>
                        </a:rPr>
                        <a:t>Área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6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Conjunto</a:t>
                      </a:r>
                      <a:r>
                        <a:rPr sz="2000" spc="-4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Placas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65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927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Gravidade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Centrífuga</a:t>
                      </a:r>
                      <a:r>
                        <a:rPr sz="2000" spc="-6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/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Hidrociclone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022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Viscosidade</a:t>
                      </a:r>
                      <a:r>
                        <a:rPr sz="20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(fase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contínua)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4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Separador</a:t>
                      </a:r>
                      <a:r>
                        <a:rPr sz="20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de</a:t>
                      </a:r>
                      <a:r>
                        <a:rPr sz="20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Nafta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1066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24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Densidade</a:t>
                      </a:r>
                      <a:r>
                        <a:rPr sz="20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(diferença)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70"/>
                        </a:spcBef>
                      </a:pPr>
                      <a:r>
                        <a:rPr sz="2000" spc="-10" dirty="0">
                          <a:latin typeface="Arial"/>
                          <a:cs typeface="Arial"/>
                        </a:rPr>
                        <a:t>Temperatura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77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spc="-30" dirty="0">
                          <a:latin typeface="Arial"/>
                          <a:cs typeface="Arial"/>
                        </a:rPr>
                        <a:t>Tamanho</a:t>
                      </a:r>
                      <a:r>
                        <a:rPr sz="20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dirty="0">
                          <a:latin typeface="Arial"/>
                          <a:cs typeface="Arial"/>
                        </a:rPr>
                        <a:t>da</a:t>
                      </a:r>
                      <a:r>
                        <a:rPr sz="2000" spc="-3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20" dirty="0">
                          <a:latin typeface="Arial"/>
                          <a:cs typeface="Arial"/>
                        </a:rPr>
                        <a:t>Gota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2857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2000" dirty="0">
                          <a:latin typeface="Arial"/>
                          <a:cs typeface="Arial"/>
                        </a:rPr>
                        <a:t>(Eletrostática)</a:t>
                      </a:r>
                      <a:r>
                        <a:rPr sz="2000" spc="-10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2000" spc="-10" dirty="0">
                          <a:latin typeface="Arial"/>
                          <a:cs typeface="Arial"/>
                        </a:rPr>
                        <a:t>coalescedor</a:t>
                      </a:r>
                      <a:endParaRPr sz="20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28575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28575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3558" y="645667"/>
            <a:ext cx="68319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Planta</a:t>
            </a:r>
            <a:r>
              <a:rPr sz="3600" spc="-4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Produção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&amp;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Perfuração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2165" y="1325771"/>
            <a:ext cx="5285105" cy="4890135"/>
          </a:xfrm>
          <a:prstGeom prst="rect">
            <a:avLst/>
          </a:prstGeom>
        </p:spPr>
        <p:txBody>
          <a:bodyPr vert="horz" wrap="square" lIns="0" tIns="5270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1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200" dirty="0">
                <a:latin typeface="Georgia"/>
                <a:cs typeface="Georgia"/>
              </a:rPr>
              <a:t>Planta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de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Produção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95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Separação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óleo,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gás,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água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resíduos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Aquecimento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Bombas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Vasos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pressão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Compressores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Tratamento</a:t>
            </a:r>
            <a:r>
              <a:rPr sz="20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óleo</a:t>
            </a:r>
            <a:r>
              <a:rPr sz="20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25" dirty="0">
                <a:solidFill>
                  <a:srgbClr val="438085"/>
                </a:solidFill>
                <a:latin typeface="Georgia"/>
                <a:cs typeface="Georgia"/>
              </a:rPr>
              <a:t>gás</a:t>
            </a:r>
            <a:endParaRPr sz="2000">
              <a:latin typeface="Georgia"/>
              <a:cs typeface="Georgia"/>
            </a:endParaRPr>
          </a:p>
          <a:p>
            <a:pPr marL="268605" indent="-255904">
              <a:lnSpc>
                <a:spcPct val="100000"/>
              </a:lnSpc>
              <a:spcBef>
                <a:spcPts val="305"/>
              </a:spcBef>
              <a:buClr>
                <a:srgbClr val="9F4DA2"/>
              </a:buClr>
              <a:buChar char="•"/>
              <a:tabLst>
                <a:tab pos="268605" algn="l"/>
              </a:tabLst>
            </a:pPr>
            <a:r>
              <a:rPr sz="2200" dirty="0">
                <a:latin typeface="Georgia"/>
                <a:cs typeface="Georgia"/>
              </a:rPr>
              <a:t>Planta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de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Perfuração</a:t>
            </a:r>
            <a:endParaRPr sz="22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295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Torre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perfuração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5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Catarina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Mesa</a:t>
            </a:r>
            <a:r>
              <a:rPr sz="20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rotatória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Riser</a:t>
            </a:r>
            <a:r>
              <a:rPr sz="20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perfuração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Tubos</a:t>
            </a:r>
            <a:r>
              <a:rPr sz="2000" spc="-4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perfuração</a:t>
            </a:r>
            <a:endParaRPr sz="2000">
              <a:latin typeface="Georgia"/>
              <a:cs typeface="Georgia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Preparação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lamas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–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produtos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químicos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80126" y="1196721"/>
            <a:ext cx="3415156" cy="2088261"/>
          </a:xfrm>
          <a:prstGeom prst="rect">
            <a:avLst/>
          </a:prstGeom>
        </p:spPr>
      </p:pic>
      <p:pic>
        <p:nvPicPr>
          <p:cNvPr id="16" name="object 1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8116" y="3429050"/>
            <a:ext cx="3384423" cy="22570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8194" y="784987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EQUIPAMENTOS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spc="-10" dirty="0"/>
              <a:t>PRODUÇÃO</a:t>
            </a:r>
            <a:endParaRPr sz="320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Separação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Óleo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533400">
              <a:lnSpc>
                <a:spcPct val="100000"/>
              </a:lnSpc>
              <a:spcBef>
                <a:spcPts val="1565"/>
              </a:spcBef>
            </a:pPr>
            <a:r>
              <a:rPr dirty="0">
                <a:solidFill>
                  <a:srgbClr val="000000"/>
                </a:solidFill>
              </a:rPr>
              <a:t>Visão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Geral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Sistema</a:t>
            </a:r>
          </a:p>
          <a:p>
            <a:pPr marL="533400" marR="1633855">
              <a:lnSpc>
                <a:spcPts val="5770"/>
              </a:lnSpc>
              <a:spcBef>
                <a:spcPts val="675"/>
              </a:spcBef>
            </a:pPr>
            <a:r>
              <a:rPr spc="-10" dirty="0">
                <a:solidFill>
                  <a:srgbClr val="000000"/>
                </a:solidFill>
              </a:rPr>
              <a:t>Separadores </a:t>
            </a:r>
            <a:r>
              <a:rPr dirty="0">
                <a:solidFill>
                  <a:srgbClr val="000000"/>
                </a:solidFill>
              </a:rPr>
              <a:t>Tratador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eletrostático</a:t>
            </a:r>
          </a:p>
          <a:p>
            <a:pPr marL="533400" marR="5080">
              <a:lnSpc>
                <a:spcPts val="5770"/>
              </a:lnSpc>
            </a:pPr>
            <a:r>
              <a:rPr dirty="0">
                <a:solidFill>
                  <a:srgbClr val="000000"/>
                </a:solidFill>
              </a:rPr>
              <a:t>Trocadores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Calor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Óleo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Cru </a:t>
            </a:r>
            <a:r>
              <a:rPr dirty="0">
                <a:solidFill>
                  <a:srgbClr val="000000"/>
                </a:solidFill>
              </a:rPr>
              <a:t>Novas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Tecnologias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904875" y="3248025"/>
            <a:ext cx="552450" cy="247650"/>
            <a:chOff x="904875" y="3248025"/>
            <a:chExt cx="552450" cy="247650"/>
          </a:xfrm>
        </p:grpSpPr>
        <p:sp>
          <p:nvSpPr>
            <p:cNvPr id="16" name="object 16"/>
            <p:cNvSpPr/>
            <p:nvPr/>
          </p:nvSpPr>
          <p:spPr>
            <a:xfrm>
              <a:off x="914400" y="3257550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419100" y="0"/>
                  </a:moveTo>
                  <a:lnTo>
                    <a:pt x="419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19100" y="171450"/>
                  </a:lnTo>
                  <a:lnTo>
                    <a:pt x="419100" y="228600"/>
                  </a:lnTo>
                  <a:lnTo>
                    <a:pt x="533400" y="1143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4400" y="3257550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0" y="57150"/>
                  </a:moveTo>
                  <a:lnTo>
                    <a:pt x="419100" y="57150"/>
                  </a:lnTo>
                  <a:lnTo>
                    <a:pt x="419100" y="0"/>
                  </a:lnTo>
                  <a:lnTo>
                    <a:pt x="533400" y="114300"/>
                  </a:lnTo>
                  <a:lnTo>
                    <a:pt x="419100" y="228600"/>
                  </a:lnTo>
                  <a:lnTo>
                    <a:pt x="419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2140" y="1809114"/>
            <a:ext cx="7994650" cy="4021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b="1" spc="-10" dirty="0">
                <a:latin typeface="Georgia"/>
                <a:cs typeface="Georgia"/>
              </a:rPr>
              <a:t>Funções:</a:t>
            </a:r>
            <a:endParaRPr sz="20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lr>
                <a:srgbClr val="0091D2"/>
              </a:buClr>
              <a:buFont typeface="Wingdings"/>
              <a:buChar char=""/>
            </a:pPr>
            <a:endParaRPr sz="315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Separação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água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/ óleo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/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gás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/ </a:t>
            </a:r>
            <a:r>
              <a:rPr sz="2000" spc="-10" dirty="0">
                <a:latin typeface="Georgia"/>
                <a:cs typeface="Georgia"/>
              </a:rPr>
              <a:t>areia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0"/>
              </a:spcBef>
              <a:buClr>
                <a:srgbClr val="0091D2"/>
              </a:buClr>
              <a:buFont typeface="Georgia"/>
              <a:buChar char="•"/>
            </a:pPr>
            <a:endParaRPr sz="2500">
              <a:latin typeface="Georgia"/>
              <a:cs typeface="Georgia"/>
            </a:endParaRPr>
          </a:p>
          <a:p>
            <a:pPr marL="585470" marR="5080" lvl="1" indent="-227965">
              <a:lnSpc>
                <a:spcPct val="8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Estabiliza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desidrata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os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hidrocarbonetos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líquidos</a:t>
            </a:r>
            <a:r>
              <a:rPr sz="2000" spc="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para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exportar</a:t>
            </a:r>
            <a:r>
              <a:rPr sz="2000" spc="25" dirty="0">
                <a:latin typeface="Georgia"/>
                <a:cs typeface="Georgia"/>
              </a:rPr>
              <a:t> </a:t>
            </a:r>
            <a:r>
              <a:rPr sz="2000" spc="-50" dirty="0">
                <a:latin typeface="Georgia"/>
                <a:cs typeface="Georgia"/>
              </a:rPr>
              <a:t>o </a:t>
            </a:r>
            <a:r>
              <a:rPr sz="2000" spc="-20" dirty="0">
                <a:latin typeface="Georgia"/>
                <a:cs typeface="Georgia"/>
              </a:rPr>
              <a:t>óleo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0091D2"/>
              </a:buClr>
              <a:buFont typeface="Georgia"/>
              <a:buChar char="•"/>
            </a:pPr>
            <a:endParaRPr sz="27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b="1" spc="-10" dirty="0">
                <a:latin typeface="Georgia"/>
                <a:cs typeface="Georgia"/>
              </a:rPr>
              <a:t>Tipos: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1500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Horizontal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vertical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Clr>
                <a:srgbClr val="0091D2"/>
              </a:buClr>
              <a:buFont typeface="Georgia"/>
              <a:buChar char="•"/>
            </a:pPr>
            <a:endParaRPr sz="23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1900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Separador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duas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três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fases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836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Separadores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535940" y="2030095"/>
            <a:ext cx="7526020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5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  <a:tab pos="1452880" algn="l"/>
              </a:tabLst>
            </a:pPr>
            <a:r>
              <a:rPr sz="2000" b="1" spc="-10" dirty="0">
                <a:latin typeface="Georgia"/>
                <a:cs typeface="Georgia"/>
              </a:rPr>
              <a:t>Seleção:</a:t>
            </a:r>
            <a:r>
              <a:rPr sz="2000" b="1" dirty="0">
                <a:latin typeface="Georgia"/>
                <a:cs typeface="Georgia"/>
              </a:rPr>
              <a:t>	</a:t>
            </a:r>
            <a:r>
              <a:rPr sz="2000" dirty="0">
                <a:latin typeface="Georgia"/>
                <a:cs typeface="Georgia"/>
              </a:rPr>
              <a:t>Devem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ser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considerados: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1680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Número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estágios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separação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(despressurização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gradual)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Clr>
                <a:srgbClr val="0091D2"/>
              </a:buClr>
              <a:buFont typeface="Georgia"/>
              <a:buChar char="•"/>
            </a:pPr>
            <a:endParaRPr sz="23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0091D2"/>
              </a:buClr>
              <a:buFont typeface="Georgia"/>
              <a:buChar char="•"/>
            </a:pPr>
            <a:endParaRPr sz="275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Pressão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operação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temperatura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cada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fase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separação</a:t>
            </a:r>
            <a:endParaRPr sz="20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buClr>
                <a:srgbClr val="0091D2"/>
              </a:buClr>
              <a:buFont typeface="Georgia"/>
              <a:buChar char="•"/>
            </a:pPr>
            <a:endParaRPr sz="23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25"/>
              </a:spcBef>
              <a:buClr>
                <a:srgbClr val="0091D2"/>
              </a:buClr>
              <a:buFont typeface="Georgia"/>
              <a:buChar char="•"/>
            </a:pPr>
            <a:endParaRPr sz="275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Minimizar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requisitos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aquecimento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0" dirty="0">
                <a:latin typeface="Georgia"/>
                <a:cs typeface="Georgia"/>
              </a:rPr>
              <a:t> arrefecimento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94868" rIns="0" bIns="0" rtlCol="0">
            <a:spAutoFit/>
          </a:bodyPr>
          <a:lstStyle/>
          <a:p>
            <a:pPr marL="53594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Separação</a:t>
            </a:r>
            <a:r>
              <a:rPr sz="4500" spc="-65" dirty="0"/>
              <a:t> </a:t>
            </a:r>
            <a:r>
              <a:rPr sz="4500" dirty="0"/>
              <a:t>do</a:t>
            </a:r>
            <a:r>
              <a:rPr sz="4500" spc="-25" dirty="0"/>
              <a:t> </a:t>
            </a:r>
            <a:r>
              <a:rPr sz="4500" spc="-20" dirty="0"/>
              <a:t>Óleo</a:t>
            </a:r>
            <a:endParaRPr sz="45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1200150" y="1190625"/>
            <a:ext cx="6838950" cy="5010150"/>
            <a:chOff x="1200150" y="1190625"/>
            <a:chExt cx="6838950" cy="5010150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00150" y="1190625"/>
              <a:ext cx="6838950" cy="5010150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971800" y="1295400"/>
              <a:ext cx="4343400" cy="1219200"/>
            </a:xfrm>
            <a:custGeom>
              <a:avLst/>
              <a:gdLst/>
              <a:ahLst/>
              <a:cxnLst/>
              <a:rect l="l" t="t" r="r" b="b"/>
              <a:pathLst>
                <a:path w="4343400" h="1219200">
                  <a:moveTo>
                    <a:pt x="0" y="571500"/>
                  </a:moveTo>
                  <a:lnTo>
                    <a:pt x="6919" y="504857"/>
                  </a:lnTo>
                  <a:lnTo>
                    <a:pt x="27165" y="440471"/>
                  </a:lnTo>
                  <a:lnTo>
                    <a:pt x="59965" y="378770"/>
                  </a:lnTo>
                  <a:lnTo>
                    <a:pt x="104547" y="320184"/>
                  </a:lnTo>
                  <a:lnTo>
                    <a:pt x="131015" y="292193"/>
                  </a:lnTo>
                  <a:lnTo>
                    <a:pt x="160140" y="265141"/>
                  </a:lnTo>
                  <a:lnTo>
                    <a:pt x="191825" y="239082"/>
                  </a:lnTo>
                  <a:lnTo>
                    <a:pt x="225974" y="214070"/>
                  </a:lnTo>
                  <a:lnTo>
                    <a:pt x="262489" y="190159"/>
                  </a:lnTo>
                  <a:lnTo>
                    <a:pt x="301275" y="167401"/>
                  </a:lnTo>
                  <a:lnTo>
                    <a:pt x="342236" y="145851"/>
                  </a:lnTo>
                  <a:lnTo>
                    <a:pt x="385274" y="125563"/>
                  </a:lnTo>
                  <a:lnTo>
                    <a:pt x="430293" y="106589"/>
                  </a:lnTo>
                  <a:lnTo>
                    <a:pt x="477198" y="88984"/>
                  </a:lnTo>
                  <a:lnTo>
                    <a:pt x="525891" y="72801"/>
                  </a:lnTo>
                  <a:lnTo>
                    <a:pt x="576276" y="58094"/>
                  </a:lnTo>
                  <a:lnTo>
                    <a:pt x="628257" y="44916"/>
                  </a:lnTo>
                  <a:lnTo>
                    <a:pt x="681737" y="33321"/>
                  </a:lnTo>
                  <a:lnTo>
                    <a:pt x="736619" y="23363"/>
                  </a:lnTo>
                  <a:lnTo>
                    <a:pt x="792808" y="15095"/>
                  </a:lnTo>
                  <a:lnTo>
                    <a:pt x="850207" y="8571"/>
                  </a:lnTo>
                  <a:lnTo>
                    <a:pt x="908720" y="3845"/>
                  </a:lnTo>
                  <a:lnTo>
                    <a:pt x="968249" y="970"/>
                  </a:lnTo>
                  <a:lnTo>
                    <a:pt x="1028700" y="0"/>
                  </a:lnTo>
                  <a:lnTo>
                    <a:pt x="1089150" y="970"/>
                  </a:lnTo>
                  <a:lnTo>
                    <a:pt x="1148679" y="3845"/>
                  </a:lnTo>
                  <a:lnTo>
                    <a:pt x="1207192" y="8571"/>
                  </a:lnTo>
                  <a:lnTo>
                    <a:pt x="1264591" y="15095"/>
                  </a:lnTo>
                  <a:lnTo>
                    <a:pt x="1320780" y="23363"/>
                  </a:lnTo>
                  <a:lnTo>
                    <a:pt x="1375662" y="33321"/>
                  </a:lnTo>
                  <a:lnTo>
                    <a:pt x="1429142" y="44916"/>
                  </a:lnTo>
                  <a:lnTo>
                    <a:pt x="1481123" y="58094"/>
                  </a:lnTo>
                  <a:lnTo>
                    <a:pt x="1531508" y="72801"/>
                  </a:lnTo>
                  <a:lnTo>
                    <a:pt x="1580201" y="88984"/>
                  </a:lnTo>
                  <a:lnTo>
                    <a:pt x="1627106" y="106589"/>
                  </a:lnTo>
                  <a:lnTo>
                    <a:pt x="1672125" y="125563"/>
                  </a:lnTo>
                  <a:lnTo>
                    <a:pt x="1715163" y="145851"/>
                  </a:lnTo>
                  <a:lnTo>
                    <a:pt x="1756124" y="167401"/>
                  </a:lnTo>
                  <a:lnTo>
                    <a:pt x="1794910" y="190159"/>
                  </a:lnTo>
                  <a:lnTo>
                    <a:pt x="1831425" y="214070"/>
                  </a:lnTo>
                  <a:lnTo>
                    <a:pt x="1865574" y="239082"/>
                  </a:lnTo>
                  <a:lnTo>
                    <a:pt x="1897259" y="265141"/>
                  </a:lnTo>
                  <a:lnTo>
                    <a:pt x="1926384" y="292193"/>
                  </a:lnTo>
                  <a:lnTo>
                    <a:pt x="1952852" y="320184"/>
                  </a:lnTo>
                  <a:lnTo>
                    <a:pt x="1997434" y="378770"/>
                  </a:lnTo>
                  <a:lnTo>
                    <a:pt x="2030234" y="440471"/>
                  </a:lnTo>
                  <a:lnTo>
                    <a:pt x="2050480" y="504857"/>
                  </a:lnTo>
                  <a:lnTo>
                    <a:pt x="2057400" y="571500"/>
                  </a:lnTo>
                  <a:lnTo>
                    <a:pt x="2055653" y="605076"/>
                  </a:lnTo>
                  <a:lnTo>
                    <a:pt x="2050480" y="638142"/>
                  </a:lnTo>
                  <a:lnTo>
                    <a:pt x="2030234" y="702528"/>
                  </a:lnTo>
                  <a:lnTo>
                    <a:pt x="1997434" y="764229"/>
                  </a:lnTo>
                  <a:lnTo>
                    <a:pt x="1952852" y="822815"/>
                  </a:lnTo>
                  <a:lnTo>
                    <a:pt x="1926384" y="850806"/>
                  </a:lnTo>
                  <a:lnTo>
                    <a:pt x="1897259" y="877858"/>
                  </a:lnTo>
                  <a:lnTo>
                    <a:pt x="1865574" y="903917"/>
                  </a:lnTo>
                  <a:lnTo>
                    <a:pt x="1831425" y="928929"/>
                  </a:lnTo>
                  <a:lnTo>
                    <a:pt x="1794910" y="952840"/>
                  </a:lnTo>
                  <a:lnTo>
                    <a:pt x="1756124" y="975598"/>
                  </a:lnTo>
                  <a:lnTo>
                    <a:pt x="1715163" y="997148"/>
                  </a:lnTo>
                  <a:lnTo>
                    <a:pt x="1672125" y="1017436"/>
                  </a:lnTo>
                  <a:lnTo>
                    <a:pt x="1627106" y="1036410"/>
                  </a:lnTo>
                  <a:lnTo>
                    <a:pt x="1580201" y="1054015"/>
                  </a:lnTo>
                  <a:lnTo>
                    <a:pt x="1531508" y="1070198"/>
                  </a:lnTo>
                  <a:lnTo>
                    <a:pt x="1481123" y="1084905"/>
                  </a:lnTo>
                  <a:lnTo>
                    <a:pt x="1429142" y="1098083"/>
                  </a:lnTo>
                  <a:lnTo>
                    <a:pt x="1375662" y="1109678"/>
                  </a:lnTo>
                  <a:lnTo>
                    <a:pt x="1320780" y="1119636"/>
                  </a:lnTo>
                  <a:lnTo>
                    <a:pt x="1264591" y="1127904"/>
                  </a:lnTo>
                  <a:lnTo>
                    <a:pt x="1207192" y="1134428"/>
                  </a:lnTo>
                  <a:lnTo>
                    <a:pt x="1148679" y="1139154"/>
                  </a:lnTo>
                  <a:lnTo>
                    <a:pt x="1089150" y="1142029"/>
                  </a:lnTo>
                  <a:lnTo>
                    <a:pt x="1028700" y="1143000"/>
                  </a:lnTo>
                  <a:lnTo>
                    <a:pt x="968249" y="1142029"/>
                  </a:lnTo>
                  <a:lnTo>
                    <a:pt x="908720" y="1139154"/>
                  </a:lnTo>
                  <a:lnTo>
                    <a:pt x="850207" y="1134428"/>
                  </a:lnTo>
                  <a:lnTo>
                    <a:pt x="792808" y="1127904"/>
                  </a:lnTo>
                  <a:lnTo>
                    <a:pt x="736619" y="1119636"/>
                  </a:lnTo>
                  <a:lnTo>
                    <a:pt x="681737" y="1109678"/>
                  </a:lnTo>
                  <a:lnTo>
                    <a:pt x="628257" y="1098083"/>
                  </a:lnTo>
                  <a:lnTo>
                    <a:pt x="576276" y="1084905"/>
                  </a:lnTo>
                  <a:lnTo>
                    <a:pt x="525891" y="1070198"/>
                  </a:lnTo>
                  <a:lnTo>
                    <a:pt x="477198" y="1054015"/>
                  </a:lnTo>
                  <a:lnTo>
                    <a:pt x="430293" y="1036410"/>
                  </a:lnTo>
                  <a:lnTo>
                    <a:pt x="385274" y="1017436"/>
                  </a:lnTo>
                  <a:lnTo>
                    <a:pt x="342236" y="997148"/>
                  </a:lnTo>
                  <a:lnTo>
                    <a:pt x="301275" y="975598"/>
                  </a:lnTo>
                  <a:lnTo>
                    <a:pt x="262489" y="952840"/>
                  </a:lnTo>
                  <a:lnTo>
                    <a:pt x="225974" y="928929"/>
                  </a:lnTo>
                  <a:lnTo>
                    <a:pt x="191825" y="903917"/>
                  </a:lnTo>
                  <a:lnTo>
                    <a:pt x="160140" y="877858"/>
                  </a:lnTo>
                  <a:lnTo>
                    <a:pt x="131015" y="850806"/>
                  </a:lnTo>
                  <a:lnTo>
                    <a:pt x="104547" y="822815"/>
                  </a:lnTo>
                  <a:lnTo>
                    <a:pt x="59965" y="764229"/>
                  </a:lnTo>
                  <a:lnTo>
                    <a:pt x="27165" y="702528"/>
                  </a:lnTo>
                  <a:lnTo>
                    <a:pt x="6919" y="638142"/>
                  </a:lnTo>
                  <a:lnTo>
                    <a:pt x="0" y="571500"/>
                  </a:lnTo>
                  <a:close/>
                </a:path>
                <a:path w="4343400" h="1219200">
                  <a:moveTo>
                    <a:pt x="2286000" y="647700"/>
                  </a:moveTo>
                  <a:lnTo>
                    <a:pt x="2292919" y="581057"/>
                  </a:lnTo>
                  <a:lnTo>
                    <a:pt x="2313165" y="516671"/>
                  </a:lnTo>
                  <a:lnTo>
                    <a:pt x="2345965" y="454970"/>
                  </a:lnTo>
                  <a:lnTo>
                    <a:pt x="2390547" y="396384"/>
                  </a:lnTo>
                  <a:lnTo>
                    <a:pt x="2417015" y="368393"/>
                  </a:lnTo>
                  <a:lnTo>
                    <a:pt x="2446140" y="341341"/>
                  </a:lnTo>
                  <a:lnTo>
                    <a:pt x="2477825" y="315282"/>
                  </a:lnTo>
                  <a:lnTo>
                    <a:pt x="2511974" y="290270"/>
                  </a:lnTo>
                  <a:lnTo>
                    <a:pt x="2548489" y="266359"/>
                  </a:lnTo>
                  <a:lnTo>
                    <a:pt x="2587275" y="243601"/>
                  </a:lnTo>
                  <a:lnTo>
                    <a:pt x="2628236" y="222051"/>
                  </a:lnTo>
                  <a:lnTo>
                    <a:pt x="2671274" y="201763"/>
                  </a:lnTo>
                  <a:lnTo>
                    <a:pt x="2716293" y="182789"/>
                  </a:lnTo>
                  <a:lnTo>
                    <a:pt x="2763198" y="165184"/>
                  </a:lnTo>
                  <a:lnTo>
                    <a:pt x="2811891" y="149001"/>
                  </a:lnTo>
                  <a:lnTo>
                    <a:pt x="2862276" y="134294"/>
                  </a:lnTo>
                  <a:lnTo>
                    <a:pt x="2914257" y="121116"/>
                  </a:lnTo>
                  <a:lnTo>
                    <a:pt x="2967737" y="109521"/>
                  </a:lnTo>
                  <a:lnTo>
                    <a:pt x="3022619" y="99563"/>
                  </a:lnTo>
                  <a:lnTo>
                    <a:pt x="3078808" y="91295"/>
                  </a:lnTo>
                  <a:lnTo>
                    <a:pt x="3136207" y="84771"/>
                  </a:lnTo>
                  <a:lnTo>
                    <a:pt x="3194720" y="80045"/>
                  </a:lnTo>
                  <a:lnTo>
                    <a:pt x="3254249" y="77170"/>
                  </a:lnTo>
                  <a:lnTo>
                    <a:pt x="3314700" y="76200"/>
                  </a:lnTo>
                  <a:lnTo>
                    <a:pt x="3375150" y="77170"/>
                  </a:lnTo>
                  <a:lnTo>
                    <a:pt x="3434679" y="80045"/>
                  </a:lnTo>
                  <a:lnTo>
                    <a:pt x="3493192" y="84771"/>
                  </a:lnTo>
                  <a:lnTo>
                    <a:pt x="3550591" y="91295"/>
                  </a:lnTo>
                  <a:lnTo>
                    <a:pt x="3606780" y="99563"/>
                  </a:lnTo>
                  <a:lnTo>
                    <a:pt x="3661662" y="109521"/>
                  </a:lnTo>
                  <a:lnTo>
                    <a:pt x="3715142" y="121116"/>
                  </a:lnTo>
                  <a:lnTo>
                    <a:pt x="3767123" y="134294"/>
                  </a:lnTo>
                  <a:lnTo>
                    <a:pt x="3817508" y="149001"/>
                  </a:lnTo>
                  <a:lnTo>
                    <a:pt x="3866201" y="165184"/>
                  </a:lnTo>
                  <a:lnTo>
                    <a:pt x="3913106" y="182789"/>
                  </a:lnTo>
                  <a:lnTo>
                    <a:pt x="3958125" y="201763"/>
                  </a:lnTo>
                  <a:lnTo>
                    <a:pt x="4001163" y="222051"/>
                  </a:lnTo>
                  <a:lnTo>
                    <a:pt x="4042124" y="243601"/>
                  </a:lnTo>
                  <a:lnTo>
                    <a:pt x="4080910" y="266359"/>
                  </a:lnTo>
                  <a:lnTo>
                    <a:pt x="4117425" y="290270"/>
                  </a:lnTo>
                  <a:lnTo>
                    <a:pt x="4151574" y="315282"/>
                  </a:lnTo>
                  <a:lnTo>
                    <a:pt x="4183259" y="341341"/>
                  </a:lnTo>
                  <a:lnTo>
                    <a:pt x="4212384" y="368393"/>
                  </a:lnTo>
                  <a:lnTo>
                    <a:pt x="4238852" y="396384"/>
                  </a:lnTo>
                  <a:lnTo>
                    <a:pt x="4283434" y="454970"/>
                  </a:lnTo>
                  <a:lnTo>
                    <a:pt x="4316234" y="516671"/>
                  </a:lnTo>
                  <a:lnTo>
                    <a:pt x="4336480" y="581057"/>
                  </a:lnTo>
                  <a:lnTo>
                    <a:pt x="4343400" y="647700"/>
                  </a:lnTo>
                  <a:lnTo>
                    <a:pt x="4341653" y="681276"/>
                  </a:lnTo>
                  <a:lnTo>
                    <a:pt x="4336480" y="714342"/>
                  </a:lnTo>
                  <a:lnTo>
                    <a:pt x="4316234" y="778728"/>
                  </a:lnTo>
                  <a:lnTo>
                    <a:pt x="4283434" y="840429"/>
                  </a:lnTo>
                  <a:lnTo>
                    <a:pt x="4238852" y="899015"/>
                  </a:lnTo>
                  <a:lnTo>
                    <a:pt x="4212384" y="927006"/>
                  </a:lnTo>
                  <a:lnTo>
                    <a:pt x="4183259" y="954058"/>
                  </a:lnTo>
                  <a:lnTo>
                    <a:pt x="4151574" y="980117"/>
                  </a:lnTo>
                  <a:lnTo>
                    <a:pt x="4117425" y="1005129"/>
                  </a:lnTo>
                  <a:lnTo>
                    <a:pt x="4080910" y="1029040"/>
                  </a:lnTo>
                  <a:lnTo>
                    <a:pt x="4042124" y="1051798"/>
                  </a:lnTo>
                  <a:lnTo>
                    <a:pt x="4001163" y="1073348"/>
                  </a:lnTo>
                  <a:lnTo>
                    <a:pt x="3958125" y="1093636"/>
                  </a:lnTo>
                  <a:lnTo>
                    <a:pt x="3913106" y="1112610"/>
                  </a:lnTo>
                  <a:lnTo>
                    <a:pt x="3866201" y="1130215"/>
                  </a:lnTo>
                  <a:lnTo>
                    <a:pt x="3817508" y="1146398"/>
                  </a:lnTo>
                  <a:lnTo>
                    <a:pt x="3767123" y="1161105"/>
                  </a:lnTo>
                  <a:lnTo>
                    <a:pt x="3715142" y="1174283"/>
                  </a:lnTo>
                  <a:lnTo>
                    <a:pt x="3661662" y="1185878"/>
                  </a:lnTo>
                  <a:lnTo>
                    <a:pt x="3606780" y="1195836"/>
                  </a:lnTo>
                  <a:lnTo>
                    <a:pt x="3550591" y="1204104"/>
                  </a:lnTo>
                  <a:lnTo>
                    <a:pt x="3493192" y="1210628"/>
                  </a:lnTo>
                  <a:lnTo>
                    <a:pt x="3434679" y="1215354"/>
                  </a:lnTo>
                  <a:lnTo>
                    <a:pt x="3375150" y="1218229"/>
                  </a:lnTo>
                  <a:lnTo>
                    <a:pt x="3314700" y="1219200"/>
                  </a:lnTo>
                  <a:lnTo>
                    <a:pt x="3254249" y="1218229"/>
                  </a:lnTo>
                  <a:lnTo>
                    <a:pt x="3194720" y="1215354"/>
                  </a:lnTo>
                  <a:lnTo>
                    <a:pt x="3136207" y="1210628"/>
                  </a:lnTo>
                  <a:lnTo>
                    <a:pt x="3078808" y="1204104"/>
                  </a:lnTo>
                  <a:lnTo>
                    <a:pt x="3022619" y="1195836"/>
                  </a:lnTo>
                  <a:lnTo>
                    <a:pt x="2967737" y="1185878"/>
                  </a:lnTo>
                  <a:lnTo>
                    <a:pt x="2914257" y="1174283"/>
                  </a:lnTo>
                  <a:lnTo>
                    <a:pt x="2862276" y="1161105"/>
                  </a:lnTo>
                  <a:lnTo>
                    <a:pt x="2811891" y="1146398"/>
                  </a:lnTo>
                  <a:lnTo>
                    <a:pt x="2763198" y="1130215"/>
                  </a:lnTo>
                  <a:lnTo>
                    <a:pt x="2716293" y="1112610"/>
                  </a:lnTo>
                  <a:lnTo>
                    <a:pt x="2671274" y="1093636"/>
                  </a:lnTo>
                  <a:lnTo>
                    <a:pt x="2628236" y="1073348"/>
                  </a:lnTo>
                  <a:lnTo>
                    <a:pt x="2587275" y="1051798"/>
                  </a:lnTo>
                  <a:lnTo>
                    <a:pt x="2548489" y="1029040"/>
                  </a:lnTo>
                  <a:lnTo>
                    <a:pt x="2511974" y="1005129"/>
                  </a:lnTo>
                  <a:lnTo>
                    <a:pt x="2477825" y="980117"/>
                  </a:lnTo>
                  <a:lnTo>
                    <a:pt x="2446140" y="954058"/>
                  </a:lnTo>
                  <a:lnTo>
                    <a:pt x="2417015" y="927006"/>
                  </a:lnTo>
                  <a:lnTo>
                    <a:pt x="2390547" y="899015"/>
                  </a:lnTo>
                  <a:lnTo>
                    <a:pt x="2345965" y="840429"/>
                  </a:lnTo>
                  <a:lnTo>
                    <a:pt x="2313165" y="778728"/>
                  </a:lnTo>
                  <a:lnTo>
                    <a:pt x="2292919" y="714342"/>
                  </a:lnTo>
                  <a:lnTo>
                    <a:pt x="2286000" y="647700"/>
                  </a:lnTo>
                  <a:close/>
                </a:path>
              </a:pathLst>
            </a:custGeom>
            <a:ln w="1905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407923" y="592328"/>
            <a:ext cx="30765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SEPARAÇÃO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318" y="1222629"/>
            <a:ext cx="8209915" cy="1518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latin typeface="Georgia"/>
                <a:cs typeface="Georgia"/>
              </a:rPr>
              <a:t>Os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fluidos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produzidos</a:t>
            </a:r>
            <a:r>
              <a:rPr sz="2200" spc="-5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passam,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inicialmente,</a:t>
            </a:r>
            <a:r>
              <a:rPr sz="2200" spc="-2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por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separadores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25" dirty="0">
                <a:latin typeface="Georgia"/>
                <a:cs typeface="Georgia"/>
              </a:rPr>
              <a:t>que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200" dirty="0">
                <a:latin typeface="Georgia"/>
                <a:cs typeface="Georgia"/>
              </a:rPr>
              <a:t>podem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ser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bifásicos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ou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trifásicos,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atuando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em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série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ou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paralelo.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200" dirty="0">
                <a:latin typeface="Georgia"/>
                <a:cs typeface="Georgia"/>
              </a:rPr>
              <a:t>No</a:t>
            </a:r>
            <a:r>
              <a:rPr sz="2200" spc="-9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separador</a:t>
            </a:r>
            <a:r>
              <a:rPr sz="2200" spc="-6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bifásico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ocorre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separação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gás/líquido,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enquanto </a:t>
            </a:r>
            <a:r>
              <a:rPr sz="2200" dirty="0">
                <a:latin typeface="Georgia"/>
                <a:cs typeface="Georgia"/>
              </a:rPr>
              <a:t>que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no</a:t>
            </a:r>
            <a:r>
              <a:rPr sz="2200" spc="-8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separador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trifásico</a:t>
            </a:r>
            <a:r>
              <a:rPr sz="2200" spc="-6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ocorre,</a:t>
            </a:r>
            <a:r>
              <a:rPr sz="2200" spc="-7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também,</a:t>
            </a:r>
            <a:r>
              <a:rPr sz="2200" spc="-55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a</a:t>
            </a:r>
            <a:r>
              <a:rPr sz="2200" spc="-70" dirty="0">
                <a:latin typeface="Georgia"/>
                <a:cs typeface="Georgia"/>
              </a:rPr>
              <a:t> </a:t>
            </a:r>
            <a:r>
              <a:rPr sz="2200" dirty="0">
                <a:latin typeface="Georgia"/>
                <a:cs typeface="Georgia"/>
              </a:rPr>
              <a:t>separação</a:t>
            </a:r>
            <a:r>
              <a:rPr sz="2200" spc="-40" dirty="0">
                <a:latin typeface="Georgia"/>
                <a:cs typeface="Georgia"/>
              </a:rPr>
              <a:t> </a:t>
            </a:r>
            <a:r>
              <a:rPr sz="2200" spc="-10" dirty="0">
                <a:latin typeface="Georgia"/>
                <a:cs typeface="Georgia"/>
              </a:rPr>
              <a:t>óleo/água.</a:t>
            </a:r>
            <a:endParaRPr sz="22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30656" y="3164348"/>
            <a:ext cx="6518830" cy="347704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0" y="1131872"/>
            <a:ext cx="5734608" cy="5508221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836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05"/>
              </a:spcBef>
            </a:pPr>
            <a:r>
              <a:rPr spc="-10" dirty="0"/>
              <a:t>Separadores</a:t>
            </a:r>
          </a:p>
        </p:txBody>
      </p:sp>
      <p:sp>
        <p:nvSpPr>
          <p:cNvPr id="15" name="object 15"/>
          <p:cNvSpPr txBox="1"/>
          <p:nvPr/>
        </p:nvSpPr>
        <p:spPr>
          <a:xfrm>
            <a:off x="231140" y="3607689"/>
            <a:ext cx="29889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Separador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trifásico </a:t>
            </a:r>
            <a:r>
              <a:rPr sz="1800" b="1" dirty="0">
                <a:latin typeface="Georgia"/>
                <a:cs typeface="Georgia"/>
              </a:rPr>
              <a:t>(separador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água</a:t>
            </a:r>
            <a:r>
              <a:rPr sz="1800" b="1" spc="-10" dirty="0">
                <a:latin typeface="Georgia"/>
                <a:cs typeface="Georgia"/>
              </a:rPr>
              <a:t> livre)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629158"/>
            <a:ext cx="5957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TRATAMENTO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DO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ÓLEO</a:t>
            </a:r>
            <a:endParaRPr sz="36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54551" y="1125537"/>
            <a:ext cx="4810125" cy="504190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69214" y="1419605"/>
            <a:ext cx="7348855" cy="5168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322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Para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remover</a:t>
            </a:r>
            <a:r>
              <a:rPr sz="2400" b="1" spc="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20" dirty="0">
                <a:latin typeface="Georgia"/>
                <a:cs typeface="Georgia"/>
              </a:rPr>
              <a:t> água </a:t>
            </a:r>
            <a:r>
              <a:rPr sz="2400" b="1" dirty="0">
                <a:latin typeface="Georgia"/>
                <a:cs typeface="Georgia"/>
              </a:rPr>
              <a:t>que </a:t>
            </a:r>
            <a:r>
              <a:rPr sz="2400" b="1" spc="-10" dirty="0">
                <a:latin typeface="Georgia"/>
                <a:cs typeface="Georgia"/>
              </a:rPr>
              <a:t>permanece </a:t>
            </a:r>
            <a:r>
              <a:rPr sz="2400" b="1" dirty="0">
                <a:latin typeface="Georgia"/>
                <a:cs typeface="Georgia"/>
              </a:rPr>
              <a:t>emulsionada,</a:t>
            </a:r>
            <a:r>
              <a:rPr sz="2400" b="1" spc="-7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são </a:t>
            </a:r>
            <a:r>
              <a:rPr sz="2400" b="1" dirty="0">
                <a:latin typeface="Georgia"/>
                <a:cs typeface="Georgia"/>
              </a:rPr>
              <a:t>utilizados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processos </a:t>
            </a:r>
            <a:r>
              <a:rPr sz="2400" b="1" dirty="0">
                <a:latin typeface="Georgia"/>
                <a:cs typeface="Georgia"/>
              </a:rPr>
              <a:t>físicos</a:t>
            </a:r>
            <a:r>
              <a:rPr sz="2400" b="1" spc="-4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químicos</a:t>
            </a:r>
            <a:r>
              <a:rPr sz="2400" b="1" spc="5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que </a:t>
            </a:r>
            <a:r>
              <a:rPr sz="2400" b="1" dirty="0">
                <a:latin typeface="Georgia"/>
                <a:cs typeface="Georgia"/>
              </a:rPr>
              <a:t>aumentem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velocidade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coalescência.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3445510">
              <a:lnSpc>
                <a:spcPct val="100000"/>
              </a:lnSpc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desestabilização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spc="-25" dirty="0">
                <a:latin typeface="Georgia"/>
                <a:cs typeface="Georgia"/>
              </a:rPr>
              <a:t>de </a:t>
            </a:r>
            <a:r>
              <a:rPr sz="2400" b="1" dirty="0">
                <a:latin typeface="Georgia"/>
                <a:cs typeface="Georgia"/>
              </a:rPr>
              <a:t>uma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emulsão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é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realizada </a:t>
            </a:r>
            <a:r>
              <a:rPr sz="2400" b="1" dirty="0">
                <a:latin typeface="Georgia"/>
                <a:cs typeface="Georgia"/>
              </a:rPr>
              <a:t>pela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ação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 </a:t>
            </a:r>
            <a:r>
              <a:rPr sz="2400" b="1" spc="-10" dirty="0">
                <a:latin typeface="Georgia"/>
                <a:cs typeface="Georgia"/>
              </a:rPr>
              <a:t>calor, </a:t>
            </a:r>
            <a:r>
              <a:rPr sz="2400" b="1" dirty="0">
                <a:latin typeface="Georgia"/>
                <a:cs typeface="Georgia"/>
              </a:rPr>
              <a:t>eletricidade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spc="-50" dirty="0">
                <a:latin typeface="Georgia"/>
                <a:cs typeface="Georgia"/>
              </a:rPr>
              <a:t>e </a:t>
            </a:r>
            <a:r>
              <a:rPr sz="2400" b="1" spc="-10" dirty="0">
                <a:latin typeface="Georgia"/>
                <a:cs typeface="Georgia"/>
              </a:rPr>
              <a:t>desemulsificantes</a:t>
            </a:r>
            <a:r>
              <a:rPr sz="1800" b="1" spc="-10" dirty="0">
                <a:latin typeface="Georgia"/>
                <a:cs typeface="Georgia"/>
              </a:rPr>
              <a:t>.</a:t>
            </a:r>
            <a:endParaRPr sz="1800">
              <a:latin typeface="Georgia"/>
              <a:cs typeface="Georgia"/>
            </a:endParaRPr>
          </a:p>
          <a:p>
            <a:pPr marR="5080" algn="r">
              <a:lnSpc>
                <a:spcPct val="100000"/>
              </a:lnSpc>
              <a:spcBef>
                <a:spcPts val="895"/>
              </a:spcBef>
            </a:pPr>
            <a:r>
              <a:rPr sz="1800" b="1" dirty="0">
                <a:latin typeface="Georgia"/>
                <a:cs typeface="Georgia"/>
              </a:rPr>
              <a:t>Tanque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lavagem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07340" y="1308861"/>
            <a:ext cx="841438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7622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aplicação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um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campo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elétrico de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alta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voltagem </a:t>
            </a:r>
            <a:r>
              <a:rPr sz="2400" b="1" spc="-50" dirty="0">
                <a:latin typeface="Georgia"/>
                <a:cs typeface="Georgia"/>
              </a:rPr>
              <a:t>a </a:t>
            </a:r>
            <a:r>
              <a:rPr sz="2400" b="1" dirty="0">
                <a:latin typeface="Georgia"/>
                <a:cs typeface="Georgia"/>
              </a:rPr>
              <a:t>uma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emulsão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faz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com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que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as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gotículas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spc="-20" dirty="0">
                <a:latin typeface="Georgia"/>
                <a:cs typeface="Georgia"/>
              </a:rPr>
              <a:t>água </a:t>
            </a:r>
            <a:r>
              <a:rPr sz="2400" b="1" dirty="0">
                <a:latin typeface="Georgia"/>
                <a:cs typeface="Georgia"/>
              </a:rPr>
              <a:t>dispersas</a:t>
            </a:r>
            <a:r>
              <a:rPr sz="2400" b="1" spc="-5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no óleo adquiram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uma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forma </a:t>
            </a:r>
            <a:r>
              <a:rPr sz="2400" b="1" spc="-10" dirty="0">
                <a:latin typeface="Georgia"/>
                <a:cs typeface="Georgia"/>
              </a:rPr>
              <a:t>elíptica, </a:t>
            </a:r>
            <a:r>
              <a:rPr sz="2400" b="1" dirty="0">
                <a:latin typeface="Georgia"/>
                <a:cs typeface="Georgia"/>
              </a:rPr>
              <a:t>alinhadas</a:t>
            </a:r>
            <a:r>
              <a:rPr sz="2400" b="1" spc="-4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na direção do</a:t>
            </a:r>
            <a:r>
              <a:rPr sz="2400" b="1" spc="-10" dirty="0">
                <a:latin typeface="Georgia"/>
                <a:cs typeface="Georgia"/>
              </a:rPr>
              <a:t> campo.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5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2400" b="1" spc="-10" dirty="0">
                <a:latin typeface="Georgia"/>
                <a:cs typeface="Georgia"/>
              </a:rPr>
              <a:t>Desenvolvem-</a:t>
            </a:r>
            <a:r>
              <a:rPr sz="2400" b="1" dirty="0">
                <a:latin typeface="Georgia"/>
                <a:cs typeface="Georgia"/>
              </a:rPr>
              <a:t>se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polos</a:t>
            </a:r>
            <a:r>
              <a:rPr sz="2400" b="1" spc="-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sinais</a:t>
            </a:r>
            <a:r>
              <a:rPr sz="2400" b="1" spc="-2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contrários, que</a:t>
            </a:r>
            <a:r>
              <a:rPr sz="2400" b="1" spc="10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criam </a:t>
            </a:r>
            <a:r>
              <a:rPr sz="2400" b="1" dirty="0">
                <a:latin typeface="Georgia"/>
                <a:cs typeface="Georgia"/>
              </a:rPr>
              <a:t>uma</a:t>
            </a:r>
            <a:r>
              <a:rPr sz="2400" b="1" spc="-3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força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de</a:t>
            </a:r>
            <a:r>
              <a:rPr sz="2400" b="1" spc="-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atração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provocando</a:t>
            </a:r>
            <a:r>
              <a:rPr sz="2400" b="1" spc="-20" dirty="0">
                <a:latin typeface="Georgia"/>
                <a:cs typeface="Georgia"/>
              </a:rPr>
              <a:t> </a:t>
            </a:r>
            <a:r>
              <a:rPr sz="2400" b="1" dirty="0">
                <a:latin typeface="Georgia"/>
                <a:cs typeface="Georgia"/>
              </a:rPr>
              <a:t>a</a:t>
            </a:r>
            <a:r>
              <a:rPr sz="2400" b="1" spc="-15" dirty="0">
                <a:latin typeface="Georgia"/>
                <a:cs typeface="Georgia"/>
              </a:rPr>
              <a:t> </a:t>
            </a:r>
            <a:r>
              <a:rPr sz="2400" b="1" spc="-10" dirty="0">
                <a:latin typeface="Georgia"/>
                <a:cs typeface="Georgia"/>
              </a:rPr>
              <a:t>coalescência.</a:t>
            </a:r>
            <a:endParaRPr sz="24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4192587"/>
            <a:ext cx="6219825" cy="1733550"/>
          </a:xfrm>
          <a:prstGeom prst="rect">
            <a:avLst/>
          </a:prstGeom>
        </p:spPr>
      </p:pic>
      <p:sp>
        <p:nvSpPr>
          <p:cNvPr id="15" name="object 15"/>
          <p:cNvSpPr txBox="1"/>
          <p:nvPr/>
        </p:nvSpPr>
        <p:spPr>
          <a:xfrm>
            <a:off x="3363848" y="6091224"/>
            <a:ext cx="295719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Tratamento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eletrostático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307340" y="629158"/>
            <a:ext cx="59575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TRATAMENTO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DO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ÓLEO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280917" y="6396024"/>
            <a:ext cx="26168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Tratador</a:t>
            </a:r>
            <a:r>
              <a:rPr sz="1800" b="1" spc="-3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eletrostático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57400" y="1425575"/>
            <a:ext cx="4606925" cy="4899025"/>
          </a:xfrm>
          <a:prstGeom prst="rect">
            <a:avLst/>
          </a:prstGeom>
        </p:spPr>
      </p:pic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24536" rIns="0" bIns="0" rtlCol="0">
            <a:spAutoFit/>
          </a:bodyPr>
          <a:lstStyle/>
          <a:p>
            <a:pPr marL="246379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TRATAMENTO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DO</a:t>
            </a:r>
            <a:r>
              <a:rPr sz="3600" b="1" spc="-20" dirty="0">
                <a:solidFill>
                  <a:srgbClr val="000000"/>
                </a:solidFill>
                <a:latin typeface="Georgia"/>
                <a:cs typeface="Georgia"/>
              </a:rPr>
              <a:t> ÓLEO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07340" y="629158"/>
            <a:ext cx="60325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DESIDRATAÇÃO</a:t>
            </a:r>
            <a:r>
              <a:rPr sz="3600" b="1" spc="-4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DO</a:t>
            </a:r>
            <a:r>
              <a:rPr sz="3600" b="1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spc="-25" dirty="0">
                <a:solidFill>
                  <a:srgbClr val="000000"/>
                </a:solidFill>
                <a:latin typeface="Georgia"/>
                <a:cs typeface="Georgia"/>
              </a:rPr>
              <a:t>GÁS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07340" y="1333880"/>
            <a:ext cx="824992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A</a:t>
            </a:r>
            <a:r>
              <a:rPr sz="1800" b="1" spc="-2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desidratação do gás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natural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é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normalmente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feita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em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um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vaso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onde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spc="-50" dirty="0">
                <a:latin typeface="Georgia"/>
                <a:cs typeface="Georgia"/>
              </a:rPr>
              <a:t>o </a:t>
            </a:r>
            <a:r>
              <a:rPr sz="1800" b="1" dirty="0">
                <a:latin typeface="Georgia"/>
                <a:cs typeface="Georgia"/>
              </a:rPr>
              <a:t>gás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flui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em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contracorrente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uma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solução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glicol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grande </a:t>
            </a:r>
            <a:r>
              <a:rPr sz="1800" b="1" spc="-10" dirty="0">
                <a:latin typeface="Georgia"/>
                <a:cs typeface="Georgia"/>
              </a:rPr>
              <a:t>poder </a:t>
            </a:r>
            <a:r>
              <a:rPr sz="1800" b="1" dirty="0">
                <a:latin typeface="Georgia"/>
                <a:cs typeface="Georgia"/>
              </a:rPr>
              <a:t>higroscópico,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que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é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posteriormente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regenerada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através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spc="-25" dirty="0">
                <a:latin typeface="Georgia"/>
                <a:cs typeface="Georgia"/>
              </a:rPr>
              <a:t>de </a:t>
            </a:r>
            <a:r>
              <a:rPr sz="1800" b="1" dirty="0">
                <a:latin typeface="Georgia"/>
                <a:cs typeface="Georgia"/>
              </a:rPr>
              <a:t>aquecimento,</a:t>
            </a:r>
            <a:r>
              <a:rPr sz="1800" b="1" spc="-4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retomando</a:t>
            </a:r>
            <a:r>
              <a:rPr sz="1800" b="1" spc="-2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ao</a:t>
            </a:r>
            <a:r>
              <a:rPr sz="1800" b="1" spc="-10" dirty="0">
                <a:latin typeface="Georgia"/>
                <a:cs typeface="Georgia"/>
              </a:rPr>
              <a:t> processo.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33801" y="6472224"/>
            <a:ext cx="36353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Desidratação</a:t>
            </a:r>
            <a:r>
              <a:rPr sz="1800" b="1" spc="-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do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gás com</a:t>
            </a:r>
            <a:r>
              <a:rPr sz="1800" b="1" spc="10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glicol</a:t>
            </a:r>
            <a:endParaRPr sz="1800">
              <a:latin typeface="Georgia"/>
              <a:cs typeface="Georgi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2457450"/>
            <a:ext cx="7620000" cy="37528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504" y="1288032"/>
            <a:ext cx="7632827" cy="398439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Planta</a:t>
            </a:r>
            <a:r>
              <a:rPr sz="3600" spc="-20" dirty="0"/>
              <a:t> </a:t>
            </a:r>
            <a:r>
              <a:rPr sz="3600" dirty="0"/>
              <a:t>de</a:t>
            </a:r>
            <a:r>
              <a:rPr sz="3600" spc="-25" dirty="0"/>
              <a:t> </a:t>
            </a:r>
            <a:r>
              <a:rPr sz="3600" spc="-10" dirty="0"/>
              <a:t>Produção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415544" y="3175853"/>
            <a:ext cx="8505190" cy="327342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3389629" indent="-255904">
              <a:lnSpc>
                <a:spcPct val="100000"/>
              </a:lnSpc>
              <a:spcBef>
                <a:spcPts val="1075"/>
              </a:spcBef>
              <a:buClr>
                <a:srgbClr val="9F4DA2"/>
              </a:buClr>
              <a:buFont typeface="Georgia"/>
              <a:buChar char="•"/>
              <a:tabLst>
                <a:tab pos="3389629" algn="l"/>
              </a:tabLst>
            </a:pPr>
            <a:r>
              <a:rPr sz="2200" b="1" dirty="0">
                <a:latin typeface="Georgia"/>
                <a:cs typeface="Georgia"/>
              </a:rPr>
              <a:t>Razão</a:t>
            </a:r>
            <a:r>
              <a:rPr sz="2200" b="1" spc="-7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planta</a:t>
            </a:r>
            <a:r>
              <a:rPr sz="2200" b="1" spc="-55" dirty="0">
                <a:latin typeface="Georgia"/>
                <a:cs typeface="Georgia"/>
              </a:rPr>
              <a:t> </a:t>
            </a:r>
            <a:r>
              <a:rPr sz="2200" b="1" dirty="0">
                <a:latin typeface="Georgia"/>
                <a:cs typeface="Georgia"/>
              </a:rPr>
              <a:t>(</a:t>
            </a:r>
            <a:r>
              <a:rPr sz="2200" b="1" i="1" dirty="0">
                <a:latin typeface="Georgia"/>
                <a:cs typeface="Georgia"/>
              </a:rPr>
              <a:t>topside</a:t>
            </a:r>
            <a:r>
              <a:rPr sz="2200" b="1" dirty="0">
                <a:latin typeface="Georgia"/>
                <a:cs typeface="Georgia"/>
              </a:rPr>
              <a:t>)</a:t>
            </a:r>
            <a:r>
              <a:rPr sz="2200" b="1" spc="-50" dirty="0">
                <a:latin typeface="Georgia"/>
                <a:cs typeface="Georgia"/>
              </a:rPr>
              <a:t> </a:t>
            </a:r>
            <a:r>
              <a:rPr sz="2200" b="1" dirty="0">
                <a:latin typeface="Symbol"/>
                <a:cs typeface="Symbol"/>
              </a:rPr>
              <a:t></a:t>
            </a:r>
            <a:r>
              <a:rPr sz="2200" spc="-50" dirty="0">
                <a:latin typeface="Times New Roman"/>
                <a:cs typeface="Times New Roman"/>
              </a:rPr>
              <a:t> </a:t>
            </a:r>
            <a:r>
              <a:rPr sz="2200" b="1" dirty="0">
                <a:latin typeface="Georgia"/>
                <a:cs typeface="Georgia"/>
              </a:rPr>
              <a:t>Por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spc="-20" dirty="0">
                <a:latin typeface="Georgia"/>
                <a:cs typeface="Georgia"/>
              </a:rPr>
              <a:t>quê?</a:t>
            </a:r>
            <a:endParaRPr sz="2200">
              <a:latin typeface="Georgia"/>
              <a:cs typeface="Georgia"/>
            </a:endParaRPr>
          </a:p>
          <a:p>
            <a:pPr marL="3435350">
              <a:lnSpc>
                <a:spcPct val="100000"/>
              </a:lnSpc>
              <a:spcBef>
                <a:spcPts val="894"/>
              </a:spcBef>
              <a:tabLst>
                <a:tab pos="368236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Trazer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produtos</a:t>
            </a:r>
            <a:r>
              <a:rPr sz="20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(fluidos</a:t>
            </a:r>
            <a:r>
              <a:rPr sz="20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-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óleo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gás)</a:t>
            </a:r>
            <a:endParaRPr sz="2000">
              <a:latin typeface="Georgia"/>
              <a:cs typeface="Georgia"/>
            </a:endParaRPr>
          </a:p>
          <a:p>
            <a:pPr marL="3927475">
              <a:lnSpc>
                <a:spcPct val="100000"/>
              </a:lnSpc>
              <a:spcBef>
                <a:spcPts val="15"/>
              </a:spcBef>
            </a:pPr>
            <a:r>
              <a:rPr sz="2000" dirty="0">
                <a:solidFill>
                  <a:srgbClr val="438085"/>
                </a:solidFill>
                <a:latin typeface="Symbol"/>
                <a:cs typeface="Symbol"/>
              </a:rPr>
              <a:t></a:t>
            </a:r>
            <a:r>
              <a:rPr sz="2000" spc="-10" dirty="0">
                <a:solidFill>
                  <a:srgbClr val="438085"/>
                </a:solidFill>
                <a:latin typeface="Times New Roman"/>
                <a:cs typeface="Times New Roman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Especificação;</a:t>
            </a:r>
            <a:endParaRPr sz="2000">
              <a:latin typeface="Georgia"/>
              <a:cs typeface="Georgia"/>
            </a:endParaRPr>
          </a:p>
          <a:p>
            <a:pPr marL="3435350">
              <a:lnSpc>
                <a:spcPct val="100000"/>
              </a:lnSpc>
              <a:spcBef>
                <a:spcPts val="885"/>
              </a:spcBef>
              <a:tabLst>
                <a:tab pos="368236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Remover</a:t>
            </a:r>
            <a:r>
              <a:rPr sz="20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contaminantes:</a:t>
            </a:r>
            <a:endParaRPr sz="2000">
              <a:latin typeface="Georgia"/>
              <a:cs typeface="Georgia"/>
            </a:endParaRPr>
          </a:p>
          <a:p>
            <a:pPr marL="3947795" lvl="1" indent="-219710">
              <a:lnSpc>
                <a:spcPct val="100000"/>
              </a:lnSpc>
              <a:spcBef>
                <a:spcPts val="910"/>
              </a:spcBef>
              <a:buFont typeface="Wingdings 2"/>
              <a:buChar char=""/>
              <a:tabLst>
                <a:tab pos="3947795" algn="l"/>
              </a:tabLst>
            </a:pP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Geralmente</a:t>
            </a:r>
            <a:r>
              <a:rPr sz="1800" b="1" spc="-4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água</a:t>
            </a:r>
            <a:r>
              <a:rPr sz="1800" b="1" spc="-1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(corrosão,</a:t>
            </a:r>
            <a:r>
              <a:rPr sz="1800" b="1" spc="30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525389"/>
                </a:solidFill>
                <a:latin typeface="Georgia"/>
                <a:cs typeface="Georgia"/>
              </a:rPr>
              <a:t>hidratos);</a:t>
            </a:r>
            <a:endParaRPr sz="1800">
              <a:latin typeface="Georgia"/>
              <a:cs typeface="Georgia"/>
            </a:endParaRPr>
          </a:p>
          <a:p>
            <a:pPr marL="562610" indent="-219075">
              <a:lnSpc>
                <a:spcPct val="100000"/>
              </a:lnSpc>
              <a:spcBef>
                <a:spcPts val="1614"/>
              </a:spcBef>
              <a:buFont typeface="Wingdings 2"/>
              <a:buChar char=""/>
              <a:tabLst>
                <a:tab pos="562610" algn="l"/>
              </a:tabLst>
            </a:pP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Algumas</a:t>
            </a:r>
            <a:r>
              <a:rPr sz="1800" b="1" spc="-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vezes</a:t>
            </a:r>
            <a:r>
              <a:rPr sz="1800" b="1" spc="-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CO</a:t>
            </a:r>
            <a:r>
              <a:rPr sz="1800" b="1" baseline="-20833" dirty="0">
                <a:solidFill>
                  <a:srgbClr val="525389"/>
                </a:solidFill>
                <a:latin typeface="Georgia"/>
                <a:cs typeface="Georgia"/>
              </a:rPr>
              <a:t>2</a:t>
            </a:r>
            <a:r>
              <a:rPr sz="1800" b="1" spc="232" baseline="-20833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e/ou</a:t>
            </a:r>
            <a:r>
              <a:rPr sz="1800" b="1" spc="-1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H</a:t>
            </a:r>
            <a:r>
              <a:rPr sz="1800" b="1" baseline="-20833" dirty="0">
                <a:solidFill>
                  <a:srgbClr val="525389"/>
                </a:solidFill>
                <a:latin typeface="Georgia"/>
                <a:cs typeface="Georgia"/>
              </a:rPr>
              <a:t>2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S</a:t>
            </a:r>
            <a:r>
              <a:rPr sz="1800" b="1" spc="-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dirty="0">
                <a:solidFill>
                  <a:srgbClr val="525389"/>
                </a:solidFill>
                <a:latin typeface="Georgia"/>
                <a:cs typeface="Georgia"/>
              </a:rPr>
              <a:t>(corrosão,</a:t>
            </a:r>
            <a:r>
              <a:rPr sz="1800" b="1" spc="35" dirty="0">
                <a:solidFill>
                  <a:srgbClr val="525389"/>
                </a:solidFill>
                <a:latin typeface="Georgia"/>
                <a:cs typeface="Georgia"/>
              </a:rPr>
              <a:t> </a:t>
            </a:r>
            <a:r>
              <a:rPr sz="1800" b="1" spc="-10" dirty="0">
                <a:solidFill>
                  <a:srgbClr val="525389"/>
                </a:solidFill>
                <a:latin typeface="Georgia"/>
                <a:cs typeface="Georgia"/>
              </a:rPr>
              <a:t>pureza);</a:t>
            </a:r>
            <a:endParaRPr sz="18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spcBef>
                <a:spcPts val="650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Facilidades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estímulo</a:t>
            </a:r>
            <a:r>
              <a:rPr sz="20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poço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(injeção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água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/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gás,</a:t>
            </a:r>
            <a:r>
              <a:rPr sz="2000" spc="-2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elevação</a:t>
            </a:r>
            <a:r>
              <a:rPr sz="2000" spc="-3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gás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(gas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lift));</a:t>
            </a:r>
            <a:endParaRPr sz="2000">
              <a:latin typeface="Georgia"/>
              <a:cs typeface="Georgia"/>
            </a:endParaRPr>
          </a:p>
          <a:p>
            <a:pPr marL="50800">
              <a:lnSpc>
                <a:spcPct val="100000"/>
              </a:lnSpc>
              <a:spcBef>
                <a:spcPts val="665"/>
              </a:spcBef>
              <a:tabLst>
                <a:tab pos="297815" algn="l"/>
              </a:tabLst>
            </a:pP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	Requisito:</a:t>
            </a:r>
            <a:r>
              <a:rPr sz="2000" spc="-5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Segurança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(</a:t>
            </a:r>
            <a:r>
              <a:rPr sz="2000" i="1" dirty="0">
                <a:solidFill>
                  <a:srgbClr val="438085"/>
                </a:solidFill>
                <a:latin typeface="Georgia"/>
                <a:cs typeface="Georgia"/>
              </a:rPr>
              <a:t>safety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)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r>
              <a:rPr sz="2000" spc="-2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efetividade</a:t>
            </a:r>
            <a:r>
              <a:rPr sz="2000" spc="-5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custo;</a:t>
            </a:r>
            <a:endParaRPr sz="20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825" y="1843023"/>
            <a:ext cx="8642350" cy="3362325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07543" rIns="0" bIns="0" rtlCol="0">
            <a:spAutoFit/>
          </a:bodyPr>
          <a:lstStyle/>
          <a:p>
            <a:pPr marL="177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PROCESSAMENTO</a:t>
            </a:r>
            <a:r>
              <a:rPr sz="3600" b="1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DE</a:t>
            </a:r>
            <a:r>
              <a:rPr sz="3600" b="1" spc="-30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dirty="0">
                <a:solidFill>
                  <a:srgbClr val="000000"/>
                </a:solidFill>
                <a:latin typeface="Georgia"/>
                <a:cs typeface="Georgia"/>
              </a:rPr>
              <a:t>GÁS</a:t>
            </a:r>
            <a:r>
              <a:rPr sz="3600" b="1" spc="-45" dirty="0">
                <a:solidFill>
                  <a:srgbClr val="000000"/>
                </a:solidFill>
                <a:latin typeface="Georgia"/>
                <a:cs typeface="Georgia"/>
              </a:rPr>
              <a:t> </a:t>
            </a:r>
            <a:r>
              <a:rPr sz="3600" b="1" spc="-10" dirty="0">
                <a:solidFill>
                  <a:srgbClr val="000000"/>
                </a:solidFill>
                <a:latin typeface="Georgia"/>
                <a:cs typeface="Georgia"/>
              </a:rPr>
              <a:t>NATURAL</a:t>
            </a:r>
            <a:endParaRPr sz="36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63392" y="5351170"/>
            <a:ext cx="35458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latin typeface="Georgia"/>
                <a:cs typeface="Georgia"/>
              </a:rPr>
              <a:t>Processamento</a:t>
            </a:r>
            <a:r>
              <a:rPr sz="1800" b="1" spc="-15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de</a:t>
            </a:r>
            <a:r>
              <a:rPr sz="1800" b="1" spc="-10" dirty="0">
                <a:latin typeface="Georgia"/>
                <a:cs typeface="Georgia"/>
              </a:rPr>
              <a:t> </a:t>
            </a:r>
            <a:r>
              <a:rPr sz="1800" b="1" dirty="0">
                <a:latin typeface="Georgia"/>
                <a:cs typeface="Georgia"/>
              </a:rPr>
              <a:t>gás</a:t>
            </a:r>
            <a:r>
              <a:rPr sz="1800" b="1" spc="5" dirty="0">
                <a:latin typeface="Georgia"/>
                <a:cs typeface="Georgia"/>
              </a:rPr>
              <a:t> </a:t>
            </a:r>
            <a:r>
              <a:rPr sz="1800" b="1" spc="-10" dirty="0">
                <a:latin typeface="Georgia"/>
                <a:cs typeface="Georgia"/>
              </a:rPr>
              <a:t>natural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8194" y="784987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EQUIPAMENTOS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spc="-10" dirty="0"/>
              <a:t>PRODUÇÃO</a:t>
            </a:r>
            <a:endParaRPr sz="320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Separação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Óleo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533400">
              <a:lnSpc>
                <a:spcPct val="100000"/>
              </a:lnSpc>
              <a:spcBef>
                <a:spcPts val="1565"/>
              </a:spcBef>
            </a:pPr>
            <a:r>
              <a:rPr dirty="0">
                <a:solidFill>
                  <a:srgbClr val="000000"/>
                </a:solidFill>
              </a:rPr>
              <a:t>Visão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Geral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Sistema</a:t>
            </a:r>
          </a:p>
          <a:p>
            <a:pPr marL="533400" marR="1633855">
              <a:lnSpc>
                <a:spcPts val="5770"/>
              </a:lnSpc>
              <a:spcBef>
                <a:spcPts val="675"/>
              </a:spcBef>
            </a:pPr>
            <a:r>
              <a:rPr spc="-10" dirty="0">
                <a:solidFill>
                  <a:srgbClr val="000000"/>
                </a:solidFill>
              </a:rPr>
              <a:t>Separadores </a:t>
            </a:r>
            <a:r>
              <a:rPr dirty="0">
                <a:solidFill>
                  <a:srgbClr val="000000"/>
                </a:solidFill>
              </a:rPr>
              <a:t>Tratador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eletrostático</a:t>
            </a:r>
          </a:p>
          <a:p>
            <a:pPr marL="533400" marR="5080">
              <a:lnSpc>
                <a:spcPts val="5770"/>
              </a:lnSpc>
            </a:pPr>
            <a:r>
              <a:rPr dirty="0">
                <a:solidFill>
                  <a:srgbClr val="000000"/>
                </a:solidFill>
              </a:rPr>
              <a:t>Trocadores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Calor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Óleo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Cru </a:t>
            </a:r>
            <a:r>
              <a:rPr dirty="0">
                <a:solidFill>
                  <a:srgbClr val="000000"/>
                </a:solidFill>
              </a:rPr>
              <a:t>Novas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Tecnologias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981075" y="4019550"/>
            <a:ext cx="552450" cy="247650"/>
            <a:chOff x="981075" y="4019550"/>
            <a:chExt cx="552450" cy="247650"/>
          </a:xfrm>
        </p:grpSpPr>
        <p:sp>
          <p:nvSpPr>
            <p:cNvPr id="16" name="object 16"/>
            <p:cNvSpPr/>
            <p:nvPr/>
          </p:nvSpPr>
          <p:spPr>
            <a:xfrm>
              <a:off x="990600" y="4029075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419100" y="0"/>
                  </a:moveTo>
                  <a:lnTo>
                    <a:pt x="419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19100" y="171450"/>
                  </a:lnTo>
                  <a:lnTo>
                    <a:pt x="419100" y="228600"/>
                  </a:lnTo>
                  <a:lnTo>
                    <a:pt x="533400" y="1143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90600" y="4029075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0" y="57150"/>
                  </a:moveTo>
                  <a:lnTo>
                    <a:pt x="419100" y="57150"/>
                  </a:lnTo>
                  <a:lnTo>
                    <a:pt x="419100" y="0"/>
                  </a:lnTo>
                  <a:lnTo>
                    <a:pt x="533400" y="114300"/>
                  </a:lnTo>
                  <a:lnTo>
                    <a:pt x="419100" y="228600"/>
                  </a:lnTo>
                  <a:lnTo>
                    <a:pt x="419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561" y="3148377"/>
            <a:ext cx="3255773" cy="2810767"/>
          </a:xfrm>
          <a:prstGeom prst="rect">
            <a:avLst/>
          </a:prstGeom>
        </p:spPr>
      </p:pic>
      <p:grpSp>
        <p:nvGrpSpPr>
          <p:cNvPr id="14" name="object 14"/>
          <p:cNvGrpSpPr/>
          <p:nvPr/>
        </p:nvGrpSpPr>
        <p:grpSpPr>
          <a:xfrm>
            <a:off x="3343211" y="2733675"/>
            <a:ext cx="5805805" cy="3067050"/>
            <a:chOff x="3343211" y="2733675"/>
            <a:chExt cx="5805805" cy="3067050"/>
          </a:xfrm>
        </p:grpSpPr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58006" y="2749169"/>
              <a:ext cx="5779389" cy="304203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3347973" y="2738437"/>
              <a:ext cx="5796280" cy="3057525"/>
            </a:xfrm>
            <a:custGeom>
              <a:avLst/>
              <a:gdLst/>
              <a:ahLst/>
              <a:cxnLst/>
              <a:rect l="l" t="t" r="r" b="b"/>
              <a:pathLst>
                <a:path w="5796280" h="3057525">
                  <a:moveTo>
                    <a:pt x="0" y="3057525"/>
                  </a:moveTo>
                  <a:lnTo>
                    <a:pt x="5796026" y="3057525"/>
                  </a:lnTo>
                </a:path>
                <a:path w="5796280" h="3057525">
                  <a:moveTo>
                    <a:pt x="5796026" y="0"/>
                  </a:moveTo>
                  <a:lnTo>
                    <a:pt x="0" y="0"/>
                  </a:lnTo>
                  <a:lnTo>
                    <a:pt x="0" y="3057525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12140" y="1303444"/>
            <a:ext cx="8150225" cy="1245235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5"/>
              </a:spcBef>
            </a:pPr>
            <a:r>
              <a:rPr sz="2000" b="1" spc="-10" dirty="0">
                <a:latin typeface="Georgia"/>
                <a:cs typeface="Georgia"/>
              </a:rPr>
              <a:t>Princípio: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</a:pPr>
            <a:r>
              <a:rPr sz="20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Coalescência</a:t>
            </a:r>
            <a:r>
              <a:rPr sz="2000" spc="3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-</a:t>
            </a:r>
            <a:r>
              <a:rPr sz="2000" spc="3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processo</a:t>
            </a:r>
            <a:r>
              <a:rPr sz="2000" spc="3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onde</a:t>
            </a:r>
            <a:r>
              <a:rPr sz="2000" spc="3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duas</a:t>
            </a:r>
            <a:r>
              <a:rPr sz="2000" spc="3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</a:t>
            </a:r>
            <a:r>
              <a:rPr sz="2000" spc="35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mais</a:t>
            </a:r>
            <a:r>
              <a:rPr sz="2000" spc="36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gotas</a:t>
            </a:r>
            <a:r>
              <a:rPr sz="2000" spc="3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3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água</a:t>
            </a:r>
            <a:r>
              <a:rPr sz="2000" spc="34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</a:t>
            </a:r>
            <a:r>
              <a:rPr sz="2000" spc="35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fundem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2000" dirty="0">
                <a:latin typeface="Georgia"/>
                <a:cs typeface="Georgia"/>
              </a:rPr>
              <a:t>durante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contato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para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formar uma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única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gota.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535940" y="783082"/>
            <a:ext cx="474853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Tratador</a:t>
            </a:r>
            <a:r>
              <a:rPr sz="3600" b="1" spc="-225" dirty="0">
                <a:latin typeface="Arial"/>
                <a:cs typeface="Arial"/>
              </a:rPr>
              <a:t> </a:t>
            </a:r>
            <a:r>
              <a:rPr sz="3600" b="1" spc="-10" dirty="0">
                <a:latin typeface="Arial"/>
                <a:cs typeface="Arial"/>
              </a:rPr>
              <a:t>Eletrostático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88340" y="6122923"/>
            <a:ext cx="822261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Georgia"/>
                <a:cs typeface="Georgia"/>
              </a:rPr>
              <a:t>O</a:t>
            </a:r>
            <a:r>
              <a:rPr sz="1800" spc="160" dirty="0"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campo</a:t>
            </a:r>
            <a:r>
              <a:rPr sz="1800" u="sng" spc="165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Georgia"/>
                <a:cs typeface="Georgia"/>
              </a:rPr>
              <a:t>elétrico</a:t>
            </a:r>
            <a:r>
              <a:rPr sz="1800" spc="1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incentiva</a:t>
            </a:r>
            <a:r>
              <a:rPr sz="1800" spc="17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as</a:t>
            </a:r>
            <a:r>
              <a:rPr sz="1800" spc="1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gotas</a:t>
            </a:r>
            <a:r>
              <a:rPr sz="1800" spc="18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de</a:t>
            </a:r>
            <a:r>
              <a:rPr sz="1800" spc="16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água</a:t>
            </a:r>
            <a:r>
              <a:rPr sz="1800" spc="17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aglutinarem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e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se</a:t>
            </a:r>
            <a:r>
              <a:rPr sz="1800" spc="165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acomodarem </a:t>
            </a:r>
            <a:r>
              <a:rPr sz="1800" dirty="0">
                <a:latin typeface="Georgia"/>
                <a:cs typeface="Georgia"/>
              </a:rPr>
              <a:t>pela</a:t>
            </a:r>
            <a:r>
              <a:rPr sz="1800" spc="-10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força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dirty="0">
                <a:latin typeface="Georgia"/>
                <a:cs typeface="Georgia"/>
              </a:rPr>
              <a:t>da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gravidade.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8194" y="784987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EQUIPAMENTOS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spc="-10" dirty="0"/>
              <a:t>PRODUÇÃO</a:t>
            </a:r>
            <a:endParaRPr sz="320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Separação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Óleo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533400">
              <a:lnSpc>
                <a:spcPct val="100000"/>
              </a:lnSpc>
              <a:spcBef>
                <a:spcPts val="1565"/>
              </a:spcBef>
            </a:pPr>
            <a:r>
              <a:rPr dirty="0">
                <a:solidFill>
                  <a:srgbClr val="000000"/>
                </a:solidFill>
              </a:rPr>
              <a:t>Visão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Geral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Sistema</a:t>
            </a:r>
          </a:p>
          <a:p>
            <a:pPr marL="533400" marR="1633855">
              <a:lnSpc>
                <a:spcPts val="5770"/>
              </a:lnSpc>
              <a:spcBef>
                <a:spcPts val="675"/>
              </a:spcBef>
            </a:pPr>
            <a:r>
              <a:rPr spc="-10" dirty="0">
                <a:solidFill>
                  <a:srgbClr val="000000"/>
                </a:solidFill>
              </a:rPr>
              <a:t>Separadores </a:t>
            </a:r>
            <a:r>
              <a:rPr dirty="0">
                <a:solidFill>
                  <a:srgbClr val="000000"/>
                </a:solidFill>
              </a:rPr>
              <a:t>Tratador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eletrostático</a:t>
            </a:r>
          </a:p>
          <a:p>
            <a:pPr marL="533400" marR="5080">
              <a:lnSpc>
                <a:spcPts val="5770"/>
              </a:lnSpc>
            </a:pPr>
            <a:r>
              <a:rPr dirty="0">
                <a:solidFill>
                  <a:srgbClr val="000000"/>
                </a:solidFill>
              </a:rPr>
              <a:t>Trocadores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Calor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Óleo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Cru </a:t>
            </a:r>
            <a:r>
              <a:rPr dirty="0">
                <a:solidFill>
                  <a:srgbClr val="000000"/>
                </a:solidFill>
              </a:rPr>
              <a:t>Novas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Tecnologias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923925" y="4733925"/>
            <a:ext cx="552450" cy="247650"/>
            <a:chOff x="923925" y="4733925"/>
            <a:chExt cx="552450" cy="247650"/>
          </a:xfrm>
        </p:grpSpPr>
        <p:sp>
          <p:nvSpPr>
            <p:cNvPr id="16" name="object 16"/>
            <p:cNvSpPr/>
            <p:nvPr/>
          </p:nvSpPr>
          <p:spPr>
            <a:xfrm>
              <a:off x="933450" y="4743450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419100" y="0"/>
                  </a:moveTo>
                  <a:lnTo>
                    <a:pt x="419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19100" y="171450"/>
                  </a:lnTo>
                  <a:lnTo>
                    <a:pt x="419100" y="228600"/>
                  </a:lnTo>
                  <a:lnTo>
                    <a:pt x="533400" y="1143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33450" y="4743450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0" y="57150"/>
                  </a:moveTo>
                  <a:lnTo>
                    <a:pt x="419100" y="57150"/>
                  </a:lnTo>
                  <a:lnTo>
                    <a:pt x="419100" y="0"/>
                  </a:lnTo>
                  <a:lnTo>
                    <a:pt x="533400" y="114300"/>
                  </a:lnTo>
                  <a:lnTo>
                    <a:pt x="419100" y="228600"/>
                  </a:lnTo>
                  <a:lnTo>
                    <a:pt x="419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2140" y="2039239"/>
            <a:ext cx="7995920" cy="3903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0665" indent="-227965">
              <a:lnSpc>
                <a:spcPct val="100000"/>
              </a:lnSpc>
              <a:spcBef>
                <a:spcPts val="10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latin typeface="Georgia"/>
                <a:cs typeface="Georgia"/>
              </a:rPr>
              <a:t>Estabilizar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o </a:t>
            </a:r>
            <a:r>
              <a:rPr sz="2400" spc="-20" dirty="0">
                <a:latin typeface="Georgia"/>
                <a:cs typeface="Georgia"/>
              </a:rPr>
              <a:t>óleo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091D2"/>
              </a:buClr>
              <a:buFont typeface="Wingdings"/>
              <a:buChar char=""/>
            </a:pPr>
            <a:endParaRPr sz="27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2115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latin typeface="Georgia"/>
                <a:cs typeface="Georgia"/>
              </a:rPr>
              <a:t>Quebrar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emulsão (mistura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de</a:t>
            </a:r>
            <a:r>
              <a:rPr sz="2400" spc="-1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óleo</a:t>
            </a:r>
            <a:r>
              <a:rPr sz="2400" spc="-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com</a:t>
            </a:r>
            <a:r>
              <a:rPr sz="2400" spc="-35" dirty="0">
                <a:latin typeface="Georgia"/>
                <a:cs typeface="Georgia"/>
              </a:rPr>
              <a:t> </a:t>
            </a:r>
            <a:r>
              <a:rPr sz="2400" spc="-10" dirty="0">
                <a:latin typeface="Georgia"/>
                <a:cs typeface="Georgia"/>
              </a:rPr>
              <a:t>água)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091D2"/>
              </a:buClr>
              <a:buFont typeface="Wingdings"/>
              <a:buChar char=""/>
            </a:pPr>
            <a:endParaRPr sz="27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212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400" dirty="0">
                <a:latin typeface="Georgia"/>
                <a:cs typeface="Georgia"/>
              </a:rPr>
              <a:t>Reduzir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dirty="0">
                <a:latin typeface="Georgia"/>
                <a:cs typeface="Georgia"/>
              </a:rPr>
              <a:t>a </a:t>
            </a:r>
            <a:r>
              <a:rPr sz="2400" spc="-10" dirty="0">
                <a:latin typeface="Georgia"/>
                <a:cs typeface="Georgia"/>
              </a:rPr>
              <a:t>viscosidade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buClr>
                <a:srgbClr val="0091D2"/>
              </a:buClr>
              <a:buFont typeface="Wingdings"/>
              <a:buChar char=""/>
            </a:pPr>
            <a:endParaRPr sz="2700">
              <a:latin typeface="Georgia"/>
              <a:cs typeface="Georgia"/>
            </a:endParaRPr>
          </a:p>
          <a:p>
            <a:pPr marL="241300" marR="5080" indent="-228600">
              <a:lnSpc>
                <a:spcPct val="120100"/>
              </a:lnSpc>
              <a:spcBef>
                <a:spcPts val="1540"/>
              </a:spcBef>
              <a:buClr>
                <a:srgbClr val="0091D2"/>
              </a:buClr>
              <a:buFont typeface="Wingdings"/>
              <a:buChar char=""/>
              <a:tabLst>
                <a:tab pos="241300" algn="l"/>
                <a:tab pos="1369060" algn="l"/>
                <a:tab pos="1656714" algn="l"/>
                <a:tab pos="3470910" algn="l"/>
                <a:tab pos="4408170" algn="l"/>
                <a:tab pos="4880610" algn="l"/>
                <a:tab pos="5802630" algn="l"/>
                <a:tab pos="6259195" algn="l"/>
                <a:tab pos="7659370" algn="l"/>
              </a:tabLst>
            </a:pPr>
            <a:r>
              <a:rPr sz="2400" spc="-10" dirty="0">
                <a:latin typeface="Georgia"/>
                <a:cs typeface="Georgia"/>
              </a:rPr>
              <a:t>Manter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50" dirty="0">
                <a:latin typeface="Georgia"/>
                <a:cs typeface="Georgia"/>
              </a:rPr>
              <a:t>a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temperatura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acima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25" dirty="0">
                <a:latin typeface="Georgia"/>
                <a:cs typeface="Georgia"/>
              </a:rPr>
              <a:t>do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ponto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25" dirty="0">
                <a:latin typeface="Georgia"/>
                <a:cs typeface="Georgia"/>
              </a:rPr>
              <a:t>de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10" dirty="0">
                <a:latin typeface="Georgia"/>
                <a:cs typeface="Georgia"/>
              </a:rPr>
              <a:t>formação</a:t>
            </a:r>
            <a:r>
              <a:rPr sz="2400" dirty="0">
                <a:latin typeface="Georgia"/>
                <a:cs typeface="Georgia"/>
              </a:rPr>
              <a:t>	</a:t>
            </a:r>
            <a:r>
              <a:rPr sz="2400" spc="-25" dirty="0">
                <a:latin typeface="Georgia"/>
                <a:cs typeface="Georgia"/>
              </a:rPr>
              <a:t>de </a:t>
            </a:r>
            <a:r>
              <a:rPr sz="2400" spc="-10" dirty="0">
                <a:latin typeface="Georgia"/>
                <a:cs typeface="Georgia"/>
              </a:rPr>
              <a:t>hidratos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836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05"/>
              </a:spcBef>
            </a:pPr>
            <a:r>
              <a:rPr dirty="0"/>
              <a:t>Trocadores</a:t>
            </a:r>
            <a:r>
              <a:rPr spc="-6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Calor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975005" y="3913495"/>
            <a:ext cx="3331145" cy="2276901"/>
          </a:xfrm>
          <a:prstGeom prst="rect">
            <a:avLst/>
          </a:prstGeom>
        </p:spPr>
      </p:pic>
      <p:sp>
        <p:nvSpPr>
          <p:cNvPr id="14" name="object 14"/>
          <p:cNvSpPr txBox="1"/>
          <p:nvPr/>
        </p:nvSpPr>
        <p:spPr>
          <a:xfrm>
            <a:off x="612140" y="1764004"/>
            <a:ext cx="6628765" cy="322834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latin typeface="Georgia"/>
                <a:cs typeface="Georgia"/>
              </a:rPr>
              <a:t>Trocador</a:t>
            </a:r>
            <a:r>
              <a:rPr sz="2000" b="1" spc="-30" dirty="0">
                <a:latin typeface="Georgia"/>
                <a:cs typeface="Georgia"/>
              </a:rPr>
              <a:t> </a:t>
            </a:r>
            <a:r>
              <a:rPr sz="2000" b="1" dirty="0">
                <a:latin typeface="Georgia"/>
                <a:cs typeface="Georgia"/>
              </a:rPr>
              <a:t>Tipo</a:t>
            </a:r>
            <a:r>
              <a:rPr sz="2000" b="1" spc="-10" dirty="0">
                <a:latin typeface="Georgia"/>
                <a:cs typeface="Georgia"/>
              </a:rPr>
              <a:t> </a:t>
            </a:r>
            <a:r>
              <a:rPr sz="2000" b="1" spc="-20" dirty="0">
                <a:latin typeface="Georgia"/>
                <a:cs typeface="Georgia"/>
              </a:rPr>
              <a:t>Placa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latin typeface="Georgia"/>
                <a:cs typeface="Georgia"/>
              </a:rPr>
              <a:t>Compacto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Georgia"/>
                <a:cs typeface="Georgia"/>
              </a:rPr>
              <a:t>Mais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Leve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Georgia"/>
                <a:cs typeface="Georgia"/>
              </a:rPr>
              <a:t>Maior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desempenho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global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Georgia"/>
                <a:cs typeface="Georgia"/>
              </a:rPr>
              <a:t>Mais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barato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que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trocadores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tubo-casco.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965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dirty="0">
                <a:latin typeface="Georgia"/>
                <a:cs typeface="Georgia"/>
              </a:rPr>
              <a:t>Maior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taxa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vazão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(quantidade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por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tempo,</a:t>
            </a:r>
            <a:r>
              <a:rPr sz="2000" spc="-4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processado)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250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Somente</a:t>
            </a:r>
            <a:r>
              <a:rPr sz="2000" spc="-5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líquido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Baixa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Pressão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72200" y="1524000"/>
            <a:ext cx="2819400" cy="2157857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2836" rIns="0" bIns="0" rtlCol="0">
            <a:spAutoFit/>
          </a:bodyPr>
          <a:lstStyle/>
          <a:p>
            <a:pPr marL="474980">
              <a:lnSpc>
                <a:spcPct val="100000"/>
              </a:lnSpc>
              <a:spcBef>
                <a:spcPts val="105"/>
              </a:spcBef>
            </a:pPr>
            <a:r>
              <a:rPr dirty="0"/>
              <a:t>Trocadores</a:t>
            </a:r>
            <a:r>
              <a:rPr spc="-6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Calor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12140" y="1684367"/>
            <a:ext cx="6791325" cy="3168015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60"/>
              </a:spcBef>
            </a:pPr>
            <a:r>
              <a:rPr sz="2000" b="1" dirty="0">
                <a:latin typeface="Georgia"/>
                <a:cs typeface="Georgia"/>
              </a:rPr>
              <a:t>Trocador</a:t>
            </a:r>
            <a:r>
              <a:rPr sz="2000" b="1" spc="-20" dirty="0">
                <a:latin typeface="Georgia"/>
                <a:cs typeface="Georgia"/>
              </a:rPr>
              <a:t> </a:t>
            </a:r>
            <a:r>
              <a:rPr sz="2000" b="1" spc="-10" dirty="0">
                <a:latin typeface="Georgia"/>
                <a:cs typeface="Georgia"/>
              </a:rPr>
              <a:t>Tubo-Casca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96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10" dirty="0">
                <a:latin typeface="Georgia"/>
                <a:cs typeface="Georgia"/>
              </a:rPr>
              <a:t>Casca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254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Fluido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em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baixa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pressão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Condensação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ou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ebulição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fluido.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Baixa taxa de </a:t>
            </a:r>
            <a:r>
              <a:rPr sz="2000" spc="-10" dirty="0">
                <a:latin typeface="Georgia"/>
                <a:cs typeface="Georgia"/>
              </a:rPr>
              <a:t>vazão</a:t>
            </a:r>
            <a:endParaRPr sz="2000">
              <a:latin typeface="Georgia"/>
              <a:cs typeface="Georgia"/>
            </a:endParaRPr>
          </a:p>
          <a:p>
            <a:pPr marL="240665" indent="-227965">
              <a:lnSpc>
                <a:spcPct val="100000"/>
              </a:lnSpc>
              <a:spcBef>
                <a:spcPts val="710"/>
              </a:spcBef>
              <a:buClr>
                <a:srgbClr val="0091D2"/>
              </a:buClr>
              <a:buFont typeface="Wingdings"/>
              <a:buChar char=""/>
              <a:tabLst>
                <a:tab pos="240665" algn="l"/>
              </a:tabLst>
            </a:pPr>
            <a:r>
              <a:rPr sz="2000" spc="-20" dirty="0">
                <a:latin typeface="Georgia"/>
                <a:cs typeface="Georgia"/>
              </a:rPr>
              <a:t>Tubo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250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Alta</a:t>
            </a:r>
            <a:r>
              <a:rPr sz="2000" spc="-4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pressão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e/ou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temperatura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fluido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Fluidos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tóxicos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letais.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Evita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as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fugas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(vazamento)</a:t>
            </a:r>
            <a:endParaRPr sz="2000">
              <a:latin typeface="Georgia"/>
              <a:cs typeface="Georgia"/>
            </a:endParaRPr>
          </a:p>
          <a:p>
            <a:pPr marL="585470" lvl="1" indent="-227329">
              <a:lnSpc>
                <a:spcPct val="100000"/>
              </a:lnSpc>
              <a:spcBef>
                <a:spcPts val="5"/>
              </a:spcBef>
              <a:buClr>
                <a:srgbClr val="0091D2"/>
              </a:buClr>
              <a:buChar char="•"/>
              <a:tabLst>
                <a:tab pos="585470" algn="l"/>
              </a:tabLst>
            </a:pPr>
            <a:r>
              <a:rPr sz="2000" dirty="0">
                <a:latin typeface="Georgia"/>
                <a:cs typeface="Georgia"/>
              </a:rPr>
              <a:t>Velocidade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alta;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turbulência;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boa transferência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calor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0" y="5267325"/>
            <a:ext cx="2292477" cy="1295400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5450" y="938825"/>
            <a:ext cx="3638549" cy="2841953"/>
          </a:xfrm>
          <a:prstGeom prst="rect">
            <a:avLst/>
          </a:prstGeom>
        </p:spPr>
      </p:pic>
      <p:sp>
        <p:nvSpPr>
          <p:cNvPr id="16" name="object 16"/>
          <p:cNvSpPr txBox="1">
            <a:spLocks noGrp="1"/>
          </p:cNvSpPr>
          <p:nvPr>
            <p:ph type="title"/>
          </p:nvPr>
        </p:nvSpPr>
        <p:spPr>
          <a:xfrm>
            <a:off x="535940" y="896823"/>
            <a:ext cx="5669280" cy="788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Trocadores</a:t>
            </a:r>
            <a:r>
              <a:rPr spc="-65" dirty="0"/>
              <a:t> </a:t>
            </a:r>
            <a:r>
              <a:rPr dirty="0"/>
              <a:t>de</a:t>
            </a:r>
            <a:r>
              <a:rPr spc="-45" dirty="0"/>
              <a:t> </a:t>
            </a:r>
            <a:r>
              <a:rPr spc="-10" dirty="0"/>
              <a:t>Calor</a:t>
            </a:r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383744" y="4981066"/>
            <a:ext cx="3861911" cy="1706316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1526794" y="6354571"/>
            <a:ext cx="129286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0000"/>
                </a:solidFill>
                <a:latin typeface="Georgia"/>
                <a:cs typeface="Georgia"/>
              </a:rPr>
              <a:t>Trocador</a:t>
            </a:r>
            <a:r>
              <a:rPr sz="1100" spc="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1100" dirty="0">
                <a:solidFill>
                  <a:srgbClr val="FF0000"/>
                </a:solidFill>
                <a:latin typeface="Georgia"/>
                <a:cs typeface="Georgia"/>
              </a:rPr>
              <a:t>tubo-</a:t>
            </a:r>
            <a:r>
              <a:rPr sz="1100" spc="-10" dirty="0">
                <a:solidFill>
                  <a:srgbClr val="FF0000"/>
                </a:solidFill>
                <a:latin typeface="Georgia"/>
                <a:cs typeface="Georgia"/>
              </a:rPr>
              <a:t>casco</a:t>
            </a:r>
            <a:endParaRPr sz="11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298194" y="784987"/>
            <a:ext cx="636841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/>
              <a:t>EQUIPAMENTOS</a:t>
            </a:r>
            <a:r>
              <a:rPr sz="3200" spc="-70" dirty="0"/>
              <a:t> </a:t>
            </a:r>
            <a:r>
              <a:rPr sz="3200" dirty="0"/>
              <a:t>DE</a:t>
            </a:r>
            <a:r>
              <a:rPr sz="3200" spc="-35" dirty="0"/>
              <a:t> </a:t>
            </a:r>
            <a:r>
              <a:rPr sz="3200" spc="-10" dirty="0"/>
              <a:t>PRODUÇÃO</a:t>
            </a:r>
            <a:endParaRPr sz="3200"/>
          </a:p>
        </p:txBody>
      </p:sp>
      <p:sp>
        <p:nvSpPr>
          <p:cNvPr id="14" name="object 14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Separação</a:t>
            </a:r>
            <a:r>
              <a:rPr spc="-20" dirty="0"/>
              <a:t> </a:t>
            </a:r>
            <a:r>
              <a:rPr dirty="0"/>
              <a:t>do</a:t>
            </a:r>
            <a:r>
              <a:rPr spc="-20" dirty="0"/>
              <a:t> Óleo</a:t>
            </a:r>
          </a:p>
          <a:p>
            <a:pPr>
              <a:lnSpc>
                <a:spcPct val="100000"/>
              </a:lnSpc>
            </a:pPr>
            <a:endParaRPr sz="2700"/>
          </a:p>
          <a:p>
            <a:pPr marL="533400">
              <a:lnSpc>
                <a:spcPct val="100000"/>
              </a:lnSpc>
              <a:spcBef>
                <a:spcPts val="1565"/>
              </a:spcBef>
            </a:pPr>
            <a:r>
              <a:rPr dirty="0">
                <a:solidFill>
                  <a:srgbClr val="000000"/>
                </a:solidFill>
              </a:rPr>
              <a:t>Visão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Geral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do</a:t>
            </a:r>
            <a:r>
              <a:rPr spc="-2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Sistema</a:t>
            </a:r>
          </a:p>
          <a:p>
            <a:pPr marL="533400" marR="1633855">
              <a:lnSpc>
                <a:spcPts val="5770"/>
              </a:lnSpc>
              <a:spcBef>
                <a:spcPts val="675"/>
              </a:spcBef>
            </a:pPr>
            <a:r>
              <a:rPr spc="-10" dirty="0">
                <a:solidFill>
                  <a:srgbClr val="000000"/>
                </a:solidFill>
              </a:rPr>
              <a:t>Separadores </a:t>
            </a:r>
            <a:r>
              <a:rPr dirty="0">
                <a:solidFill>
                  <a:srgbClr val="000000"/>
                </a:solidFill>
              </a:rPr>
              <a:t>Tratador</a:t>
            </a:r>
            <a:r>
              <a:rPr spc="-10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eletrostático</a:t>
            </a:r>
          </a:p>
          <a:p>
            <a:pPr marL="533400" marR="5080">
              <a:lnSpc>
                <a:spcPts val="5770"/>
              </a:lnSpc>
            </a:pPr>
            <a:r>
              <a:rPr dirty="0">
                <a:solidFill>
                  <a:srgbClr val="000000"/>
                </a:solidFill>
              </a:rPr>
              <a:t>Trocadores</a:t>
            </a:r>
            <a:r>
              <a:rPr spc="-4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Calor</a:t>
            </a:r>
            <a:r>
              <a:rPr spc="-1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de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Óleo</a:t>
            </a:r>
            <a:r>
              <a:rPr spc="-35" dirty="0">
                <a:solidFill>
                  <a:srgbClr val="000000"/>
                </a:solidFill>
              </a:rPr>
              <a:t> </a:t>
            </a:r>
            <a:r>
              <a:rPr spc="-25" dirty="0">
                <a:solidFill>
                  <a:srgbClr val="000000"/>
                </a:solidFill>
              </a:rPr>
              <a:t>Cru </a:t>
            </a:r>
            <a:r>
              <a:rPr dirty="0">
                <a:solidFill>
                  <a:srgbClr val="000000"/>
                </a:solidFill>
              </a:rPr>
              <a:t>Novas</a:t>
            </a:r>
            <a:r>
              <a:rPr spc="-10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Tecnologias</a:t>
            </a:r>
          </a:p>
        </p:txBody>
      </p:sp>
      <p:grpSp>
        <p:nvGrpSpPr>
          <p:cNvPr id="15" name="object 15"/>
          <p:cNvGrpSpPr/>
          <p:nvPr/>
        </p:nvGrpSpPr>
        <p:grpSpPr>
          <a:xfrm>
            <a:off x="904875" y="5467350"/>
            <a:ext cx="552450" cy="247650"/>
            <a:chOff x="904875" y="5467350"/>
            <a:chExt cx="552450" cy="247650"/>
          </a:xfrm>
        </p:grpSpPr>
        <p:sp>
          <p:nvSpPr>
            <p:cNvPr id="16" name="object 16"/>
            <p:cNvSpPr/>
            <p:nvPr/>
          </p:nvSpPr>
          <p:spPr>
            <a:xfrm>
              <a:off x="914400" y="5476875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419100" y="0"/>
                  </a:moveTo>
                  <a:lnTo>
                    <a:pt x="419100" y="57150"/>
                  </a:lnTo>
                  <a:lnTo>
                    <a:pt x="0" y="57150"/>
                  </a:lnTo>
                  <a:lnTo>
                    <a:pt x="0" y="171450"/>
                  </a:lnTo>
                  <a:lnTo>
                    <a:pt x="419100" y="171450"/>
                  </a:lnTo>
                  <a:lnTo>
                    <a:pt x="419100" y="228600"/>
                  </a:lnTo>
                  <a:lnTo>
                    <a:pt x="533400" y="114300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4400" y="5476875"/>
              <a:ext cx="533400" cy="228600"/>
            </a:xfrm>
            <a:custGeom>
              <a:avLst/>
              <a:gdLst/>
              <a:ahLst/>
              <a:cxnLst/>
              <a:rect l="l" t="t" r="r" b="b"/>
              <a:pathLst>
                <a:path w="533400" h="228600">
                  <a:moveTo>
                    <a:pt x="0" y="57150"/>
                  </a:moveTo>
                  <a:lnTo>
                    <a:pt x="419100" y="57150"/>
                  </a:lnTo>
                  <a:lnTo>
                    <a:pt x="419100" y="0"/>
                  </a:lnTo>
                  <a:lnTo>
                    <a:pt x="533400" y="114300"/>
                  </a:lnTo>
                  <a:lnTo>
                    <a:pt x="419100" y="228600"/>
                  </a:lnTo>
                  <a:lnTo>
                    <a:pt x="419100" y="171450"/>
                  </a:lnTo>
                  <a:lnTo>
                    <a:pt x="0" y="171450"/>
                  </a:lnTo>
                  <a:lnTo>
                    <a:pt x="0" y="57150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31140" y="630682"/>
            <a:ext cx="4154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Novas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Tecnologias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0342" y="966454"/>
            <a:ext cx="8177530" cy="2861310"/>
          </a:xfrm>
          <a:prstGeom prst="rect">
            <a:avLst/>
          </a:prstGeom>
        </p:spPr>
        <p:txBody>
          <a:bodyPr vert="horz" wrap="square" lIns="0" tIns="1949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35"/>
              </a:spcBef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SEPARADOR</a:t>
            </a:r>
            <a:r>
              <a:rPr sz="2400" b="1" spc="-3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TUBULAR</a:t>
            </a:r>
            <a:r>
              <a:rPr sz="2400" b="1" spc="-20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(Subsea</a:t>
            </a:r>
            <a:r>
              <a:rPr sz="2400" b="1" spc="-2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eorgia"/>
                <a:cs typeface="Georgia"/>
              </a:rPr>
              <a:t>Separator)</a:t>
            </a:r>
            <a:endParaRPr sz="2400">
              <a:latin typeface="Georgia"/>
              <a:cs typeface="Georgia"/>
            </a:endParaRPr>
          </a:p>
          <a:p>
            <a:pPr marL="161290" indent="-148590">
              <a:lnSpc>
                <a:spcPct val="100000"/>
              </a:lnSpc>
              <a:spcBef>
                <a:spcPts val="1205"/>
              </a:spcBef>
              <a:buFont typeface="Arial"/>
              <a:buChar char="•"/>
              <a:tabLst>
                <a:tab pos="161290" algn="l"/>
              </a:tabLst>
            </a:pPr>
            <a:r>
              <a:rPr sz="2000" dirty="0">
                <a:latin typeface="Georgia"/>
                <a:cs typeface="Georgia"/>
              </a:rPr>
              <a:t>Mecanismo</a:t>
            </a:r>
            <a:r>
              <a:rPr sz="2000" spc="-7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separação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gravitacional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para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separar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água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petróleo;</a:t>
            </a:r>
            <a:endParaRPr sz="2000">
              <a:latin typeface="Georgia"/>
              <a:cs typeface="Georgia"/>
            </a:endParaRPr>
          </a:p>
          <a:p>
            <a:pPr marL="161290" indent="-148590">
              <a:lnSpc>
                <a:spcPct val="100000"/>
              </a:lnSpc>
              <a:buFont typeface="Arial"/>
              <a:buChar char="•"/>
              <a:tabLst>
                <a:tab pos="161290" algn="l"/>
              </a:tabLst>
            </a:pPr>
            <a:r>
              <a:rPr sz="2000" dirty="0">
                <a:latin typeface="Georgia"/>
                <a:cs typeface="Georgia"/>
              </a:rPr>
              <a:t>Dimensões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um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20" dirty="0">
                <a:latin typeface="Georgia"/>
                <a:cs typeface="Georgia"/>
              </a:rPr>
              <a:t>duto;</a:t>
            </a:r>
            <a:endParaRPr sz="2000">
              <a:latin typeface="Georgia"/>
              <a:cs typeface="Georgia"/>
            </a:endParaRPr>
          </a:p>
          <a:p>
            <a:pPr marL="161290" indent="-148590">
              <a:lnSpc>
                <a:spcPct val="100000"/>
              </a:lnSpc>
              <a:buFont typeface="Arial"/>
              <a:buChar char="•"/>
              <a:tabLst>
                <a:tab pos="161290" algn="l"/>
              </a:tabLst>
            </a:pPr>
            <a:r>
              <a:rPr sz="2000" dirty="0">
                <a:latin typeface="Georgia"/>
                <a:cs typeface="Georgia"/>
              </a:rPr>
              <a:t>Espessura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camada</a:t>
            </a:r>
            <a:r>
              <a:rPr sz="2000" spc="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óleo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é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mantida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suficientemente</a:t>
            </a:r>
            <a:r>
              <a:rPr sz="2000" spc="-10" dirty="0">
                <a:latin typeface="Georgia"/>
                <a:cs typeface="Georgia"/>
              </a:rPr>
              <a:t> pequena:</a:t>
            </a:r>
            <a:endParaRPr sz="2000">
              <a:latin typeface="Georgia"/>
              <a:cs typeface="Georgia"/>
            </a:endParaRPr>
          </a:p>
          <a:p>
            <a:pPr marL="618490" lvl="1" indent="-148590">
              <a:lnSpc>
                <a:spcPct val="100000"/>
              </a:lnSpc>
              <a:buFont typeface="Arial"/>
              <a:buChar char="•"/>
              <a:tabLst>
                <a:tab pos="618490" algn="l"/>
              </a:tabLst>
            </a:pPr>
            <a:r>
              <a:rPr sz="2000" dirty="0">
                <a:latin typeface="Georgia"/>
                <a:cs typeface="Georgia"/>
              </a:rPr>
              <a:t>Promove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rápida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sedimentação</a:t>
            </a:r>
            <a:r>
              <a:rPr sz="2000" spc="-2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das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gotas</a:t>
            </a:r>
            <a:r>
              <a:rPr sz="2000" spc="-3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de</a:t>
            </a:r>
            <a:r>
              <a:rPr sz="2000" spc="-10" dirty="0">
                <a:latin typeface="Georgia"/>
                <a:cs typeface="Georgia"/>
              </a:rPr>
              <a:t> água;</a:t>
            </a:r>
            <a:endParaRPr sz="2000">
              <a:latin typeface="Georgia"/>
              <a:cs typeface="Georgia"/>
            </a:endParaRPr>
          </a:p>
          <a:p>
            <a:pPr marL="618490" lvl="1" indent="-14859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618490" algn="l"/>
              </a:tabLst>
            </a:pPr>
            <a:r>
              <a:rPr sz="2000" spc="-10" dirty="0">
                <a:latin typeface="Georgia"/>
                <a:cs typeface="Georgia"/>
              </a:rPr>
              <a:t>Diminui-</a:t>
            </a:r>
            <a:r>
              <a:rPr sz="2000" dirty="0">
                <a:latin typeface="Georgia"/>
                <a:cs typeface="Georgia"/>
              </a:rPr>
              <a:t>se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 tempo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 líquido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no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interior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equipamento</a:t>
            </a:r>
            <a:endParaRPr sz="2000">
              <a:latin typeface="Georgia"/>
              <a:cs typeface="Georgia"/>
            </a:endParaRPr>
          </a:p>
          <a:p>
            <a:pPr marL="469900">
              <a:lnSpc>
                <a:spcPct val="100000"/>
              </a:lnSpc>
            </a:pPr>
            <a:r>
              <a:rPr sz="2000" spc="-10" dirty="0">
                <a:latin typeface="Georgia"/>
                <a:cs typeface="Georgia"/>
              </a:rPr>
              <a:t>(decantação);</a:t>
            </a:r>
            <a:endParaRPr sz="2000">
              <a:latin typeface="Georgia"/>
              <a:cs typeface="Georgia"/>
            </a:endParaRPr>
          </a:p>
          <a:p>
            <a:pPr marL="618490" lvl="1" indent="-148590">
              <a:lnSpc>
                <a:spcPct val="100000"/>
              </a:lnSpc>
              <a:buFont typeface="Arial"/>
              <a:buChar char="•"/>
              <a:tabLst>
                <a:tab pos="618490" algn="l"/>
              </a:tabLst>
            </a:pPr>
            <a:r>
              <a:rPr sz="2000" spc="-10" dirty="0">
                <a:latin typeface="Georgia"/>
                <a:cs typeface="Georgia"/>
              </a:rPr>
              <a:t>Diminui-</a:t>
            </a:r>
            <a:r>
              <a:rPr sz="2000" dirty="0">
                <a:latin typeface="Georgia"/>
                <a:cs typeface="Georgia"/>
              </a:rPr>
              <a:t>se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1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tamanho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do</a:t>
            </a:r>
            <a:r>
              <a:rPr sz="2000" spc="10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equipamento.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33600" y="3886200"/>
            <a:ext cx="4690999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1140" y="1206753"/>
            <a:ext cx="40779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Georgia"/>
                <a:cs typeface="Georgia"/>
              </a:rPr>
              <a:t>SEPARADOR</a:t>
            </a:r>
            <a:r>
              <a:rPr sz="2400" b="1" spc="-35" dirty="0">
                <a:solidFill>
                  <a:srgbClr val="FF0000"/>
                </a:solidFill>
                <a:latin typeface="Georgia"/>
                <a:cs typeface="Georgia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Georgia"/>
                <a:cs typeface="Georgia"/>
              </a:rPr>
              <a:t>CICLÔNICO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31140" y="1792046"/>
            <a:ext cx="477393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61290" algn="l"/>
                <a:tab pos="1495425" algn="l"/>
                <a:tab pos="1949450" algn="l"/>
                <a:tab pos="3394710" algn="l"/>
                <a:tab pos="3989070" algn="l"/>
              </a:tabLst>
            </a:pPr>
            <a:r>
              <a:rPr sz="2000" spc="-10" dirty="0">
                <a:latin typeface="Georgia"/>
                <a:cs typeface="Georgia"/>
              </a:rPr>
              <a:t>Promove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0" dirty="0">
                <a:latin typeface="Georgia"/>
                <a:cs typeface="Georgia"/>
              </a:rPr>
              <a:t>a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separação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5" dirty="0">
                <a:latin typeface="Georgia"/>
                <a:cs typeface="Georgia"/>
              </a:rPr>
              <a:t>de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fluidos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303901" y="1792046"/>
            <a:ext cx="353441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14069" algn="l"/>
                <a:tab pos="2265045" algn="l"/>
              </a:tabLst>
            </a:pPr>
            <a:r>
              <a:rPr sz="2000" spc="-25" dirty="0">
                <a:latin typeface="Georgia"/>
                <a:cs typeface="Georgia"/>
              </a:rPr>
              <a:t>com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diferentes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densidades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140" y="2097151"/>
            <a:ext cx="209740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3335" algn="r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latin typeface="Georgia"/>
                <a:cs typeface="Georgia"/>
              </a:rPr>
              <a:t>(água/gás/óleo);</a:t>
            </a:r>
            <a:endParaRPr sz="2000">
              <a:latin typeface="Georgia"/>
              <a:cs typeface="Georgia"/>
            </a:endParaRPr>
          </a:p>
          <a:p>
            <a:pPr marL="148590" marR="5080" indent="-148590" algn="r">
              <a:lnSpc>
                <a:spcPct val="100000"/>
              </a:lnSpc>
              <a:buFont typeface="Arial"/>
              <a:buChar char="•"/>
              <a:tabLst>
                <a:tab pos="148590" algn="l"/>
              </a:tabLst>
            </a:pPr>
            <a:r>
              <a:rPr sz="2000" dirty="0">
                <a:latin typeface="Georgia"/>
                <a:cs typeface="Georgia"/>
              </a:rPr>
              <a:t>Força </a:t>
            </a:r>
            <a:r>
              <a:rPr sz="2000" spc="-10" dirty="0">
                <a:latin typeface="Georgia"/>
                <a:cs typeface="Georgia"/>
              </a:rPr>
              <a:t>centrífuga;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31140" y="2706751"/>
            <a:ext cx="31610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61290" indent="-14859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161290" algn="l"/>
                <a:tab pos="1155700" algn="l"/>
                <a:tab pos="1847214" algn="l"/>
                <a:tab pos="2268220" algn="l"/>
              </a:tabLst>
            </a:pPr>
            <a:r>
              <a:rPr sz="2000" spc="-10" dirty="0">
                <a:latin typeface="Georgia"/>
                <a:cs typeface="Georgia"/>
              </a:rPr>
              <a:t>Projeta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0" dirty="0">
                <a:latin typeface="Georgia"/>
                <a:cs typeface="Georgia"/>
              </a:rPr>
              <a:t>para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5" dirty="0">
                <a:latin typeface="Georgia"/>
                <a:cs typeface="Georgia"/>
              </a:rPr>
              <a:t>as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paredes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49522" y="2706751"/>
            <a:ext cx="52870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32105" algn="l"/>
                <a:tab pos="1176655" algn="l"/>
                <a:tab pos="1896110" algn="l"/>
                <a:tab pos="2745105" algn="l"/>
                <a:tab pos="3051810" algn="l"/>
                <a:tab pos="3371850" algn="l"/>
                <a:tab pos="4300220" algn="l"/>
                <a:tab pos="5150485" algn="l"/>
              </a:tabLst>
            </a:pPr>
            <a:r>
              <a:rPr sz="2000" spc="-50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fluido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0" dirty="0">
                <a:latin typeface="Georgia"/>
                <a:cs typeface="Georgia"/>
              </a:rPr>
              <a:t>mais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20" dirty="0">
                <a:latin typeface="Georgia"/>
                <a:cs typeface="Georgia"/>
              </a:rPr>
              <a:t>denso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0" dirty="0">
                <a:latin typeface="Georgia"/>
                <a:cs typeface="Georgia"/>
              </a:rPr>
              <a:t>e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0" dirty="0">
                <a:latin typeface="Georgia"/>
                <a:cs typeface="Georgia"/>
              </a:rPr>
              <a:t>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menos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10" dirty="0">
                <a:latin typeface="Georgia"/>
                <a:cs typeface="Georgia"/>
              </a:rPr>
              <a:t>denso</a:t>
            </a:r>
            <a:r>
              <a:rPr sz="2000" dirty="0">
                <a:latin typeface="Georgia"/>
                <a:cs typeface="Georgia"/>
              </a:rPr>
              <a:t>	</a:t>
            </a:r>
            <a:r>
              <a:rPr sz="2000" spc="-50" dirty="0">
                <a:latin typeface="Georgia"/>
                <a:cs typeface="Georgia"/>
              </a:rPr>
              <a:t>é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5544" y="3011500"/>
            <a:ext cx="2900680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Georgia"/>
                <a:cs typeface="Georgia"/>
              </a:rPr>
              <a:t>empurrado</a:t>
            </a:r>
            <a:r>
              <a:rPr sz="2000" spc="-35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para</a:t>
            </a:r>
            <a:r>
              <a:rPr sz="2000" spc="-10" dirty="0">
                <a:latin typeface="Georgia"/>
                <a:cs typeface="Georgia"/>
              </a:rPr>
              <a:t> </a:t>
            </a:r>
            <a:r>
              <a:rPr sz="2000" dirty="0">
                <a:latin typeface="Georgia"/>
                <a:cs typeface="Georgia"/>
              </a:rPr>
              <a:t>o</a:t>
            </a:r>
            <a:r>
              <a:rPr sz="2000" spc="-15" dirty="0">
                <a:latin typeface="Georgia"/>
                <a:cs typeface="Georgia"/>
              </a:rPr>
              <a:t> </a:t>
            </a:r>
            <a:r>
              <a:rPr sz="2000" spc="-10" dirty="0">
                <a:latin typeface="Georgia"/>
                <a:cs typeface="Georgia"/>
              </a:rPr>
              <a:t>centro.</a:t>
            </a:r>
            <a:endParaRPr sz="2000">
              <a:latin typeface="Georgia"/>
              <a:cs typeface="Georgi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3581374"/>
            <a:ext cx="5943600" cy="3104896"/>
          </a:xfrm>
          <a:prstGeom prst="rect">
            <a:avLst/>
          </a:prstGeom>
        </p:spPr>
      </p:pic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231140" y="630682"/>
            <a:ext cx="4154804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Arial"/>
                <a:cs typeface="Arial"/>
              </a:rPr>
              <a:t>Novas</a:t>
            </a:r>
            <a:r>
              <a:rPr sz="3600" b="1" spc="-25" dirty="0">
                <a:latin typeface="Arial"/>
                <a:cs typeface="Arial"/>
              </a:rPr>
              <a:t> </a:t>
            </a:r>
            <a:r>
              <a:rPr sz="3600" b="1" spc="-20" dirty="0">
                <a:latin typeface="Arial"/>
                <a:cs typeface="Arial"/>
              </a:rPr>
              <a:t>Tecnologias</a:t>
            </a:r>
            <a:endParaRPr sz="3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</a:rPr>
              <a:t>–</a:t>
            </a:r>
            <a:r>
              <a:rPr sz="1500" spc="-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Arranjo</a:t>
            </a:r>
            <a:r>
              <a:rPr sz="1500" spc="-10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Planta</a:t>
            </a:r>
            <a:r>
              <a:rPr sz="1500" spc="-40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de</a:t>
            </a:r>
            <a:r>
              <a:rPr sz="1500" spc="-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Produção</a:t>
            </a:r>
            <a:r>
              <a:rPr sz="1500" spc="-15" dirty="0">
                <a:solidFill>
                  <a:srgbClr val="FFFFFF"/>
                </a:solidFill>
              </a:rPr>
              <a:t> </a:t>
            </a:r>
            <a:r>
              <a:rPr sz="1500" dirty="0">
                <a:solidFill>
                  <a:srgbClr val="FFFFFF"/>
                </a:solidFill>
              </a:rPr>
              <a:t>&amp;</a:t>
            </a:r>
            <a:r>
              <a:rPr sz="1500" spc="-15" dirty="0">
                <a:solidFill>
                  <a:srgbClr val="FFFFFF"/>
                </a:solidFill>
              </a:rPr>
              <a:t> </a:t>
            </a:r>
            <a:r>
              <a:rPr sz="1500" spc="-10" dirty="0">
                <a:solidFill>
                  <a:srgbClr val="FFFFFF"/>
                </a:solidFill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028825" y="1497838"/>
            <a:ext cx="6616700" cy="5153025"/>
            <a:chOff x="2028825" y="1497838"/>
            <a:chExt cx="6616700" cy="5153025"/>
          </a:xfrm>
        </p:grpSpPr>
        <p:sp>
          <p:nvSpPr>
            <p:cNvPr id="14" name="object 14"/>
            <p:cNvSpPr/>
            <p:nvPr/>
          </p:nvSpPr>
          <p:spPr>
            <a:xfrm>
              <a:off x="8382253" y="4869179"/>
              <a:ext cx="258445" cy="504190"/>
            </a:xfrm>
            <a:custGeom>
              <a:avLst/>
              <a:gdLst/>
              <a:ahLst/>
              <a:cxnLst/>
              <a:rect l="l" t="t" r="r" b="b"/>
              <a:pathLst>
                <a:path w="258445" h="504189">
                  <a:moveTo>
                    <a:pt x="0" y="504063"/>
                  </a:moveTo>
                  <a:lnTo>
                    <a:pt x="258191" y="0"/>
                  </a:lnTo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48915" y="5517133"/>
              <a:ext cx="1400810" cy="812800"/>
            </a:xfrm>
            <a:custGeom>
              <a:avLst/>
              <a:gdLst/>
              <a:ahLst/>
              <a:cxnLst/>
              <a:rect l="l" t="t" r="r" b="b"/>
              <a:pathLst>
                <a:path w="1400810" h="812800">
                  <a:moveTo>
                    <a:pt x="117856" y="101117"/>
                  </a:moveTo>
                  <a:lnTo>
                    <a:pt x="114414" y="95034"/>
                  </a:lnTo>
                  <a:lnTo>
                    <a:pt x="73672" y="25273"/>
                  </a:lnTo>
                  <a:lnTo>
                    <a:pt x="58928" y="0"/>
                  </a:lnTo>
                  <a:lnTo>
                    <a:pt x="3543" y="95046"/>
                  </a:lnTo>
                  <a:lnTo>
                    <a:pt x="0" y="101092"/>
                  </a:lnTo>
                  <a:lnTo>
                    <a:pt x="2032" y="108864"/>
                  </a:lnTo>
                  <a:lnTo>
                    <a:pt x="8140" y="112420"/>
                  </a:lnTo>
                  <a:lnTo>
                    <a:pt x="14097" y="115938"/>
                  </a:lnTo>
                  <a:lnTo>
                    <a:pt x="21971" y="113893"/>
                  </a:lnTo>
                  <a:lnTo>
                    <a:pt x="46228" y="72351"/>
                  </a:lnTo>
                  <a:lnTo>
                    <a:pt x="46329" y="72161"/>
                  </a:lnTo>
                  <a:lnTo>
                    <a:pt x="46228" y="493928"/>
                  </a:lnTo>
                  <a:lnTo>
                    <a:pt x="71628" y="493928"/>
                  </a:lnTo>
                  <a:lnTo>
                    <a:pt x="71628" y="72136"/>
                  </a:lnTo>
                  <a:lnTo>
                    <a:pt x="71628" y="31623"/>
                  </a:lnTo>
                  <a:lnTo>
                    <a:pt x="71628" y="25273"/>
                  </a:lnTo>
                  <a:lnTo>
                    <a:pt x="71742" y="72351"/>
                  </a:lnTo>
                  <a:lnTo>
                    <a:pt x="96012" y="113906"/>
                  </a:lnTo>
                  <a:lnTo>
                    <a:pt x="103759" y="115951"/>
                  </a:lnTo>
                  <a:lnTo>
                    <a:pt x="109867" y="112407"/>
                  </a:lnTo>
                  <a:lnTo>
                    <a:pt x="115824" y="108889"/>
                  </a:lnTo>
                  <a:lnTo>
                    <a:pt x="117856" y="101117"/>
                  </a:lnTo>
                  <a:close/>
                </a:path>
                <a:path w="1400810" h="812800">
                  <a:moveTo>
                    <a:pt x="1400302" y="743508"/>
                  </a:moveTo>
                  <a:lnTo>
                    <a:pt x="403352" y="740994"/>
                  </a:lnTo>
                  <a:lnTo>
                    <a:pt x="381508" y="753656"/>
                  </a:lnTo>
                  <a:lnTo>
                    <a:pt x="400532" y="742619"/>
                  </a:lnTo>
                  <a:lnTo>
                    <a:pt x="403352" y="740994"/>
                  </a:lnTo>
                  <a:lnTo>
                    <a:pt x="403555" y="740867"/>
                  </a:lnTo>
                  <a:lnTo>
                    <a:pt x="445008" y="716775"/>
                  </a:lnTo>
                  <a:lnTo>
                    <a:pt x="447167" y="709002"/>
                  </a:lnTo>
                  <a:lnTo>
                    <a:pt x="440055" y="696874"/>
                  </a:lnTo>
                  <a:lnTo>
                    <a:pt x="432308" y="694804"/>
                  </a:lnTo>
                  <a:lnTo>
                    <a:pt x="331089" y="753503"/>
                  </a:lnTo>
                  <a:lnTo>
                    <a:pt x="432054" y="812711"/>
                  </a:lnTo>
                  <a:lnTo>
                    <a:pt x="439801" y="810691"/>
                  </a:lnTo>
                  <a:lnTo>
                    <a:pt x="446913" y="798588"/>
                  </a:lnTo>
                  <a:lnTo>
                    <a:pt x="444881" y="790803"/>
                  </a:lnTo>
                  <a:lnTo>
                    <a:pt x="403212" y="766394"/>
                  </a:lnTo>
                  <a:lnTo>
                    <a:pt x="1400302" y="768908"/>
                  </a:lnTo>
                  <a:lnTo>
                    <a:pt x="1400302" y="743508"/>
                  </a:lnTo>
                  <a:close/>
                </a:path>
              </a:pathLst>
            </a:custGeom>
            <a:solidFill>
              <a:srgbClr val="783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666361" y="4113021"/>
              <a:ext cx="121920" cy="1980564"/>
            </a:xfrm>
            <a:custGeom>
              <a:avLst/>
              <a:gdLst/>
              <a:ahLst/>
              <a:cxnLst/>
              <a:rect l="l" t="t" r="r" b="b"/>
              <a:pathLst>
                <a:path w="121920" h="1980564">
                  <a:moveTo>
                    <a:pt x="117983" y="240411"/>
                  </a:moveTo>
                  <a:lnTo>
                    <a:pt x="115824" y="232664"/>
                  </a:lnTo>
                  <a:lnTo>
                    <a:pt x="103759" y="225679"/>
                  </a:lnTo>
                  <a:lnTo>
                    <a:pt x="95885" y="227711"/>
                  </a:lnTo>
                  <a:lnTo>
                    <a:pt x="92456" y="233807"/>
                  </a:lnTo>
                  <a:lnTo>
                    <a:pt x="71818" y="269455"/>
                  </a:lnTo>
                  <a:lnTo>
                    <a:pt x="71716" y="269621"/>
                  </a:lnTo>
                  <a:lnTo>
                    <a:pt x="71640" y="225679"/>
                  </a:lnTo>
                  <a:lnTo>
                    <a:pt x="70739" y="0"/>
                  </a:lnTo>
                  <a:lnTo>
                    <a:pt x="45339" y="127"/>
                  </a:lnTo>
                  <a:lnTo>
                    <a:pt x="46418" y="269621"/>
                  </a:lnTo>
                  <a:lnTo>
                    <a:pt x="25527" y="234061"/>
                  </a:lnTo>
                  <a:lnTo>
                    <a:pt x="21971" y="227965"/>
                  </a:lnTo>
                  <a:lnTo>
                    <a:pt x="14097" y="225933"/>
                  </a:lnTo>
                  <a:lnTo>
                    <a:pt x="8128" y="229489"/>
                  </a:lnTo>
                  <a:lnTo>
                    <a:pt x="2032" y="233045"/>
                  </a:lnTo>
                  <a:lnTo>
                    <a:pt x="0" y="240919"/>
                  </a:lnTo>
                  <a:lnTo>
                    <a:pt x="3556" y="246888"/>
                  </a:lnTo>
                  <a:lnTo>
                    <a:pt x="59309" y="341757"/>
                  </a:lnTo>
                  <a:lnTo>
                    <a:pt x="73850" y="316611"/>
                  </a:lnTo>
                  <a:lnTo>
                    <a:pt x="114427" y="246507"/>
                  </a:lnTo>
                  <a:lnTo>
                    <a:pt x="117983" y="240411"/>
                  </a:lnTo>
                  <a:close/>
                </a:path>
                <a:path w="121920" h="1980564">
                  <a:moveTo>
                    <a:pt x="121666" y="1878418"/>
                  </a:moveTo>
                  <a:lnTo>
                    <a:pt x="119507" y="1870684"/>
                  </a:lnTo>
                  <a:lnTo>
                    <a:pt x="107315" y="1863788"/>
                  </a:lnTo>
                  <a:lnTo>
                    <a:pt x="99568" y="1865947"/>
                  </a:lnTo>
                  <a:lnTo>
                    <a:pt x="96139" y="1872056"/>
                  </a:lnTo>
                  <a:lnTo>
                    <a:pt x="75780" y="1908073"/>
                  </a:lnTo>
                  <a:lnTo>
                    <a:pt x="71882" y="1635810"/>
                  </a:lnTo>
                  <a:lnTo>
                    <a:pt x="46482" y="1636179"/>
                  </a:lnTo>
                  <a:lnTo>
                    <a:pt x="50368" y="1908314"/>
                  </a:lnTo>
                  <a:lnTo>
                    <a:pt x="29083" y="1873021"/>
                  </a:lnTo>
                  <a:lnTo>
                    <a:pt x="25527" y="1867014"/>
                  </a:lnTo>
                  <a:lnTo>
                    <a:pt x="17653" y="1865083"/>
                  </a:lnTo>
                  <a:lnTo>
                    <a:pt x="5715" y="1872322"/>
                  </a:lnTo>
                  <a:lnTo>
                    <a:pt x="3810" y="1880133"/>
                  </a:lnTo>
                  <a:lnTo>
                    <a:pt x="7366" y="1886140"/>
                  </a:lnTo>
                  <a:lnTo>
                    <a:pt x="64135" y="1980336"/>
                  </a:lnTo>
                  <a:lnTo>
                    <a:pt x="78257" y="1955317"/>
                  </a:lnTo>
                  <a:lnTo>
                    <a:pt x="118237" y="1884527"/>
                  </a:lnTo>
                  <a:lnTo>
                    <a:pt x="121666" y="1878418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184396" y="3681729"/>
              <a:ext cx="1080135" cy="431800"/>
            </a:xfrm>
            <a:custGeom>
              <a:avLst/>
              <a:gdLst/>
              <a:ahLst/>
              <a:cxnLst/>
              <a:rect l="l" t="t" r="r" b="b"/>
              <a:pathLst>
                <a:path w="1080135" h="431800">
                  <a:moveTo>
                    <a:pt x="1080008" y="0"/>
                  </a:moveTo>
                  <a:lnTo>
                    <a:pt x="1026033" y="0"/>
                  </a:lnTo>
                  <a:lnTo>
                    <a:pt x="1026033" y="53340"/>
                  </a:lnTo>
                  <a:lnTo>
                    <a:pt x="1026033" y="377190"/>
                  </a:lnTo>
                  <a:lnTo>
                    <a:pt x="53975" y="377190"/>
                  </a:lnTo>
                  <a:lnTo>
                    <a:pt x="53975" y="53340"/>
                  </a:lnTo>
                  <a:lnTo>
                    <a:pt x="1026033" y="53340"/>
                  </a:lnTo>
                  <a:lnTo>
                    <a:pt x="1026033" y="0"/>
                  </a:lnTo>
                  <a:lnTo>
                    <a:pt x="0" y="0"/>
                  </a:lnTo>
                  <a:lnTo>
                    <a:pt x="0" y="53340"/>
                  </a:lnTo>
                  <a:lnTo>
                    <a:pt x="0" y="377190"/>
                  </a:lnTo>
                  <a:lnTo>
                    <a:pt x="0" y="431800"/>
                  </a:lnTo>
                  <a:lnTo>
                    <a:pt x="1080008" y="431800"/>
                  </a:lnTo>
                  <a:lnTo>
                    <a:pt x="1080008" y="377317"/>
                  </a:lnTo>
                  <a:lnTo>
                    <a:pt x="1080008" y="377190"/>
                  </a:lnTo>
                  <a:lnTo>
                    <a:pt x="1080008" y="53340"/>
                  </a:lnTo>
                  <a:lnTo>
                    <a:pt x="1080008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184395" y="3681095"/>
              <a:ext cx="1080135" cy="432434"/>
            </a:xfrm>
            <a:custGeom>
              <a:avLst/>
              <a:gdLst/>
              <a:ahLst/>
              <a:cxnLst/>
              <a:rect l="l" t="t" r="r" b="b"/>
              <a:pathLst>
                <a:path w="1080135" h="432435">
                  <a:moveTo>
                    <a:pt x="0" y="0"/>
                  </a:moveTo>
                  <a:lnTo>
                    <a:pt x="1080007" y="0"/>
                  </a:lnTo>
                  <a:lnTo>
                    <a:pt x="1080007" y="431926"/>
                  </a:lnTo>
                  <a:lnTo>
                    <a:pt x="0" y="431926"/>
                  </a:lnTo>
                  <a:lnTo>
                    <a:pt x="0" y="0"/>
                  </a:lnTo>
                  <a:close/>
                </a:path>
                <a:path w="1080135" h="432435">
                  <a:moveTo>
                    <a:pt x="53975" y="53974"/>
                  </a:moveTo>
                  <a:lnTo>
                    <a:pt x="53975" y="377951"/>
                  </a:lnTo>
                  <a:lnTo>
                    <a:pt x="1026032" y="377951"/>
                  </a:lnTo>
                  <a:lnTo>
                    <a:pt x="1026032" y="53974"/>
                  </a:lnTo>
                  <a:lnTo>
                    <a:pt x="53975" y="53974"/>
                  </a:lnTo>
                  <a:close/>
                </a:path>
              </a:pathLst>
            </a:custGeom>
            <a:ln w="19050">
              <a:solidFill>
                <a:srgbClr val="C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2028825" y="1497837"/>
              <a:ext cx="3407410" cy="5153025"/>
            </a:xfrm>
            <a:custGeom>
              <a:avLst/>
              <a:gdLst/>
              <a:ahLst/>
              <a:cxnLst/>
              <a:rect l="l" t="t" r="r" b="b"/>
              <a:pathLst>
                <a:path w="3407410" h="5153025">
                  <a:moveTo>
                    <a:pt x="117856" y="1974215"/>
                  </a:moveTo>
                  <a:lnTo>
                    <a:pt x="115824" y="1966341"/>
                  </a:lnTo>
                  <a:lnTo>
                    <a:pt x="109728" y="1962912"/>
                  </a:lnTo>
                  <a:lnTo>
                    <a:pt x="103632" y="1959356"/>
                  </a:lnTo>
                  <a:lnTo>
                    <a:pt x="95885" y="1961388"/>
                  </a:lnTo>
                  <a:lnTo>
                    <a:pt x="71628" y="2002980"/>
                  </a:lnTo>
                  <a:lnTo>
                    <a:pt x="71501" y="2003196"/>
                  </a:lnTo>
                  <a:lnTo>
                    <a:pt x="71628" y="1727835"/>
                  </a:lnTo>
                  <a:lnTo>
                    <a:pt x="71628" y="1715135"/>
                  </a:lnTo>
                  <a:lnTo>
                    <a:pt x="71628" y="1702435"/>
                  </a:lnTo>
                  <a:lnTo>
                    <a:pt x="71628" y="1342390"/>
                  </a:lnTo>
                  <a:lnTo>
                    <a:pt x="46228" y="1342390"/>
                  </a:lnTo>
                  <a:lnTo>
                    <a:pt x="46228" y="1715135"/>
                  </a:lnTo>
                  <a:lnTo>
                    <a:pt x="46228" y="2003196"/>
                  </a:lnTo>
                  <a:lnTo>
                    <a:pt x="46228" y="2050034"/>
                  </a:lnTo>
                  <a:lnTo>
                    <a:pt x="46101" y="2002980"/>
                  </a:lnTo>
                  <a:lnTo>
                    <a:pt x="21844" y="1961388"/>
                  </a:lnTo>
                  <a:lnTo>
                    <a:pt x="14097" y="1959356"/>
                  </a:lnTo>
                  <a:lnTo>
                    <a:pt x="2032" y="1966341"/>
                  </a:lnTo>
                  <a:lnTo>
                    <a:pt x="0" y="1974215"/>
                  </a:lnTo>
                  <a:lnTo>
                    <a:pt x="3429" y="1980184"/>
                  </a:lnTo>
                  <a:lnTo>
                    <a:pt x="58928" y="2075180"/>
                  </a:lnTo>
                  <a:lnTo>
                    <a:pt x="73583" y="2050034"/>
                  </a:lnTo>
                  <a:lnTo>
                    <a:pt x="114300" y="1980184"/>
                  </a:lnTo>
                  <a:lnTo>
                    <a:pt x="117856" y="1974215"/>
                  </a:lnTo>
                  <a:close/>
                </a:path>
                <a:path w="3407410" h="5153025">
                  <a:moveTo>
                    <a:pt x="599059" y="58928"/>
                  </a:moveTo>
                  <a:lnTo>
                    <a:pt x="577265" y="46228"/>
                  </a:lnTo>
                  <a:lnTo>
                    <a:pt x="497967" y="0"/>
                  </a:lnTo>
                  <a:lnTo>
                    <a:pt x="490220" y="2032"/>
                  </a:lnTo>
                  <a:lnTo>
                    <a:pt x="483108" y="14224"/>
                  </a:lnTo>
                  <a:lnTo>
                    <a:pt x="485140" y="21971"/>
                  </a:lnTo>
                  <a:lnTo>
                    <a:pt x="526707" y="46228"/>
                  </a:lnTo>
                  <a:lnTo>
                    <a:pt x="298196" y="46228"/>
                  </a:lnTo>
                  <a:lnTo>
                    <a:pt x="298196" y="71628"/>
                  </a:lnTo>
                  <a:lnTo>
                    <a:pt x="526935" y="71628"/>
                  </a:lnTo>
                  <a:lnTo>
                    <a:pt x="548601" y="59004"/>
                  </a:lnTo>
                  <a:lnTo>
                    <a:pt x="485140" y="96012"/>
                  </a:lnTo>
                  <a:lnTo>
                    <a:pt x="483108" y="103759"/>
                  </a:lnTo>
                  <a:lnTo>
                    <a:pt x="486664" y="109855"/>
                  </a:lnTo>
                  <a:lnTo>
                    <a:pt x="490220" y="115824"/>
                  </a:lnTo>
                  <a:lnTo>
                    <a:pt x="497967" y="117856"/>
                  </a:lnTo>
                  <a:lnTo>
                    <a:pt x="504063" y="114427"/>
                  </a:lnTo>
                  <a:lnTo>
                    <a:pt x="577316" y="71628"/>
                  </a:lnTo>
                  <a:lnTo>
                    <a:pt x="599059" y="58928"/>
                  </a:lnTo>
                  <a:close/>
                </a:path>
                <a:path w="3407410" h="5153025">
                  <a:moveTo>
                    <a:pt x="1751203" y="58928"/>
                  </a:moveTo>
                  <a:lnTo>
                    <a:pt x="1729384" y="46228"/>
                  </a:lnTo>
                  <a:lnTo>
                    <a:pt x="1656080" y="3556"/>
                  </a:lnTo>
                  <a:lnTo>
                    <a:pt x="1650111" y="0"/>
                  </a:lnTo>
                  <a:lnTo>
                    <a:pt x="1642364" y="2032"/>
                  </a:lnTo>
                  <a:lnTo>
                    <a:pt x="1635252" y="14224"/>
                  </a:lnTo>
                  <a:lnTo>
                    <a:pt x="1637284" y="21971"/>
                  </a:lnTo>
                  <a:lnTo>
                    <a:pt x="1678851" y="46228"/>
                  </a:lnTo>
                  <a:lnTo>
                    <a:pt x="1378204" y="46228"/>
                  </a:lnTo>
                  <a:lnTo>
                    <a:pt x="1378204" y="71628"/>
                  </a:lnTo>
                  <a:lnTo>
                    <a:pt x="1679079" y="71628"/>
                  </a:lnTo>
                  <a:lnTo>
                    <a:pt x="1700745" y="59004"/>
                  </a:lnTo>
                  <a:lnTo>
                    <a:pt x="1637284" y="96012"/>
                  </a:lnTo>
                  <a:lnTo>
                    <a:pt x="1635252" y="103759"/>
                  </a:lnTo>
                  <a:lnTo>
                    <a:pt x="1638808" y="109855"/>
                  </a:lnTo>
                  <a:lnTo>
                    <a:pt x="1642364" y="115824"/>
                  </a:lnTo>
                  <a:lnTo>
                    <a:pt x="1650111" y="117856"/>
                  </a:lnTo>
                  <a:lnTo>
                    <a:pt x="1729435" y="71628"/>
                  </a:lnTo>
                  <a:lnTo>
                    <a:pt x="1751203" y="58928"/>
                  </a:lnTo>
                  <a:close/>
                </a:path>
                <a:path w="3407410" h="5153025">
                  <a:moveTo>
                    <a:pt x="2123821" y="280289"/>
                  </a:moveTo>
                  <a:lnTo>
                    <a:pt x="2098421" y="280289"/>
                  </a:lnTo>
                  <a:lnTo>
                    <a:pt x="2098421" y="451993"/>
                  </a:lnTo>
                  <a:lnTo>
                    <a:pt x="46228" y="451993"/>
                  </a:lnTo>
                  <a:lnTo>
                    <a:pt x="46228" y="738530"/>
                  </a:lnTo>
                  <a:lnTo>
                    <a:pt x="46228" y="785368"/>
                  </a:lnTo>
                  <a:lnTo>
                    <a:pt x="46101" y="738314"/>
                  </a:lnTo>
                  <a:lnTo>
                    <a:pt x="21844" y="696722"/>
                  </a:lnTo>
                  <a:lnTo>
                    <a:pt x="14097" y="694690"/>
                  </a:lnTo>
                  <a:lnTo>
                    <a:pt x="8001" y="698246"/>
                  </a:lnTo>
                  <a:lnTo>
                    <a:pt x="2032" y="701802"/>
                  </a:lnTo>
                  <a:lnTo>
                    <a:pt x="0" y="709549"/>
                  </a:lnTo>
                  <a:lnTo>
                    <a:pt x="3429" y="715645"/>
                  </a:lnTo>
                  <a:lnTo>
                    <a:pt x="58928" y="810641"/>
                  </a:lnTo>
                  <a:lnTo>
                    <a:pt x="73647" y="785368"/>
                  </a:lnTo>
                  <a:lnTo>
                    <a:pt x="117856" y="709549"/>
                  </a:lnTo>
                  <a:lnTo>
                    <a:pt x="115824" y="701802"/>
                  </a:lnTo>
                  <a:lnTo>
                    <a:pt x="103632" y="694690"/>
                  </a:lnTo>
                  <a:lnTo>
                    <a:pt x="95885" y="696722"/>
                  </a:lnTo>
                  <a:lnTo>
                    <a:pt x="71628" y="738314"/>
                  </a:lnTo>
                  <a:lnTo>
                    <a:pt x="71501" y="738530"/>
                  </a:lnTo>
                  <a:lnTo>
                    <a:pt x="71628" y="477393"/>
                  </a:lnTo>
                  <a:lnTo>
                    <a:pt x="2123821" y="477393"/>
                  </a:lnTo>
                  <a:lnTo>
                    <a:pt x="2123821" y="451993"/>
                  </a:lnTo>
                  <a:lnTo>
                    <a:pt x="2123821" y="280289"/>
                  </a:lnTo>
                  <a:close/>
                </a:path>
                <a:path w="3407410" h="5153025">
                  <a:moveTo>
                    <a:pt x="3407283" y="5093995"/>
                  </a:moveTo>
                  <a:lnTo>
                    <a:pt x="3385502" y="5081295"/>
                  </a:lnTo>
                  <a:lnTo>
                    <a:pt x="3306318" y="5035042"/>
                  </a:lnTo>
                  <a:lnTo>
                    <a:pt x="3298444" y="5037086"/>
                  </a:lnTo>
                  <a:lnTo>
                    <a:pt x="3295015" y="5043144"/>
                  </a:lnTo>
                  <a:lnTo>
                    <a:pt x="3291459" y="5049202"/>
                  </a:lnTo>
                  <a:lnTo>
                    <a:pt x="3293491" y="5056987"/>
                  </a:lnTo>
                  <a:lnTo>
                    <a:pt x="3335070" y="5081295"/>
                  </a:lnTo>
                  <a:lnTo>
                    <a:pt x="2714371" y="5081295"/>
                  </a:lnTo>
                  <a:lnTo>
                    <a:pt x="2714371" y="4942802"/>
                  </a:lnTo>
                  <a:lnTo>
                    <a:pt x="2688971" y="4942802"/>
                  </a:lnTo>
                  <a:lnTo>
                    <a:pt x="2688971" y="5106695"/>
                  </a:lnTo>
                  <a:lnTo>
                    <a:pt x="3335070" y="5106695"/>
                  </a:lnTo>
                  <a:lnTo>
                    <a:pt x="3299460" y="5127472"/>
                  </a:lnTo>
                  <a:lnTo>
                    <a:pt x="3293491" y="5131016"/>
                  </a:lnTo>
                  <a:lnTo>
                    <a:pt x="3291459" y="5138788"/>
                  </a:lnTo>
                  <a:lnTo>
                    <a:pt x="3295015" y="5144846"/>
                  </a:lnTo>
                  <a:lnTo>
                    <a:pt x="3298444" y="5150904"/>
                  </a:lnTo>
                  <a:lnTo>
                    <a:pt x="3306318" y="5152961"/>
                  </a:lnTo>
                  <a:lnTo>
                    <a:pt x="3385502" y="5106695"/>
                  </a:lnTo>
                  <a:lnTo>
                    <a:pt x="3407283" y="5093995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0" name="object 20"/>
          <p:cNvGrpSpPr/>
          <p:nvPr/>
        </p:nvGrpSpPr>
        <p:grpSpPr>
          <a:xfrm>
            <a:off x="816368" y="3730116"/>
            <a:ext cx="1019810" cy="2075180"/>
            <a:chOff x="816368" y="3730116"/>
            <a:chExt cx="1019810" cy="2075180"/>
          </a:xfrm>
        </p:grpSpPr>
        <p:sp>
          <p:nvSpPr>
            <p:cNvPr id="21" name="object 21"/>
            <p:cNvSpPr/>
            <p:nvPr/>
          </p:nvSpPr>
          <p:spPr>
            <a:xfrm>
              <a:off x="1326006" y="4232020"/>
              <a:ext cx="438150" cy="493395"/>
            </a:xfrm>
            <a:custGeom>
              <a:avLst/>
              <a:gdLst/>
              <a:ahLst/>
              <a:cxnLst/>
              <a:rect l="l" t="t" r="r" b="b"/>
              <a:pathLst>
                <a:path w="438150" h="493395">
                  <a:moveTo>
                    <a:pt x="0" y="493140"/>
                  </a:moveTo>
                  <a:lnTo>
                    <a:pt x="437642" y="0"/>
                  </a:lnTo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6368" y="4725136"/>
              <a:ext cx="1019327" cy="108012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98499" y="3730116"/>
              <a:ext cx="461009" cy="334010"/>
            </a:xfrm>
            <a:custGeom>
              <a:avLst/>
              <a:gdLst/>
              <a:ahLst/>
              <a:cxnLst/>
              <a:rect l="l" t="t" r="r" b="b"/>
              <a:pathLst>
                <a:path w="461010" h="334010">
                  <a:moveTo>
                    <a:pt x="444741" y="46228"/>
                  </a:moveTo>
                  <a:lnTo>
                    <a:pt x="72097" y="46228"/>
                  </a:lnTo>
                  <a:lnTo>
                    <a:pt x="113919" y="21844"/>
                  </a:lnTo>
                  <a:lnTo>
                    <a:pt x="115951" y="14097"/>
                  </a:lnTo>
                  <a:lnTo>
                    <a:pt x="112395" y="8128"/>
                  </a:lnTo>
                  <a:lnTo>
                    <a:pt x="108839" y="2032"/>
                  </a:lnTo>
                  <a:lnTo>
                    <a:pt x="101092" y="0"/>
                  </a:lnTo>
                  <a:lnTo>
                    <a:pt x="0" y="58928"/>
                  </a:lnTo>
                  <a:lnTo>
                    <a:pt x="101092" y="117856"/>
                  </a:lnTo>
                  <a:lnTo>
                    <a:pt x="108839" y="115824"/>
                  </a:lnTo>
                  <a:lnTo>
                    <a:pt x="112395" y="109728"/>
                  </a:lnTo>
                  <a:lnTo>
                    <a:pt x="115951" y="103759"/>
                  </a:lnTo>
                  <a:lnTo>
                    <a:pt x="113919" y="95885"/>
                  </a:lnTo>
                  <a:lnTo>
                    <a:pt x="107823" y="92456"/>
                  </a:lnTo>
                  <a:lnTo>
                    <a:pt x="72097" y="71628"/>
                  </a:lnTo>
                  <a:lnTo>
                    <a:pt x="444741" y="71628"/>
                  </a:lnTo>
                  <a:lnTo>
                    <a:pt x="444741" y="46228"/>
                  </a:lnTo>
                  <a:close/>
                </a:path>
                <a:path w="461010" h="334010">
                  <a:moveTo>
                    <a:pt x="460616" y="274955"/>
                  </a:moveTo>
                  <a:lnTo>
                    <a:pt x="438835" y="262255"/>
                  </a:lnTo>
                  <a:lnTo>
                    <a:pt x="359537" y="216027"/>
                  </a:lnTo>
                  <a:lnTo>
                    <a:pt x="351790" y="218059"/>
                  </a:lnTo>
                  <a:lnTo>
                    <a:pt x="348234" y="224155"/>
                  </a:lnTo>
                  <a:lnTo>
                    <a:pt x="344678" y="230124"/>
                  </a:lnTo>
                  <a:lnTo>
                    <a:pt x="346710" y="237871"/>
                  </a:lnTo>
                  <a:lnTo>
                    <a:pt x="388493" y="262255"/>
                  </a:lnTo>
                  <a:lnTo>
                    <a:pt x="15824" y="262255"/>
                  </a:lnTo>
                  <a:lnTo>
                    <a:pt x="15824" y="287655"/>
                  </a:lnTo>
                  <a:lnTo>
                    <a:pt x="388493" y="287655"/>
                  </a:lnTo>
                  <a:lnTo>
                    <a:pt x="352806" y="308483"/>
                  </a:lnTo>
                  <a:lnTo>
                    <a:pt x="346710" y="311912"/>
                  </a:lnTo>
                  <a:lnTo>
                    <a:pt x="344678" y="319786"/>
                  </a:lnTo>
                  <a:lnTo>
                    <a:pt x="348234" y="325755"/>
                  </a:lnTo>
                  <a:lnTo>
                    <a:pt x="351790" y="331851"/>
                  </a:lnTo>
                  <a:lnTo>
                    <a:pt x="359537" y="333883"/>
                  </a:lnTo>
                  <a:lnTo>
                    <a:pt x="438835" y="287655"/>
                  </a:lnTo>
                  <a:lnTo>
                    <a:pt x="460616" y="274955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24"/>
          <p:cNvGrpSpPr/>
          <p:nvPr/>
        </p:nvGrpSpPr>
        <p:grpSpPr>
          <a:xfrm>
            <a:off x="566534" y="1295272"/>
            <a:ext cx="981710" cy="523240"/>
            <a:chOff x="566534" y="1295272"/>
            <a:chExt cx="981710" cy="523240"/>
          </a:xfrm>
        </p:grpSpPr>
        <p:sp>
          <p:nvSpPr>
            <p:cNvPr id="25" name="object 25"/>
            <p:cNvSpPr/>
            <p:nvPr/>
          </p:nvSpPr>
          <p:spPr>
            <a:xfrm>
              <a:off x="1211440" y="1497837"/>
              <a:ext cx="336550" cy="118110"/>
            </a:xfrm>
            <a:custGeom>
              <a:avLst/>
              <a:gdLst/>
              <a:ahLst/>
              <a:cxnLst/>
              <a:rect l="l" t="t" r="r" b="b"/>
              <a:pathLst>
                <a:path w="336550" h="118109">
                  <a:moveTo>
                    <a:pt x="285853" y="58991"/>
                  </a:moveTo>
                  <a:lnTo>
                    <a:pt x="222389" y="96012"/>
                  </a:lnTo>
                  <a:lnTo>
                    <a:pt x="220357" y="103759"/>
                  </a:lnTo>
                  <a:lnTo>
                    <a:pt x="223913" y="109854"/>
                  </a:lnTo>
                  <a:lnTo>
                    <a:pt x="227469" y="115824"/>
                  </a:lnTo>
                  <a:lnTo>
                    <a:pt x="235216" y="117856"/>
                  </a:lnTo>
                  <a:lnTo>
                    <a:pt x="241312" y="114426"/>
                  </a:lnTo>
                  <a:lnTo>
                    <a:pt x="314570" y="71627"/>
                  </a:lnTo>
                  <a:lnTo>
                    <a:pt x="311035" y="71627"/>
                  </a:lnTo>
                  <a:lnTo>
                    <a:pt x="311035" y="69976"/>
                  </a:lnTo>
                  <a:lnTo>
                    <a:pt x="304685" y="69976"/>
                  </a:lnTo>
                  <a:lnTo>
                    <a:pt x="285853" y="58991"/>
                  </a:lnTo>
                  <a:close/>
                </a:path>
                <a:path w="336550" h="118109">
                  <a:moveTo>
                    <a:pt x="263973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264190" y="71627"/>
                  </a:lnTo>
                  <a:lnTo>
                    <a:pt x="285853" y="58991"/>
                  </a:lnTo>
                  <a:lnTo>
                    <a:pt x="263973" y="46227"/>
                  </a:lnTo>
                  <a:close/>
                </a:path>
                <a:path w="336550" h="118109">
                  <a:moveTo>
                    <a:pt x="314520" y="46227"/>
                  </a:moveTo>
                  <a:lnTo>
                    <a:pt x="311035" y="46227"/>
                  </a:lnTo>
                  <a:lnTo>
                    <a:pt x="311035" y="71627"/>
                  </a:lnTo>
                  <a:lnTo>
                    <a:pt x="314570" y="71627"/>
                  </a:lnTo>
                  <a:lnTo>
                    <a:pt x="336308" y="58927"/>
                  </a:lnTo>
                  <a:lnTo>
                    <a:pt x="314520" y="46227"/>
                  </a:lnTo>
                  <a:close/>
                </a:path>
                <a:path w="336550" h="118109">
                  <a:moveTo>
                    <a:pt x="304685" y="48006"/>
                  </a:moveTo>
                  <a:lnTo>
                    <a:pt x="285853" y="58991"/>
                  </a:lnTo>
                  <a:lnTo>
                    <a:pt x="304685" y="69976"/>
                  </a:lnTo>
                  <a:lnTo>
                    <a:pt x="304685" y="48006"/>
                  </a:lnTo>
                  <a:close/>
                </a:path>
                <a:path w="336550" h="118109">
                  <a:moveTo>
                    <a:pt x="311035" y="48006"/>
                  </a:moveTo>
                  <a:lnTo>
                    <a:pt x="304685" y="48006"/>
                  </a:lnTo>
                  <a:lnTo>
                    <a:pt x="304685" y="69976"/>
                  </a:lnTo>
                  <a:lnTo>
                    <a:pt x="311035" y="69976"/>
                  </a:lnTo>
                  <a:lnTo>
                    <a:pt x="311035" y="48006"/>
                  </a:lnTo>
                  <a:close/>
                </a:path>
                <a:path w="336550" h="118109">
                  <a:moveTo>
                    <a:pt x="235216" y="0"/>
                  </a:moveTo>
                  <a:lnTo>
                    <a:pt x="227469" y="2032"/>
                  </a:lnTo>
                  <a:lnTo>
                    <a:pt x="220357" y="14224"/>
                  </a:lnTo>
                  <a:lnTo>
                    <a:pt x="222389" y="21971"/>
                  </a:lnTo>
                  <a:lnTo>
                    <a:pt x="285853" y="58991"/>
                  </a:lnTo>
                  <a:lnTo>
                    <a:pt x="304685" y="48006"/>
                  </a:lnTo>
                  <a:lnTo>
                    <a:pt x="311035" y="48006"/>
                  </a:lnTo>
                  <a:lnTo>
                    <a:pt x="311035" y="46227"/>
                  </a:lnTo>
                  <a:lnTo>
                    <a:pt x="314520" y="46227"/>
                  </a:lnTo>
                  <a:lnTo>
                    <a:pt x="235216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576059" y="1304797"/>
              <a:ext cx="648335" cy="504190"/>
            </a:xfrm>
            <a:custGeom>
              <a:avLst/>
              <a:gdLst/>
              <a:ahLst/>
              <a:cxnLst/>
              <a:rect l="l" t="t" r="r" b="b"/>
              <a:pathLst>
                <a:path w="648335" h="504189">
                  <a:moveTo>
                    <a:pt x="564070" y="0"/>
                  </a:moveTo>
                  <a:lnTo>
                    <a:pt x="84010" y="0"/>
                  </a:lnTo>
                  <a:lnTo>
                    <a:pt x="51311" y="6598"/>
                  </a:lnTo>
                  <a:lnTo>
                    <a:pt x="24607" y="24590"/>
                  </a:lnTo>
                  <a:lnTo>
                    <a:pt x="6602" y="51274"/>
                  </a:lnTo>
                  <a:lnTo>
                    <a:pt x="0" y="83947"/>
                  </a:lnTo>
                  <a:lnTo>
                    <a:pt x="0" y="419988"/>
                  </a:lnTo>
                  <a:lnTo>
                    <a:pt x="6602" y="452735"/>
                  </a:lnTo>
                  <a:lnTo>
                    <a:pt x="24607" y="479456"/>
                  </a:lnTo>
                  <a:lnTo>
                    <a:pt x="51311" y="497462"/>
                  </a:lnTo>
                  <a:lnTo>
                    <a:pt x="84010" y="504063"/>
                  </a:lnTo>
                  <a:lnTo>
                    <a:pt x="564070" y="504063"/>
                  </a:lnTo>
                  <a:lnTo>
                    <a:pt x="596769" y="497462"/>
                  </a:lnTo>
                  <a:lnTo>
                    <a:pt x="623473" y="479456"/>
                  </a:lnTo>
                  <a:lnTo>
                    <a:pt x="641478" y="452735"/>
                  </a:lnTo>
                  <a:lnTo>
                    <a:pt x="648080" y="419988"/>
                  </a:lnTo>
                  <a:lnTo>
                    <a:pt x="648080" y="83947"/>
                  </a:lnTo>
                  <a:lnTo>
                    <a:pt x="641478" y="51274"/>
                  </a:lnTo>
                  <a:lnTo>
                    <a:pt x="623473" y="24590"/>
                  </a:lnTo>
                  <a:lnTo>
                    <a:pt x="596769" y="6598"/>
                  </a:lnTo>
                  <a:lnTo>
                    <a:pt x="564070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576059" y="1304797"/>
              <a:ext cx="648335" cy="504190"/>
            </a:xfrm>
            <a:custGeom>
              <a:avLst/>
              <a:gdLst/>
              <a:ahLst/>
              <a:cxnLst/>
              <a:rect l="l" t="t" r="r" b="b"/>
              <a:pathLst>
                <a:path w="648335" h="504189">
                  <a:moveTo>
                    <a:pt x="0" y="83947"/>
                  </a:moveTo>
                  <a:lnTo>
                    <a:pt x="6602" y="51274"/>
                  </a:lnTo>
                  <a:lnTo>
                    <a:pt x="24607" y="24590"/>
                  </a:lnTo>
                  <a:lnTo>
                    <a:pt x="51311" y="6598"/>
                  </a:lnTo>
                  <a:lnTo>
                    <a:pt x="84010" y="0"/>
                  </a:lnTo>
                  <a:lnTo>
                    <a:pt x="564070" y="0"/>
                  </a:lnTo>
                  <a:lnTo>
                    <a:pt x="596769" y="6598"/>
                  </a:lnTo>
                  <a:lnTo>
                    <a:pt x="623473" y="24590"/>
                  </a:lnTo>
                  <a:lnTo>
                    <a:pt x="641478" y="51274"/>
                  </a:lnTo>
                  <a:lnTo>
                    <a:pt x="648080" y="83947"/>
                  </a:lnTo>
                  <a:lnTo>
                    <a:pt x="648080" y="419988"/>
                  </a:lnTo>
                  <a:lnTo>
                    <a:pt x="641478" y="452735"/>
                  </a:lnTo>
                  <a:lnTo>
                    <a:pt x="623473" y="479456"/>
                  </a:lnTo>
                  <a:lnTo>
                    <a:pt x="596769" y="497462"/>
                  </a:lnTo>
                  <a:lnTo>
                    <a:pt x="564070" y="504063"/>
                  </a:lnTo>
                  <a:lnTo>
                    <a:pt x="84010" y="504063"/>
                  </a:lnTo>
                  <a:lnTo>
                    <a:pt x="51311" y="497462"/>
                  </a:lnTo>
                  <a:lnTo>
                    <a:pt x="24607" y="479456"/>
                  </a:lnTo>
                  <a:lnTo>
                    <a:pt x="6602" y="452735"/>
                  </a:lnTo>
                  <a:lnTo>
                    <a:pt x="0" y="419988"/>
                  </a:lnTo>
                  <a:lnTo>
                    <a:pt x="0" y="83947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4328540" y="3797046"/>
            <a:ext cx="792480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latin typeface="Georgia"/>
                <a:cs typeface="Georgia"/>
              </a:rPr>
              <a:t>Separadores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779901" y="1322832"/>
            <a:ext cx="720090" cy="467995"/>
          </a:xfrm>
          <a:prstGeom prst="rect">
            <a:avLst/>
          </a:prstGeom>
          <a:solidFill>
            <a:srgbClr val="525389"/>
          </a:solidFill>
          <a:ln w="19050">
            <a:solidFill>
              <a:srgbClr val="3A3A63"/>
            </a:solidFill>
          </a:ln>
        </p:spPr>
        <p:txBody>
          <a:bodyPr vert="horz" wrap="square" lIns="0" tIns="62865" rIns="0" bIns="0" rtlCol="0">
            <a:spAutoFit/>
          </a:bodyPr>
          <a:lstStyle/>
          <a:p>
            <a:pPr marL="175895" marR="111125" indent="-56515">
              <a:lnSpc>
                <a:spcPct val="100000"/>
              </a:lnSpc>
              <a:spcBef>
                <a:spcPts val="495"/>
              </a:spcBef>
            </a:pPr>
            <a:r>
              <a:rPr sz="1100" spc="-10" dirty="0">
                <a:solidFill>
                  <a:srgbClr val="FFFFFF"/>
                </a:solidFill>
                <a:latin typeface="Georgia"/>
                <a:cs typeface="Georgia"/>
              </a:rPr>
              <a:t>Desare- nador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4443984" y="2802889"/>
            <a:ext cx="563880" cy="563880"/>
            <a:chOff x="4443984" y="2802889"/>
            <a:chExt cx="563880" cy="563880"/>
          </a:xfrm>
        </p:grpSpPr>
        <p:sp>
          <p:nvSpPr>
            <p:cNvPr id="31" name="object 31"/>
            <p:cNvSpPr/>
            <p:nvPr/>
          </p:nvSpPr>
          <p:spPr>
            <a:xfrm>
              <a:off x="4453509" y="281241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29">
                  <a:moveTo>
                    <a:pt x="272161" y="0"/>
                  </a:moveTo>
                  <a:lnTo>
                    <a:pt x="223224" y="4387"/>
                  </a:lnTo>
                  <a:lnTo>
                    <a:pt x="177171" y="17036"/>
                  </a:lnTo>
                  <a:lnTo>
                    <a:pt x="134770" y="37178"/>
                  </a:lnTo>
                  <a:lnTo>
                    <a:pt x="96787" y="64042"/>
                  </a:lnTo>
                  <a:lnTo>
                    <a:pt x="63989" y="96861"/>
                  </a:lnTo>
                  <a:lnTo>
                    <a:pt x="37145" y="134864"/>
                  </a:lnTo>
                  <a:lnTo>
                    <a:pt x="17020" y="177282"/>
                  </a:lnTo>
                  <a:lnTo>
                    <a:pt x="4382" y="223347"/>
                  </a:lnTo>
                  <a:lnTo>
                    <a:pt x="0" y="272288"/>
                  </a:lnTo>
                  <a:lnTo>
                    <a:pt x="4382" y="321228"/>
                  </a:lnTo>
                  <a:lnTo>
                    <a:pt x="17020" y="367293"/>
                  </a:lnTo>
                  <a:lnTo>
                    <a:pt x="37145" y="409711"/>
                  </a:lnTo>
                  <a:lnTo>
                    <a:pt x="63989" y="447714"/>
                  </a:lnTo>
                  <a:lnTo>
                    <a:pt x="96787" y="480533"/>
                  </a:lnTo>
                  <a:lnTo>
                    <a:pt x="134770" y="507397"/>
                  </a:lnTo>
                  <a:lnTo>
                    <a:pt x="177171" y="527539"/>
                  </a:lnTo>
                  <a:lnTo>
                    <a:pt x="223224" y="540188"/>
                  </a:lnTo>
                  <a:lnTo>
                    <a:pt x="272161" y="544576"/>
                  </a:lnTo>
                  <a:lnTo>
                    <a:pt x="321135" y="540188"/>
                  </a:lnTo>
                  <a:lnTo>
                    <a:pt x="367217" y="527539"/>
                  </a:lnTo>
                  <a:lnTo>
                    <a:pt x="409640" y="507397"/>
                  </a:lnTo>
                  <a:lnTo>
                    <a:pt x="447639" y="480533"/>
                  </a:lnTo>
                  <a:lnTo>
                    <a:pt x="480447" y="447714"/>
                  </a:lnTo>
                  <a:lnTo>
                    <a:pt x="507299" y="409711"/>
                  </a:lnTo>
                  <a:lnTo>
                    <a:pt x="527427" y="367293"/>
                  </a:lnTo>
                  <a:lnTo>
                    <a:pt x="540065" y="321228"/>
                  </a:lnTo>
                  <a:lnTo>
                    <a:pt x="544449" y="272288"/>
                  </a:lnTo>
                  <a:lnTo>
                    <a:pt x="540065" y="223347"/>
                  </a:lnTo>
                  <a:lnTo>
                    <a:pt x="527427" y="177282"/>
                  </a:lnTo>
                  <a:lnTo>
                    <a:pt x="507299" y="134864"/>
                  </a:lnTo>
                  <a:lnTo>
                    <a:pt x="480447" y="96861"/>
                  </a:lnTo>
                  <a:lnTo>
                    <a:pt x="447639" y="64042"/>
                  </a:lnTo>
                  <a:lnTo>
                    <a:pt x="409640" y="37178"/>
                  </a:lnTo>
                  <a:lnTo>
                    <a:pt x="367217" y="17036"/>
                  </a:lnTo>
                  <a:lnTo>
                    <a:pt x="321135" y="4387"/>
                  </a:lnTo>
                  <a:lnTo>
                    <a:pt x="272161" y="0"/>
                  </a:lnTo>
                  <a:close/>
                </a:path>
              </a:pathLst>
            </a:custGeom>
            <a:solidFill>
              <a:srgbClr val="783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4453509" y="2812414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29" h="544829">
                  <a:moveTo>
                    <a:pt x="0" y="272288"/>
                  </a:moveTo>
                  <a:lnTo>
                    <a:pt x="4382" y="223347"/>
                  </a:lnTo>
                  <a:lnTo>
                    <a:pt x="17020" y="177282"/>
                  </a:lnTo>
                  <a:lnTo>
                    <a:pt x="37145" y="134864"/>
                  </a:lnTo>
                  <a:lnTo>
                    <a:pt x="63989" y="96861"/>
                  </a:lnTo>
                  <a:lnTo>
                    <a:pt x="96787" y="64042"/>
                  </a:lnTo>
                  <a:lnTo>
                    <a:pt x="134770" y="37178"/>
                  </a:lnTo>
                  <a:lnTo>
                    <a:pt x="177171" y="17036"/>
                  </a:lnTo>
                  <a:lnTo>
                    <a:pt x="223224" y="4387"/>
                  </a:lnTo>
                  <a:lnTo>
                    <a:pt x="272161" y="0"/>
                  </a:lnTo>
                  <a:lnTo>
                    <a:pt x="321135" y="4387"/>
                  </a:lnTo>
                  <a:lnTo>
                    <a:pt x="367217" y="17036"/>
                  </a:lnTo>
                  <a:lnTo>
                    <a:pt x="409640" y="37178"/>
                  </a:lnTo>
                  <a:lnTo>
                    <a:pt x="447639" y="64042"/>
                  </a:lnTo>
                  <a:lnTo>
                    <a:pt x="480447" y="96861"/>
                  </a:lnTo>
                  <a:lnTo>
                    <a:pt x="507299" y="134864"/>
                  </a:lnTo>
                  <a:lnTo>
                    <a:pt x="527427" y="177282"/>
                  </a:lnTo>
                  <a:lnTo>
                    <a:pt x="540065" y="223347"/>
                  </a:lnTo>
                  <a:lnTo>
                    <a:pt x="544449" y="272288"/>
                  </a:lnTo>
                  <a:lnTo>
                    <a:pt x="540065" y="321228"/>
                  </a:lnTo>
                  <a:lnTo>
                    <a:pt x="527427" y="367293"/>
                  </a:lnTo>
                  <a:lnTo>
                    <a:pt x="507299" y="409711"/>
                  </a:lnTo>
                  <a:lnTo>
                    <a:pt x="480447" y="447714"/>
                  </a:lnTo>
                  <a:lnTo>
                    <a:pt x="447639" y="480533"/>
                  </a:lnTo>
                  <a:lnTo>
                    <a:pt x="409640" y="507397"/>
                  </a:lnTo>
                  <a:lnTo>
                    <a:pt x="367217" y="527539"/>
                  </a:lnTo>
                  <a:lnTo>
                    <a:pt x="321135" y="540188"/>
                  </a:lnTo>
                  <a:lnTo>
                    <a:pt x="272161" y="544576"/>
                  </a:lnTo>
                  <a:lnTo>
                    <a:pt x="223224" y="540188"/>
                  </a:lnTo>
                  <a:lnTo>
                    <a:pt x="177171" y="527539"/>
                  </a:lnTo>
                  <a:lnTo>
                    <a:pt x="134770" y="507397"/>
                  </a:lnTo>
                  <a:lnTo>
                    <a:pt x="96787" y="480533"/>
                  </a:lnTo>
                  <a:lnTo>
                    <a:pt x="63989" y="447714"/>
                  </a:lnTo>
                  <a:lnTo>
                    <a:pt x="37145" y="409711"/>
                  </a:lnTo>
                  <a:lnTo>
                    <a:pt x="17020" y="367293"/>
                  </a:lnTo>
                  <a:lnTo>
                    <a:pt x="4382" y="321228"/>
                  </a:lnTo>
                  <a:lnTo>
                    <a:pt x="0" y="272288"/>
                  </a:lnTo>
                  <a:close/>
                </a:path>
              </a:pathLst>
            </a:custGeom>
            <a:ln w="19050">
              <a:solidFill>
                <a:srgbClr val="5025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4431029" y="2983229"/>
            <a:ext cx="5911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Georgia"/>
                <a:cs typeface="Georgia"/>
              </a:rPr>
              <a:t>BOMBAS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4666360" y="3356990"/>
            <a:ext cx="118110" cy="324485"/>
          </a:xfrm>
          <a:custGeom>
            <a:avLst/>
            <a:gdLst/>
            <a:ahLst/>
            <a:cxnLst/>
            <a:rect l="l" t="t" r="r" b="b"/>
            <a:pathLst>
              <a:path w="118110" h="324485">
                <a:moveTo>
                  <a:pt x="59176" y="50349"/>
                </a:moveTo>
                <a:lnTo>
                  <a:pt x="46409" y="71977"/>
                </a:lnTo>
                <a:lnTo>
                  <a:pt x="45338" y="323977"/>
                </a:lnTo>
                <a:lnTo>
                  <a:pt x="70738" y="324104"/>
                </a:lnTo>
                <a:lnTo>
                  <a:pt x="71713" y="94742"/>
                </a:lnTo>
                <a:lnTo>
                  <a:pt x="71699" y="71977"/>
                </a:lnTo>
                <a:lnTo>
                  <a:pt x="59176" y="50349"/>
                </a:lnTo>
                <a:close/>
              </a:path>
              <a:path w="118110" h="324485">
                <a:moveTo>
                  <a:pt x="73879" y="25146"/>
                </a:moveTo>
                <a:lnTo>
                  <a:pt x="72009" y="25146"/>
                </a:lnTo>
                <a:lnTo>
                  <a:pt x="71809" y="72165"/>
                </a:lnTo>
                <a:lnTo>
                  <a:pt x="92455" y="107823"/>
                </a:lnTo>
                <a:lnTo>
                  <a:pt x="95885" y="113919"/>
                </a:lnTo>
                <a:lnTo>
                  <a:pt x="103631" y="116078"/>
                </a:lnTo>
                <a:lnTo>
                  <a:pt x="115824" y="108966"/>
                </a:lnTo>
                <a:lnTo>
                  <a:pt x="117855" y="101219"/>
                </a:lnTo>
                <a:lnTo>
                  <a:pt x="114426" y="95123"/>
                </a:lnTo>
                <a:lnTo>
                  <a:pt x="73879" y="25146"/>
                </a:lnTo>
                <a:close/>
              </a:path>
              <a:path w="118110" h="324485">
                <a:moveTo>
                  <a:pt x="59309" y="0"/>
                </a:moveTo>
                <a:lnTo>
                  <a:pt x="3555" y="94742"/>
                </a:lnTo>
                <a:lnTo>
                  <a:pt x="0" y="100711"/>
                </a:lnTo>
                <a:lnTo>
                  <a:pt x="2031" y="108585"/>
                </a:lnTo>
                <a:lnTo>
                  <a:pt x="8000" y="112141"/>
                </a:lnTo>
                <a:lnTo>
                  <a:pt x="14097" y="115697"/>
                </a:lnTo>
                <a:lnTo>
                  <a:pt x="21843" y="113664"/>
                </a:lnTo>
                <a:lnTo>
                  <a:pt x="25400" y="107569"/>
                </a:lnTo>
                <a:lnTo>
                  <a:pt x="46409" y="71977"/>
                </a:lnTo>
                <a:lnTo>
                  <a:pt x="46609" y="25146"/>
                </a:lnTo>
                <a:lnTo>
                  <a:pt x="73879" y="25146"/>
                </a:lnTo>
                <a:lnTo>
                  <a:pt x="59309" y="0"/>
                </a:lnTo>
                <a:close/>
              </a:path>
              <a:path w="118110" h="324485">
                <a:moveTo>
                  <a:pt x="71982" y="31496"/>
                </a:moveTo>
                <a:lnTo>
                  <a:pt x="48260" y="31496"/>
                </a:lnTo>
                <a:lnTo>
                  <a:pt x="70230" y="31623"/>
                </a:lnTo>
                <a:lnTo>
                  <a:pt x="59176" y="50349"/>
                </a:lnTo>
                <a:lnTo>
                  <a:pt x="71809" y="72165"/>
                </a:lnTo>
                <a:lnTo>
                  <a:pt x="71982" y="31496"/>
                </a:lnTo>
                <a:close/>
              </a:path>
              <a:path w="118110" h="324485">
                <a:moveTo>
                  <a:pt x="72009" y="25146"/>
                </a:moveTo>
                <a:lnTo>
                  <a:pt x="46609" y="25146"/>
                </a:lnTo>
                <a:lnTo>
                  <a:pt x="46409" y="71977"/>
                </a:lnTo>
                <a:lnTo>
                  <a:pt x="59176" y="50349"/>
                </a:lnTo>
                <a:lnTo>
                  <a:pt x="48260" y="31496"/>
                </a:lnTo>
                <a:lnTo>
                  <a:pt x="71982" y="31496"/>
                </a:lnTo>
                <a:lnTo>
                  <a:pt x="72009" y="25146"/>
                </a:lnTo>
                <a:close/>
              </a:path>
              <a:path w="118110" h="324485">
                <a:moveTo>
                  <a:pt x="48260" y="31496"/>
                </a:moveTo>
                <a:lnTo>
                  <a:pt x="59176" y="50349"/>
                </a:lnTo>
                <a:lnTo>
                  <a:pt x="70230" y="31623"/>
                </a:lnTo>
                <a:lnTo>
                  <a:pt x="48260" y="31496"/>
                </a:lnTo>
                <a:close/>
              </a:path>
            </a:pathLst>
          </a:custGeom>
          <a:solidFill>
            <a:srgbClr val="783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3573398" y="2087257"/>
            <a:ext cx="568325" cy="2616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4"/>
              </a:spcBef>
            </a:pPr>
            <a:r>
              <a:rPr sz="1050" spc="-10" dirty="0">
                <a:latin typeface="Georgia"/>
                <a:cs typeface="Georgia"/>
              </a:rPr>
              <a:t>Navios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396866" y="2087333"/>
            <a:ext cx="646430" cy="254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4"/>
              </a:spcBef>
            </a:pPr>
            <a:r>
              <a:rPr sz="1050" spc="-10" dirty="0">
                <a:latin typeface="Georgia"/>
                <a:cs typeface="Georgia"/>
              </a:rPr>
              <a:t>Tanques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5298821" y="2087333"/>
            <a:ext cx="507365" cy="254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2544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4"/>
              </a:spcBef>
            </a:pPr>
            <a:r>
              <a:rPr sz="1050" spc="-10" dirty="0">
                <a:latin typeface="Georgia"/>
                <a:cs typeface="Georgia"/>
              </a:rPr>
              <a:t>Dutos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043170" y="2155317"/>
            <a:ext cx="255904" cy="118110"/>
          </a:xfrm>
          <a:custGeom>
            <a:avLst/>
            <a:gdLst/>
            <a:ahLst/>
            <a:cxnLst/>
            <a:rect l="l" t="t" r="r" b="b"/>
            <a:pathLst>
              <a:path w="255904" h="118110">
                <a:moveTo>
                  <a:pt x="205195" y="58864"/>
                </a:moveTo>
                <a:lnTo>
                  <a:pt x="147827" y="92329"/>
                </a:lnTo>
                <a:lnTo>
                  <a:pt x="141858" y="95885"/>
                </a:lnTo>
                <a:lnTo>
                  <a:pt x="139826" y="103759"/>
                </a:lnTo>
                <a:lnTo>
                  <a:pt x="143255" y="109728"/>
                </a:lnTo>
                <a:lnTo>
                  <a:pt x="146812" y="115824"/>
                </a:lnTo>
                <a:lnTo>
                  <a:pt x="154558" y="117856"/>
                </a:lnTo>
                <a:lnTo>
                  <a:pt x="233863" y="71628"/>
                </a:lnTo>
                <a:lnTo>
                  <a:pt x="230504" y="71628"/>
                </a:lnTo>
                <a:lnTo>
                  <a:pt x="230504" y="69850"/>
                </a:lnTo>
                <a:lnTo>
                  <a:pt x="224027" y="69850"/>
                </a:lnTo>
                <a:lnTo>
                  <a:pt x="205195" y="58864"/>
                </a:lnTo>
                <a:close/>
              </a:path>
              <a:path w="255904" h="118110">
                <a:moveTo>
                  <a:pt x="183533" y="46228"/>
                </a:moveTo>
                <a:lnTo>
                  <a:pt x="0" y="46228"/>
                </a:lnTo>
                <a:lnTo>
                  <a:pt x="0" y="71628"/>
                </a:lnTo>
                <a:lnTo>
                  <a:pt x="183315" y="71628"/>
                </a:lnTo>
                <a:lnTo>
                  <a:pt x="205195" y="58864"/>
                </a:lnTo>
                <a:lnTo>
                  <a:pt x="183533" y="46228"/>
                </a:lnTo>
                <a:close/>
              </a:path>
              <a:path w="255904" h="118110">
                <a:moveTo>
                  <a:pt x="233912" y="46228"/>
                </a:moveTo>
                <a:lnTo>
                  <a:pt x="230504" y="46228"/>
                </a:lnTo>
                <a:lnTo>
                  <a:pt x="230504" y="71628"/>
                </a:lnTo>
                <a:lnTo>
                  <a:pt x="233863" y="71628"/>
                </a:lnTo>
                <a:lnTo>
                  <a:pt x="255650" y="58928"/>
                </a:lnTo>
                <a:lnTo>
                  <a:pt x="233912" y="46228"/>
                </a:lnTo>
                <a:close/>
              </a:path>
              <a:path w="255904" h="118110">
                <a:moveTo>
                  <a:pt x="224027" y="47879"/>
                </a:moveTo>
                <a:lnTo>
                  <a:pt x="205195" y="58864"/>
                </a:lnTo>
                <a:lnTo>
                  <a:pt x="224027" y="69850"/>
                </a:lnTo>
                <a:lnTo>
                  <a:pt x="224027" y="47879"/>
                </a:lnTo>
                <a:close/>
              </a:path>
              <a:path w="255904" h="118110">
                <a:moveTo>
                  <a:pt x="230504" y="47879"/>
                </a:moveTo>
                <a:lnTo>
                  <a:pt x="224027" y="47879"/>
                </a:lnTo>
                <a:lnTo>
                  <a:pt x="224027" y="69850"/>
                </a:lnTo>
                <a:lnTo>
                  <a:pt x="230504" y="69850"/>
                </a:lnTo>
                <a:lnTo>
                  <a:pt x="230504" y="47879"/>
                </a:lnTo>
                <a:close/>
              </a:path>
              <a:path w="255904" h="118110">
                <a:moveTo>
                  <a:pt x="154558" y="0"/>
                </a:moveTo>
                <a:lnTo>
                  <a:pt x="146812" y="2032"/>
                </a:lnTo>
                <a:lnTo>
                  <a:pt x="143255" y="8000"/>
                </a:lnTo>
                <a:lnTo>
                  <a:pt x="139826" y="14097"/>
                </a:lnTo>
                <a:lnTo>
                  <a:pt x="141858" y="21844"/>
                </a:lnTo>
                <a:lnTo>
                  <a:pt x="147827" y="25400"/>
                </a:lnTo>
                <a:lnTo>
                  <a:pt x="205195" y="58864"/>
                </a:lnTo>
                <a:lnTo>
                  <a:pt x="224027" y="47879"/>
                </a:lnTo>
                <a:lnTo>
                  <a:pt x="230504" y="47879"/>
                </a:lnTo>
                <a:lnTo>
                  <a:pt x="230504" y="46228"/>
                </a:lnTo>
                <a:lnTo>
                  <a:pt x="233912" y="46228"/>
                </a:lnTo>
                <a:lnTo>
                  <a:pt x="160654" y="3429"/>
                </a:lnTo>
                <a:lnTo>
                  <a:pt x="154558" y="0"/>
                </a:lnTo>
                <a:close/>
              </a:path>
            </a:pathLst>
          </a:custGeom>
          <a:solidFill>
            <a:srgbClr val="78397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9" name="object 39"/>
          <p:cNvGrpSpPr/>
          <p:nvPr/>
        </p:nvGrpSpPr>
        <p:grpSpPr>
          <a:xfrm>
            <a:off x="3798315" y="2157602"/>
            <a:ext cx="1812925" cy="3613785"/>
            <a:chOff x="3798315" y="2157602"/>
            <a:chExt cx="1812925" cy="3613785"/>
          </a:xfrm>
        </p:grpSpPr>
        <p:sp>
          <p:nvSpPr>
            <p:cNvPr id="40" name="object 40"/>
            <p:cNvSpPr/>
            <p:nvPr/>
          </p:nvSpPr>
          <p:spPr>
            <a:xfrm>
              <a:off x="3798316" y="2157602"/>
              <a:ext cx="1812925" cy="734695"/>
            </a:xfrm>
            <a:custGeom>
              <a:avLst/>
              <a:gdLst/>
              <a:ahLst/>
              <a:cxnLst/>
              <a:rect l="l" t="t" r="r" b="b"/>
              <a:pathLst>
                <a:path w="1812925" h="734694">
                  <a:moveTo>
                    <a:pt x="598678" y="69342"/>
                  </a:moveTo>
                  <a:lnTo>
                    <a:pt x="598297" y="43942"/>
                  </a:lnTo>
                  <a:lnTo>
                    <a:pt x="414883" y="46672"/>
                  </a:lnTo>
                  <a:lnTo>
                    <a:pt x="450088" y="25400"/>
                  </a:lnTo>
                  <a:lnTo>
                    <a:pt x="456057" y="21717"/>
                  </a:lnTo>
                  <a:lnTo>
                    <a:pt x="458089" y="13970"/>
                  </a:lnTo>
                  <a:lnTo>
                    <a:pt x="454406" y="7874"/>
                  </a:lnTo>
                  <a:lnTo>
                    <a:pt x="450850" y="1905"/>
                  </a:lnTo>
                  <a:lnTo>
                    <a:pt x="442976" y="0"/>
                  </a:lnTo>
                  <a:lnTo>
                    <a:pt x="437007" y="3683"/>
                  </a:lnTo>
                  <a:lnTo>
                    <a:pt x="342773" y="60452"/>
                  </a:lnTo>
                  <a:lnTo>
                    <a:pt x="444754" y="117856"/>
                  </a:lnTo>
                  <a:lnTo>
                    <a:pt x="452501" y="115697"/>
                  </a:lnTo>
                  <a:lnTo>
                    <a:pt x="459359" y="103505"/>
                  </a:lnTo>
                  <a:lnTo>
                    <a:pt x="457200" y="95758"/>
                  </a:lnTo>
                  <a:lnTo>
                    <a:pt x="416407" y="72771"/>
                  </a:lnTo>
                  <a:lnTo>
                    <a:pt x="415163" y="72072"/>
                  </a:lnTo>
                  <a:lnTo>
                    <a:pt x="598678" y="69342"/>
                  </a:lnTo>
                  <a:close/>
                </a:path>
                <a:path w="1812925" h="734694">
                  <a:moveTo>
                    <a:pt x="747522" y="455930"/>
                  </a:moveTo>
                  <a:lnTo>
                    <a:pt x="741934" y="450215"/>
                  </a:lnTo>
                  <a:lnTo>
                    <a:pt x="71628" y="450215"/>
                  </a:lnTo>
                  <a:lnTo>
                    <a:pt x="71628" y="263258"/>
                  </a:lnTo>
                  <a:lnTo>
                    <a:pt x="71628" y="222758"/>
                  </a:lnTo>
                  <a:lnTo>
                    <a:pt x="71628" y="216408"/>
                  </a:lnTo>
                  <a:lnTo>
                    <a:pt x="71742" y="263474"/>
                  </a:lnTo>
                  <a:lnTo>
                    <a:pt x="96012" y="305054"/>
                  </a:lnTo>
                  <a:lnTo>
                    <a:pt x="103759" y="307086"/>
                  </a:lnTo>
                  <a:lnTo>
                    <a:pt x="109855" y="303530"/>
                  </a:lnTo>
                  <a:lnTo>
                    <a:pt x="115951" y="300101"/>
                  </a:lnTo>
                  <a:lnTo>
                    <a:pt x="117983" y="292227"/>
                  </a:lnTo>
                  <a:lnTo>
                    <a:pt x="114427" y="286258"/>
                  </a:lnTo>
                  <a:lnTo>
                    <a:pt x="73609" y="216408"/>
                  </a:lnTo>
                  <a:lnTo>
                    <a:pt x="58928" y="191262"/>
                  </a:lnTo>
                  <a:lnTo>
                    <a:pt x="3556" y="286258"/>
                  </a:lnTo>
                  <a:lnTo>
                    <a:pt x="0" y="292227"/>
                  </a:lnTo>
                  <a:lnTo>
                    <a:pt x="2032" y="300101"/>
                  </a:lnTo>
                  <a:lnTo>
                    <a:pt x="8128" y="303530"/>
                  </a:lnTo>
                  <a:lnTo>
                    <a:pt x="14224" y="307086"/>
                  </a:lnTo>
                  <a:lnTo>
                    <a:pt x="21971" y="305054"/>
                  </a:lnTo>
                  <a:lnTo>
                    <a:pt x="46228" y="263474"/>
                  </a:lnTo>
                  <a:lnTo>
                    <a:pt x="46329" y="263283"/>
                  </a:lnTo>
                  <a:lnTo>
                    <a:pt x="46228" y="469900"/>
                  </a:lnTo>
                  <a:lnTo>
                    <a:pt x="51943" y="475615"/>
                  </a:lnTo>
                  <a:lnTo>
                    <a:pt x="722122" y="475615"/>
                  </a:lnTo>
                  <a:lnTo>
                    <a:pt x="722122" y="734568"/>
                  </a:lnTo>
                  <a:lnTo>
                    <a:pt x="747522" y="734568"/>
                  </a:lnTo>
                  <a:lnTo>
                    <a:pt x="747522" y="475615"/>
                  </a:lnTo>
                  <a:lnTo>
                    <a:pt x="747522" y="455930"/>
                  </a:lnTo>
                  <a:close/>
                </a:path>
                <a:path w="1812925" h="734694">
                  <a:moveTo>
                    <a:pt x="980694" y="284607"/>
                  </a:moveTo>
                  <a:lnTo>
                    <a:pt x="936396" y="208788"/>
                  </a:lnTo>
                  <a:lnTo>
                    <a:pt x="921639" y="183515"/>
                  </a:lnTo>
                  <a:lnTo>
                    <a:pt x="862711" y="284607"/>
                  </a:lnTo>
                  <a:lnTo>
                    <a:pt x="864743" y="292354"/>
                  </a:lnTo>
                  <a:lnTo>
                    <a:pt x="876935" y="299466"/>
                  </a:lnTo>
                  <a:lnTo>
                    <a:pt x="884682" y="297434"/>
                  </a:lnTo>
                  <a:lnTo>
                    <a:pt x="908939" y="255854"/>
                  </a:lnTo>
                  <a:lnTo>
                    <a:pt x="908939" y="426212"/>
                  </a:lnTo>
                  <a:lnTo>
                    <a:pt x="914654" y="431927"/>
                  </a:lnTo>
                  <a:lnTo>
                    <a:pt x="914654" y="654812"/>
                  </a:lnTo>
                  <a:lnTo>
                    <a:pt x="940054" y="654812"/>
                  </a:lnTo>
                  <a:lnTo>
                    <a:pt x="940054" y="431927"/>
                  </a:lnTo>
                  <a:lnTo>
                    <a:pt x="940054" y="412242"/>
                  </a:lnTo>
                  <a:lnTo>
                    <a:pt x="934466" y="406527"/>
                  </a:lnTo>
                  <a:lnTo>
                    <a:pt x="934339" y="406527"/>
                  </a:lnTo>
                  <a:lnTo>
                    <a:pt x="934339" y="255638"/>
                  </a:lnTo>
                  <a:lnTo>
                    <a:pt x="958723" y="297434"/>
                  </a:lnTo>
                  <a:lnTo>
                    <a:pt x="966470" y="299466"/>
                  </a:lnTo>
                  <a:lnTo>
                    <a:pt x="972566" y="295910"/>
                  </a:lnTo>
                  <a:lnTo>
                    <a:pt x="978535" y="292354"/>
                  </a:lnTo>
                  <a:lnTo>
                    <a:pt x="980694" y="284607"/>
                  </a:lnTo>
                  <a:close/>
                </a:path>
                <a:path w="1812925" h="734694">
                  <a:moveTo>
                    <a:pt x="1812925" y="284607"/>
                  </a:moveTo>
                  <a:lnTo>
                    <a:pt x="1768627" y="208788"/>
                  </a:lnTo>
                  <a:lnTo>
                    <a:pt x="1753870" y="183515"/>
                  </a:lnTo>
                  <a:lnTo>
                    <a:pt x="1694942" y="284607"/>
                  </a:lnTo>
                  <a:lnTo>
                    <a:pt x="1696974" y="292354"/>
                  </a:lnTo>
                  <a:lnTo>
                    <a:pt x="1709166" y="299466"/>
                  </a:lnTo>
                  <a:lnTo>
                    <a:pt x="1716913" y="297434"/>
                  </a:lnTo>
                  <a:lnTo>
                    <a:pt x="1741170" y="255854"/>
                  </a:lnTo>
                  <a:lnTo>
                    <a:pt x="1741297" y="255638"/>
                  </a:lnTo>
                  <a:lnTo>
                    <a:pt x="1741170" y="446405"/>
                  </a:lnTo>
                  <a:lnTo>
                    <a:pt x="1112901" y="446405"/>
                  </a:lnTo>
                  <a:lnTo>
                    <a:pt x="1107186" y="452120"/>
                  </a:lnTo>
                  <a:lnTo>
                    <a:pt x="1107186" y="734568"/>
                  </a:lnTo>
                  <a:lnTo>
                    <a:pt x="1132586" y="734568"/>
                  </a:lnTo>
                  <a:lnTo>
                    <a:pt x="1132586" y="471805"/>
                  </a:lnTo>
                  <a:lnTo>
                    <a:pt x="1760982" y="471805"/>
                  </a:lnTo>
                  <a:lnTo>
                    <a:pt x="1766570" y="466090"/>
                  </a:lnTo>
                  <a:lnTo>
                    <a:pt x="1766570" y="446405"/>
                  </a:lnTo>
                  <a:lnTo>
                    <a:pt x="1766570" y="255638"/>
                  </a:lnTo>
                  <a:lnTo>
                    <a:pt x="1766570" y="215138"/>
                  </a:lnTo>
                  <a:lnTo>
                    <a:pt x="1766570" y="208788"/>
                  </a:lnTo>
                  <a:lnTo>
                    <a:pt x="1766697" y="255854"/>
                  </a:lnTo>
                  <a:lnTo>
                    <a:pt x="1790954" y="297434"/>
                  </a:lnTo>
                  <a:lnTo>
                    <a:pt x="1798701" y="299466"/>
                  </a:lnTo>
                  <a:lnTo>
                    <a:pt x="1804797" y="295910"/>
                  </a:lnTo>
                  <a:lnTo>
                    <a:pt x="1810766" y="292354"/>
                  </a:lnTo>
                  <a:lnTo>
                    <a:pt x="1812925" y="284607"/>
                  </a:lnTo>
                  <a:close/>
                </a:path>
              </a:pathLst>
            </a:custGeom>
            <a:solidFill>
              <a:srgbClr val="783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4545710" y="4454639"/>
              <a:ext cx="360045" cy="1307465"/>
            </a:xfrm>
            <a:custGeom>
              <a:avLst/>
              <a:gdLst/>
              <a:ahLst/>
              <a:cxnLst/>
              <a:rect l="l" t="t" r="r" b="b"/>
              <a:pathLst>
                <a:path w="360045" h="1307464">
                  <a:moveTo>
                    <a:pt x="360045" y="0"/>
                  </a:moveTo>
                  <a:lnTo>
                    <a:pt x="0" y="0"/>
                  </a:lnTo>
                  <a:lnTo>
                    <a:pt x="0" y="1307083"/>
                  </a:lnTo>
                  <a:lnTo>
                    <a:pt x="360045" y="1307083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B7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4545710" y="4454639"/>
              <a:ext cx="360045" cy="1307465"/>
            </a:xfrm>
            <a:custGeom>
              <a:avLst/>
              <a:gdLst/>
              <a:ahLst/>
              <a:cxnLst/>
              <a:rect l="l" t="t" r="r" b="b"/>
              <a:pathLst>
                <a:path w="360045" h="1307464">
                  <a:moveTo>
                    <a:pt x="0" y="1307083"/>
                  </a:moveTo>
                  <a:lnTo>
                    <a:pt x="360045" y="1307083"/>
                  </a:lnTo>
                  <a:lnTo>
                    <a:pt x="360045" y="0"/>
                  </a:lnTo>
                  <a:lnTo>
                    <a:pt x="0" y="0"/>
                  </a:lnTo>
                  <a:lnTo>
                    <a:pt x="0" y="1307083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3" name="object 43"/>
          <p:cNvSpPr txBox="1"/>
          <p:nvPr/>
        </p:nvSpPr>
        <p:spPr>
          <a:xfrm>
            <a:off x="4624059" y="4566665"/>
            <a:ext cx="198755" cy="1086485"/>
          </a:xfrm>
          <a:prstGeom prst="rect">
            <a:avLst/>
          </a:prstGeom>
        </p:spPr>
        <p:txBody>
          <a:bodyPr vert="vert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Desgaseificador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44" name="object 44"/>
          <p:cNvGrpSpPr/>
          <p:nvPr/>
        </p:nvGrpSpPr>
        <p:grpSpPr>
          <a:xfrm>
            <a:off x="4126991" y="6083769"/>
            <a:ext cx="1207135" cy="379095"/>
            <a:chOff x="4126991" y="6083769"/>
            <a:chExt cx="1207135" cy="379095"/>
          </a:xfrm>
        </p:grpSpPr>
        <p:sp>
          <p:nvSpPr>
            <p:cNvPr id="45" name="object 45"/>
            <p:cNvSpPr/>
            <p:nvPr/>
          </p:nvSpPr>
          <p:spPr>
            <a:xfrm>
              <a:off x="4136516" y="6093294"/>
              <a:ext cx="1188085" cy="360045"/>
            </a:xfrm>
            <a:custGeom>
              <a:avLst/>
              <a:gdLst/>
              <a:ahLst/>
              <a:cxnLst/>
              <a:rect l="l" t="t" r="r" b="b"/>
              <a:pathLst>
                <a:path w="1188085" h="360045">
                  <a:moveTo>
                    <a:pt x="1187996" y="0"/>
                  </a:moveTo>
                  <a:lnTo>
                    <a:pt x="0" y="0"/>
                  </a:lnTo>
                  <a:lnTo>
                    <a:pt x="0" y="360045"/>
                  </a:lnTo>
                  <a:lnTo>
                    <a:pt x="1187996" y="360045"/>
                  </a:lnTo>
                  <a:lnTo>
                    <a:pt x="1187996" y="0"/>
                  </a:lnTo>
                  <a:close/>
                </a:path>
              </a:pathLst>
            </a:custGeom>
            <a:solidFill>
              <a:srgbClr val="B7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4136516" y="6093294"/>
              <a:ext cx="1188085" cy="360045"/>
            </a:xfrm>
            <a:custGeom>
              <a:avLst/>
              <a:gdLst/>
              <a:ahLst/>
              <a:cxnLst/>
              <a:rect l="l" t="t" r="r" b="b"/>
              <a:pathLst>
                <a:path w="1188085" h="360045">
                  <a:moveTo>
                    <a:pt x="0" y="360045"/>
                  </a:moveTo>
                  <a:lnTo>
                    <a:pt x="1187996" y="360045"/>
                  </a:lnTo>
                  <a:lnTo>
                    <a:pt x="1187996" y="0"/>
                  </a:lnTo>
                  <a:lnTo>
                    <a:pt x="0" y="0"/>
                  </a:lnTo>
                  <a:lnTo>
                    <a:pt x="0" y="360045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7" name="object 47"/>
          <p:cNvSpPr txBox="1"/>
          <p:nvPr/>
        </p:nvSpPr>
        <p:spPr>
          <a:xfrm>
            <a:off x="4136516" y="6093294"/>
            <a:ext cx="1188085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>
              <a:lnSpc>
                <a:spcPts val="1395"/>
              </a:lnSpc>
            </a:pP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Separador</a:t>
            </a:r>
            <a:endParaRPr sz="1200">
              <a:latin typeface="Georgia"/>
              <a:cs typeface="Georgia"/>
            </a:endParaRPr>
          </a:p>
          <a:p>
            <a:pPr marL="238125">
              <a:lnSpc>
                <a:spcPct val="100000"/>
              </a:lnSpc>
            </a:pP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Água-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Óleo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2526029" y="5988837"/>
            <a:ext cx="563880" cy="563880"/>
            <a:chOff x="2526029" y="5988837"/>
            <a:chExt cx="563880" cy="563880"/>
          </a:xfrm>
        </p:grpSpPr>
        <p:sp>
          <p:nvSpPr>
            <p:cNvPr id="49" name="object 49"/>
            <p:cNvSpPr/>
            <p:nvPr/>
          </p:nvSpPr>
          <p:spPr>
            <a:xfrm>
              <a:off x="2535554" y="5998362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30" h="544829">
                  <a:moveTo>
                    <a:pt x="272288" y="0"/>
                  </a:moveTo>
                  <a:lnTo>
                    <a:pt x="223347" y="4386"/>
                  </a:lnTo>
                  <a:lnTo>
                    <a:pt x="177282" y="17034"/>
                  </a:lnTo>
                  <a:lnTo>
                    <a:pt x="134864" y="37174"/>
                  </a:lnTo>
                  <a:lnTo>
                    <a:pt x="96861" y="64037"/>
                  </a:lnTo>
                  <a:lnTo>
                    <a:pt x="64042" y="96854"/>
                  </a:lnTo>
                  <a:lnTo>
                    <a:pt x="37178" y="134855"/>
                  </a:lnTo>
                  <a:lnTo>
                    <a:pt x="17036" y="177271"/>
                  </a:lnTo>
                  <a:lnTo>
                    <a:pt x="4387" y="223334"/>
                  </a:lnTo>
                  <a:lnTo>
                    <a:pt x="0" y="272275"/>
                  </a:lnTo>
                  <a:lnTo>
                    <a:pt x="4387" y="321219"/>
                  </a:lnTo>
                  <a:lnTo>
                    <a:pt x="17036" y="367285"/>
                  </a:lnTo>
                  <a:lnTo>
                    <a:pt x="37178" y="409704"/>
                  </a:lnTo>
                  <a:lnTo>
                    <a:pt x="64042" y="447707"/>
                  </a:lnTo>
                  <a:lnTo>
                    <a:pt x="96861" y="480524"/>
                  </a:lnTo>
                  <a:lnTo>
                    <a:pt x="134864" y="507388"/>
                  </a:lnTo>
                  <a:lnTo>
                    <a:pt x="177282" y="527528"/>
                  </a:lnTo>
                  <a:lnTo>
                    <a:pt x="223347" y="540176"/>
                  </a:lnTo>
                  <a:lnTo>
                    <a:pt x="272288" y="544563"/>
                  </a:lnTo>
                  <a:lnTo>
                    <a:pt x="321228" y="540176"/>
                  </a:lnTo>
                  <a:lnTo>
                    <a:pt x="367293" y="527528"/>
                  </a:lnTo>
                  <a:lnTo>
                    <a:pt x="409711" y="507388"/>
                  </a:lnTo>
                  <a:lnTo>
                    <a:pt x="447714" y="480524"/>
                  </a:lnTo>
                  <a:lnTo>
                    <a:pt x="480533" y="447707"/>
                  </a:lnTo>
                  <a:lnTo>
                    <a:pt x="507397" y="409704"/>
                  </a:lnTo>
                  <a:lnTo>
                    <a:pt x="527539" y="367285"/>
                  </a:lnTo>
                  <a:lnTo>
                    <a:pt x="540188" y="321219"/>
                  </a:lnTo>
                  <a:lnTo>
                    <a:pt x="544576" y="272275"/>
                  </a:lnTo>
                  <a:lnTo>
                    <a:pt x="540188" y="223334"/>
                  </a:lnTo>
                  <a:lnTo>
                    <a:pt x="527539" y="177271"/>
                  </a:lnTo>
                  <a:lnTo>
                    <a:pt x="507397" y="134855"/>
                  </a:lnTo>
                  <a:lnTo>
                    <a:pt x="480533" y="96854"/>
                  </a:lnTo>
                  <a:lnTo>
                    <a:pt x="447714" y="64037"/>
                  </a:lnTo>
                  <a:lnTo>
                    <a:pt x="409711" y="37174"/>
                  </a:lnTo>
                  <a:lnTo>
                    <a:pt x="367293" y="17034"/>
                  </a:lnTo>
                  <a:lnTo>
                    <a:pt x="321228" y="4386"/>
                  </a:lnTo>
                  <a:lnTo>
                    <a:pt x="272288" y="0"/>
                  </a:lnTo>
                  <a:close/>
                </a:path>
              </a:pathLst>
            </a:custGeom>
            <a:solidFill>
              <a:srgbClr val="B7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2535554" y="5998362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30" h="544829">
                  <a:moveTo>
                    <a:pt x="0" y="272275"/>
                  </a:moveTo>
                  <a:lnTo>
                    <a:pt x="4387" y="223334"/>
                  </a:lnTo>
                  <a:lnTo>
                    <a:pt x="17036" y="177271"/>
                  </a:lnTo>
                  <a:lnTo>
                    <a:pt x="37178" y="134855"/>
                  </a:lnTo>
                  <a:lnTo>
                    <a:pt x="64042" y="96854"/>
                  </a:lnTo>
                  <a:lnTo>
                    <a:pt x="96861" y="64037"/>
                  </a:lnTo>
                  <a:lnTo>
                    <a:pt x="134864" y="37174"/>
                  </a:lnTo>
                  <a:lnTo>
                    <a:pt x="177282" y="17034"/>
                  </a:lnTo>
                  <a:lnTo>
                    <a:pt x="223347" y="4386"/>
                  </a:lnTo>
                  <a:lnTo>
                    <a:pt x="272288" y="0"/>
                  </a:lnTo>
                  <a:lnTo>
                    <a:pt x="321228" y="4386"/>
                  </a:lnTo>
                  <a:lnTo>
                    <a:pt x="367293" y="17034"/>
                  </a:lnTo>
                  <a:lnTo>
                    <a:pt x="409711" y="37174"/>
                  </a:lnTo>
                  <a:lnTo>
                    <a:pt x="447714" y="64037"/>
                  </a:lnTo>
                  <a:lnTo>
                    <a:pt x="480533" y="96854"/>
                  </a:lnTo>
                  <a:lnTo>
                    <a:pt x="507397" y="134855"/>
                  </a:lnTo>
                  <a:lnTo>
                    <a:pt x="527539" y="177271"/>
                  </a:lnTo>
                  <a:lnTo>
                    <a:pt x="540188" y="223334"/>
                  </a:lnTo>
                  <a:lnTo>
                    <a:pt x="544576" y="272275"/>
                  </a:lnTo>
                  <a:lnTo>
                    <a:pt x="540188" y="321219"/>
                  </a:lnTo>
                  <a:lnTo>
                    <a:pt x="527539" y="367285"/>
                  </a:lnTo>
                  <a:lnTo>
                    <a:pt x="507397" y="409704"/>
                  </a:lnTo>
                  <a:lnTo>
                    <a:pt x="480533" y="447707"/>
                  </a:lnTo>
                  <a:lnTo>
                    <a:pt x="447714" y="480524"/>
                  </a:lnTo>
                  <a:lnTo>
                    <a:pt x="409711" y="507388"/>
                  </a:lnTo>
                  <a:lnTo>
                    <a:pt x="367293" y="527528"/>
                  </a:lnTo>
                  <a:lnTo>
                    <a:pt x="321228" y="540176"/>
                  </a:lnTo>
                  <a:lnTo>
                    <a:pt x="272288" y="544563"/>
                  </a:lnTo>
                  <a:lnTo>
                    <a:pt x="223347" y="540176"/>
                  </a:lnTo>
                  <a:lnTo>
                    <a:pt x="177282" y="527528"/>
                  </a:lnTo>
                  <a:lnTo>
                    <a:pt x="134864" y="507388"/>
                  </a:lnTo>
                  <a:lnTo>
                    <a:pt x="96861" y="480524"/>
                  </a:lnTo>
                  <a:lnTo>
                    <a:pt x="64042" y="447707"/>
                  </a:lnTo>
                  <a:lnTo>
                    <a:pt x="37178" y="409704"/>
                  </a:lnTo>
                  <a:lnTo>
                    <a:pt x="17036" y="367285"/>
                  </a:lnTo>
                  <a:lnTo>
                    <a:pt x="4387" y="321219"/>
                  </a:lnTo>
                  <a:lnTo>
                    <a:pt x="0" y="272275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2512567" y="6172301"/>
            <a:ext cx="5911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001F5F"/>
                </a:solidFill>
                <a:latin typeface="Georgia"/>
                <a:cs typeface="Georgia"/>
              </a:rPr>
              <a:t>BOMBAS</a:t>
            </a:r>
            <a:endParaRPr sz="1050">
              <a:latin typeface="Georgia"/>
              <a:cs typeface="Georgia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2157857" y="5147690"/>
            <a:ext cx="1300480" cy="379095"/>
            <a:chOff x="2157857" y="5147690"/>
            <a:chExt cx="1300480" cy="379095"/>
          </a:xfrm>
        </p:grpSpPr>
        <p:sp>
          <p:nvSpPr>
            <p:cNvPr id="53" name="object 53"/>
            <p:cNvSpPr/>
            <p:nvPr/>
          </p:nvSpPr>
          <p:spPr>
            <a:xfrm>
              <a:off x="2167382" y="5157215"/>
              <a:ext cx="1281430" cy="360045"/>
            </a:xfrm>
            <a:custGeom>
              <a:avLst/>
              <a:gdLst/>
              <a:ahLst/>
              <a:cxnLst/>
              <a:rect l="l" t="t" r="r" b="b"/>
              <a:pathLst>
                <a:path w="1281429" h="360045">
                  <a:moveTo>
                    <a:pt x="1280921" y="0"/>
                  </a:moveTo>
                  <a:lnTo>
                    <a:pt x="0" y="0"/>
                  </a:lnTo>
                  <a:lnTo>
                    <a:pt x="0" y="360044"/>
                  </a:lnTo>
                  <a:lnTo>
                    <a:pt x="1280921" y="360044"/>
                  </a:lnTo>
                  <a:lnTo>
                    <a:pt x="1280921" y="0"/>
                  </a:lnTo>
                  <a:close/>
                </a:path>
              </a:pathLst>
            </a:custGeom>
            <a:solidFill>
              <a:srgbClr val="B7B7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2167382" y="5157215"/>
              <a:ext cx="1281430" cy="360045"/>
            </a:xfrm>
            <a:custGeom>
              <a:avLst/>
              <a:gdLst/>
              <a:ahLst/>
              <a:cxnLst/>
              <a:rect l="l" t="t" r="r" b="b"/>
              <a:pathLst>
                <a:path w="1281429" h="360045">
                  <a:moveTo>
                    <a:pt x="0" y="360044"/>
                  </a:moveTo>
                  <a:lnTo>
                    <a:pt x="1280921" y="360044"/>
                  </a:lnTo>
                  <a:lnTo>
                    <a:pt x="1280921" y="0"/>
                  </a:lnTo>
                  <a:lnTo>
                    <a:pt x="0" y="0"/>
                  </a:lnTo>
                  <a:lnTo>
                    <a:pt x="0" y="360044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2167382" y="5157215"/>
            <a:ext cx="1281430" cy="360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8760" marR="107950" indent="-123825">
              <a:lnSpc>
                <a:spcPts val="1440"/>
              </a:lnSpc>
            </a:pP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Tanque</a:t>
            </a:r>
            <a:r>
              <a:rPr sz="1200" spc="-45" dirty="0">
                <a:solidFill>
                  <a:srgbClr val="001F5F"/>
                </a:solidFill>
                <a:latin typeface="Georgia"/>
                <a:cs typeface="Georgia"/>
              </a:rPr>
              <a:t> </a:t>
            </a:r>
            <a:r>
              <a:rPr sz="1200" dirty="0">
                <a:solidFill>
                  <a:srgbClr val="001F5F"/>
                </a:solidFill>
                <a:latin typeface="Georgia"/>
                <a:cs typeface="Georgia"/>
              </a:rPr>
              <a:t>de</a:t>
            </a:r>
            <a:r>
              <a:rPr sz="1200" spc="-20" dirty="0">
                <a:solidFill>
                  <a:srgbClr val="001F5F"/>
                </a:solidFill>
                <a:latin typeface="Georgia"/>
                <a:cs typeface="Georgia"/>
              </a:rPr>
              <a:t> Óleo </a:t>
            </a:r>
            <a:r>
              <a:rPr sz="1200" spc="-10" dirty="0">
                <a:solidFill>
                  <a:srgbClr val="001F5F"/>
                </a:solidFill>
                <a:latin typeface="Georgia"/>
                <a:cs typeface="Georgia"/>
              </a:rPr>
              <a:t>Recuperado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2471039" y="2555367"/>
            <a:ext cx="4775200" cy="2794635"/>
            <a:chOff x="2471039" y="2555367"/>
            <a:chExt cx="4775200" cy="2794635"/>
          </a:xfrm>
        </p:grpSpPr>
        <p:pic>
          <p:nvPicPr>
            <p:cNvPr id="57" name="object 5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71039" y="3838067"/>
              <a:ext cx="228854" cy="117982"/>
            </a:xfrm>
            <a:prstGeom prst="rect">
              <a:avLst/>
            </a:prstGeom>
          </p:spPr>
        </p:pic>
        <p:sp>
          <p:nvSpPr>
            <p:cNvPr id="58" name="object 58"/>
            <p:cNvSpPr/>
            <p:nvPr/>
          </p:nvSpPr>
          <p:spPr>
            <a:xfrm>
              <a:off x="3875151" y="3838067"/>
              <a:ext cx="309245" cy="118110"/>
            </a:xfrm>
            <a:custGeom>
              <a:avLst/>
              <a:gdLst/>
              <a:ahLst/>
              <a:cxnLst/>
              <a:rect l="l" t="t" r="r" b="b"/>
              <a:pathLst>
                <a:path w="309245" h="118110">
                  <a:moveTo>
                    <a:pt x="258789" y="58991"/>
                  </a:moveTo>
                  <a:lnTo>
                    <a:pt x="195325" y="96011"/>
                  </a:lnTo>
                  <a:lnTo>
                    <a:pt x="193294" y="103758"/>
                  </a:lnTo>
                  <a:lnTo>
                    <a:pt x="200406" y="115950"/>
                  </a:lnTo>
                  <a:lnTo>
                    <a:pt x="208152" y="117982"/>
                  </a:lnTo>
                  <a:lnTo>
                    <a:pt x="287504" y="71627"/>
                  </a:lnTo>
                  <a:lnTo>
                    <a:pt x="284099" y="71627"/>
                  </a:lnTo>
                  <a:lnTo>
                    <a:pt x="284099" y="69976"/>
                  </a:lnTo>
                  <a:lnTo>
                    <a:pt x="277622" y="69976"/>
                  </a:lnTo>
                  <a:lnTo>
                    <a:pt x="258789" y="58991"/>
                  </a:lnTo>
                  <a:close/>
                </a:path>
                <a:path w="309245" h="118110">
                  <a:moveTo>
                    <a:pt x="236909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237127" y="71627"/>
                  </a:lnTo>
                  <a:lnTo>
                    <a:pt x="258789" y="58991"/>
                  </a:lnTo>
                  <a:lnTo>
                    <a:pt x="236909" y="46227"/>
                  </a:lnTo>
                  <a:close/>
                </a:path>
                <a:path w="309245" h="118110">
                  <a:moveTo>
                    <a:pt x="287456" y="46227"/>
                  </a:moveTo>
                  <a:lnTo>
                    <a:pt x="284099" y="46227"/>
                  </a:lnTo>
                  <a:lnTo>
                    <a:pt x="284099" y="71627"/>
                  </a:lnTo>
                  <a:lnTo>
                    <a:pt x="287504" y="71627"/>
                  </a:lnTo>
                  <a:lnTo>
                    <a:pt x="309245" y="58927"/>
                  </a:lnTo>
                  <a:lnTo>
                    <a:pt x="287456" y="46227"/>
                  </a:lnTo>
                  <a:close/>
                </a:path>
                <a:path w="309245" h="118110">
                  <a:moveTo>
                    <a:pt x="277622" y="48005"/>
                  </a:moveTo>
                  <a:lnTo>
                    <a:pt x="258789" y="58991"/>
                  </a:lnTo>
                  <a:lnTo>
                    <a:pt x="277622" y="69976"/>
                  </a:lnTo>
                  <a:lnTo>
                    <a:pt x="277622" y="48005"/>
                  </a:lnTo>
                  <a:close/>
                </a:path>
                <a:path w="309245" h="118110">
                  <a:moveTo>
                    <a:pt x="284099" y="48005"/>
                  </a:moveTo>
                  <a:lnTo>
                    <a:pt x="277622" y="48005"/>
                  </a:lnTo>
                  <a:lnTo>
                    <a:pt x="277622" y="69976"/>
                  </a:lnTo>
                  <a:lnTo>
                    <a:pt x="284099" y="69976"/>
                  </a:lnTo>
                  <a:lnTo>
                    <a:pt x="284099" y="48005"/>
                  </a:lnTo>
                  <a:close/>
                </a:path>
                <a:path w="309245" h="118110">
                  <a:moveTo>
                    <a:pt x="208152" y="0"/>
                  </a:moveTo>
                  <a:lnTo>
                    <a:pt x="200406" y="2031"/>
                  </a:lnTo>
                  <a:lnTo>
                    <a:pt x="193294" y="14223"/>
                  </a:lnTo>
                  <a:lnTo>
                    <a:pt x="195325" y="21970"/>
                  </a:lnTo>
                  <a:lnTo>
                    <a:pt x="258789" y="58991"/>
                  </a:lnTo>
                  <a:lnTo>
                    <a:pt x="277622" y="48005"/>
                  </a:lnTo>
                  <a:lnTo>
                    <a:pt x="284099" y="48005"/>
                  </a:lnTo>
                  <a:lnTo>
                    <a:pt x="284099" y="46227"/>
                  </a:lnTo>
                  <a:lnTo>
                    <a:pt x="287456" y="46227"/>
                  </a:lnTo>
                  <a:lnTo>
                    <a:pt x="208152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3435604" y="3025775"/>
              <a:ext cx="1017905" cy="2324100"/>
            </a:xfrm>
            <a:custGeom>
              <a:avLst/>
              <a:gdLst/>
              <a:ahLst/>
              <a:cxnLst/>
              <a:rect l="l" t="t" r="r" b="b"/>
              <a:pathLst>
                <a:path w="1017904" h="2324100">
                  <a:moveTo>
                    <a:pt x="114300" y="2298700"/>
                  </a:moveTo>
                  <a:lnTo>
                    <a:pt x="0" y="2298700"/>
                  </a:lnTo>
                  <a:lnTo>
                    <a:pt x="0" y="2324100"/>
                  </a:lnTo>
                  <a:lnTo>
                    <a:pt x="114300" y="2324100"/>
                  </a:lnTo>
                  <a:lnTo>
                    <a:pt x="114300" y="2298700"/>
                  </a:lnTo>
                  <a:close/>
                </a:path>
                <a:path w="1017904" h="2324100">
                  <a:moveTo>
                    <a:pt x="292100" y="2298700"/>
                  </a:moveTo>
                  <a:lnTo>
                    <a:pt x="190500" y="2298700"/>
                  </a:lnTo>
                  <a:lnTo>
                    <a:pt x="190500" y="2324100"/>
                  </a:lnTo>
                  <a:lnTo>
                    <a:pt x="292100" y="2324100"/>
                  </a:lnTo>
                  <a:lnTo>
                    <a:pt x="292100" y="2298700"/>
                  </a:lnTo>
                  <a:close/>
                </a:path>
                <a:path w="1017904" h="2324100">
                  <a:moveTo>
                    <a:pt x="469900" y="2298700"/>
                  </a:moveTo>
                  <a:lnTo>
                    <a:pt x="368300" y="2298700"/>
                  </a:lnTo>
                  <a:lnTo>
                    <a:pt x="368300" y="2324100"/>
                  </a:lnTo>
                  <a:lnTo>
                    <a:pt x="469900" y="2324100"/>
                  </a:lnTo>
                  <a:lnTo>
                    <a:pt x="469900" y="2298700"/>
                  </a:lnTo>
                  <a:close/>
                </a:path>
                <a:path w="1017904" h="2324100">
                  <a:moveTo>
                    <a:pt x="571500" y="2298700"/>
                  </a:moveTo>
                  <a:lnTo>
                    <a:pt x="558800" y="2298700"/>
                  </a:lnTo>
                  <a:lnTo>
                    <a:pt x="546100" y="2311400"/>
                  </a:lnTo>
                  <a:lnTo>
                    <a:pt x="546100" y="2324100"/>
                  </a:lnTo>
                  <a:lnTo>
                    <a:pt x="571500" y="2324100"/>
                  </a:lnTo>
                  <a:lnTo>
                    <a:pt x="571500" y="2298700"/>
                  </a:lnTo>
                  <a:close/>
                </a:path>
                <a:path w="1017904" h="2324100">
                  <a:moveTo>
                    <a:pt x="571500" y="2222500"/>
                  </a:moveTo>
                  <a:lnTo>
                    <a:pt x="546100" y="2222500"/>
                  </a:lnTo>
                  <a:lnTo>
                    <a:pt x="546100" y="2311400"/>
                  </a:lnTo>
                  <a:lnTo>
                    <a:pt x="558800" y="2298700"/>
                  </a:lnTo>
                  <a:lnTo>
                    <a:pt x="571500" y="2298700"/>
                  </a:lnTo>
                  <a:lnTo>
                    <a:pt x="571500" y="2222500"/>
                  </a:lnTo>
                  <a:close/>
                </a:path>
                <a:path w="1017904" h="2324100">
                  <a:moveTo>
                    <a:pt x="571500" y="2044700"/>
                  </a:moveTo>
                  <a:lnTo>
                    <a:pt x="546100" y="2044700"/>
                  </a:lnTo>
                  <a:lnTo>
                    <a:pt x="546100" y="2146300"/>
                  </a:lnTo>
                  <a:lnTo>
                    <a:pt x="571500" y="2146300"/>
                  </a:lnTo>
                  <a:lnTo>
                    <a:pt x="571500" y="2044700"/>
                  </a:lnTo>
                  <a:close/>
                </a:path>
                <a:path w="1017904" h="2324100">
                  <a:moveTo>
                    <a:pt x="571500" y="1866900"/>
                  </a:moveTo>
                  <a:lnTo>
                    <a:pt x="546100" y="1866900"/>
                  </a:lnTo>
                  <a:lnTo>
                    <a:pt x="546100" y="1968500"/>
                  </a:lnTo>
                  <a:lnTo>
                    <a:pt x="571500" y="1968500"/>
                  </a:lnTo>
                  <a:lnTo>
                    <a:pt x="571500" y="1866900"/>
                  </a:lnTo>
                  <a:close/>
                </a:path>
                <a:path w="1017904" h="2324100">
                  <a:moveTo>
                    <a:pt x="571500" y="1689100"/>
                  </a:moveTo>
                  <a:lnTo>
                    <a:pt x="546100" y="1689100"/>
                  </a:lnTo>
                  <a:lnTo>
                    <a:pt x="546100" y="1790700"/>
                  </a:lnTo>
                  <a:lnTo>
                    <a:pt x="571500" y="1790700"/>
                  </a:lnTo>
                  <a:lnTo>
                    <a:pt x="571500" y="1689100"/>
                  </a:lnTo>
                  <a:close/>
                </a:path>
                <a:path w="1017904" h="2324100">
                  <a:moveTo>
                    <a:pt x="571500" y="1511300"/>
                  </a:moveTo>
                  <a:lnTo>
                    <a:pt x="546100" y="1511300"/>
                  </a:lnTo>
                  <a:lnTo>
                    <a:pt x="546100" y="1612900"/>
                  </a:lnTo>
                  <a:lnTo>
                    <a:pt x="571500" y="1612900"/>
                  </a:lnTo>
                  <a:lnTo>
                    <a:pt x="571500" y="1511300"/>
                  </a:lnTo>
                  <a:close/>
                </a:path>
                <a:path w="1017904" h="2324100">
                  <a:moveTo>
                    <a:pt x="571500" y="1333500"/>
                  </a:moveTo>
                  <a:lnTo>
                    <a:pt x="546100" y="1333500"/>
                  </a:lnTo>
                  <a:lnTo>
                    <a:pt x="546100" y="1435100"/>
                  </a:lnTo>
                  <a:lnTo>
                    <a:pt x="571500" y="1435100"/>
                  </a:lnTo>
                  <a:lnTo>
                    <a:pt x="571500" y="1333500"/>
                  </a:lnTo>
                  <a:close/>
                </a:path>
                <a:path w="1017904" h="2324100">
                  <a:moveTo>
                    <a:pt x="571500" y="1155700"/>
                  </a:moveTo>
                  <a:lnTo>
                    <a:pt x="546100" y="1155700"/>
                  </a:lnTo>
                  <a:lnTo>
                    <a:pt x="546100" y="1257300"/>
                  </a:lnTo>
                  <a:lnTo>
                    <a:pt x="571500" y="1257300"/>
                  </a:lnTo>
                  <a:lnTo>
                    <a:pt x="571500" y="1155700"/>
                  </a:lnTo>
                  <a:close/>
                </a:path>
                <a:path w="1017904" h="2324100">
                  <a:moveTo>
                    <a:pt x="571500" y="977900"/>
                  </a:moveTo>
                  <a:lnTo>
                    <a:pt x="546100" y="977900"/>
                  </a:lnTo>
                  <a:lnTo>
                    <a:pt x="546100" y="1079500"/>
                  </a:lnTo>
                  <a:lnTo>
                    <a:pt x="571500" y="1079500"/>
                  </a:lnTo>
                  <a:lnTo>
                    <a:pt x="571500" y="977900"/>
                  </a:lnTo>
                  <a:close/>
                </a:path>
                <a:path w="1017904" h="2324100">
                  <a:moveTo>
                    <a:pt x="571500" y="800100"/>
                  </a:moveTo>
                  <a:lnTo>
                    <a:pt x="546100" y="800100"/>
                  </a:lnTo>
                  <a:lnTo>
                    <a:pt x="546100" y="901700"/>
                  </a:lnTo>
                  <a:lnTo>
                    <a:pt x="571500" y="901700"/>
                  </a:lnTo>
                  <a:lnTo>
                    <a:pt x="571500" y="800100"/>
                  </a:lnTo>
                  <a:close/>
                </a:path>
                <a:path w="1017904" h="2324100">
                  <a:moveTo>
                    <a:pt x="571500" y="622300"/>
                  </a:moveTo>
                  <a:lnTo>
                    <a:pt x="546100" y="622300"/>
                  </a:lnTo>
                  <a:lnTo>
                    <a:pt x="546100" y="723900"/>
                  </a:lnTo>
                  <a:lnTo>
                    <a:pt x="571500" y="723900"/>
                  </a:lnTo>
                  <a:lnTo>
                    <a:pt x="571500" y="622300"/>
                  </a:lnTo>
                  <a:close/>
                </a:path>
                <a:path w="1017904" h="2324100">
                  <a:moveTo>
                    <a:pt x="571500" y="444500"/>
                  </a:moveTo>
                  <a:lnTo>
                    <a:pt x="546100" y="444500"/>
                  </a:lnTo>
                  <a:lnTo>
                    <a:pt x="546100" y="546100"/>
                  </a:lnTo>
                  <a:lnTo>
                    <a:pt x="571500" y="546100"/>
                  </a:lnTo>
                  <a:lnTo>
                    <a:pt x="571500" y="444500"/>
                  </a:lnTo>
                  <a:close/>
                </a:path>
                <a:path w="1017904" h="2324100">
                  <a:moveTo>
                    <a:pt x="571500" y="266700"/>
                  </a:moveTo>
                  <a:lnTo>
                    <a:pt x="546100" y="266700"/>
                  </a:lnTo>
                  <a:lnTo>
                    <a:pt x="546100" y="368300"/>
                  </a:lnTo>
                  <a:lnTo>
                    <a:pt x="571500" y="368300"/>
                  </a:lnTo>
                  <a:lnTo>
                    <a:pt x="571500" y="266700"/>
                  </a:lnTo>
                  <a:close/>
                </a:path>
                <a:path w="1017904" h="2324100">
                  <a:moveTo>
                    <a:pt x="571500" y="88900"/>
                  </a:moveTo>
                  <a:lnTo>
                    <a:pt x="546100" y="88900"/>
                  </a:lnTo>
                  <a:lnTo>
                    <a:pt x="546100" y="190500"/>
                  </a:lnTo>
                  <a:lnTo>
                    <a:pt x="571500" y="190500"/>
                  </a:lnTo>
                  <a:lnTo>
                    <a:pt x="571500" y="88900"/>
                  </a:lnTo>
                  <a:close/>
                </a:path>
                <a:path w="1017904" h="2324100">
                  <a:moveTo>
                    <a:pt x="706628" y="46227"/>
                  </a:moveTo>
                  <a:lnTo>
                    <a:pt x="605028" y="46227"/>
                  </a:lnTo>
                  <a:lnTo>
                    <a:pt x="605028" y="71627"/>
                  </a:lnTo>
                  <a:lnTo>
                    <a:pt x="706628" y="71627"/>
                  </a:lnTo>
                  <a:lnTo>
                    <a:pt x="706628" y="46227"/>
                  </a:lnTo>
                  <a:close/>
                </a:path>
                <a:path w="1017904" h="2324100">
                  <a:moveTo>
                    <a:pt x="884428" y="46227"/>
                  </a:moveTo>
                  <a:lnTo>
                    <a:pt x="782828" y="46227"/>
                  </a:lnTo>
                  <a:lnTo>
                    <a:pt x="782828" y="71627"/>
                  </a:lnTo>
                  <a:lnTo>
                    <a:pt x="884428" y="71627"/>
                  </a:lnTo>
                  <a:lnTo>
                    <a:pt x="884428" y="46227"/>
                  </a:lnTo>
                  <a:close/>
                </a:path>
                <a:path w="1017904" h="2324100">
                  <a:moveTo>
                    <a:pt x="960628" y="62970"/>
                  </a:moveTo>
                  <a:lnTo>
                    <a:pt x="903986" y="96012"/>
                  </a:lnTo>
                  <a:lnTo>
                    <a:pt x="901954" y="103759"/>
                  </a:lnTo>
                  <a:lnTo>
                    <a:pt x="905510" y="109727"/>
                  </a:lnTo>
                  <a:lnTo>
                    <a:pt x="909066" y="115824"/>
                  </a:lnTo>
                  <a:lnTo>
                    <a:pt x="916813" y="117855"/>
                  </a:lnTo>
                  <a:lnTo>
                    <a:pt x="996117" y="71627"/>
                  </a:lnTo>
                  <a:lnTo>
                    <a:pt x="960628" y="71627"/>
                  </a:lnTo>
                  <a:lnTo>
                    <a:pt x="960628" y="62970"/>
                  </a:lnTo>
                  <a:close/>
                </a:path>
                <a:path w="1017904" h="2324100">
                  <a:moveTo>
                    <a:pt x="967558" y="58927"/>
                  </a:moveTo>
                  <a:lnTo>
                    <a:pt x="960628" y="62970"/>
                  </a:lnTo>
                  <a:lnTo>
                    <a:pt x="960628" y="71627"/>
                  </a:lnTo>
                  <a:lnTo>
                    <a:pt x="992759" y="71627"/>
                  </a:lnTo>
                  <a:lnTo>
                    <a:pt x="992759" y="69850"/>
                  </a:lnTo>
                  <a:lnTo>
                    <a:pt x="986282" y="69850"/>
                  </a:lnTo>
                  <a:lnTo>
                    <a:pt x="967558" y="58927"/>
                  </a:lnTo>
                  <a:close/>
                </a:path>
                <a:path w="1017904" h="2324100">
                  <a:moveTo>
                    <a:pt x="996116" y="46227"/>
                  </a:moveTo>
                  <a:lnTo>
                    <a:pt x="992759" y="46227"/>
                  </a:lnTo>
                  <a:lnTo>
                    <a:pt x="992759" y="71627"/>
                  </a:lnTo>
                  <a:lnTo>
                    <a:pt x="996117" y="71627"/>
                  </a:lnTo>
                  <a:lnTo>
                    <a:pt x="1017905" y="58927"/>
                  </a:lnTo>
                  <a:lnTo>
                    <a:pt x="996116" y="46227"/>
                  </a:lnTo>
                  <a:close/>
                </a:path>
                <a:path w="1017904" h="2324100">
                  <a:moveTo>
                    <a:pt x="986282" y="48005"/>
                  </a:moveTo>
                  <a:lnTo>
                    <a:pt x="967558" y="58927"/>
                  </a:lnTo>
                  <a:lnTo>
                    <a:pt x="986282" y="69850"/>
                  </a:lnTo>
                  <a:lnTo>
                    <a:pt x="986282" y="48005"/>
                  </a:lnTo>
                  <a:close/>
                </a:path>
                <a:path w="1017904" h="2324100">
                  <a:moveTo>
                    <a:pt x="992759" y="48005"/>
                  </a:moveTo>
                  <a:lnTo>
                    <a:pt x="986282" y="48005"/>
                  </a:lnTo>
                  <a:lnTo>
                    <a:pt x="986282" y="69850"/>
                  </a:lnTo>
                  <a:lnTo>
                    <a:pt x="992759" y="69850"/>
                  </a:lnTo>
                  <a:lnTo>
                    <a:pt x="992759" y="48005"/>
                  </a:lnTo>
                  <a:close/>
                </a:path>
                <a:path w="1017904" h="2324100">
                  <a:moveTo>
                    <a:pt x="960628" y="54885"/>
                  </a:moveTo>
                  <a:lnTo>
                    <a:pt x="960628" y="62970"/>
                  </a:lnTo>
                  <a:lnTo>
                    <a:pt x="967558" y="58927"/>
                  </a:lnTo>
                  <a:lnTo>
                    <a:pt x="960628" y="54885"/>
                  </a:lnTo>
                  <a:close/>
                </a:path>
                <a:path w="1017904" h="2324100">
                  <a:moveTo>
                    <a:pt x="992759" y="46227"/>
                  </a:moveTo>
                  <a:lnTo>
                    <a:pt x="960628" y="46227"/>
                  </a:lnTo>
                  <a:lnTo>
                    <a:pt x="960628" y="54885"/>
                  </a:lnTo>
                  <a:lnTo>
                    <a:pt x="967558" y="58927"/>
                  </a:lnTo>
                  <a:lnTo>
                    <a:pt x="986282" y="48005"/>
                  </a:lnTo>
                  <a:lnTo>
                    <a:pt x="992759" y="48005"/>
                  </a:lnTo>
                  <a:lnTo>
                    <a:pt x="992759" y="46227"/>
                  </a:lnTo>
                  <a:close/>
                </a:path>
                <a:path w="1017904" h="2324100">
                  <a:moveTo>
                    <a:pt x="916813" y="0"/>
                  </a:moveTo>
                  <a:lnTo>
                    <a:pt x="909066" y="2032"/>
                  </a:lnTo>
                  <a:lnTo>
                    <a:pt x="905510" y="8127"/>
                  </a:lnTo>
                  <a:lnTo>
                    <a:pt x="901954" y="14097"/>
                  </a:lnTo>
                  <a:lnTo>
                    <a:pt x="903986" y="21971"/>
                  </a:lnTo>
                  <a:lnTo>
                    <a:pt x="910082" y="25400"/>
                  </a:lnTo>
                  <a:lnTo>
                    <a:pt x="960628" y="54885"/>
                  </a:lnTo>
                  <a:lnTo>
                    <a:pt x="960628" y="46227"/>
                  </a:lnTo>
                  <a:lnTo>
                    <a:pt x="996116" y="46227"/>
                  </a:lnTo>
                  <a:lnTo>
                    <a:pt x="916813" y="0"/>
                  </a:lnTo>
                  <a:close/>
                </a:path>
              </a:pathLst>
            </a:custGeom>
            <a:solidFill>
              <a:srgbClr val="783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6318123" y="3573018"/>
              <a:ext cx="720090" cy="648335"/>
            </a:xfrm>
            <a:custGeom>
              <a:avLst/>
              <a:gdLst/>
              <a:ahLst/>
              <a:cxnLst/>
              <a:rect l="l" t="t" r="r" b="b"/>
              <a:pathLst>
                <a:path w="720090" h="648335">
                  <a:moveTo>
                    <a:pt x="360045" y="0"/>
                  </a:moveTo>
                  <a:lnTo>
                    <a:pt x="0" y="323977"/>
                  </a:lnTo>
                  <a:lnTo>
                    <a:pt x="360045" y="648081"/>
                  </a:lnTo>
                  <a:lnTo>
                    <a:pt x="720090" y="323977"/>
                  </a:lnTo>
                  <a:lnTo>
                    <a:pt x="360045" y="0"/>
                  </a:lnTo>
                  <a:close/>
                </a:path>
              </a:pathLst>
            </a:custGeom>
            <a:solidFill>
              <a:srgbClr val="5C9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6318123" y="3573018"/>
              <a:ext cx="720090" cy="648335"/>
            </a:xfrm>
            <a:custGeom>
              <a:avLst/>
              <a:gdLst/>
              <a:ahLst/>
              <a:cxnLst/>
              <a:rect l="l" t="t" r="r" b="b"/>
              <a:pathLst>
                <a:path w="720090" h="648335">
                  <a:moveTo>
                    <a:pt x="0" y="323977"/>
                  </a:moveTo>
                  <a:lnTo>
                    <a:pt x="360045" y="0"/>
                  </a:lnTo>
                  <a:lnTo>
                    <a:pt x="720090" y="323977"/>
                  </a:lnTo>
                  <a:lnTo>
                    <a:pt x="360045" y="648081"/>
                  </a:lnTo>
                  <a:lnTo>
                    <a:pt x="0" y="323977"/>
                  </a:lnTo>
                  <a:close/>
                </a:path>
              </a:pathLst>
            </a:custGeom>
            <a:ln w="19049">
              <a:solidFill>
                <a:srgbClr val="2B49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251704" y="3838067"/>
              <a:ext cx="1066800" cy="118110"/>
            </a:xfrm>
            <a:custGeom>
              <a:avLst/>
              <a:gdLst/>
              <a:ahLst/>
              <a:cxnLst/>
              <a:rect l="l" t="t" r="r" b="b"/>
              <a:pathLst>
                <a:path w="1066800" h="118110">
                  <a:moveTo>
                    <a:pt x="1016090" y="58991"/>
                  </a:moveTo>
                  <a:lnTo>
                    <a:pt x="952626" y="96011"/>
                  </a:lnTo>
                  <a:lnTo>
                    <a:pt x="950595" y="103758"/>
                  </a:lnTo>
                  <a:lnTo>
                    <a:pt x="957707" y="115950"/>
                  </a:lnTo>
                  <a:lnTo>
                    <a:pt x="965454" y="117982"/>
                  </a:lnTo>
                  <a:lnTo>
                    <a:pt x="971423" y="114426"/>
                  </a:lnTo>
                  <a:lnTo>
                    <a:pt x="1044778" y="71627"/>
                  </a:lnTo>
                  <a:lnTo>
                    <a:pt x="1041273" y="71627"/>
                  </a:lnTo>
                  <a:lnTo>
                    <a:pt x="1041273" y="69976"/>
                  </a:lnTo>
                  <a:lnTo>
                    <a:pt x="1034923" y="69976"/>
                  </a:lnTo>
                  <a:lnTo>
                    <a:pt x="1016090" y="58991"/>
                  </a:lnTo>
                  <a:close/>
                </a:path>
                <a:path w="1066800" h="118110">
                  <a:moveTo>
                    <a:pt x="994210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994428" y="71627"/>
                  </a:lnTo>
                  <a:lnTo>
                    <a:pt x="1016090" y="58991"/>
                  </a:lnTo>
                  <a:lnTo>
                    <a:pt x="994210" y="46227"/>
                  </a:lnTo>
                  <a:close/>
                </a:path>
                <a:path w="1066800" h="118110">
                  <a:moveTo>
                    <a:pt x="1044728" y="46227"/>
                  </a:moveTo>
                  <a:lnTo>
                    <a:pt x="1041273" y="46227"/>
                  </a:lnTo>
                  <a:lnTo>
                    <a:pt x="1041273" y="71627"/>
                  </a:lnTo>
                  <a:lnTo>
                    <a:pt x="1044778" y="71627"/>
                  </a:lnTo>
                  <a:lnTo>
                    <a:pt x="1066546" y="58927"/>
                  </a:lnTo>
                  <a:lnTo>
                    <a:pt x="1044728" y="46227"/>
                  </a:lnTo>
                  <a:close/>
                </a:path>
                <a:path w="1066800" h="118110">
                  <a:moveTo>
                    <a:pt x="1034923" y="48005"/>
                  </a:moveTo>
                  <a:lnTo>
                    <a:pt x="1016090" y="58991"/>
                  </a:lnTo>
                  <a:lnTo>
                    <a:pt x="1034923" y="69976"/>
                  </a:lnTo>
                  <a:lnTo>
                    <a:pt x="1034923" y="48005"/>
                  </a:lnTo>
                  <a:close/>
                </a:path>
                <a:path w="1066800" h="118110">
                  <a:moveTo>
                    <a:pt x="1041273" y="48005"/>
                  </a:moveTo>
                  <a:lnTo>
                    <a:pt x="1034923" y="48005"/>
                  </a:lnTo>
                  <a:lnTo>
                    <a:pt x="1034923" y="69976"/>
                  </a:lnTo>
                  <a:lnTo>
                    <a:pt x="1041273" y="69976"/>
                  </a:lnTo>
                  <a:lnTo>
                    <a:pt x="1041273" y="48005"/>
                  </a:lnTo>
                  <a:close/>
                </a:path>
                <a:path w="1066800" h="118110">
                  <a:moveTo>
                    <a:pt x="965454" y="0"/>
                  </a:moveTo>
                  <a:lnTo>
                    <a:pt x="957707" y="2031"/>
                  </a:lnTo>
                  <a:lnTo>
                    <a:pt x="950595" y="14223"/>
                  </a:lnTo>
                  <a:lnTo>
                    <a:pt x="952626" y="21970"/>
                  </a:lnTo>
                  <a:lnTo>
                    <a:pt x="1016090" y="58991"/>
                  </a:lnTo>
                  <a:lnTo>
                    <a:pt x="1034923" y="48005"/>
                  </a:lnTo>
                  <a:lnTo>
                    <a:pt x="1041273" y="48005"/>
                  </a:lnTo>
                  <a:lnTo>
                    <a:pt x="1041273" y="46227"/>
                  </a:lnTo>
                  <a:lnTo>
                    <a:pt x="1044728" y="46227"/>
                  </a:lnTo>
                  <a:lnTo>
                    <a:pt x="971423" y="3555"/>
                  </a:lnTo>
                  <a:lnTo>
                    <a:pt x="965454" y="0"/>
                  </a:lnTo>
                  <a:close/>
                </a:path>
              </a:pathLst>
            </a:custGeom>
            <a:solidFill>
              <a:srgbClr val="406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6120129" y="2564892"/>
              <a:ext cx="1116330" cy="432434"/>
            </a:xfrm>
            <a:custGeom>
              <a:avLst/>
              <a:gdLst/>
              <a:ahLst/>
              <a:cxnLst/>
              <a:rect l="l" t="t" r="r" b="b"/>
              <a:pathLst>
                <a:path w="1116329" h="432435">
                  <a:moveTo>
                    <a:pt x="1116076" y="0"/>
                  </a:moveTo>
                  <a:lnTo>
                    <a:pt x="0" y="0"/>
                  </a:lnTo>
                  <a:lnTo>
                    <a:pt x="223266" y="432054"/>
                  </a:lnTo>
                  <a:lnTo>
                    <a:pt x="892810" y="432054"/>
                  </a:lnTo>
                  <a:lnTo>
                    <a:pt x="1116076" y="0"/>
                  </a:lnTo>
                  <a:close/>
                </a:path>
              </a:pathLst>
            </a:custGeom>
            <a:solidFill>
              <a:srgbClr val="5C9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6120129" y="2564892"/>
              <a:ext cx="1116330" cy="432434"/>
            </a:xfrm>
            <a:custGeom>
              <a:avLst/>
              <a:gdLst/>
              <a:ahLst/>
              <a:cxnLst/>
              <a:rect l="l" t="t" r="r" b="b"/>
              <a:pathLst>
                <a:path w="1116329" h="432435">
                  <a:moveTo>
                    <a:pt x="0" y="0"/>
                  </a:moveTo>
                  <a:lnTo>
                    <a:pt x="1116076" y="0"/>
                  </a:lnTo>
                  <a:lnTo>
                    <a:pt x="892810" y="432054"/>
                  </a:lnTo>
                  <a:lnTo>
                    <a:pt x="223266" y="432054"/>
                  </a:lnTo>
                  <a:lnTo>
                    <a:pt x="0" y="0"/>
                  </a:lnTo>
                  <a:close/>
                </a:path>
              </a:pathLst>
            </a:custGeom>
            <a:ln w="19049">
              <a:solidFill>
                <a:srgbClr val="2B49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5" name="object 65"/>
          <p:cNvSpPr txBox="1"/>
          <p:nvPr/>
        </p:nvSpPr>
        <p:spPr>
          <a:xfrm>
            <a:off x="6440551" y="2628646"/>
            <a:ext cx="4775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00"/>
                </a:solidFill>
                <a:latin typeface="Georgia"/>
                <a:cs typeface="Georgia"/>
              </a:rPr>
              <a:t>Compres</a:t>
            </a:r>
            <a:endParaRPr sz="900">
              <a:latin typeface="Georgia"/>
              <a:cs typeface="Georgia"/>
            </a:endParaRPr>
          </a:p>
          <a:p>
            <a:pPr algn="ctr">
              <a:lnSpc>
                <a:spcPct val="100000"/>
              </a:lnSpc>
            </a:pPr>
            <a:r>
              <a:rPr sz="900" spc="-10" dirty="0">
                <a:solidFill>
                  <a:srgbClr val="FFFF00"/>
                </a:solidFill>
                <a:latin typeface="Georgia"/>
                <a:cs typeface="Georgia"/>
              </a:rPr>
              <a:t>-</a:t>
            </a:r>
            <a:r>
              <a:rPr sz="900" spc="-25" dirty="0">
                <a:solidFill>
                  <a:srgbClr val="FFFF00"/>
                </a:solidFill>
                <a:latin typeface="Georgia"/>
                <a:cs typeface="Georgia"/>
              </a:rPr>
              <a:t>sor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6146672" y="2996945"/>
            <a:ext cx="1027430" cy="1809750"/>
            <a:chOff x="6146672" y="2996945"/>
            <a:chExt cx="1027430" cy="1809750"/>
          </a:xfrm>
        </p:grpSpPr>
        <p:sp>
          <p:nvSpPr>
            <p:cNvPr id="67" name="object 67"/>
            <p:cNvSpPr/>
            <p:nvPr/>
          </p:nvSpPr>
          <p:spPr>
            <a:xfrm>
              <a:off x="6619239" y="2996945"/>
              <a:ext cx="118110" cy="589280"/>
            </a:xfrm>
            <a:custGeom>
              <a:avLst/>
              <a:gdLst/>
              <a:ahLst/>
              <a:cxnLst/>
              <a:rect l="l" t="t" r="r" b="b"/>
              <a:pathLst>
                <a:path w="118109" h="589279">
                  <a:moveTo>
                    <a:pt x="58927" y="50219"/>
                  </a:moveTo>
                  <a:lnTo>
                    <a:pt x="46227" y="71990"/>
                  </a:lnTo>
                  <a:lnTo>
                    <a:pt x="46227" y="588771"/>
                  </a:lnTo>
                  <a:lnTo>
                    <a:pt x="71627" y="588771"/>
                  </a:lnTo>
                  <a:lnTo>
                    <a:pt x="71627" y="71990"/>
                  </a:lnTo>
                  <a:lnTo>
                    <a:pt x="58927" y="50219"/>
                  </a:lnTo>
                  <a:close/>
                </a:path>
                <a:path w="118109" h="589279">
                  <a:moveTo>
                    <a:pt x="58927" y="0"/>
                  </a:moveTo>
                  <a:lnTo>
                    <a:pt x="3555" y="94995"/>
                  </a:lnTo>
                  <a:lnTo>
                    <a:pt x="0" y="100964"/>
                  </a:lnTo>
                  <a:lnTo>
                    <a:pt x="2031" y="108838"/>
                  </a:lnTo>
                  <a:lnTo>
                    <a:pt x="8127" y="112267"/>
                  </a:lnTo>
                  <a:lnTo>
                    <a:pt x="14096" y="115824"/>
                  </a:lnTo>
                  <a:lnTo>
                    <a:pt x="21970" y="113791"/>
                  </a:lnTo>
                  <a:lnTo>
                    <a:pt x="25400" y="107695"/>
                  </a:lnTo>
                  <a:lnTo>
                    <a:pt x="46227" y="71990"/>
                  </a:lnTo>
                  <a:lnTo>
                    <a:pt x="46227" y="25145"/>
                  </a:lnTo>
                  <a:lnTo>
                    <a:pt x="73585" y="25145"/>
                  </a:lnTo>
                  <a:lnTo>
                    <a:pt x="58927" y="0"/>
                  </a:lnTo>
                  <a:close/>
                </a:path>
                <a:path w="118109" h="589279">
                  <a:moveTo>
                    <a:pt x="73585" y="25145"/>
                  </a:moveTo>
                  <a:lnTo>
                    <a:pt x="71627" y="25145"/>
                  </a:lnTo>
                  <a:lnTo>
                    <a:pt x="71627" y="71990"/>
                  </a:lnTo>
                  <a:lnTo>
                    <a:pt x="92455" y="107695"/>
                  </a:lnTo>
                  <a:lnTo>
                    <a:pt x="95884" y="113791"/>
                  </a:lnTo>
                  <a:lnTo>
                    <a:pt x="103758" y="115824"/>
                  </a:lnTo>
                  <a:lnTo>
                    <a:pt x="109727" y="112267"/>
                  </a:lnTo>
                  <a:lnTo>
                    <a:pt x="115824" y="108838"/>
                  </a:lnTo>
                  <a:lnTo>
                    <a:pt x="117855" y="100964"/>
                  </a:lnTo>
                  <a:lnTo>
                    <a:pt x="114300" y="94995"/>
                  </a:lnTo>
                  <a:lnTo>
                    <a:pt x="73585" y="25145"/>
                  </a:lnTo>
                  <a:close/>
                </a:path>
                <a:path w="118109" h="589279">
                  <a:moveTo>
                    <a:pt x="71627" y="25145"/>
                  </a:moveTo>
                  <a:lnTo>
                    <a:pt x="46227" y="25145"/>
                  </a:lnTo>
                  <a:lnTo>
                    <a:pt x="46227" y="71990"/>
                  </a:lnTo>
                  <a:lnTo>
                    <a:pt x="58927" y="50219"/>
                  </a:lnTo>
                  <a:lnTo>
                    <a:pt x="48005" y="31495"/>
                  </a:lnTo>
                  <a:lnTo>
                    <a:pt x="71627" y="31495"/>
                  </a:lnTo>
                  <a:lnTo>
                    <a:pt x="71627" y="25145"/>
                  </a:lnTo>
                  <a:close/>
                </a:path>
                <a:path w="118109" h="589279">
                  <a:moveTo>
                    <a:pt x="71627" y="31495"/>
                  </a:moveTo>
                  <a:lnTo>
                    <a:pt x="69850" y="31495"/>
                  </a:lnTo>
                  <a:lnTo>
                    <a:pt x="58927" y="50219"/>
                  </a:lnTo>
                  <a:lnTo>
                    <a:pt x="71627" y="71990"/>
                  </a:lnTo>
                  <a:lnTo>
                    <a:pt x="71627" y="31495"/>
                  </a:lnTo>
                  <a:close/>
                </a:path>
                <a:path w="118109" h="589279">
                  <a:moveTo>
                    <a:pt x="69850" y="31495"/>
                  </a:moveTo>
                  <a:lnTo>
                    <a:pt x="48005" y="31495"/>
                  </a:lnTo>
                  <a:lnTo>
                    <a:pt x="58927" y="50219"/>
                  </a:lnTo>
                  <a:lnTo>
                    <a:pt x="69850" y="31495"/>
                  </a:lnTo>
                  <a:close/>
                </a:path>
              </a:pathLst>
            </a:custGeom>
            <a:solidFill>
              <a:srgbClr val="406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6156197" y="4581143"/>
              <a:ext cx="1008380" cy="216535"/>
            </a:xfrm>
            <a:custGeom>
              <a:avLst/>
              <a:gdLst/>
              <a:ahLst/>
              <a:cxnLst/>
              <a:rect l="l" t="t" r="r" b="b"/>
              <a:pathLst>
                <a:path w="1008379" h="216535">
                  <a:moveTo>
                    <a:pt x="1008113" y="0"/>
                  </a:moveTo>
                  <a:lnTo>
                    <a:pt x="0" y="0"/>
                  </a:lnTo>
                  <a:lnTo>
                    <a:pt x="0" y="216026"/>
                  </a:lnTo>
                  <a:lnTo>
                    <a:pt x="1008113" y="216026"/>
                  </a:lnTo>
                  <a:lnTo>
                    <a:pt x="1008113" y="0"/>
                  </a:lnTo>
                  <a:close/>
                </a:path>
              </a:pathLst>
            </a:custGeom>
            <a:solidFill>
              <a:srgbClr val="5C9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6156197" y="4581143"/>
              <a:ext cx="1008380" cy="216535"/>
            </a:xfrm>
            <a:custGeom>
              <a:avLst/>
              <a:gdLst/>
              <a:ahLst/>
              <a:cxnLst/>
              <a:rect l="l" t="t" r="r" b="b"/>
              <a:pathLst>
                <a:path w="1008379" h="216535">
                  <a:moveTo>
                    <a:pt x="0" y="216026"/>
                  </a:moveTo>
                  <a:lnTo>
                    <a:pt x="1008113" y="216026"/>
                  </a:lnTo>
                  <a:lnTo>
                    <a:pt x="1008113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19050">
              <a:solidFill>
                <a:srgbClr val="2B49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0" name="object 70"/>
          <p:cNvSpPr txBox="1"/>
          <p:nvPr/>
        </p:nvSpPr>
        <p:spPr>
          <a:xfrm>
            <a:off x="6320154" y="4589145"/>
            <a:ext cx="68135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0" dirty="0">
                <a:solidFill>
                  <a:srgbClr val="FFFF00"/>
                </a:solidFill>
                <a:latin typeface="Georgia"/>
                <a:cs typeface="Georgia"/>
              </a:rPr>
              <a:t>Resfriador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71" name="object 71"/>
          <p:cNvGrpSpPr/>
          <p:nvPr/>
        </p:nvGrpSpPr>
        <p:grpSpPr>
          <a:xfrm>
            <a:off x="6272657" y="5291683"/>
            <a:ext cx="811530" cy="667385"/>
            <a:chOff x="6272657" y="5291683"/>
            <a:chExt cx="811530" cy="667385"/>
          </a:xfrm>
        </p:grpSpPr>
        <p:sp>
          <p:nvSpPr>
            <p:cNvPr id="72" name="object 72"/>
            <p:cNvSpPr/>
            <p:nvPr/>
          </p:nvSpPr>
          <p:spPr>
            <a:xfrm>
              <a:off x="6282182" y="5301208"/>
              <a:ext cx="792480" cy="648335"/>
            </a:xfrm>
            <a:custGeom>
              <a:avLst/>
              <a:gdLst/>
              <a:ahLst/>
              <a:cxnLst/>
              <a:rect l="l" t="t" r="r" b="b"/>
              <a:pathLst>
                <a:path w="792479" h="648335">
                  <a:moveTo>
                    <a:pt x="792086" y="0"/>
                  </a:moveTo>
                  <a:lnTo>
                    <a:pt x="0" y="0"/>
                  </a:lnTo>
                  <a:lnTo>
                    <a:pt x="0" y="648068"/>
                  </a:lnTo>
                  <a:lnTo>
                    <a:pt x="792086" y="648068"/>
                  </a:lnTo>
                  <a:lnTo>
                    <a:pt x="792086" y="0"/>
                  </a:lnTo>
                  <a:close/>
                </a:path>
              </a:pathLst>
            </a:custGeom>
            <a:solidFill>
              <a:srgbClr val="5C9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282182" y="5301208"/>
              <a:ext cx="792480" cy="648335"/>
            </a:xfrm>
            <a:custGeom>
              <a:avLst/>
              <a:gdLst/>
              <a:ahLst/>
              <a:cxnLst/>
              <a:rect l="l" t="t" r="r" b="b"/>
              <a:pathLst>
                <a:path w="792479" h="648335">
                  <a:moveTo>
                    <a:pt x="0" y="648068"/>
                  </a:moveTo>
                  <a:lnTo>
                    <a:pt x="792086" y="648068"/>
                  </a:lnTo>
                  <a:lnTo>
                    <a:pt x="792086" y="0"/>
                  </a:lnTo>
                  <a:lnTo>
                    <a:pt x="0" y="0"/>
                  </a:lnTo>
                  <a:lnTo>
                    <a:pt x="0" y="648068"/>
                  </a:lnTo>
                  <a:close/>
                </a:path>
              </a:pathLst>
            </a:custGeom>
            <a:ln w="19050">
              <a:solidFill>
                <a:srgbClr val="2B49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4" name="object 74"/>
          <p:cNvSpPr txBox="1"/>
          <p:nvPr/>
        </p:nvSpPr>
        <p:spPr>
          <a:xfrm>
            <a:off x="6399529" y="5405120"/>
            <a:ext cx="5594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indent="65405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00"/>
                </a:solidFill>
                <a:latin typeface="Georgia"/>
                <a:cs typeface="Georgia"/>
              </a:rPr>
              <a:t>Torre</a:t>
            </a:r>
            <a:r>
              <a:rPr sz="900" spc="-4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900" spc="-25" dirty="0">
                <a:solidFill>
                  <a:srgbClr val="FFFF00"/>
                </a:solidFill>
                <a:latin typeface="Georgia"/>
                <a:cs typeface="Georgia"/>
              </a:rPr>
              <a:t>de</a:t>
            </a:r>
            <a:r>
              <a:rPr sz="900" spc="-10" dirty="0">
                <a:solidFill>
                  <a:srgbClr val="FFFF00"/>
                </a:solidFill>
                <a:latin typeface="Georgia"/>
                <a:cs typeface="Georgia"/>
              </a:rPr>
              <a:t> Acumulaçã</a:t>
            </a:r>
            <a:endParaRPr sz="900">
              <a:latin typeface="Georgia"/>
              <a:cs typeface="Georgia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6647942" y="5679440"/>
            <a:ext cx="622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00"/>
                </a:solidFill>
                <a:latin typeface="Georgia"/>
                <a:cs typeface="Georgia"/>
              </a:rPr>
              <a:t>o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76" name="object 76"/>
          <p:cNvGrpSpPr/>
          <p:nvPr/>
        </p:nvGrpSpPr>
        <p:grpSpPr>
          <a:xfrm>
            <a:off x="6110604" y="6155778"/>
            <a:ext cx="1135380" cy="451484"/>
            <a:chOff x="6110604" y="6155778"/>
            <a:chExt cx="1135380" cy="451484"/>
          </a:xfrm>
        </p:grpSpPr>
        <p:sp>
          <p:nvSpPr>
            <p:cNvPr id="77" name="object 77"/>
            <p:cNvSpPr/>
            <p:nvPr/>
          </p:nvSpPr>
          <p:spPr>
            <a:xfrm>
              <a:off x="6120129" y="6165303"/>
              <a:ext cx="1116330" cy="432434"/>
            </a:xfrm>
            <a:custGeom>
              <a:avLst/>
              <a:gdLst/>
              <a:ahLst/>
              <a:cxnLst/>
              <a:rect l="l" t="t" r="r" b="b"/>
              <a:pathLst>
                <a:path w="1116329" h="432434">
                  <a:moveTo>
                    <a:pt x="886078" y="0"/>
                  </a:moveTo>
                  <a:lnTo>
                    <a:pt x="229997" y="0"/>
                  </a:lnTo>
                  <a:lnTo>
                    <a:pt x="0" y="432054"/>
                  </a:lnTo>
                  <a:lnTo>
                    <a:pt x="1116076" y="432054"/>
                  </a:lnTo>
                  <a:lnTo>
                    <a:pt x="886078" y="0"/>
                  </a:lnTo>
                  <a:close/>
                </a:path>
              </a:pathLst>
            </a:custGeom>
            <a:solidFill>
              <a:srgbClr val="5C92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120129" y="6165303"/>
              <a:ext cx="1116330" cy="432434"/>
            </a:xfrm>
            <a:custGeom>
              <a:avLst/>
              <a:gdLst/>
              <a:ahLst/>
              <a:cxnLst/>
              <a:rect l="l" t="t" r="r" b="b"/>
              <a:pathLst>
                <a:path w="1116329" h="432434">
                  <a:moveTo>
                    <a:pt x="0" y="432054"/>
                  </a:moveTo>
                  <a:lnTo>
                    <a:pt x="229997" y="0"/>
                  </a:lnTo>
                  <a:lnTo>
                    <a:pt x="886078" y="0"/>
                  </a:lnTo>
                  <a:lnTo>
                    <a:pt x="1116076" y="432054"/>
                  </a:lnTo>
                  <a:lnTo>
                    <a:pt x="0" y="432054"/>
                  </a:lnTo>
                  <a:close/>
                </a:path>
              </a:pathLst>
            </a:custGeom>
            <a:ln w="19050">
              <a:solidFill>
                <a:srgbClr val="2B495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9" name="object 79"/>
          <p:cNvSpPr txBox="1"/>
          <p:nvPr/>
        </p:nvSpPr>
        <p:spPr>
          <a:xfrm>
            <a:off x="6419469" y="6267094"/>
            <a:ext cx="519430" cy="28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900" spc="-10" dirty="0">
                <a:solidFill>
                  <a:srgbClr val="FFFF00"/>
                </a:solidFill>
                <a:latin typeface="Georgia"/>
                <a:cs typeface="Georgia"/>
              </a:rPr>
              <a:t>Compres-</a:t>
            </a:r>
            <a:endParaRPr sz="900">
              <a:latin typeface="Georgia"/>
              <a:cs typeface="Georgia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800" spc="-25" dirty="0">
                <a:solidFill>
                  <a:srgbClr val="FFFF00"/>
                </a:solidFill>
                <a:latin typeface="Georgia"/>
                <a:cs typeface="Georgia"/>
              </a:rPr>
              <a:t>sor</a:t>
            </a:r>
            <a:endParaRPr sz="800">
              <a:latin typeface="Georgia"/>
              <a:cs typeface="Georgia"/>
            </a:endParaRPr>
          </a:p>
        </p:txBody>
      </p:sp>
      <p:grpSp>
        <p:nvGrpSpPr>
          <p:cNvPr id="80" name="object 80"/>
          <p:cNvGrpSpPr/>
          <p:nvPr/>
        </p:nvGrpSpPr>
        <p:grpSpPr>
          <a:xfrm>
            <a:off x="2028825" y="4207764"/>
            <a:ext cx="4708525" cy="2631440"/>
            <a:chOff x="2028825" y="4207764"/>
            <a:chExt cx="4708525" cy="2631440"/>
          </a:xfrm>
        </p:grpSpPr>
        <p:sp>
          <p:nvSpPr>
            <p:cNvPr id="81" name="object 81"/>
            <p:cNvSpPr/>
            <p:nvPr/>
          </p:nvSpPr>
          <p:spPr>
            <a:xfrm>
              <a:off x="2028825" y="4207763"/>
              <a:ext cx="4704715" cy="2631440"/>
            </a:xfrm>
            <a:custGeom>
              <a:avLst/>
              <a:gdLst/>
              <a:ahLst/>
              <a:cxnLst/>
              <a:rect l="l" t="t" r="r" b="b"/>
              <a:pathLst>
                <a:path w="4704715" h="2631440">
                  <a:moveTo>
                    <a:pt x="4662043" y="2376881"/>
                  </a:moveTo>
                  <a:lnTo>
                    <a:pt x="4636643" y="2376881"/>
                  </a:lnTo>
                  <a:lnTo>
                    <a:pt x="4636643" y="2605494"/>
                  </a:lnTo>
                  <a:lnTo>
                    <a:pt x="71628" y="2605494"/>
                  </a:lnTo>
                  <a:lnTo>
                    <a:pt x="71501" y="85331"/>
                  </a:lnTo>
                  <a:lnTo>
                    <a:pt x="71628" y="85547"/>
                  </a:lnTo>
                  <a:lnTo>
                    <a:pt x="95885" y="127127"/>
                  </a:lnTo>
                  <a:lnTo>
                    <a:pt x="103632" y="129159"/>
                  </a:lnTo>
                  <a:lnTo>
                    <a:pt x="115824" y="122047"/>
                  </a:lnTo>
                  <a:lnTo>
                    <a:pt x="117856" y="114300"/>
                  </a:lnTo>
                  <a:lnTo>
                    <a:pt x="114300" y="108331"/>
                  </a:lnTo>
                  <a:lnTo>
                    <a:pt x="73634" y="38481"/>
                  </a:lnTo>
                  <a:lnTo>
                    <a:pt x="58928" y="13208"/>
                  </a:lnTo>
                  <a:lnTo>
                    <a:pt x="3429" y="108331"/>
                  </a:lnTo>
                  <a:lnTo>
                    <a:pt x="0" y="114300"/>
                  </a:lnTo>
                  <a:lnTo>
                    <a:pt x="2032" y="122047"/>
                  </a:lnTo>
                  <a:lnTo>
                    <a:pt x="8001" y="125603"/>
                  </a:lnTo>
                  <a:lnTo>
                    <a:pt x="14097" y="129159"/>
                  </a:lnTo>
                  <a:lnTo>
                    <a:pt x="21844" y="127127"/>
                  </a:lnTo>
                  <a:lnTo>
                    <a:pt x="46101" y="85547"/>
                  </a:lnTo>
                  <a:lnTo>
                    <a:pt x="46228" y="38481"/>
                  </a:lnTo>
                  <a:lnTo>
                    <a:pt x="46228" y="85331"/>
                  </a:lnTo>
                  <a:lnTo>
                    <a:pt x="46228" y="2630894"/>
                  </a:lnTo>
                  <a:lnTo>
                    <a:pt x="4662043" y="2630894"/>
                  </a:lnTo>
                  <a:lnTo>
                    <a:pt x="4662043" y="2618194"/>
                  </a:lnTo>
                  <a:lnTo>
                    <a:pt x="4662043" y="2605494"/>
                  </a:lnTo>
                  <a:lnTo>
                    <a:pt x="4662043" y="2376881"/>
                  </a:lnTo>
                  <a:close/>
                </a:path>
                <a:path w="4704715" h="2631440">
                  <a:moveTo>
                    <a:pt x="4695317" y="275463"/>
                  </a:moveTo>
                  <a:lnTo>
                    <a:pt x="4693666" y="267589"/>
                  </a:lnTo>
                  <a:lnTo>
                    <a:pt x="4687824" y="263652"/>
                  </a:lnTo>
                  <a:lnTo>
                    <a:pt x="4681855" y="259842"/>
                  </a:lnTo>
                  <a:lnTo>
                    <a:pt x="4673981" y="261493"/>
                  </a:lnTo>
                  <a:lnTo>
                    <a:pt x="4670082" y="267589"/>
                  </a:lnTo>
                  <a:lnTo>
                    <a:pt x="4647616" y="302031"/>
                  </a:lnTo>
                  <a:lnTo>
                    <a:pt x="4662678" y="1270"/>
                  </a:lnTo>
                  <a:lnTo>
                    <a:pt x="4637278" y="0"/>
                  </a:lnTo>
                  <a:lnTo>
                    <a:pt x="4622330" y="300723"/>
                  </a:lnTo>
                  <a:lnTo>
                    <a:pt x="4603369" y="264033"/>
                  </a:lnTo>
                  <a:lnTo>
                    <a:pt x="4600067" y="257810"/>
                  </a:lnTo>
                  <a:lnTo>
                    <a:pt x="4592447" y="255397"/>
                  </a:lnTo>
                  <a:lnTo>
                    <a:pt x="4586224" y="258699"/>
                  </a:lnTo>
                  <a:lnTo>
                    <a:pt x="4580001" y="261874"/>
                  </a:lnTo>
                  <a:lnTo>
                    <a:pt x="4577588" y="269494"/>
                  </a:lnTo>
                  <a:lnTo>
                    <a:pt x="4580763" y="275717"/>
                  </a:lnTo>
                  <a:lnTo>
                    <a:pt x="4631436" y="373380"/>
                  </a:lnTo>
                  <a:lnTo>
                    <a:pt x="4647425" y="348869"/>
                  </a:lnTo>
                  <a:lnTo>
                    <a:pt x="4695317" y="275463"/>
                  </a:lnTo>
                  <a:close/>
                </a:path>
                <a:path w="4704715" h="2631440">
                  <a:moveTo>
                    <a:pt x="4704715" y="990358"/>
                  </a:moveTo>
                  <a:lnTo>
                    <a:pt x="4702302" y="982726"/>
                  </a:lnTo>
                  <a:lnTo>
                    <a:pt x="4696206" y="979424"/>
                  </a:lnTo>
                  <a:lnTo>
                    <a:pt x="4689983" y="976122"/>
                  </a:lnTo>
                  <a:lnTo>
                    <a:pt x="4682236" y="978408"/>
                  </a:lnTo>
                  <a:lnTo>
                    <a:pt x="4678934" y="984631"/>
                  </a:lnTo>
                  <a:lnTo>
                    <a:pt x="4659477" y="1020927"/>
                  </a:lnTo>
                  <a:lnTo>
                    <a:pt x="4643628" y="576199"/>
                  </a:lnTo>
                  <a:lnTo>
                    <a:pt x="4618228" y="577088"/>
                  </a:lnTo>
                  <a:lnTo>
                    <a:pt x="4634077" y="1021854"/>
                  </a:lnTo>
                  <a:lnTo>
                    <a:pt x="4608322" y="981075"/>
                  </a:lnTo>
                  <a:lnTo>
                    <a:pt x="4600448" y="979297"/>
                  </a:lnTo>
                  <a:lnTo>
                    <a:pt x="4594479" y="982980"/>
                  </a:lnTo>
                  <a:lnTo>
                    <a:pt x="4588624" y="986802"/>
                  </a:lnTo>
                  <a:lnTo>
                    <a:pt x="4586846" y="994537"/>
                  </a:lnTo>
                  <a:lnTo>
                    <a:pt x="4590542" y="1000506"/>
                  </a:lnTo>
                  <a:lnTo>
                    <a:pt x="4649343" y="1093470"/>
                  </a:lnTo>
                  <a:lnTo>
                    <a:pt x="4662640" y="1068705"/>
                  </a:lnTo>
                  <a:lnTo>
                    <a:pt x="4701413" y="996569"/>
                  </a:lnTo>
                  <a:lnTo>
                    <a:pt x="4704715" y="990358"/>
                  </a:lnTo>
                  <a:close/>
                </a:path>
              </a:pathLst>
            </a:custGeom>
            <a:solidFill>
              <a:srgbClr val="406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2" name="object 8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19240" y="5936576"/>
              <a:ext cx="117855" cy="228777"/>
            </a:xfrm>
            <a:prstGeom prst="rect">
              <a:avLst/>
            </a:prstGeom>
          </p:spPr>
        </p:pic>
      </p:grpSp>
      <p:sp>
        <p:nvSpPr>
          <p:cNvPr id="83" name="object 83"/>
          <p:cNvSpPr txBox="1"/>
          <p:nvPr/>
        </p:nvSpPr>
        <p:spPr>
          <a:xfrm>
            <a:off x="6361303" y="1412760"/>
            <a:ext cx="568325" cy="26162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050" spc="-10" dirty="0">
                <a:latin typeface="Georgia"/>
                <a:cs typeface="Georgia"/>
              </a:rPr>
              <a:t>Navios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7184770" y="1412836"/>
            <a:ext cx="646430" cy="254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075">
              <a:lnSpc>
                <a:spcPct val="100000"/>
              </a:lnSpc>
              <a:spcBef>
                <a:spcPts val="330"/>
              </a:spcBef>
            </a:pPr>
            <a:r>
              <a:rPr sz="1050" spc="-10" dirty="0">
                <a:latin typeface="Georgia"/>
                <a:cs typeface="Georgia"/>
              </a:rPr>
              <a:t>Tanques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086725" y="1412836"/>
            <a:ext cx="507365" cy="2540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41910" rIns="0" bIns="0" rtlCol="0">
            <a:spAutoFit/>
          </a:bodyPr>
          <a:lstStyle/>
          <a:p>
            <a:pPr marL="92710">
              <a:lnSpc>
                <a:spcPct val="100000"/>
              </a:lnSpc>
              <a:spcBef>
                <a:spcPts val="330"/>
              </a:spcBef>
            </a:pPr>
            <a:r>
              <a:rPr sz="1050" spc="-10" dirty="0">
                <a:latin typeface="Georgia"/>
                <a:cs typeface="Georgia"/>
              </a:rPr>
              <a:t>Dutos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7831073" y="1480819"/>
            <a:ext cx="255904" cy="118110"/>
          </a:xfrm>
          <a:custGeom>
            <a:avLst/>
            <a:gdLst/>
            <a:ahLst/>
            <a:cxnLst/>
            <a:rect l="l" t="t" r="r" b="b"/>
            <a:pathLst>
              <a:path w="255904" h="118109">
                <a:moveTo>
                  <a:pt x="205304" y="58927"/>
                </a:moveTo>
                <a:lnTo>
                  <a:pt x="141858" y="95884"/>
                </a:lnTo>
                <a:lnTo>
                  <a:pt x="139826" y="103758"/>
                </a:lnTo>
                <a:lnTo>
                  <a:pt x="143255" y="109727"/>
                </a:lnTo>
                <a:lnTo>
                  <a:pt x="146811" y="115824"/>
                </a:lnTo>
                <a:lnTo>
                  <a:pt x="154558" y="117855"/>
                </a:lnTo>
                <a:lnTo>
                  <a:pt x="233863" y="71627"/>
                </a:lnTo>
                <a:lnTo>
                  <a:pt x="230504" y="71627"/>
                </a:lnTo>
                <a:lnTo>
                  <a:pt x="230504" y="69850"/>
                </a:lnTo>
                <a:lnTo>
                  <a:pt x="224027" y="69850"/>
                </a:lnTo>
                <a:lnTo>
                  <a:pt x="205304" y="58927"/>
                </a:lnTo>
                <a:close/>
              </a:path>
              <a:path w="255904" h="118109">
                <a:moveTo>
                  <a:pt x="183533" y="46227"/>
                </a:moveTo>
                <a:lnTo>
                  <a:pt x="0" y="46227"/>
                </a:lnTo>
                <a:lnTo>
                  <a:pt x="0" y="71627"/>
                </a:lnTo>
                <a:lnTo>
                  <a:pt x="183533" y="71627"/>
                </a:lnTo>
                <a:lnTo>
                  <a:pt x="205304" y="58927"/>
                </a:lnTo>
                <a:lnTo>
                  <a:pt x="183533" y="46227"/>
                </a:lnTo>
                <a:close/>
              </a:path>
              <a:path w="255904" h="118109">
                <a:moveTo>
                  <a:pt x="233862" y="46227"/>
                </a:moveTo>
                <a:lnTo>
                  <a:pt x="230504" y="46227"/>
                </a:lnTo>
                <a:lnTo>
                  <a:pt x="230504" y="71627"/>
                </a:lnTo>
                <a:lnTo>
                  <a:pt x="233863" y="71627"/>
                </a:lnTo>
                <a:lnTo>
                  <a:pt x="255650" y="58927"/>
                </a:lnTo>
                <a:lnTo>
                  <a:pt x="233862" y="46227"/>
                </a:lnTo>
                <a:close/>
              </a:path>
              <a:path w="255904" h="118109">
                <a:moveTo>
                  <a:pt x="224027" y="48005"/>
                </a:moveTo>
                <a:lnTo>
                  <a:pt x="205304" y="58927"/>
                </a:lnTo>
                <a:lnTo>
                  <a:pt x="224027" y="69850"/>
                </a:lnTo>
                <a:lnTo>
                  <a:pt x="224027" y="48005"/>
                </a:lnTo>
                <a:close/>
              </a:path>
              <a:path w="255904" h="118109">
                <a:moveTo>
                  <a:pt x="230504" y="48005"/>
                </a:moveTo>
                <a:lnTo>
                  <a:pt x="224027" y="48005"/>
                </a:lnTo>
                <a:lnTo>
                  <a:pt x="224027" y="69850"/>
                </a:lnTo>
                <a:lnTo>
                  <a:pt x="230504" y="69850"/>
                </a:lnTo>
                <a:lnTo>
                  <a:pt x="230504" y="48005"/>
                </a:lnTo>
                <a:close/>
              </a:path>
              <a:path w="255904" h="118109">
                <a:moveTo>
                  <a:pt x="154558" y="0"/>
                </a:moveTo>
                <a:lnTo>
                  <a:pt x="146811" y="2031"/>
                </a:lnTo>
                <a:lnTo>
                  <a:pt x="143255" y="8000"/>
                </a:lnTo>
                <a:lnTo>
                  <a:pt x="139826" y="14096"/>
                </a:lnTo>
                <a:lnTo>
                  <a:pt x="141858" y="21843"/>
                </a:lnTo>
                <a:lnTo>
                  <a:pt x="147827" y="25400"/>
                </a:lnTo>
                <a:lnTo>
                  <a:pt x="205304" y="58927"/>
                </a:lnTo>
                <a:lnTo>
                  <a:pt x="224027" y="48005"/>
                </a:lnTo>
                <a:lnTo>
                  <a:pt x="230504" y="48005"/>
                </a:lnTo>
                <a:lnTo>
                  <a:pt x="230504" y="46227"/>
                </a:lnTo>
                <a:lnTo>
                  <a:pt x="233862" y="46227"/>
                </a:lnTo>
                <a:lnTo>
                  <a:pt x="154558" y="0"/>
                </a:lnTo>
                <a:close/>
              </a:path>
            </a:pathLst>
          </a:custGeom>
          <a:solidFill>
            <a:srgbClr val="406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928993" y="1483105"/>
            <a:ext cx="255904" cy="118110"/>
          </a:xfrm>
          <a:custGeom>
            <a:avLst/>
            <a:gdLst/>
            <a:ahLst/>
            <a:cxnLst/>
            <a:rect l="l" t="t" r="r" b="b"/>
            <a:pathLst>
              <a:path w="255904" h="118109">
                <a:moveTo>
                  <a:pt x="100202" y="0"/>
                </a:moveTo>
                <a:lnTo>
                  <a:pt x="94233" y="3683"/>
                </a:lnTo>
                <a:lnTo>
                  <a:pt x="0" y="60452"/>
                </a:lnTo>
                <a:lnTo>
                  <a:pt x="101980" y="117856"/>
                </a:lnTo>
                <a:lnTo>
                  <a:pt x="109727" y="115697"/>
                </a:lnTo>
                <a:lnTo>
                  <a:pt x="116585" y="103505"/>
                </a:lnTo>
                <a:lnTo>
                  <a:pt x="114426" y="95758"/>
                </a:lnTo>
                <a:lnTo>
                  <a:pt x="73637" y="72771"/>
                </a:lnTo>
                <a:lnTo>
                  <a:pt x="25400" y="72771"/>
                </a:lnTo>
                <a:lnTo>
                  <a:pt x="25018" y="47371"/>
                </a:lnTo>
                <a:lnTo>
                  <a:pt x="72060" y="46671"/>
                </a:lnTo>
                <a:lnTo>
                  <a:pt x="107314" y="25400"/>
                </a:lnTo>
                <a:lnTo>
                  <a:pt x="113283" y="21717"/>
                </a:lnTo>
                <a:lnTo>
                  <a:pt x="115315" y="13970"/>
                </a:lnTo>
                <a:lnTo>
                  <a:pt x="111632" y="8001"/>
                </a:lnTo>
                <a:lnTo>
                  <a:pt x="108076" y="1905"/>
                </a:lnTo>
                <a:lnTo>
                  <a:pt x="100202" y="0"/>
                </a:lnTo>
                <a:close/>
              </a:path>
              <a:path w="255904" h="118109">
                <a:moveTo>
                  <a:pt x="72060" y="46671"/>
                </a:moveTo>
                <a:lnTo>
                  <a:pt x="25018" y="47371"/>
                </a:lnTo>
                <a:lnTo>
                  <a:pt x="25400" y="72771"/>
                </a:lnTo>
                <a:lnTo>
                  <a:pt x="72396" y="72071"/>
                </a:lnTo>
                <a:lnTo>
                  <a:pt x="70482" y="70993"/>
                </a:lnTo>
                <a:lnTo>
                  <a:pt x="31750" y="70993"/>
                </a:lnTo>
                <a:lnTo>
                  <a:pt x="31496" y="49022"/>
                </a:lnTo>
                <a:lnTo>
                  <a:pt x="68164" y="49022"/>
                </a:lnTo>
                <a:lnTo>
                  <a:pt x="72060" y="46671"/>
                </a:lnTo>
                <a:close/>
              </a:path>
              <a:path w="255904" h="118109">
                <a:moveTo>
                  <a:pt x="72396" y="72071"/>
                </a:moveTo>
                <a:lnTo>
                  <a:pt x="25400" y="72771"/>
                </a:lnTo>
                <a:lnTo>
                  <a:pt x="73637" y="72771"/>
                </a:lnTo>
                <a:lnTo>
                  <a:pt x="72396" y="72071"/>
                </a:lnTo>
                <a:close/>
              </a:path>
              <a:path w="255904" h="118109">
                <a:moveTo>
                  <a:pt x="255524" y="43942"/>
                </a:moveTo>
                <a:lnTo>
                  <a:pt x="72060" y="46671"/>
                </a:lnTo>
                <a:lnTo>
                  <a:pt x="50455" y="59706"/>
                </a:lnTo>
                <a:lnTo>
                  <a:pt x="72396" y="72071"/>
                </a:lnTo>
                <a:lnTo>
                  <a:pt x="255904" y="69342"/>
                </a:lnTo>
                <a:lnTo>
                  <a:pt x="255524" y="43942"/>
                </a:lnTo>
                <a:close/>
              </a:path>
              <a:path w="255904" h="118109">
                <a:moveTo>
                  <a:pt x="31496" y="49022"/>
                </a:moveTo>
                <a:lnTo>
                  <a:pt x="31750" y="70993"/>
                </a:lnTo>
                <a:lnTo>
                  <a:pt x="50455" y="59706"/>
                </a:lnTo>
                <a:lnTo>
                  <a:pt x="31496" y="49022"/>
                </a:lnTo>
                <a:close/>
              </a:path>
              <a:path w="255904" h="118109">
                <a:moveTo>
                  <a:pt x="50455" y="59706"/>
                </a:moveTo>
                <a:lnTo>
                  <a:pt x="31750" y="70993"/>
                </a:lnTo>
                <a:lnTo>
                  <a:pt x="70482" y="70993"/>
                </a:lnTo>
                <a:lnTo>
                  <a:pt x="50455" y="59706"/>
                </a:lnTo>
                <a:close/>
              </a:path>
              <a:path w="255904" h="118109">
                <a:moveTo>
                  <a:pt x="68164" y="49022"/>
                </a:moveTo>
                <a:lnTo>
                  <a:pt x="31496" y="49022"/>
                </a:lnTo>
                <a:lnTo>
                  <a:pt x="50455" y="59706"/>
                </a:lnTo>
                <a:lnTo>
                  <a:pt x="68164" y="49022"/>
                </a:lnTo>
                <a:close/>
              </a:path>
            </a:pathLst>
          </a:custGeom>
          <a:solidFill>
            <a:srgbClr val="406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7042022" y="2060829"/>
            <a:ext cx="936625" cy="288290"/>
          </a:xfrm>
          <a:prstGeom prst="rect">
            <a:avLst/>
          </a:prstGeom>
          <a:solidFill>
            <a:srgbClr val="5C92B5"/>
          </a:solidFill>
          <a:ln w="19050">
            <a:solidFill>
              <a:srgbClr val="2B495E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445"/>
              </a:spcBef>
            </a:pPr>
            <a:r>
              <a:rPr sz="1100" spc="-10" dirty="0">
                <a:solidFill>
                  <a:srgbClr val="FFFF00"/>
                </a:solidFill>
                <a:latin typeface="Georgia"/>
                <a:cs typeface="Georgia"/>
              </a:rPr>
              <a:t>Resfriador</a:t>
            </a:r>
            <a:endParaRPr sz="1100">
              <a:latin typeface="Georgia"/>
              <a:cs typeface="Georgi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6586220" y="1666620"/>
            <a:ext cx="1812925" cy="911225"/>
          </a:xfrm>
          <a:custGeom>
            <a:avLst/>
            <a:gdLst/>
            <a:ahLst/>
            <a:cxnLst/>
            <a:rect l="l" t="t" r="r" b="b"/>
            <a:pathLst>
              <a:path w="1812925" h="911225">
                <a:moveTo>
                  <a:pt x="455930" y="538226"/>
                </a:moveTo>
                <a:lnTo>
                  <a:pt x="434136" y="525526"/>
                </a:lnTo>
                <a:lnTo>
                  <a:pt x="354838" y="479298"/>
                </a:lnTo>
                <a:lnTo>
                  <a:pt x="347091" y="481330"/>
                </a:lnTo>
                <a:lnTo>
                  <a:pt x="343535" y="487426"/>
                </a:lnTo>
                <a:lnTo>
                  <a:pt x="339979" y="493395"/>
                </a:lnTo>
                <a:lnTo>
                  <a:pt x="342011" y="501269"/>
                </a:lnTo>
                <a:lnTo>
                  <a:pt x="383590" y="525526"/>
                </a:lnTo>
                <a:lnTo>
                  <a:pt x="79248" y="525526"/>
                </a:lnTo>
                <a:lnTo>
                  <a:pt x="79248" y="910971"/>
                </a:lnTo>
                <a:lnTo>
                  <a:pt x="104648" y="910971"/>
                </a:lnTo>
                <a:lnTo>
                  <a:pt x="104648" y="550926"/>
                </a:lnTo>
                <a:lnTo>
                  <a:pt x="383806" y="550926"/>
                </a:lnTo>
                <a:lnTo>
                  <a:pt x="342011" y="575310"/>
                </a:lnTo>
                <a:lnTo>
                  <a:pt x="339979" y="583057"/>
                </a:lnTo>
                <a:lnTo>
                  <a:pt x="343535" y="589153"/>
                </a:lnTo>
                <a:lnTo>
                  <a:pt x="347091" y="595122"/>
                </a:lnTo>
                <a:lnTo>
                  <a:pt x="354838" y="597154"/>
                </a:lnTo>
                <a:lnTo>
                  <a:pt x="360934" y="593725"/>
                </a:lnTo>
                <a:lnTo>
                  <a:pt x="434187" y="550926"/>
                </a:lnTo>
                <a:lnTo>
                  <a:pt x="455930" y="538226"/>
                </a:lnTo>
                <a:close/>
              </a:path>
              <a:path w="1812925" h="911225">
                <a:moveTo>
                  <a:pt x="1812798" y="101092"/>
                </a:moveTo>
                <a:lnTo>
                  <a:pt x="1809369" y="94996"/>
                </a:lnTo>
                <a:lnTo>
                  <a:pt x="1768627" y="25273"/>
                </a:lnTo>
                <a:lnTo>
                  <a:pt x="1753870" y="0"/>
                </a:lnTo>
                <a:lnTo>
                  <a:pt x="1694942" y="101092"/>
                </a:lnTo>
                <a:lnTo>
                  <a:pt x="1696974" y="108839"/>
                </a:lnTo>
                <a:lnTo>
                  <a:pt x="1709166" y="115951"/>
                </a:lnTo>
                <a:lnTo>
                  <a:pt x="1716913" y="113919"/>
                </a:lnTo>
                <a:lnTo>
                  <a:pt x="1741170" y="72339"/>
                </a:lnTo>
                <a:lnTo>
                  <a:pt x="1741297" y="72123"/>
                </a:lnTo>
                <a:lnTo>
                  <a:pt x="1741170" y="197104"/>
                </a:lnTo>
                <a:lnTo>
                  <a:pt x="1741170" y="184404"/>
                </a:lnTo>
                <a:lnTo>
                  <a:pt x="934339" y="184404"/>
                </a:lnTo>
                <a:lnTo>
                  <a:pt x="934339" y="72123"/>
                </a:lnTo>
                <a:lnTo>
                  <a:pt x="934339" y="31623"/>
                </a:lnTo>
                <a:lnTo>
                  <a:pt x="934339" y="25273"/>
                </a:lnTo>
                <a:lnTo>
                  <a:pt x="934466" y="72339"/>
                </a:lnTo>
                <a:lnTo>
                  <a:pt x="958723" y="113919"/>
                </a:lnTo>
                <a:lnTo>
                  <a:pt x="966470" y="115951"/>
                </a:lnTo>
                <a:lnTo>
                  <a:pt x="972566" y="112395"/>
                </a:lnTo>
                <a:lnTo>
                  <a:pt x="978535" y="108839"/>
                </a:lnTo>
                <a:lnTo>
                  <a:pt x="980567" y="101092"/>
                </a:lnTo>
                <a:lnTo>
                  <a:pt x="977138" y="94996"/>
                </a:lnTo>
                <a:lnTo>
                  <a:pt x="936396" y="25273"/>
                </a:lnTo>
                <a:lnTo>
                  <a:pt x="921639" y="0"/>
                </a:lnTo>
                <a:lnTo>
                  <a:pt x="862711" y="101092"/>
                </a:lnTo>
                <a:lnTo>
                  <a:pt x="864743" y="108839"/>
                </a:lnTo>
                <a:lnTo>
                  <a:pt x="876935" y="115951"/>
                </a:lnTo>
                <a:lnTo>
                  <a:pt x="884682" y="113919"/>
                </a:lnTo>
                <a:lnTo>
                  <a:pt x="908939" y="72339"/>
                </a:lnTo>
                <a:lnTo>
                  <a:pt x="909066" y="72123"/>
                </a:lnTo>
                <a:lnTo>
                  <a:pt x="908951" y="188341"/>
                </a:lnTo>
                <a:lnTo>
                  <a:pt x="71628" y="188341"/>
                </a:lnTo>
                <a:lnTo>
                  <a:pt x="71628" y="79870"/>
                </a:lnTo>
                <a:lnTo>
                  <a:pt x="71628" y="39370"/>
                </a:lnTo>
                <a:lnTo>
                  <a:pt x="71628" y="32893"/>
                </a:lnTo>
                <a:lnTo>
                  <a:pt x="71755" y="80086"/>
                </a:lnTo>
                <a:lnTo>
                  <a:pt x="92456" y="115570"/>
                </a:lnTo>
                <a:lnTo>
                  <a:pt x="96012" y="121539"/>
                </a:lnTo>
                <a:lnTo>
                  <a:pt x="103759" y="123571"/>
                </a:lnTo>
                <a:lnTo>
                  <a:pt x="109855" y="120142"/>
                </a:lnTo>
                <a:lnTo>
                  <a:pt x="115951" y="116586"/>
                </a:lnTo>
                <a:lnTo>
                  <a:pt x="117983" y="108712"/>
                </a:lnTo>
                <a:lnTo>
                  <a:pt x="114427" y="102743"/>
                </a:lnTo>
                <a:lnTo>
                  <a:pt x="73609" y="32893"/>
                </a:lnTo>
                <a:lnTo>
                  <a:pt x="58928" y="7747"/>
                </a:lnTo>
                <a:lnTo>
                  <a:pt x="3556" y="102743"/>
                </a:lnTo>
                <a:lnTo>
                  <a:pt x="0" y="108712"/>
                </a:lnTo>
                <a:lnTo>
                  <a:pt x="2032" y="116586"/>
                </a:lnTo>
                <a:lnTo>
                  <a:pt x="8128" y="120142"/>
                </a:lnTo>
                <a:lnTo>
                  <a:pt x="14224" y="123571"/>
                </a:lnTo>
                <a:lnTo>
                  <a:pt x="21971" y="121539"/>
                </a:lnTo>
                <a:lnTo>
                  <a:pt x="25527" y="115570"/>
                </a:lnTo>
                <a:lnTo>
                  <a:pt x="46228" y="80086"/>
                </a:lnTo>
                <a:lnTo>
                  <a:pt x="46355" y="79870"/>
                </a:lnTo>
                <a:lnTo>
                  <a:pt x="46228" y="208026"/>
                </a:lnTo>
                <a:lnTo>
                  <a:pt x="51943" y="213741"/>
                </a:lnTo>
                <a:lnTo>
                  <a:pt x="911225" y="213741"/>
                </a:lnTo>
                <a:lnTo>
                  <a:pt x="911225" y="394208"/>
                </a:lnTo>
                <a:lnTo>
                  <a:pt x="936625" y="394208"/>
                </a:lnTo>
                <a:lnTo>
                  <a:pt x="936625" y="213741"/>
                </a:lnTo>
                <a:lnTo>
                  <a:pt x="936625" y="209804"/>
                </a:lnTo>
                <a:lnTo>
                  <a:pt x="1760982" y="209804"/>
                </a:lnTo>
                <a:lnTo>
                  <a:pt x="1766570" y="204216"/>
                </a:lnTo>
                <a:lnTo>
                  <a:pt x="1766570" y="184404"/>
                </a:lnTo>
                <a:lnTo>
                  <a:pt x="1766570" y="72123"/>
                </a:lnTo>
                <a:lnTo>
                  <a:pt x="1766570" y="31623"/>
                </a:lnTo>
                <a:lnTo>
                  <a:pt x="1766570" y="25273"/>
                </a:lnTo>
                <a:lnTo>
                  <a:pt x="1766697" y="72339"/>
                </a:lnTo>
                <a:lnTo>
                  <a:pt x="1790954" y="113919"/>
                </a:lnTo>
                <a:lnTo>
                  <a:pt x="1798701" y="115951"/>
                </a:lnTo>
                <a:lnTo>
                  <a:pt x="1804797" y="112395"/>
                </a:lnTo>
                <a:lnTo>
                  <a:pt x="1810766" y="108839"/>
                </a:lnTo>
                <a:lnTo>
                  <a:pt x="1812798" y="101092"/>
                </a:lnTo>
                <a:close/>
              </a:path>
            </a:pathLst>
          </a:custGeom>
          <a:solidFill>
            <a:srgbClr val="406E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7452359" y="3752977"/>
            <a:ext cx="828040" cy="288290"/>
          </a:xfrm>
          <a:prstGeom prst="rect">
            <a:avLst/>
          </a:prstGeom>
          <a:solidFill>
            <a:srgbClr val="5C92B5"/>
          </a:solidFill>
          <a:ln w="19050">
            <a:solidFill>
              <a:srgbClr val="2B495E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52400">
              <a:lnSpc>
                <a:spcPct val="100000"/>
              </a:lnSpc>
              <a:spcBef>
                <a:spcPts val="450"/>
              </a:spcBef>
            </a:pPr>
            <a:r>
              <a:rPr sz="1100" spc="-10" dirty="0">
                <a:solidFill>
                  <a:srgbClr val="001F5F"/>
                </a:solidFill>
                <a:latin typeface="Georgia"/>
                <a:cs typeface="Georgia"/>
              </a:rPr>
              <a:t>Tanques</a:t>
            </a:r>
            <a:endParaRPr sz="1100">
              <a:latin typeface="Georgia"/>
              <a:cs typeface="Georgia"/>
            </a:endParaRPr>
          </a:p>
        </p:txBody>
      </p:sp>
      <p:grpSp>
        <p:nvGrpSpPr>
          <p:cNvPr id="91" name="object 91"/>
          <p:cNvGrpSpPr/>
          <p:nvPr/>
        </p:nvGrpSpPr>
        <p:grpSpPr>
          <a:xfrm>
            <a:off x="2771775" y="2609951"/>
            <a:ext cx="6036945" cy="3903979"/>
            <a:chOff x="2771775" y="2609951"/>
            <a:chExt cx="6036945" cy="3903979"/>
          </a:xfrm>
        </p:grpSpPr>
        <p:pic>
          <p:nvPicPr>
            <p:cNvPr id="92" name="object 9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956422" y="5373217"/>
              <a:ext cx="851738" cy="1140714"/>
            </a:xfrm>
            <a:prstGeom prst="rect">
              <a:avLst/>
            </a:prstGeom>
          </p:spPr>
        </p:pic>
        <p:pic>
          <p:nvPicPr>
            <p:cNvPr id="93" name="object 9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20080" y="5185663"/>
              <a:ext cx="720077" cy="819086"/>
            </a:xfrm>
            <a:prstGeom prst="rect">
              <a:avLst/>
            </a:prstGeom>
          </p:spPr>
        </p:pic>
        <p:pic>
          <p:nvPicPr>
            <p:cNvPr id="94" name="object 9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771775" y="2609951"/>
              <a:ext cx="775474" cy="630072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3131820" y="3240023"/>
              <a:ext cx="27940" cy="405130"/>
            </a:xfrm>
            <a:custGeom>
              <a:avLst/>
              <a:gdLst/>
              <a:ahLst/>
              <a:cxnLst/>
              <a:rect l="l" t="t" r="r" b="b"/>
              <a:pathLst>
                <a:path w="27939" h="405129">
                  <a:moveTo>
                    <a:pt x="27686" y="0"/>
                  </a:moveTo>
                  <a:lnTo>
                    <a:pt x="0" y="405002"/>
                  </a:lnTo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6" name="object 96"/>
          <p:cNvSpPr txBox="1"/>
          <p:nvPr/>
        </p:nvSpPr>
        <p:spPr>
          <a:xfrm>
            <a:off x="1691639" y="3573030"/>
            <a:ext cx="792480" cy="648335"/>
          </a:xfrm>
          <a:prstGeom prst="rect">
            <a:avLst/>
          </a:prstGeom>
          <a:solidFill>
            <a:srgbClr val="7E7E7E"/>
          </a:solidFill>
          <a:ln w="19050">
            <a:solidFill>
              <a:srgbClr val="000000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14935" marR="107314" indent="51435">
              <a:lnSpc>
                <a:spcPct val="100000"/>
              </a:lnSpc>
              <a:spcBef>
                <a:spcPts val="1080"/>
              </a:spcBef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Árvore </a:t>
            </a:r>
            <a:r>
              <a:rPr sz="12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200" spc="-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Natal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699766" y="3717035"/>
            <a:ext cx="1188085" cy="360045"/>
          </a:xfrm>
          <a:prstGeom prst="rect">
            <a:avLst/>
          </a:prstGeom>
          <a:solidFill>
            <a:srgbClr val="7E7E7E"/>
          </a:solidFill>
          <a:ln w="19050">
            <a:solidFill>
              <a:srgbClr val="000000"/>
            </a:solidFill>
          </a:ln>
        </p:spPr>
        <p:txBody>
          <a:bodyPr vert="horz" wrap="square" lIns="0" tIns="85090" rIns="0" bIns="0" rtlCol="0">
            <a:spAutoFit/>
          </a:bodyPr>
          <a:lstStyle/>
          <a:p>
            <a:pPr marL="286385">
              <a:lnSpc>
                <a:spcPct val="100000"/>
              </a:lnSpc>
              <a:spcBef>
                <a:spcPts val="670"/>
              </a:spcBef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Manifold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8244458" y="4221111"/>
            <a:ext cx="792480" cy="648335"/>
          </a:xfrm>
          <a:prstGeom prst="rect">
            <a:avLst/>
          </a:prstGeom>
          <a:solidFill>
            <a:srgbClr val="5C92B5"/>
          </a:solidFill>
          <a:ln w="19050">
            <a:solidFill>
              <a:srgbClr val="2B495E"/>
            </a:solidFill>
          </a:ln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750">
              <a:latin typeface="Times New Roman"/>
              <a:cs typeface="Times New Roman"/>
            </a:endParaRPr>
          </a:p>
          <a:p>
            <a:pPr marL="198120" marR="173990" indent="-15240" algn="just">
              <a:lnSpc>
                <a:spcPct val="100000"/>
              </a:lnSpc>
            </a:pPr>
            <a:r>
              <a:rPr sz="900" dirty="0">
                <a:solidFill>
                  <a:srgbClr val="FFFF00"/>
                </a:solidFill>
                <a:latin typeface="Georgia"/>
                <a:cs typeface="Georgia"/>
              </a:rPr>
              <a:t>Torre</a:t>
            </a:r>
            <a:r>
              <a:rPr sz="900" spc="-40" dirty="0">
                <a:solidFill>
                  <a:srgbClr val="FFFF00"/>
                </a:solidFill>
                <a:latin typeface="Georgia"/>
                <a:cs typeface="Georgia"/>
              </a:rPr>
              <a:t> </a:t>
            </a:r>
            <a:r>
              <a:rPr sz="900" spc="-25" dirty="0">
                <a:solidFill>
                  <a:srgbClr val="FFFF00"/>
                </a:solidFill>
                <a:latin typeface="Georgia"/>
                <a:cs typeface="Georgia"/>
              </a:rPr>
              <a:t>de</a:t>
            </a:r>
            <a:r>
              <a:rPr sz="900" spc="-10" dirty="0">
                <a:solidFill>
                  <a:srgbClr val="FFFF00"/>
                </a:solidFill>
                <a:latin typeface="Georgia"/>
                <a:cs typeface="Georgia"/>
              </a:rPr>
              <a:t> Queima “Flare”</a:t>
            </a:r>
            <a:endParaRPr sz="900">
              <a:latin typeface="Georgia"/>
              <a:cs typeface="Georgia"/>
            </a:endParaRPr>
          </a:p>
        </p:txBody>
      </p:sp>
      <p:grpSp>
        <p:nvGrpSpPr>
          <p:cNvPr id="99" name="object 99"/>
          <p:cNvGrpSpPr/>
          <p:nvPr/>
        </p:nvGrpSpPr>
        <p:grpSpPr>
          <a:xfrm>
            <a:off x="2781807" y="999108"/>
            <a:ext cx="5143500" cy="4601210"/>
            <a:chOff x="2781807" y="999108"/>
            <a:chExt cx="5143500" cy="4601210"/>
          </a:xfrm>
        </p:grpSpPr>
        <p:sp>
          <p:nvSpPr>
            <p:cNvPr id="100" name="object 100"/>
            <p:cNvSpPr/>
            <p:nvPr/>
          </p:nvSpPr>
          <p:spPr>
            <a:xfrm>
              <a:off x="4905755" y="5108193"/>
              <a:ext cx="314325" cy="487045"/>
            </a:xfrm>
            <a:custGeom>
              <a:avLst/>
              <a:gdLst/>
              <a:ahLst/>
              <a:cxnLst/>
              <a:rect l="l" t="t" r="r" b="b"/>
              <a:pathLst>
                <a:path w="314325" h="487045">
                  <a:moveTo>
                    <a:pt x="0" y="0"/>
                  </a:moveTo>
                  <a:lnTo>
                    <a:pt x="314325" y="487006"/>
                  </a:lnTo>
                </a:path>
              </a:pathLst>
            </a:custGeom>
            <a:ln w="9525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1" name="object 10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996560" y="1196746"/>
              <a:ext cx="583552" cy="806043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4499863" y="1556765"/>
              <a:ext cx="497205" cy="43180"/>
            </a:xfrm>
            <a:custGeom>
              <a:avLst/>
              <a:gdLst/>
              <a:ahLst/>
              <a:cxnLst/>
              <a:rect l="l" t="t" r="r" b="b"/>
              <a:pathLst>
                <a:path w="497204" h="43180">
                  <a:moveTo>
                    <a:pt x="0" y="0"/>
                  </a:moveTo>
                  <a:lnTo>
                    <a:pt x="496697" y="43053"/>
                  </a:lnTo>
                </a:path>
              </a:pathLst>
            </a:custGeom>
            <a:ln w="9524">
              <a:solidFill>
                <a:srgbClr val="5253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2781808" y="999108"/>
              <a:ext cx="3087370" cy="336550"/>
            </a:xfrm>
            <a:custGeom>
              <a:avLst/>
              <a:gdLst/>
              <a:ahLst/>
              <a:cxnLst/>
              <a:rect l="l" t="t" r="r" b="b"/>
              <a:pathLst>
                <a:path w="3087370" h="336550">
                  <a:moveTo>
                    <a:pt x="3087116" y="59182"/>
                  </a:moveTo>
                  <a:lnTo>
                    <a:pt x="3065373" y="46482"/>
                  </a:lnTo>
                  <a:lnTo>
                    <a:pt x="2992120" y="3683"/>
                  </a:lnTo>
                  <a:lnTo>
                    <a:pt x="2986151" y="127"/>
                  </a:lnTo>
                  <a:lnTo>
                    <a:pt x="2978277" y="2286"/>
                  </a:lnTo>
                  <a:lnTo>
                    <a:pt x="2974848" y="8255"/>
                  </a:lnTo>
                  <a:lnTo>
                    <a:pt x="2971292" y="14351"/>
                  </a:lnTo>
                  <a:lnTo>
                    <a:pt x="2973324" y="22098"/>
                  </a:lnTo>
                  <a:lnTo>
                    <a:pt x="3015119" y="46482"/>
                  </a:lnTo>
                  <a:lnTo>
                    <a:pt x="1377569" y="46482"/>
                  </a:lnTo>
                  <a:lnTo>
                    <a:pt x="1377569" y="46355"/>
                  </a:lnTo>
                  <a:lnTo>
                    <a:pt x="72110" y="46355"/>
                  </a:lnTo>
                  <a:lnTo>
                    <a:pt x="113919" y="21971"/>
                  </a:lnTo>
                  <a:lnTo>
                    <a:pt x="115951" y="14224"/>
                  </a:lnTo>
                  <a:lnTo>
                    <a:pt x="108839" y="2032"/>
                  </a:lnTo>
                  <a:lnTo>
                    <a:pt x="101092" y="0"/>
                  </a:lnTo>
                  <a:lnTo>
                    <a:pt x="0" y="59055"/>
                  </a:lnTo>
                  <a:lnTo>
                    <a:pt x="101092" y="117983"/>
                  </a:lnTo>
                  <a:lnTo>
                    <a:pt x="108839" y="115951"/>
                  </a:lnTo>
                  <a:lnTo>
                    <a:pt x="115951" y="103759"/>
                  </a:lnTo>
                  <a:lnTo>
                    <a:pt x="113919" y="96012"/>
                  </a:lnTo>
                  <a:lnTo>
                    <a:pt x="72326" y="71755"/>
                  </a:lnTo>
                  <a:lnTo>
                    <a:pt x="1345438" y="71755"/>
                  </a:lnTo>
                  <a:lnTo>
                    <a:pt x="1345438" y="246126"/>
                  </a:lnTo>
                  <a:lnTo>
                    <a:pt x="1345438" y="271526"/>
                  </a:lnTo>
                  <a:lnTo>
                    <a:pt x="1345438" y="336423"/>
                  </a:lnTo>
                  <a:lnTo>
                    <a:pt x="1370838" y="336423"/>
                  </a:lnTo>
                  <a:lnTo>
                    <a:pt x="1370838" y="271526"/>
                  </a:lnTo>
                  <a:lnTo>
                    <a:pt x="1377569" y="271526"/>
                  </a:lnTo>
                  <a:lnTo>
                    <a:pt x="1377569" y="258826"/>
                  </a:lnTo>
                  <a:lnTo>
                    <a:pt x="1377569" y="246126"/>
                  </a:lnTo>
                  <a:lnTo>
                    <a:pt x="1377569" y="71882"/>
                  </a:lnTo>
                  <a:lnTo>
                    <a:pt x="3014903" y="71882"/>
                  </a:lnTo>
                  <a:lnTo>
                    <a:pt x="2973324" y="96139"/>
                  </a:lnTo>
                  <a:lnTo>
                    <a:pt x="2971292" y="103886"/>
                  </a:lnTo>
                  <a:lnTo>
                    <a:pt x="2974848" y="109982"/>
                  </a:lnTo>
                  <a:lnTo>
                    <a:pt x="2978277" y="116078"/>
                  </a:lnTo>
                  <a:lnTo>
                    <a:pt x="2986151" y="118110"/>
                  </a:lnTo>
                  <a:lnTo>
                    <a:pt x="2992120" y="114554"/>
                  </a:lnTo>
                  <a:lnTo>
                    <a:pt x="3065322" y="71882"/>
                  </a:lnTo>
                  <a:lnTo>
                    <a:pt x="3087116" y="59182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025512" y="3838066"/>
              <a:ext cx="427355" cy="118110"/>
            </a:xfrm>
            <a:custGeom>
              <a:avLst/>
              <a:gdLst/>
              <a:ahLst/>
              <a:cxnLst/>
              <a:rect l="l" t="t" r="r" b="b"/>
              <a:pathLst>
                <a:path w="427354" h="118110">
                  <a:moveTo>
                    <a:pt x="376391" y="58991"/>
                  </a:moveTo>
                  <a:lnTo>
                    <a:pt x="319023" y="92455"/>
                  </a:lnTo>
                  <a:lnTo>
                    <a:pt x="313054" y="96011"/>
                  </a:lnTo>
                  <a:lnTo>
                    <a:pt x="310895" y="103758"/>
                  </a:lnTo>
                  <a:lnTo>
                    <a:pt x="318007" y="115950"/>
                  </a:lnTo>
                  <a:lnTo>
                    <a:pt x="325754" y="117982"/>
                  </a:lnTo>
                  <a:lnTo>
                    <a:pt x="405106" y="71627"/>
                  </a:lnTo>
                  <a:lnTo>
                    <a:pt x="401700" y="71627"/>
                  </a:lnTo>
                  <a:lnTo>
                    <a:pt x="401700" y="69976"/>
                  </a:lnTo>
                  <a:lnTo>
                    <a:pt x="395223" y="69976"/>
                  </a:lnTo>
                  <a:lnTo>
                    <a:pt x="376391" y="58991"/>
                  </a:lnTo>
                  <a:close/>
                </a:path>
                <a:path w="427354" h="118110">
                  <a:moveTo>
                    <a:pt x="354511" y="46227"/>
                  </a:moveTo>
                  <a:lnTo>
                    <a:pt x="0" y="46227"/>
                  </a:lnTo>
                  <a:lnTo>
                    <a:pt x="0" y="71627"/>
                  </a:lnTo>
                  <a:lnTo>
                    <a:pt x="354729" y="71627"/>
                  </a:lnTo>
                  <a:lnTo>
                    <a:pt x="376391" y="58991"/>
                  </a:lnTo>
                  <a:lnTo>
                    <a:pt x="354511" y="46227"/>
                  </a:lnTo>
                  <a:close/>
                </a:path>
                <a:path w="427354" h="118110">
                  <a:moveTo>
                    <a:pt x="405058" y="46227"/>
                  </a:moveTo>
                  <a:lnTo>
                    <a:pt x="401700" y="46227"/>
                  </a:lnTo>
                  <a:lnTo>
                    <a:pt x="401700" y="71627"/>
                  </a:lnTo>
                  <a:lnTo>
                    <a:pt x="405106" y="71627"/>
                  </a:lnTo>
                  <a:lnTo>
                    <a:pt x="426846" y="58927"/>
                  </a:lnTo>
                  <a:lnTo>
                    <a:pt x="405058" y="46227"/>
                  </a:lnTo>
                  <a:close/>
                </a:path>
                <a:path w="427354" h="118110">
                  <a:moveTo>
                    <a:pt x="395223" y="48005"/>
                  </a:moveTo>
                  <a:lnTo>
                    <a:pt x="376391" y="58991"/>
                  </a:lnTo>
                  <a:lnTo>
                    <a:pt x="395223" y="69976"/>
                  </a:lnTo>
                  <a:lnTo>
                    <a:pt x="395223" y="48005"/>
                  </a:lnTo>
                  <a:close/>
                </a:path>
                <a:path w="427354" h="118110">
                  <a:moveTo>
                    <a:pt x="401700" y="48005"/>
                  </a:moveTo>
                  <a:lnTo>
                    <a:pt x="395223" y="48005"/>
                  </a:lnTo>
                  <a:lnTo>
                    <a:pt x="395223" y="69976"/>
                  </a:lnTo>
                  <a:lnTo>
                    <a:pt x="401700" y="69976"/>
                  </a:lnTo>
                  <a:lnTo>
                    <a:pt x="401700" y="48005"/>
                  </a:lnTo>
                  <a:close/>
                </a:path>
                <a:path w="427354" h="118110">
                  <a:moveTo>
                    <a:pt x="325754" y="0"/>
                  </a:moveTo>
                  <a:lnTo>
                    <a:pt x="318007" y="2031"/>
                  </a:lnTo>
                  <a:lnTo>
                    <a:pt x="310895" y="14223"/>
                  </a:lnTo>
                  <a:lnTo>
                    <a:pt x="313054" y="21970"/>
                  </a:lnTo>
                  <a:lnTo>
                    <a:pt x="319023" y="25526"/>
                  </a:lnTo>
                  <a:lnTo>
                    <a:pt x="376391" y="58991"/>
                  </a:lnTo>
                  <a:lnTo>
                    <a:pt x="395223" y="48005"/>
                  </a:lnTo>
                  <a:lnTo>
                    <a:pt x="401700" y="48005"/>
                  </a:lnTo>
                  <a:lnTo>
                    <a:pt x="401700" y="46227"/>
                  </a:lnTo>
                  <a:lnTo>
                    <a:pt x="405058" y="46227"/>
                  </a:lnTo>
                  <a:lnTo>
                    <a:pt x="325754" y="0"/>
                  </a:lnTo>
                  <a:close/>
                </a:path>
              </a:pathLst>
            </a:custGeom>
            <a:solidFill>
              <a:srgbClr val="406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4893055" y="4041013"/>
              <a:ext cx="3032760" cy="1080135"/>
            </a:xfrm>
            <a:custGeom>
              <a:avLst/>
              <a:gdLst/>
              <a:ahLst/>
              <a:cxnLst/>
              <a:rect l="l" t="t" r="r" b="b"/>
              <a:pathLst>
                <a:path w="3032759" h="1080135">
                  <a:moveTo>
                    <a:pt x="114300" y="1054481"/>
                  </a:moveTo>
                  <a:lnTo>
                    <a:pt x="0" y="1054481"/>
                  </a:lnTo>
                  <a:lnTo>
                    <a:pt x="0" y="1079881"/>
                  </a:lnTo>
                  <a:lnTo>
                    <a:pt x="114300" y="1079881"/>
                  </a:lnTo>
                  <a:lnTo>
                    <a:pt x="114300" y="1054481"/>
                  </a:lnTo>
                  <a:close/>
                </a:path>
                <a:path w="3032759" h="1080135">
                  <a:moveTo>
                    <a:pt x="292100" y="1054481"/>
                  </a:moveTo>
                  <a:lnTo>
                    <a:pt x="190500" y="1054481"/>
                  </a:lnTo>
                  <a:lnTo>
                    <a:pt x="190500" y="1079881"/>
                  </a:lnTo>
                  <a:lnTo>
                    <a:pt x="292100" y="1079881"/>
                  </a:lnTo>
                  <a:lnTo>
                    <a:pt x="292100" y="1054481"/>
                  </a:lnTo>
                  <a:close/>
                </a:path>
                <a:path w="3032759" h="1080135">
                  <a:moveTo>
                    <a:pt x="469900" y="1054481"/>
                  </a:moveTo>
                  <a:lnTo>
                    <a:pt x="368300" y="1054481"/>
                  </a:lnTo>
                  <a:lnTo>
                    <a:pt x="368300" y="1079881"/>
                  </a:lnTo>
                  <a:lnTo>
                    <a:pt x="469900" y="1079881"/>
                  </a:lnTo>
                  <a:lnTo>
                    <a:pt x="469900" y="1054481"/>
                  </a:lnTo>
                  <a:close/>
                </a:path>
                <a:path w="3032759" h="1080135">
                  <a:moveTo>
                    <a:pt x="647700" y="1054481"/>
                  </a:moveTo>
                  <a:lnTo>
                    <a:pt x="546100" y="1054481"/>
                  </a:lnTo>
                  <a:lnTo>
                    <a:pt x="546100" y="1079881"/>
                  </a:lnTo>
                  <a:lnTo>
                    <a:pt x="647700" y="1079881"/>
                  </a:lnTo>
                  <a:lnTo>
                    <a:pt x="647700" y="1054481"/>
                  </a:lnTo>
                  <a:close/>
                </a:path>
                <a:path w="3032759" h="1080135">
                  <a:moveTo>
                    <a:pt x="825500" y="1054481"/>
                  </a:moveTo>
                  <a:lnTo>
                    <a:pt x="723900" y="1054481"/>
                  </a:lnTo>
                  <a:lnTo>
                    <a:pt x="723900" y="1079881"/>
                  </a:lnTo>
                  <a:lnTo>
                    <a:pt x="825500" y="1079881"/>
                  </a:lnTo>
                  <a:lnTo>
                    <a:pt x="825500" y="1054481"/>
                  </a:lnTo>
                  <a:close/>
                </a:path>
                <a:path w="3032759" h="1080135">
                  <a:moveTo>
                    <a:pt x="1003300" y="1054481"/>
                  </a:moveTo>
                  <a:lnTo>
                    <a:pt x="901700" y="1054481"/>
                  </a:lnTo>
                  <a:lnTo>
                    <a:pt x="901700" y="1079881"/>
                  </a:lnTo>
                  <a:lnTo>
                    <a:pt x="1003300" y="1079881"/>
                  </a:lnTo>
                  <a:lnTo>
                    <a:pt x="1003300" y="1054481"/>
                  </a:lnTo>
                  <a:close/>
                </a:path>
                <a:path w="3032759" h="1080135">
                  <a:moveTo>
                    <a:pt x="1181100" y="1054481"/>
                  </a:moveTo>
                  <a:lnTo>
                    <a:pt x="1079500" y="1054481"/>
                  </a:lnTo>
                  <a:lnTo>
                    <a:pt x="1079500" y="1079881"/>
                  </a:lnTo>
                  <a:lnTo>
                    <a:pt x="1181100" y="1079881"/>
                  </a:lnTo>
                  <a:lnTo>
                    <a:pt x="1181100" y="1054481"/>
                  </a:lnTo>
                  <a:close/>
                </a:path>
                <a:path w="3032759" h="1080135">
                  <a:moveTo>
                    <a:pt x="1358900" y="1054481"/>
                  </a:moveTo>
                  <a:lnTo>
                    <a:pt x="1257300" y="1054481"/>
                  </a:lnTo>
                  <a:lnTo>
                    <a:pt x="1257300" y="1079881"/>
                  </a:lnTo>
                  <a:lnTo>
                    <a:pt x="1358900" y="1079881"/>
                  </a:lnTo>
                  <a:lnTo>
                    <a:pt x="1358900" y="1054481"/>
                  </a:lnTo>
                  <a:close/>
                </a:path>
                <a:path w="3032759" h="1080135">
                  <a:moveTo>
                    <a:pt x="1536700" y="1054481"/>
                  </a:moveTo>
                  <a:lnTo>
                    <a:pt x="1435100" y="1054481"/>
                  </a:lnTo>
                  <a:lnTo>
                    <a:pt x="1435100" y="1079881"/>
                  </a:lnTo>
                  <a:lnTo>
                    <a:pt x="1536700" y="1079881"/>
                  </a:lnTo>
                  <a:lnTo>
                    <a:pt x="1536700" y="1054481"/>
                  </a:lnTo>
                  <a:close/>
                </a:path>
                <a:path w="3032759" h="1080135">
                  <a:moveTo>
                    <a:pt x="1714500" y="1054481"/>
                  </a:moveTo>
                  <a:lnTo>
                    <a:pt x="1612900" y="1054481"/>
                  </a:lnTo>
                  <a:lnTo>
                    <a:pt x="1612900" y="1079881"/>
                  </a:lnTo>
                  <a:lnTo>
                    <a:pt x="1714500" y="1079881"/>
                  </a:lnTo>
                  <a:lnTo>
                    <a:pt x="1714500" y="1054481"/>
                  </a:lnTo>
                  <a:close/>
                </a:path>
                <a:path w="3032759" h="1080135">
                  <a:moveTo>
                    <a:pt x="1892300" y="1054481"/>
                  </a:moveTo>
                  <a:lnTo>
                    <a:pt x="1790700" y="1054481"/>
                  </a:lnTo>
                  <a:lnTo>
                    <a:pt x="1790700" y="1079881"/>
                  </a:lnTo>
                  <a:lnTo>
                    <a:pt x="1892300" y="1079881"/>
                  </a:lnTo>
                  <a:lnTo>
                    <a:pt x="1892300" y="1054481"/>
                  </a:lnTo>
                  <a:close/>
                </a:path>
                <a:path w="3032759" h="1080135">
                  <a:moveTo>
                    <a:pt x="2070100" y="1054481"/>
                  </a:moveTo>
                  <a:lnTo>
                    <a:pt x="1968500" y="1054481"/>
                  </a:lnTo>
                  <a:lnTo>
                    <a:pt x="1968500" y="1079881"/>
                  </a:lnTo>
                  <a:lnTo>
                    <a:pt x="2070100" y="1079881"/>
                  </a:lnTo>
                  <a:lnTo>
                    <a:pt x="2070100" y="1054481"/>
                  </a:lnTo>
                  <a:close/>
                </a:path>
                <a:path w="3032759" h="1080135">
                  <a:moveTo>
                    <a:pt x="2247900" y="1054481"/>
                  </a:moveTo>
                  <a:lnTo>
                    <a:pt x="2146300" y="1054481"/>
                  </a:lnTo>
                  <a:lnTo>
                    <a:pt x="2146300" y="1079881"/>
                  </a:lnTo>
                  <a:lnTo>
                    <a:pt x="2247900" y="1079881"/>
                  </a:lnTo>
                  <a:lnTo>
                    <a:pt x="2247900" y="1054481"/>
                  </a:lnTo>
                  <a:close/>
                </a:path>
                <a:path w="3032759" h="1080135">
                  <a:moveTo>
                    <a:pt x="2425700" y="1054481"/>
                  </a:moveTo>
                  <a:lnTo>
                    <a:pt x="2324100" y="1054481"/>
                  </a:lnTo>
                  <a:lnTo>
                    <a:pt x="2324100" y="1079881"/>
                  </a:lnTo>
                  <a:lnTo>
                    <a:pt x="2425700" y="1079881"/>
                  </a:lnTo>
                  <a:lnTo>
                    <a:pt x="2425700" y="1054481"/>
                  </a:lnTo>
                  <a:close/>
                </a:path>
                <a:path w="3032759" h="1080135">
                  <a:moveTo>
                    <a:pt x="2603500" y="1054481"/>
                  </a:moveTo>
                  <a:lnTo>
                    <a:pt x="2501900" y="1054481"/>
                  </a:lnTo>
                  <a:lnTo>
                    <a:pt x="2501900" y="1079881"/>
                  </a:lnTo>
                  <a:lnTo>
                    <a:pt x="2603500" y="1079881"/>
                  </a:lnTo>
                  <a:lnTo>
                    <a:pt x="2603500" y="1054481"/>
                  </a:lnTo>
                  <a:close/>
                </a:path>
                <a:path w="3032759" h="1080135">
                  <a:moveTo>
                    <a:pt x="2781300" y="1054481"/>
                  </a:moveTo>
                  <a:lnTo>
                    <a:pt x="2679700" y="1054481"/>
                  </a:lnTo>
                  <a:lnTo>
                    <a:pt x="2679700" y="1079881"/>
                  </a:lnTo>
                  <a:lnTo>
                    <a:pt x="2781300" y="1079881"/>
                  </a:lnTo>
                  <a:lnTo>
                    <a:pt x="2781300" y="1054481"/>
                  </a:lnTo>
                  <a:close/>
                </a:path>
                <a:path w="3032759" h="1080135">
                  <a:moveTo>
                    <a:pt x="2959100" y="1054481"/>
                  </a:moveTo>
                  <a:lnTo>
                    <a:pt x="2857500" y="1054481"/>
                  </a:lnTo>
                  <a:lnTo>
                    <a:pt x="2857500" y="1079881"/>
                  </a:lnTo>
                  <a:lnTo>
                    <a:pt x="2959100" y="1079881"/>
                  </a:lnTo>
                  <a:lnTo>
                    <a:pt x="2959100" y="1054481"/>
                  </a:lnTo>
                  <a:close/>
                </a:path>
                <a:path w="3032759" h="1080135">
                  <a:moveTo>
                    <a:pt x="2985897" y="903605"/>
                  </a:moveTo>
                  <a:lnTo>
                    <a:pt x="2960497" y="903605"/>
                  </a:lnTo>
                  <a:lnTo>
                    <a:pt x="2960497" y="1005205"/>
                  </a:lnTo>
                  <a:lnTo>
                    <a:pt x="2985897" y="1005205"/>
                  </a:lnTo>
                  <a:lnTo>
                    <a:pt x="2985897" y="903605"/>
                  </a:lnTo>
                  <a:close/>
                </a:path>
                <a:path w="3032759" h="1080135">
                  <a:moveTo>
                    <a:pt x="2985897" y="725805"/>
                  </a:moveTo>
                  <a:lnTo>
                    <a:pt x="2960497" y="725805"/>
                  </a:lnTo>
                  <a:lnTo>
                    <a:pt x="2960497" y="827405"/>
                  </a:lnTo>
                  <a:lnTo>
                    <a:pt x="2985897" y="827405"/>
                  </a:lnTo>
                  <a:lnTo>
                    <a:pt x="2985897" y="725805"/>
                  </a:lnTo>
                  <a:close/>
                </a:path>
                <a:path w="3032759" h="1080135">
                  <a:moveTo>
                    <a:pt x="2985897" y="548005"/>
                  </a:moveTo>
                  <a:lnTo>
                    <a:pt x="2960497" y="548005"/>
                  </a:lnTo>
                  <a:lnTo>
                    <a:pt x="2960497" y="649605"/>
                  </a:lnTo>
                  <a:lnTo>
                    <a:pt x="2985897" y="649605"/>
                  </a:lnTo>
                  <a:lnTo>
                    <a:pt x="2985897" y="548005"/>
                  </a:lnTo>
                  <a:close/>
                </a:path>
                <a:path w="3032759" h="1080135">
                  <a:moveTo>
                    <a:pt x="2985897" y="370205"/>
                  </a:moveTo>
                  <a:lnTo>
                    <a:pt x="2960497" y="370205"/>
                  </a:lnTo>
                  <a:lnTo>
                    <a:pt x="2960497" y="471805"/>
                  </a:lnTo>
                  <a:lnTo>
                    <a:pt x="2985897" y="471805"/>
                  </a:lnTo>
                  <a:lnTo>
                    <a:pt x="2985897" y="370205"/>
                  </a:lnTo>
                  <a:close/>
                </a:path>
                <a:path w="3032759" h="1080135">
                  <a:moveTo>
                    <a:pt x="2985897" y="192405"/>
                  </a:moveTo>
                  <a:lnTo>
                    <a:pt x="2960497" y="192405"/>
                  </a:lnTo>
                  <a:lnTo>
                    <a:pt x="2960497" y="294005"/>
                  </a:lnTo>
                  <a:lnTo>
                    <a:pt x="2985897" y="294005"/>
                  </a:lnTo>
                  <a:lnTo>
                    <a:pt x="2985897" y="192405"/>
                  </a:lnTo>
                  <a:close/>
                </a:path>
                <a:path w="3032759" h="1080135">
                  <a:moveTo>
                    <a:pt x="2973260" y="50455"/>
                  </a:moveTo>
                  <a:lnTo>
                    <a:pt x="2960624" y="72117"/>
                  </a:lnTo>
                  <a:lnTo>
                    <a:pt x="2960497" y="116205"/>
                  </a:lnTo>
                  <a:lnTo>
                    <a:pt x="2985897" y="116205"/>
                  </a:lnTo>
                  <a:lnTo>
                    <a:pt x="2985897" y="72117"/>
                  </a:lnTo>
                  <a:lnTo>
                    <a:pt x="2973260" y="50455"/>
                  </a:lnTo>
                  <a:close/>
                </a:path>
                <a:path w="3032759" h="1080135">
                  <a:moveTo>
                    <a:pt x="2973324" y="0"/>
                  </a:moveTo>
                  <a:lnTo>
                    <a:pt x="2914269" y="101092"/>
                  </a:lnTo>
                  <a:lnTo>
                    <a:pt x="2916301" y="108838"/>
                  </a:lnTo>
                  <a:lnTo>
                    <a:pt x="2928493" y="115950"/>
                  </a:lnTo>
                  <a:lnTo>
                    <a:pt x="2936240" y="113918"/>
                  </a:lnTo>
                  <a:lnTo>
                    <a:pt x="2960497" y="72335"/>
                  </a:lnTo>
                  <a:lnTo>
                    <a:pt x="2960497" y="25145"/>
                  </a:lnTo>
                  <a:lnTo>
                    <a:pt x="2987981" y="25145"/>
                  </a:lnTo>
                  <a:lnTo>
                    <a:pt x="2973324" y="0"/>
                  </a:lnTo>
                  <a:close/>
                </a:path>
                <a:path w="3032759" h="1080135">
                  <a:moveTo>
                    <a:pt x="2987981" y="25145"/>
                  </a:moveTo>
                  <a:lnTo>
                    <a:pt x="2985897" y="25145"/>
                  </a:lnTo>
                  <a:lnTo>
                    <a:pt x="2986024" y="72335"/>
                  </a:lnTo>
                  <a:lnTo>
                    <a:pt x="3010280" y="113918"/>
                  </a:lnTo>
                  <a:lnTo>
                    <a:pt x="3018028" y="115950"/>
                  </a:lnTo>
                  <a:lnTo>
                    <a:pt x="3030220" y="108838"/>
                  </a:lnTo>
                  <a:lnTo>
                    <a:pt x="3032252" y="101092"/>
                  </a:lnTo>
                  <a:lnTo>
                    <a:pt x="2987981" y="25145"/>
                  </a:lnTo>
                  <a:close/>
                </a:path>
                <a:path w="3032759" h="1080135">
                  <a:moveTo>
                    <a:pt x="2985897" y="25145"/>
                  </a:moveTo>
                  <a:lnTo>
                    <a:pt x="2960497" y="25145"/>
                  </a:lnTo>
                  <a:lnTo>
                    <a:pt x="2960497" y="72335"/>
                  </a:lnTo>
                  <a:lnTo>
                    <a:pt x="2973260" y="50455"/>
                  </a:lnTo>
                  <a:lnTo>
                    <a:pt x="2962275" y="31623"/>
                  </a:lnTo>
                  <a:lnTo>
                    <a:pt x="2985897" y="31623"/>
                  </a:lnTo>
                  <a:lnTo>
                    <a:pt x="2985897" y="25145"/>
                  </a:lnTo>
                  <a:close/>
                </a:path>
                <a:path w="3032759" h="1080135">
                  <a:moveTo>
                    <a:pt x="2985897" y="31623"/>
                  </a:moveTo>
                  <a:lnTo>
                    <a:pt x="2984246" y="31623"/>
                  </a:lnTo>
                  <a:lnTo>
                    <a:pt x="2973260" y="50455"/>
                  </a:lnTo>
                  <a:lnTo>
                    <a:pt x="2985897" y="72117"/>
                  </a:lnTo>
                  <a:lnTo>
                    <a:pt x="2985897" y="31623"/>
                  </a:lnTo>
                  <a:close/>
                </a:path>
                <a:path w="3032759" h="1080135">
                  <a:moveTo>
                    <a:pt x="2984246" y="31623"/>
                  </a:moveTo>
                  <a:lnTo>
                    <a:pt x="2962275" y="31623"/>
                  </a:lnTo>
                  <a:lnTo>
                    <a:pt x="2973260" y="50455"/>
                  </a:lnTo>
                  <a:lnTo>
                    <a:pt x="2984246" y="31623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6" name="object 106"/>
          <p:cNvSpPr txBox="1"/>
          <p:nvPr/>
        </p:nvSpPr>
        <p:spPr>
          <a:xfrm>
            <a:off x="1853564" y="948309"/>
            <a:ext cx="89344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aquecimento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7" name="object 107"/>
          <p:cNvSpPr txBox="1"/>
          <p:nvPr/>
        </p:nvSpPr>
        <p:spPr>
          <a:xfrm>
            <a:off x="5948553" y="948309"/>
            <a:ext cx="8921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resfriamento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08" name="object 108"/>
          <p:cNvSpPr txBox="1"/>
          <p:nvPr/>
        </p:nvSpPr>
        <p:spPr>
          <a:xfrm>
            <a:off x="4752213" y="3334892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Georgia"/>
                <a:cs typeface="Georgia"/>
              </a:rPr>
              <a:t>óleo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66817" y="4170375"/>
            <a:ext cx="673100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dirty="0">
                <a:latin typeface="Georgia"/>
                <a:cs typeface="Georgia"/>
              </a:rPr>
              <a:t>água</a:t>
            </a:r>
            <a:r>
              <a:rPr sz="1000" spc="-45" dirty="0">
                <a:latin typeface="Georgia"/>
                <a:cs typeface="Georgia"/>
              </a:rPr>
              <a:t> </a:t>
            </a:r>
            <a:r>
              <a:rPr sz="1000" spc="-10" dirty="0">
                <a:latin typeface="Georgia"/>
                <a:cs typeface="Georgia"/>
              </a:rPr>
              <a:t>oleosa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0" name="object 110"/>
          <p:cNvSpPr txBox="1"/>
          <p:nvPr/>
        </p:nvSpPr>
        <p:spPr>
          <a:xfrm>
            <a:off x="5587746" y="3676015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Georgia"/>
                <a:cs typeface="Georgia"/>
              </a:rPr>
              <a:t>gás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11" name="object 111"/>
          <p:cNvGrpSpPr/>
          <p:nvPr/>
        </p:nvGrpSpPr>
        <p:grpSpPr>
          <a:xfrm>
            <a:off x="2618232" y="1259205"/>
            <a:ext cx="6081395" cy="2962275"/>
            <a:chOff x="2618232" y="1259205"/>
            <a:chExt cx="6081395" cy="2962275"/>
          </a:xfrm>
        </p:grpSpPr>
        <p:sp>
          <p:nvSpPr>
            <p:cNvPr id="112" name="object 112"/>
            <p:cNvSpPr/>
            <p:nvPr/>
          </p:nvSpPr>
          <p:spPr>
            <a:xfrm>
              <a:off x="8267572" y="3884294"/>
              <a:ext cx="431800" cy="337185"/>
            </a:xfrm>
            <a:custGeom>
              <a:avLst/>
              <a:gdLst/>
              <a:ahLst/>
              <a:cxnLst/>
              <a:rect l="l" t="t" r="r" b="b"/>
              <a:pathLst>
                <a:path w="431800" h="337185">
                  <a:moveTo>
                    <a:pt x="328041" y="220979"/>
                  </a:moveTo>
                  <a:lnTo>
                    <a:pt x="322072" y="224535"/>
                  </a:lnTo>
                  <a:lnTo>
                    <a:pt x="315975" y="227964"/>
                  </a:lnTo>
                  <a:lnTo>
                    <a:pt x="313944" y="235838"/>
                  </a:lnTo>
                  <a:lnTo>
                    <a:pt x="317500" y="241807"/>
                  </a:lnTo>
                  <a:lnTo>
                    <a:pt x="372872" y="336803"/>
                  </a:lnTo>
                  <a:lnTo>
                    <a:pt x="387529" y="311657"/>
                  </a:lnTo>
                  <a:lnTo>
                    <a:pt x="360172" y="311657"/>
                  </a:lnTo>
                  <a:lnTo>
                    <a:pt x="360172" y="264813"/>
                  </a:lnTo>
                  <a:lnTo>
                    <a:pt x="339344" y="229107"/>
                  </a:lnTo>
                  <a:lnTo>
                    <a:pt x="335915" y="223011"/>
                  </a:lnTo>
                  <a:lnTo>
                    <a:pt x="328041" y="220979"/>
                  </a:lnTo>
                  <a:close/>
                </a:path>
                <a:path w="431800" h="337185">
                  <a:moveTo>
                    <a:pt x="360172" y="264813"/>
                  </a:moveTo>
                  <a:lnTo>
                    <a:pt x="360172" y="311657"/>
                  </a:lnTo>
                  <a:lnTo>
                    <a:pt x="385572" y="311657"/>
                  </a:lnTo>
                  <a:lnTo>
                    <a:pt x="385572" y="305307"/>
                  </a:lnTo>
                  <a:lnTo>
                    <a:pt x="361950" y="305307"/>
                  </a:lnTo>
                  <a:lnTo>
                    <a:pt x="372872" y="286584"/>
                  </a:lnTo>
                  <a:lnTo>
                    <a:pt x="360172" y="264813"/>
                  </a:lnTo>
                  <a:close/>
                </a:path>
                <a:path w="431800" h="337185">
                  <a:moveTo>
                    <a:pt x="417702" y="220979"/>
                  </a:moveTo>
                  <a:lnTo>
                    <a:pt x="409828" y="223011"/>
                  </a:lnTo>
                  <a:lnTo>
                    <a:pt x="406400" y="229107"/>
                  </a:lnTo>
                  <a:lnTo>
                    <a:pt x="385572" y="264813"/>
                  </a:lnTo>
                  <a:lnTo>
                    <a:pt x="385572" y="311657"/>
                  </a:lnTo>
                  <a:lnTo>
                    <a:pt x="387529" y="311657"/>
                  </a:lnTo>
                  <a:lnTo>
                    <a:pt x="428244" y="241807"/>
                  </a:lnTo>
                  <a:lnTo>
                    <a:pt x="431800" y="235838"/>
                  </a:lnTo>
                  <a:lnTo>
                    <a:pt x="429768" y="227964"/>
                  </a:lnTo>
                  <a:lnTo>
                    <a:pt x="423672" y="224535"/>
                  </a:lnTo>
                  <a:lnTo>
                    <a:pt x="417702" y="220979"/>
                  </a:lnTo>
                  <a:close/>
                </a:path>
                <a:path w="431800" h="337185">
                  <a:moveTo>
                    <a:pt x="372872" y="286584"/>
                  </a:moveTo>
                  <a:lnTo>
                    <a:pt x="361950" y="305307"/>
                  </a:lnTo>
                  <a:lnTo>
                    <a:pt x="383794" y="305307"/>
                  </a:lnTo>
                  <a:lnTo>
                    <a:pt x="372872" y="286584"/>
                  </a:lnTo>
                  <a:close/>
                </a:path>
                <a:path w="431800" h="337185">
                  <a:moveTo>
                    <a:pt x="385572" y="264813"/>
                  </a:moveTo>
                  <a:lnTo>
                    <a:pt x="372872" y="286584"/>
                  </a:lnTo>
                  <a:lnTo>
                    <a:pt x="383794" y="305307"/>
                  </a:lnTo>
                  <a:lnTo>
                    <a:pt x="385572" y="305307"/>
                  </a:lnTo>
                  <a:lnTo>
                    <a:pt x="385572" y="264813"/>
                  </a:lnTo>
                  <a:close/>
                </a:path>
                <a:path w="431800" h="337185">
                  <a:moveTo>
                    <a:pt x="360172" y="12699"/>
                  </a:moveTo>
                  <a:lnTo>
                    <a:pt x="360172" y="264813"/>
                  </a:lnTo>
                  <a:lnTo>
                    <a:pt x="372872" y="286584"/>
                  </a:lnTo>
                  <a:lnTo>
                    <a:pt x="385572" y="264813"/>
                  </a:lnTo>
                  <a:lnTo>
                    <a:pt x="385572" y="25399"/>
                  </a:lnTo>
                  <a:lnTo>
                    <a:pt x="372872" y="25399"/>
                  </a:lnTo>
                  <a:lnTo>
                    <a:pt x="360172" y="12699"/>
                  </a:lnTo>
                  <a:close/>
                </a:path>
                <a:path w="431800" h="337185">
                  <a:moveTo>
                    <a:pt x="385572" y="0"/>
                  </a:moveTo>
                  <a:lnTo>
                    <a:pt x="0" y="0"/>
                  </a:lnTo>
                  <a:lnTo>
                    <a:pt x="0" y="25399"/>
                  </a:lnTo>
                  <a:lnTo>
                    <a:pt x="360172" y="25399"/>
                  </a:lnTo>
                  <a:lnTo>
                    <a:pt x="360172" y="12699"/>
                  </a:lnTo>
                  <a:lnTo>
                    <a:pt x="385572" y="12699"/>
                  </a:lnTo>
                  <a:lnTo>
                    <a:pt x="385572" y="0"/>
                  </a:lnTo>
                  <a:close/>
                </a:path>
                <a:path w="431800" h="337185">
                  <a:moveTo>
                    <a:pt x="385572" y="12699"/>
                  </a:moveTo>
                  <a:lnTo>
                    <a:pt x="360172" y="12699"/>
                  </a:lnTo>
                  <a:lnTo>
                    <a:pt x="372872" y="25399"/>
                  </a:lnTo>
                  <a:lnTo>
                    <a:pt x="385572" y="25399"/>
                  </a:lnTo>
                  <a:lnTo>
                    <a:pt x="385572" y="12699"/>
                  </a:lnTo>
                  <a:close/>
                </a:path>
              </a:pathLst>
            </a:custGeom>
            <a:solidFill>
              <a:srgbClr val="406E8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2627757" y="1268729"/>
              <a:ext cx="792480" cy="576580"/>
            </a:xfrm>
            <a:custGeom>
              <a:avLst/>
              <a:gdLst/>
              <a:ahLst/>
              <a:cxnLst/>
              <a:rect l="l" t="t" r="r" b="b"/>
              <a:pathLst>
                <a:path w="792479" h="576580">
                  <a:moveTo>
                    <a:pt x="791972" y="0"/>
                  </a:moveTo>
                  <a:lnTo>
                    <a:pt x="0" y="0"/>
                  </a:lnTo>
                  <a:lnTo>
                    <a:pt x="0" y="72390"/>
                  </a:lnTo>
                  <a:lnTo>
                    <a:pt x="0" y="504190"/>
                  </a:lnTo>
                  <a:lnTo>
                    <a:pt x="0" y="576580"/>
                  </a:lnTo>
                  <a:lnTo>
                    <a:pt x="791972" y="576580"/>
                  </a:lnTo>
                  <a:lnTo>
                    <a:pt x="791972" y="504190"/>
                  </a:lnTo>
                  <a:lnTo>
                    <a:pt x="72009" y="504190"/>
                  </a:lnTo>
                  <a:lnTo>
                    <a:pt x="72009" y="72390"/>
                  </a:lnTo>
                  <a:lnTo>
                    <a:pt x="720090" y="72390"/>
                  </a:lnTo>
                  <a:lnTo>
                    <a:pt x="720090" y="504063"/>
                  </a:lnTo>
                  <a:lnTo>
                    <a:pt x="791972" y="504063"/>
                  </a:lnTo>
                  <a:lnTo>
                    <a:pt x="791972" y="72390"/>
                  </a:lnTo>
                  <a:lnTo>
                    <a:pt x="791972" y="72009"/>
                  </a:lnTo>
                  <a:lnTo>
                    <a:pt x="791972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2627757" y="1268730"/>
              <a:ext cx="792480" cy="576580"/>
            </a:xfrm>
            <a:custGeom>
              <a:avLst/>
              <a:gdLst/>
              <a:ahLst/>
              <a:cxnLst/>
              <a:rect l="l" t="t" r="r" b="b"/>
              <a:pathLst>
                <a:path w="792479" h="576580">
                  <a:moveTo>
                    <a:pt x="0" y="0"/>
                  </a:moveTo>
                  <a:lnTo>
                    <a:pt x="791971" y="0"/>
                  </a:lnTo>
                  <a:lnTo>
                    <a:pt x="791971" y="576072"/>
                  </a:lnTo>
                  <a:lnTo>
                    <a:pt x="0" y="576072"/>
                  </a:lnTo>
                  <a:lnTo>
                    <a:pt x="0" y="0"/>
                  </a:lnTo>
                  <a:close/>
                </a:path>
                <a:path w="792479" h="576580">
                  <a:moveTo>
                    <a:pt x="72009" y="72009"/>
                  </a:moveTo>
                  <a:lnTo>
                    <a:pt x="72009" y="504063"/>
                  </a:lnTo>
                  <a:lnTo>
                    <a:pt x="720090" y="504063"/>
                  </a:lnTo>
                  <a:lnTo>
                    <a:pt x="720090" y="72009"/>
                  </a:lnTo>
                  <a:lnTo>
                    <a:pt x="72009" y="72009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5" name="object 115"/>
          <p:cNvSpPr txBox="1"/>
          <p:nvPr/>
        </p:nvSpPr>
        <p:spPr>
          <a:xfrm>
            <a:off x="2707004" y="1989200"/>
            <a:ext cx="4248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Georgia"/>
                <a:cs typeface="Georgia"/>
              </a:rPr>
              <a:t>injeção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6740143" y="3243833"/>
            <a:ext cx="55308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Georgia"/>
                <a:cs typeface="Georgia"/>
              </a:rPr>
              <a:t>produção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7" name="object 117"/>
          <p:cNvSpPr txBox="1"/>
          <p:nvPr/>
        </p:nvSpPr>
        <p:spPr>
          <a:xfrm>
            <a:off x="6923658" y="3614673"/>
            <a:ext cx="44132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Georgia"/>
                <a:cs typeface="Georgia"/>
              </a:rPr>
              <a:t>queima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6696582" y="4293870"/>
            <a:ext cx="4248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10" dirty="0">
                <a:latin typeface="Georgia"/>
                <a:cs typeface="Georgia"/>
              </a:rPr>
              <a:t>injeção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5299709" y="4828108"/>
            <a:ext cx="208279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5" dirty="0">
                <a:latin typeface="Georgia"/>
                <a:cs typeface="Georgia"/>
              </a:rPr>
              <a:t>gás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5515736" y="6483197"/>
            <a:ext cx="2984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latin typeface="Georgia"/>
                <a:cs typeface="Georgia"/>
              </a:rPr>
              <a:t>mar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3471417" y="6285687"/>
            <a:ext cx="25971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Georgia"/>
                <a:cs typeface="Georgia"/>
              </a:rPr>
              <a:t>óleo</a:t>
            </a:r>
            <a:endParaRPr sz="1000">
              <a:latin typeface="Georgia"/>
              <a:cs typeface="Georgia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4896103" y="6598716"/>
            <a:ext cx="290195" cy="177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000" spc="-20" dirty="0">
                <a:latin typeface="Georgia"/>
                <a:cs typeface="Georgia"/>
              </a:rPr>
              <a:t>água</a:t>
            </a:r>
            <a:endParaRPr sz="1000">
              <a:latin typeface="Georgia"/>
              <a:cs typeface="Georgia"/>
            </a:endParaRPr>
          </a:p>
        </p:txBody>
      </p:sp>
      <p:grpSp>
        <p:nvGrpSpPr>
          <p:cNvPr id="123" name="object 123"/>
          <p:cNvGrpSpPr/>
          <p:nvPr/>
        </p:nvGrpSpPr>
        <p:grpSpPr>
          <a:xfrm>
            <a:off x="458012" y="3563492"/>
            <a:ext cx="739140" cy="667385"/>
            <a:chOff x="458012" y="3563492"/>
            <a:chExt cx="739140" cy="667385"/>
          </a:xfrm>
        </p:grpSpPr>
        <p:sp>
          <p:nvSpPr>
            <p:cNvPr id="124" name="object 124"/>
            <p:cNvSpPr/>
            <p:nvPr/>
          </p:nvSpPr>
          <p:spPr>
            <a:xfrm>
              <a:off x="467537" y="3573017"/>
              <a:ext cx="720090" cy="648335"/>
            </a:xfrm>
            <a:custGeom>
              <a:avLst/>
              <a:gdLst/>
              <a:ahLst/>
              <a:cxnLst/>
              <a:rect l="l" t="t" r="r" b="b"/>
              <a:pathLst>
                <a:path w="720090" h="648335">
                  <a:moveTo>
                    <a:pt x="612076" y="0"/>
                  </a:moveTo>
                  <a:lnTo>
                    <a:pt x="108026" y="0"/>
                  </a:lnTo>
                  <a:lnTo>
                    <a:pt x="65976" y="8491"/>
                  </a:lnTo>
                  <a:lnTo>
                    <a:pt x="31638" y="31638"/>
                  </a:lnTo>
                  <a:lnTo>
                    <a:pt x="8488" y="65954"/>
                  </a:lnTo>
                  <a:lnTo>
                    <a:pt x="0" y="107950"/>
                  </a:lnTo>
                  <a:lnTo>
                    <a:pt x="0" y="540004"/>
                  </a:lnTo>
                  <a:lnTo>
                    <a:pt x="8488" y="582072"/>
                  </a:lnTo>
                  <a:lnTo>
                    <a:pt x="31638" y="616426"/>
                  </a:lnTo>
                  <a:lnTo>
                    <a:pt x="65976" y="639587"/>
                  </a:lnTo>
                  <a:lnTo>
                    <a:pt x="108026" y="648081"/>
                  </a:lnTo>
                  <a:lnTo>
                    <a:pt x="612076" y="648081"/>
                  </a:lnTo>
                  <a:lnTo>
                    <a:pt x="654119" y="639587"/>
                  </a:lnTo>
                  <a:lnTo>
                    <a:pt x="688452" y="616426"/>
                  </a:lnTo>
                  <a:lnTo>
                    <a:pt x="711601" y="582072"/>
                  </a:lnTo>
                  <a:lnTo>
                    <a:pt x="720090" y="540004"/>
                  </a:lnTo>
                  <a:lnTo>
                    <a:pt x="720090" y="107950"/>
                  </a:lnTo>
                  <a:lnTo>
                    <a:pt x="711601" y="65954"/>
                  </a:lnTo>
                  <a:lnTo>
                    <a:pt x="688452" y="31638"/>
                  </a:lnTo>
                  <a:lnTo>
                    <a:pt x="654119" y="8491"/>
                  </a:lnTo>
                  <a:lnTo>
                    <a:pt x="612076" y="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467537" y="3573017"/>
              <a:ext cx="720090" cy="648335"/>
            </a:xfrm>
            <a:custGeom>
              <a:avLst/>
              <a:gdLst/>
              <a:ahLst/>
              <a:cxnLst/>
              <a:rect l="l" t="t" r="r" b="b"/>
              <a:pathLst>
                <a:path w="720090" h="648335">
                  <a:moveTo>
                    <a:pt x="0" y="107950"/>
                  </a:moveTo>
                  <a:lnTo>
                    <a:pt x="8488" y="65954"/>
                  </a:lnTo>
                  <a:lnTo>
                    <a:pt x="31638" y="31638"/>
                  </a:lnTo>
                  <a:lnTo>
                    <a:pt x="65976" y="8491"/>
                  </a:lnTo>
                  <a:lnTo>
                    <a:pt x="108026" y="0"/>
                  </a:lnTo>
                  <a:lnTo>
                    <a:pt x="612076" y="0"/>
                  </a:lnTo>
                  <a:lnTo>
                    <a:pt x="654119" y="8491"/>
                  </a:lnTo>
                  <a:lnTo>
                    <a:pt x="688452" y="31638"/>
                  </a:lnTo>
                  <a:lnTo>
                    <a:pt x="711601" y="65954"/>
                  </a:lnTo>
                  <a:lnTo>
                    <a:pt x="720090" y="107950"/>
                  </a:lnTo>
                  <a:lnTo>
                    <a:pt x="720090" y="540004"/>
                  </a:lnTo>
                  <a:lnTo>
                    <a:pt x="711601" y="582072"/>
                  </a:lnTo>
                  <a:lnTo>
                    <a:pt x="688452" y="616426"/>
                  </a:lnTo>
                  <a:lnTo>
                    <a:pt x="654119" y="639587"/>
                  </a:lnTo>
                  <a:lnTo>
                    <a:pt x="612076" y="648081"/>
                  </a:lnTo>
                  <a:lnTo>
                    <a:pt x="108026" y="648081"/>
                  </a:lnTo>
                  <a:lnTo>
                    <a:pt x="65976" y="639587"/>
                  </a:lnTo>
                  <a:lnTo>
                    <a:pt x="31638" y="616426"/>
                  </a:lnTo>
                  <a:lnTo>
                    <a:pt x="8488" y="582072"/>
                  </a:lnTo>
                  <a:lnTo>
                    <a:pt x="0" y="540004"/>
                  </a:lnTo>
                  <a:lnTo>
                    <a:pt x="0" y="107950"/>
                  </a:lnTo>
                  <a:close/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6" name="object 126"/>
          <p:cNvSpPr txBox="1"/>
          <p:nvPr/>
        </p:nvSpPr>
        <p:spPr>
          <a:xfrm>
            <a:off x="624331" y="3772661"/>
            <a:ext cx="407034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20" dirty="0">
                <a:solidFill>
                  <a:srgbClr val="FFFFFF"/>
                </a:solidFill>
                <a:latin typeface="Georgia"/>
                <a:cs typeface="Georgia"/>
              </a:rPr>
              <a:t>Poço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723696" y="1431797"/>
            <a:ext cx="353060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spc="-25" dirty="0">
                <a:solidFill>
                  <a:srgbClr val="FFFFFF"/>
                </a:solidFill>
                <a:latin typeface="Georgia"/>
                <a:cs typeface="Georgia"/>
              </a:rPr>
              <a:t>Mar</a:t>
            </a:r>
            <a:endParaRPr sz="1400">
              <a:latin typeface="Georgia"/>
              <a:cs typeface="Georgi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789047" y="1448561"/>
            <a:ext cx="469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Georgia"/>
                <a:cs typeface="Georgia"/>
              </a:rPr>
              <a:t>Filtros</a:t>
            </a:r>
            <a:endParaRPr sz="1200">
              <a:latin typeface="Georgia"/>
              <a:cs typeface="Georgia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1475613" y="1268742"/>
            <a:ext cx="864235" cy="576580"/>
          </a:xfrm>
          <a:prstGeom prst="rect">
            <a:avLst/>
          </a:prstGeom>
          <a:solidFill>
            <a:srgbClr val="525389"/>
          </a:solidFill>
          <a:ln w="19050">
            <a:solidFill>
              <a:srgbClr val="3A3A63"/>
            </a:solidFill>
          </a:ln>
        </p:spPr>
        <p:txBody>
          <a:bodyPr vert="horz" wrap="square" lIns="0" tIns="100965" rIns="0" bIns="0" rtlCol="0">
            <a:spAutoFit/>
          </a:bodyPr>
          <a:lstStyle/>
          <a:p>
            <a:pPr marL="111125" marR="104775" indent="13335">
              <a:lnSpc>
                <a:spcPct val="100000"/>
              </a:lnSpc>
              <a:spcBef>
                <a:spcPts val="795"/>
              </a:spcBef>
            </a:pPr>
            <a:r>
              <a:rPr sz="1200" spc="-10" dirty="0">
                <a:solidFill>
                  <a:srgbClr val="FFFFFF"/>
                </a:solidFill>
                <a:latin typeface="Georgia"/>
                <a:cs typeface="Georgia"/>
              </a:rPr>
              <a:t>Produtos Químicos</a:t>
            </a:r>
            <a:endParaRPr sz="1200">
              <a:latin typeface="Georgia"/>
              <a:cs typeface="Georgia"/>
            </a:endParaRPr>
          </a:p>
        </p:txBody>
      </p:sp>
      <p:grpSp>
        <p:nvGrpSpPr>
          <p:cNvPr id="130" name="object 130"/>
          <p:cNvGrpSpPr/>
          <p:nvPr/>
        </p:nvGrpSpPr>
        <p:grpSpPr>
          <a:xfrm>
            <a:off x="1805939" y="2298826"/>
            <a:ext cx="563880" cy="563880"/>
            <a:chOff x="1805939" y="2298826"/>
            <a:chExt cx="563880" cy="563880"/>
          </a:xfrm>
        </p:grpSpPr>
        <p:sp>
          <p:nvSpPr>
            <p:cNvPr id="131" name="object 131"/>
            <p:cNvSpPr/>
            <p:nvPr/>
          </p:nvSpPr>
          <p:spPr>
            <a:xfrm>
              <a:off x="1815464" y="2308351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30" h="544830">
                  <a:moveTo>
                    <a:pt x="272288" y="0"/>
                  </a:moveTo>
                  <a:lnTo>
                    <a:pt x="223347" y="4387"/>
                  </a:lnTo>
                  <a:lnTo>
                    <a:pt x="177282" y="17036"/>
                  </a:lnTo>
                  <a:lnTo>
                    <a:pt x="134864" y="37178"/>
                  </a:lnTo>
                  <a:lnTo>
                    <a:pt x="96861" y="64042"/>
                  </a:lnTo>
                  <a:lnTo>
                    <a:pt x="64042" y="96861"/>
                  </a:lnTo>
                  <a:lnTo>
                    <a:pt x="37178" y="134864"/>
                  </a:lnTo>
                  <a:lnTo>
                    <a:pt x="17036" y="177282"/>
                  </a:lnTo>
                  <a:lnTo>
                    <a:pt x="4387" y="223347"/>
                  </a:lnTo>
                  <a:lnTo>
                    <a:pt x="0" y="272288"/>
                  </a:lnTo>
                  <a:lnTo>
                    <a:pt x="4387" y="321228"/>
                  </a:lnTo>
                  <a:lnTo>
                    <a:pt x="17036" y="367293"/>
                  </a:lnTo>
                  <a:lnTo>
                    <a:pt x="37178" y="409711"/>
                  </a:lnTo>
                  <a:lnTo>
                    <a:pt x="64042" y="447714"/>
                  </a:lnTo>
                  <a:lnTo>
                    <a:pt x="96861" y="480533"/>
                  </a:lnTo>
                  <a:lnTo>
                    <a:pt x="134864" y="507397"/>
                  </a:lnTo>
                  <a:lnTo>
                    <a:pt x="177282" y="527539"/>
                  </a:lnTo>
                  <a:lnTo>
                    <a:pt x="223347" y="540188"/>
                  </a:lnTo>
                  <a:lnTo>
                    <a:pt x="272288" y="544576"/>
                  </a:lnTo>
                  <a:lnTo>
                    <a:pt x="321228" y="540188"/>
                  </a:lnTo>
                  <a:lnTo>
                    <a:pt x="367293" y="527539"/>
                  </a:lnTo>
                  <a:lnTo>
                    <a:pt x="409711" y="507397"/>
                  </a:lnTo>
                  <a:lnTo>
                    <a:pt x="447714" y="480533"/>
                  </a:lnTo>
                  <a:lnTo>
                    <a:pt x="480533" y="447714"/>
                  </a:lnTo>
                  <a:lnTo>
                    <a:pt x="507397" y="409711"/>
                  </a:lnTo>
                  <a:lnTo>
                    <a:pt x="527539" y="367293"/>
                  </a:lnTo>
                  <a:lnTo>
                    <a:pt x="540188" y="321228"/>
                  </a:lnTo>
                  <a:lnTo>
                    <a:pt x="544576" y="272288"/>
                  </a:lnTo>
                  <a:lnTo>
                    <a:pt x="540188" y="223347"/>
                  </a:lnTo>
                  <a:lnTo>
                    <a:pt x="527539" y="177282"/>
                  </a:lnTo>
                  <a:lnTo>
                    <a:pt x="507397" y="134864"/>
                  </a:lnTo>
                  <a:lnTo>
                    <a:pt x="480533" y="96861"/>
                  </a:lnTo>
                  <a:lnTo>
                    <a:pt x="447714" y="64042"/>
                  </a:lnTo>
                  <a:lnTo>
                    <a:pt x="409711" y="37178"/>
                  </a:lnTo>
                  <a:lnTo>
                    <a:pt x="367293" y="17036"/>
                  </a:lnTo>
                  <a:lnTo>
                    <a:pt x="321228" y="4387"/>
                  </a:lnTo>
                  <a:lnTo>
                    <a:pt x="272288" y="0"/>
                  </a:lnTo>
                  <a:close/>
                </a:path>
              </a:pathLst>
            </a:custGeom>
            <a:solidFill>
              <a:srgbClr val="5253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1815464" y="2308351"/>
              <a:ext cx="544830" cy="544830"/>
            </a:xfrm>
            <a:custGeom>
              <a:avLst/>
              <a:gdLst/>
              <a:ahLst/>
              <a:cxnLst/>
              <a:rect l="l" t="t" r="r" b="b"/>
              <a:pathLst>
                <a:path w="544830" h="544830">
                  <a:moveTo>
                    <a:pt x="0" y="272288"/>
                  </a:moveTo>
                  <a:lnTo>
                    <a:pt x="4387" y="223347"/>
                  </a:lnTo>
                  <a:lnTo>
                    <a:pt x="17036" y="177282"/>
                  </a:lnTo>
                  <a:lnTo>
                    <a:pt x="37178" y="134864"/>
                  </a:lnTo>
                  <a:lnTo>
                    <a:pt x="64042" y="96861"/>
                  </a:lnTo>
                  <a:lnTo>
                    <a:pt x="96861" y="64042"/>
                  </a:lnTo>
                  <a:lnTo>
                    <a:pt x="134864" y="37178"/>
                  </a:lnTo>
                  <a:lnTo>
                    <a:pt x="177282" y="17036"/>
                  </a:lnTo>
                  <a:lnTo>
                    <a:pt x="223347" y="4387"/>
                  </a:lnTo>
                  <a:lnTo>
                    <a:pt x="272288" y="0"/>
                  </a:lnTo>
                  <a:lnTo>
                    <a:pt x="321228" y="4387"/>
                  </a:lnTo>
                  <a:lnTo>
                    <a:pt x="367293" y="17036"/>
                  </a:lnTo>
                  <a:lnTo>
                    <a:pt x="409711" y="37178"/>
                  </a:lnTo>
                  <a:lnTo>
                    <a:pt x="447714" y="64042"/>
                  </a:lnTo>
                  <a:lnTo>
                    <a:pt x="480533" y="96861"/>
                  </a:lnTo>
                  <a:lnTo>
                    <a:pt x="507397" y="134864"/>
                  </a:lnTo>
                  <a:lnTo>
                    <a:pt x="527539" y="177282"/>
                  </a:lnTo>
                  <a:lnTo>
                    <a:pt x="540188" y="223347"/>
                  </a:lnTo>
                  <a:lnTo>
                    <a:pt x="544576" y="272288"/>
                  </a:lnTo>
                  <a:lnTo>
                    <a:pt x="540188" y="321228"/>
                  </a:lnTo>
                  <a:lnTo>
                    <a:pt x="527539" y="367293"/>
                  </a:lnTo>
                  <a:lnTo>
                    <a:pt x="507397" y="409711"/>
                  </a:lnTo>
                  <a:lnTo>
                    <a:pt x="480533" y="447714"/>
                  </a:lnTo>
                  <a:lnTo>
                    <a:pt x="447714" y="480533"/>
                  </a:lnTo>
                  <a:lnTo>
                    <a:pt x="409711" y="507397"/>
                  </a:lnTo>
                  <a:lnTo>
                    <a:pt x="367293" y="527539"/>
                  </a:lnTo>
                  <a:lnTo>
                    <a:pt x="321228" y="540188"/>
                  </a:lnTo>
                  <a:lnTo>
                    <a:pt x="272288" y="544576"/>
                  </a:lnTo>
                  <a:lnTo>
                    <a:pt x="223347" y="540188"/>
                  </a:lnTo>
                  <a:lnTo>
                    <a:pt x="177282" y="527539"/>
                  </a:lnTo>
                  <a:lnTo>
                    <a:pt x="134864" y="507397"/>
                  </a:lnTo>
                  <a:lnTo>
                    <a:pt x="96861" y="480533"/>
                  </a:lnTo>
                  <a:lnTo>
                    <a:pt x="64042" y="447714"/>
                  </a:lnTo>
                  <a:lnTo>
                    <a:pt x="37178" y="409711"/>
                  </a:lnTo>
                  <a:lnTo>
                    <a:pt x="17036" y="367293"/>
                  </a:lnTo>
                  <a:lnTo>
                    <a:pt x="4387" y="321228"/>
                  </a:lnTo>
                  <a:lnTo>
                    <a:pt x="0" y="272288"/>
                  </a:lnTo>
                  <a:close/>
                </a:path>
              </a:pathLst>
            </a:custGeom>
            <a:ln w="19050">
              <a:solidFill>
                <a:srgbClr val="3A3A63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3" name="object 133"/>
          <p:cNvSpPr txBox="1"/>
          <p:nvPr/>
        </p:nvSpPr>
        <p:spPr>
          <a:xfrm>
            <a:off x="1792604" y="2504059"/>
            <a:ext cx="591185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spc="-10" dirty="0">
                <a:solidFill>
                  <a:srgbClr val="FFFFFF"/>
                </a:solidFill>
                <a:latin typeface="Georgia"/>
                <a:cs typeface="Georgia"/>
              </a:rPr>
              <a:t>BOMBAS</a:t>
            </a:r>
            <a:endParaRPr sz="1050">
              <a:latin typeface="Georgia"/>
              <a:cs typeface="Georgia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181762" y="382270"/>
            <a:ext cx="442912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rgbClr val="424455"/>
                </a:solidFill>
                <a:latin typeface="Georgia"/>
                <a:cs typeface="Georgia"/>
              </a:rPr>
              <a:t>Processo</a:t>
            </a:r>
            <a:r>
              <a:rPr sz="3600" spc="-55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3600" dirty="0">
                <a:solidFill>
                  <a:srgbClr val="424455"/>
                </a:solidFill>
                <a:latin typeface="Georgia"/>
                <a:cs typeface="Georgia"/>
              </a:rPr>
              <a:t>de</a:t>
            </a:r>
            <a:r>
              <a:rPr sz="3600" spc="-40" dirty="0">
                <a:solidFill>
                  <a:srgbClr val="424455"/>
                </a:solidFill>
                <a:latin typeface="Georgia"/>
                <a:cs typeface="Georgia"/>
              </a:rPr>
              <a:t> </a:t>
            </a:r>
            <a:r>
              <a:rPr sz="3600" spc="-10" dirty="0">
                <a:solidFill>
                  <a:srgbClr val="424455"/>
                </a:solidFill>
                <a:latin typeface="Georgia"/>
                <a:cs typeface="Georgia"/>
              </a:rPr>
              <a:t>Produção</a:t>
            </a:r>
            <a:endParaRPr sz="36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367995" y="1625854"/>
            <a:ext cx="2025014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200" b="1" dirty="0">
                <a:latin typeface="Georgia"/>
                <a:cs typeface="Georgia"/>
              </a:rPr>
              <a:t>Spider</a:t>
            </a:r>
            <a:r>
              <a:rPr sz="2200" b="1" spc="-60" dirty="0">
                <a:latin typeface="Georgia"/>
                <a:cs typeface="Georgia"/>
              </a:rPr>
              <a:t> </a:t>
            </a:r>
            <a:r>
              <a:rPr sz="2200" b="1" spc="-20" dirty="0">
                <a:latin typeface="Georgia"/>
                <a:cs typeface="Georgia"/>
              </a:rPr>
              <a:t>Deck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69747" y="1960600"/>
            <a:ext cx="116205" cy="8636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473200" y="1960600"/>
            <a:ext cx="118681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Riser;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roldanas</a:t>
            </a:r>
            <a:r>
              <a:rPr sz="2000" spc="-3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50" dirty="0">
                <a:solidFill>
                  <a:srgbClr val="438085"/>
                </a:solidFill>
                <a:latin typeface="Georgia"/>
                <a:cs typeface="Georgia"/>
              </a:rPr>
              <a:t>e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16635" y="2798191"/>
            <a:ext cx="111823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guinchos;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186944" y="417321"/>
            <a:ext cx="506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Planta</a:t>
            </a:r>
            <a:r>
              <a:rPr sz="3600" spc="-40" dirty="0"/>
              <a:t> </a:t>
            </a:r>
            <a:r>
              <a:rPr sz="3600" dirty="0"/>
              <a:t>Produção</a:t>
            </a:r>
            <a:r>
              <a:rPr sz="3600" spc="-20" dirty="0"/>
              <a:t> </a:t>
            </a:r>
            <a:r>
              <a:rPr sz="3600" spc="-10" dirty="0"/>
              <a:t>P-51/52</a:t>
            </a:r>
            <a:endParaRPr sz="3600"/>
          </a:p>
        </p:txBody>
      </p:sp>
      <p:grpSp>
        <p:nvGrpSpPr>
          <p:cNvPr id="18" name="object 18"/>
          <p:cNvGrpSpPr/>
          <p:nvPr/>
        </p:nvGrpSpPr>
        <p:grpSpPr>
          <a:xfrm>
            <a:off x="311175" y="1052777"/>
            <a:ext cx="8647430" cy="5760085"/>
            <a:chOff x="311175" y="1052777"/>
            <a:chExt cx="8647430" cy="5760085"/>
          </a:xfrm>
        </p:grpSpPr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70276" y="1052777"/>
              <a:ext cx="5987809" cy="575995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3333622"/>
              <a:ext cx="2658999" cy="1413256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330225" y="4552683"/>
              <a:ext cx="2664460" cy="245110"/>
            </a:xfrm>
            <a:custGeom>
              <a:avLst/>
              <a:gdLst/>
              <a:ahLst/>
              <a:cxnLst/>
              <a:rect l="l" t="t" r="r" b="b"/>
              <a:pathLst>
                <a:path w="2664460" h="245110">
                  <a:moveTo>
                    <a:pt x="0" y="244487"/>
                  </a:moveTo>
                  <a:lnTo>
                    <a:pt x="2664333" y="244487"/>
                  </a:lnTo>
                  <a:lnTo>
                    <a:pt x="2664333" y="0"/>
                  </a:lnTo>
                  <a:lnTo>
                    <a:pt x="0" y="0"/>
                  </a:lnTo>
                  <a:lnTo>
                    <a:pt x="0" y="244487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88707" y="2039124"/>
              <a:ext cx="6275705" cy="4198620"/>
            </a:xfrm>
            <a:custGeom>
              <a:avLst/>
              <a:gdLst/>
              <a:ahLst/>
              <a:cxnLst/>
              <a:rect l="l" t="t" r="r" b="b"/>
              <a:pathLst>
                <a:path w="6275705" h="4198620">
                  <a:moveTo>
                    <a:pt x="3618014" y="4198188"/>
                  </a:moveTo>
                  <a:lnTo>
                    <a:pt x="6059589" y="4198188"/>
                  </a:lnTo>
                  <a:lnTo>
                    <a:pt x="6059589" y="3190074"/>
                  </a:lnTo>
                  <a:lnTo>
                    <a:pt x="3618014" y="3190074"/>
                  </a:lnTo>
                  <a:lnTo>
                    <a:pt x="3618014" y="4198188"/>
                  </a:lnTo>
                  <a:close/>
                </a:path>
                <a:path w="6275705" h="4198620">
                  <a:moveTo>
                    <a:pt x="3600361" y="1008113"/>
                  </a:moveTo>
                  <a:lnTo>
                    <a:pt x="6275489" y="1008113"/>
                  </a:lnTo>
                  <a:lnTo>
                    <a:pt x="6275489" y="0"/>
                  </a:lnTo>
                  <a:lnTo>
                    <a:pt x="3600361" y="0"/>
                  </a:lnTo>
                  <a:lnTo>
                    <a:pt x="3600361" y="1008113"/>
                  </a:lnTo>
                  <a:close/>
                </a:path>
                <a:path w="6275705" h="4198620">
                  <a:moveTo>
                    <a:pt x="0" y="216014"/>
                  </a:moveTo>
                  <a:lnTo>
                    <a:pt x="504101" y="216014"/>
                  </a:lnTo>
                </a:path>
              </a:pathLst>
            </a:custGeom>
            <a:ln w="50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88707" y="2662936"/>
              <a:ext cx="6109970" cy="2515870"/>
            </a:xfrm>
            <a:custGeom>
              <a:avLst/>
              <a:gdLst/>
              <a:ahLst/>
              <a:cxnLst/>
              <a:rect l="l" t="t" r="r" b="b"/>
              <a:pathLst>
                <a:path w="6109970" h="2515870">
                  <a:moveTo>
                    <a:pt x="3751110" y="2515743"/>
                  </a:moveTo>
                  <a:lnTo>
                    <a:pt x="6109754" y="2515743"/>
                  </a:lnTo>
                  <a:lnTo>
                    <a:pt x="6109754" y="427736"/>
                  </a:lnTo>
                  <a:lnTo>
                    <a:pt x="3751110" y="427736"/>
                  </a:lnTo>
                  <a:lnTo>
                    <a:pt x="3751110" y="2515743"/>
                  </a:lnTo>
                  <a:close/>
                </a:path>
                <a:path w="6109970" h="2515870">
                  <a:moveTo>
                    <a:pt x="0" y="0"/>
                  </a:moveTo>
                  <a:lnTo>
                    <a:pt x="504101" y="0"/>
                  </a:lnTo>
                </a:path>
              </a:pathLst>
            </a:custGeom>
            <a:ln w="5080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09672" y="1079383"/>
            <a:ext cx="6388121" cy="5706723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6944" y="417321"/>
            <a:ext cx="506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Planta</a:t>
            </a:r>
            <a:r>
              <a:rPr sz="3600" spc="-40" dirty="0"/>
              <a:t> </a:t>
            </a:r>
            <a:r>
              <a:rPr sz="3600" dirty="0"/>
              <a:t>Produção</a:t>
            </a:r>
            <a:r>
              <a:rPr sz="3600" spc="-20" dirty="0"/>
              <a:t> </a:t>
            </a:r>
            <a:r>
              <a:rPr sz="3600" spc="-10" dirty="0"/>
              <a:t>P-51/52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296062" y="1625854"/>
            <a:ext cx="18116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200" b="1" dirty="0">
                <a:latin typeface="Georgia"/>
                <a:cs typeface="Georgia"/>
              </a:rPr>
              <a:t>Main</a:t>
            </a:r>
            <a:r>
              <a:rPr sz="2200" b="1" spc="-75" dirty="0">
                <a:latin typeface="Georgia"/>
                <a:cs typeface="Georgia"/>
              </a:rPr>
              <a:t> </a:t>
            </a:r>
            <a:r>
              <a:rPr sz="2200" b="1" spc="-20" dirty="0">
                <a:latin typeface="Georgia"/>
                <a:cs typeface="Georgia"/>
              </a:rPr>
              <a:t>Deck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5969" y="2074291"/>
            <a:ext cx="169989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grupo</a:t>
            </a:r>
            <a:r>
              <a:rPr sz="2000" spc="-40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gerador;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814" y="1960600"/>
            <a:ext cx="116205" cy="12827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5969" y="2379700"/>
            <a:ext cx="1546860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Acomodação; planta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32473" y="2229739"/>
            <a:ext cx="8037830" cy="3816985"/>
            <a:chOff x="232473" y="2229739"/>
            <a:chExt cx="8037830" cy="38169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3429000"/>
              <a:ext cx="2448306" cy="13012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251523" y="4365117"/>
              <a:ext cx="2520315" cy="216535"/>
            </a:xfrm>
            <a:custGeom>
              <a:avLst/>
              <a:gdLst/>
              <a:ahLst/>
              <a:cxnLst/>
              <a:rect l="l" t="t" r="r" b="b"/>
              <a:pathLst>
                <a:path w="2520315" h="216535">
                  <a:moveTo>
                    <a:pt x="0" y="216026"/>
                  </a:moveTo>
                  <a:lnTo>
                    <a:pt x="2520315" y="216026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582" y="2255139"/>
              <a:ext cx="4320540" cy="3766185"/>
            </a:xfrm>
            <a:custGeom>
              <a:avLst/>
              <a:gdLst/>
              <a:ahLst/>
              <a:cxnLst/>
              <a:rect l="l" t="t" r="r" b="b"/>
              <a:pathLst>
                <a:path w="4320540" h="3766185">
                  <a:moveTo>
                    <a:pt x="3456381" y="3766146"/>
                  </a:moveTo>
                  <a:lnTo>
                    <a:pt x="4320476" y="3766146"/>
                  </a:lnTo>
                  <a:lnTo>
                    <a:pt x="4320476" y="21678"/>
                  </a:lnTo>
                  <a:lnTo>
                    <a:pt x="3456381" y="21678"/>
                  </a:lnTo>
                  <a:lnTo>
                    <a:pt x="3456381" y="3766146"/>
                  </a:lnTo>
                  <a:close/>
                </a:path>
                <a:path w="4320540" h="3766185">
                  <a:moveTo>
                    <a:pt x="0" y="0"/>
                  </a:moveTo>
                  <a:lnTo>
                    <a:pt x="370928" y="0"/>
                  </a:lnTo>
                </a:path>
              </a:pathLst>
            </a:custGeom>
            <a:ln w="50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7582" y="2348826"/>
              <a:ext cx="3384550" cy="3456940"/>
            </a:xfrm>
            <a:custGeom>
              <a:avLst/>
              <a:gdLst/>
              <a:ahLst/>
              <a:cxnLst/>
              <a:rect l="l" t="t" r="r" b="b"/>
              <a:pathLst>
                <a:path w="3384550" h="3456940">
                  <a:moveTo>
                    <a:pt x="2112594" y="3456431"/>
                  </a:moveTo>
                  <a:lnTo>
                    <a:pt x="3384372" y="3456431"/>
                  </a:lnTo>
                  <a:lnTo>
                    <a:pt x="3384372" y="0"/>
                  </a:lnTo>
                  <a:lnTo>
                    <a:pt x="2112594" y="0"/>
                  </a:lnTo>
                  <a:lnTo>
                    <a:pt x="2112594" y="3456431"/>
                  </a:lnTo>
                  <a:close/>
                </a:path>
                <a:path w="3384550" h="3456940">
                  <a:moveTo>
                    <a:pt x="0" y="314109"/>
                  </a:moveTo>
                  <a:lnTo>
                    <a:pt x="370928" y="314109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582" y="2276817"/>
              <a:ext cx="7417434" cy="3528695"/>
            </a:xfrm>
            <a:custGeom>
              <a:avLst/>
              <a:gdLst/>
              <a:ahLst/>
              <a:cxnLst/>
              <a:rect l="l" t="t" r="r" b="b"/>
              <a:pathLst>
                <a:path w="7417434" h="3528695">
                  <a:moveTo>
                    <a:pt x="0" y="813854"/>
                  </a:moveTo>
                  <a:lnTo>
                    <a:pt x="370928" y="813854"/>
                  </a:lnTo>
                </a:path>
                <a:path w="7417434" h="3528695">
                  <a:moveTo>
                    <a:pt x="4464507" y="3528440"/>
                  </a:moveTo>
                  <a:lnTo>
                    <a:pt x="7416876" y="3528440"/>
                  </a:lnTo>
                  <a:lnTo>
                    <a:pt x="7416876" y="0"/>
                  </a:lnTo>
                  <a:lnTo>
                    <a:pt x="4464507" y="0"/>
                  </a:lnTo>
                  <a:lnTo>
                    <a:pt x="4464507" y="3528440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472435" y="1086075"/>
            <a:ext cx="6570300" cy="5759958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6944" y="417321"/>
            <a:ext cx="506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Planta</a:t>
            </a:r>
            <a:r>
              <a:rPr sz="3600" spc="-40" dirty="0"/>
              <a:t> </a:t>
            </a:r>
            <a:r>
              <a:rPr sz="3600" dirty="0"/>
              <a:t>Produção</a:t>
            </a:r>
            <a:r>
              <a:rPr sz="3600" spc="-20" dirty="0"/>
              <a:t> </a:t>
            </a:r>
            <a:r>
              <a:rPr sz="3600" spc="-10" dirty="0"/>
              <a:t>P-51/52</a:t>
            </a:r>
            <a:endParaRPr sz="3600"/>
          </a:p>
        </p:txBody>
      </p:sp>
      <p:sp>
        <p:nvSpPr>
          <p:cNvPr id="15" name="object 15"/>
          <p:cNvSpPr txBox="1"/>
          <p:nvPr/>
        </p:nvSpPr>
        <p:spPr>
          <a:xfrm>
            <a:off x="296062" y="1625854"/>
            <a:ext cx="201485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200" b="1" dirty="0">
                <a:latin typeface="Georgia"/>
                <a:cs typeface="Georgia"/>
              </a:rPr>
              <a:t>Tween</a:t>
            </a:r>
            <a:r>
              <a:rPr sz="2200" b="1" spc="-65" dirty="0">
                <a:latin typeface="Georgia"/>
                <a:cs typeface="Georgia"/>
              </a:rPr>
              <a:t> </a:t>
            </a:r>
            <a:r>
              <a:rPr sz="2200" b="1" spc="-20" dirty="0">
                <a:latin typeface="Georgia"/>
                <a:cs typeface="Georgia"/>
              </a:rPr>
              <a:t>Deck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75969" y="1960600"/>
            <a:ext cx="16478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compressores; Acomodação;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97814" y="1960600"/>
            <a:ext cx="116205" cy="1282700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275969" y="2912491"/>
            <a:ext cx="17132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area</a:t>
            </a:r>
            <a:r>
              <a:rPr sz="2000" spc="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de</a:t>
            </a:r>
            <a:r>
              <a:rPr sz="2000" spc="-15" dirty="0">
                <a:solidFill>
                  <a:srgbClr val="438085"/>
                </a:solidFill>
                <a:latin typeface="Georgia"/>
                <a:cs typeface="Georgia"/>
              </a:rPr>
              <a:t> </a:t>
            </a: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igniçaõ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138684" y="2229739"/>
            <a:ext cx="7256145" cy="3816985"/>
            <a:chOff x="138684" y="2229739"/>
            <a:chExt cx="7256145" cy="3816985"/>
          </a:xfrm>
        </p:grpSpPr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1523" y="3567938"/>
              <a:ext cx="2448306" cy="130124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57734" y="4298950"/>
              <a:ext cx="2520315" cy="216535"/>
            </a:xfrm>
            <a:custGeom>
              <a:avLst/>
              <a:gdLst/>
              <a:ahLst/>
              <a:cxnLst/>
              <a:rect l="l" t="t" r="r" b="b"/>
              <a:pathLst>
                <a:path w="2520315" h="216535">
                  <a:moveTo>
                    <a:pt x="0" y="216026"/>
                  </a:moveTo>
                  <a:lnTo>
                    <a:pt x="2520315" y="216026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827582" y="2255139"/>
              <a:ext cx="4537075" cy="3694429"/>
            </a:xfrm>
            <a:custGeom>
              <a:avLst/>
              <a:gdLst/>
              <a:ahLst/>
              <a:cxnLst/>
              <a:rect l="l" t="t" r="r" b="b"/>
              <a:pathLst>
                <a:path w="4537075" h="3694429">
                  <a:moveTo>
                    <a:pt x="3456381" y="3694137"/>
                  </a:moveTo>
                  <a:lnTo>
                    <a:pt x="4536503" y="3694137"/>
                  </a:lnTo>
                  <a:lnTo>
                    <a:pt x="4536503" y="21678"/>
                  </a:lnTo>
                  <a:lnTo>
                    <a:pt x="3456381" y="21678"/>
                  </a:lnTo>
                  <a:lnTo>
                    <a:pt x="3456381" y="3694137"/>
                  </a:lnTo>
                  <a:close/>
                </a:path>
                <a:path w="4537075" h="3694429">
                  <a:moveTo>
                    <a:pt x="0" y="0"/>
                  </a:moveTo>
                  <a:lnTo>
                    <a:pt x="370928" y="0"/>
                  </a:lnTo>
                </a:path>
              </a:pathLst>
            </a:custGeom>
            <a:ln w="50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27582" y="2662936"/>
              <a:ext cx="3312795" cy="2710815"/>
            </a:xfrm>
            <a:custGeom>
              <a:avLst/>
              <a:gdLst/>
              <a:ahLst/>
              <a:cxnLst/>
              <a:rect l="l" t="t" r="r" b="b"/>
              <a:pathLst>
                <a:path w="3312795" h="2710815">
                  <a:moveTo>
                    <a:pt x="2112594" y="2710307"/>
                  </a:moveTo>
                  <a:lnTo>
                    <a:pt x="3312350" y="2710307"/>
                  </a:lnTo>
                  <a:lnTo>
                    <a:pt x="3312350" y="189991"/>
                  </a:lnTo>
                  <a:lnTo>
                    <a:pt x="2112594" y="189991"/>
                  </a:lnTo>
                  <a:lnTo>
                    <a:pt x="2112594" y="2710307"/>
                  </a:lnTo>
                  <a:close/>
                </a:path>
                <a:path w="3312795" h="2710815">
                  <a:moveTo>
                    <a:pt x="0" y="0"/>
                  </a:moveTo>
                  <a:lnTo>
                    <a:pt x="370928" y="0"/>
                  </a:lnTo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7582" y="2276817"/>
              <a:ext cx="6541770" cy="3744595"/>
            </a:xfrm>
            <a:custGeom>
              <a:avLst/>
              <a:gdLst/>
              <a:ahLst/>
              <a:cxnLst/>
              <a:rect l="l" t="t" r="r" b="b"/>
              <a:pathLst>
                <a:path w="6541770" h="3744595">
                  <a:moveTo>
                    <a:pt x="0" y="813854"/>
                  </a:moveTo>
                  <a:lnTo>
                    <a:pt x="370928" y="813854"/>
                  </a:lnTo>
                </a:path>
                <a:path w="6541770" h="3744595">
                  <a:moveTo>
                    <a:pt x="4597476" y="3744467"/>
                  </a:moveTo>
                  <a:lnTo>
                    <a:pt x="6541719" y="3744467"/>
                  </a:lnTo>
                  <a:lnTo>
                    <a:pt x="6541719" y="0"/>
                  </a:lnTo>
                  <a:lnTo>
                    <a:pt x="4597476" y="0"/>
                  </a:lnTo>
                  <a:lnTo>
                    <a:pt x="4597476" y="3744467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987801" y="1053417"/>
            <a:ext cx="6154420" cy="5748655"/>
            <a:chOff x="2987801" y="1053417"/>
            <a:chExt cx="6154420" cy="5748655"/>
          </a:xfrm>
        </p:grpSpPr>
        <p:pic>
          <p:nvPicPr>
            <p:cNvPr id="14" name="object 1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7801" y="1053417"/>
              <a:ext cx="6154038" cy="5748368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4499990" y="2492857"/>
              <a:ext cx="864235" cy="3096895"/>
            </a:xfrm>
            <a:custGeom>
              <a:avLst/>
              <a:gdLst/>
              <a:ahLst/>
              <a:cxnLst/>
              <a:rect l="l" t="t" r="r" b="b"/>
              <a:pathLst>
                <a:path w="864235" h="3096895">
                  <a:moveTo>
                    <a:pt x="0" y="3096387"/>
                  </a:moveTo>
                  <a:lnTo>
                    <a:pt x="864095" y="3096387"/>
                  </a:lnTo>
                  <a:lnTo>
                    <a:pt x="864095" y="0"/>
                  </a:lnTo>
                  <a:lnTo>
                    <a:pt x="0" y="0"/>
                  </a:lnTo>
                  <a:lnTo>
                    <a:pt x="0" y="3096387"/>
                  </a:lnTo>
                  <a:close/>
                </a:path>
              </a:pathLst>
            </a:custGeom>
            <a:ln w="50800">
              <a:solidFill>
                <a:srgbClr val="008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203828" y="2348826"/>
              <a:ext cx="1152525" cy="3384550"/>
            </a:xfrm>
            <a:custGeom>
              <a:avLst/>
              <a:gdLst/>
              <a:ahLst/>
              <a:cxnLst/>
              <a:rect l="l" t="t" r="r" b="b"/>
              <a:pathLst>
                <a:path w="1152525" h="3384550">
                  <a:moveTo>
                    <a:pt x="0" y="3384423"/>
                  </a:moveTo>
                  <a:lnTo>
                    <a:pt x="1152131" y="3384423"/>
                  </a:lnTo>
                  <a:lnTo>
                    <a:pt x="1152131" y="0"/>
                  </a:lnTo>
                  <a:lnTo>
                    <a:pt x="0" y="0"/>
                  </a:lnTo>
                  <a:lnTo>
                    <a:pt x="0" y="3384423"/>
                  </a:lnTo>
                  <a:close/>
                </a:path>
              </a:pathLst>
            </a:custGeom>
            <a:ln w="50800">
              <a:solidFill>
                <a:srgbClr val="0000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5508116" y="2348826"/>
              <a:ext cx="2952750" cy="3384550"/>
            </a:xfrm>
            <a:custGeom>
              <a:avLst/>
              <a:gdLst/>
              <a:ahLst/>
              <a:cxnLst/>
              <a:rect l="l" t="t" r="r" b="b"/>
              <a:pathLst>
                <a:path w="2952750" h="3384550">
                  <a:moveTo>
                    <a:pt x="0" y="3384423"/>
                  </a:moveTo>
                  <a:lnTo>
                    <a:pt x="2952368" y="3384423"/>
                  </a:lnTo>
                  <a:lnTo>
                    <a:pt x="2952368" y="0"/>
                  </a:lnTo>
                  <a:lnTo>
                    <a:pt x="0" y="0"/>
                  </a:lnTo>
                  <a:lnTo>
                    <a:pt x="0" y="3384423"/>
                  </a:lnTo>
                  <a:close/>
                </a:path>
              </a:pathLst>
            </a:custGeom>
            <a:ln w="508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86944" y="417321"/>
            <a:ext cx="506285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Planta</a:t>
            </a:r>
            <a:r>
              <a:rPr sz="3600" spc="-40" dirty="0"/>
              <a:t> </a:t>
            </a:r>
            <a:r>
              <a:rPr sz="3600" dirty="0"/>
              <a:t>Produção</a:t>
            </a:r>
            <a:r>
              <a:rPr sz="3600" spc="-20" dirty="0"/>
              <a:t> </a:t>
            </a:r>
            <a:r>
              <a:rPr sz="3600" spc="-10" dirty="0"/>
              <a:t>P-51/52</a:t>
            </a:r>
            <a:endParaRPr sz="3600"/>
          </a:p>
        </p:txBody>
      </p:sp>
      <p:sp>
        <p:nvSpPr>
          <p:cNvPr id="19" name="object 19"/>
          <p:cNvSpPr txBox="1"/>
          <p:nvPr/>
        </p:nvSpPr>
        <p:spPr>
          <a:xfrm>
            <a:off x="296062" y="1366519"/>
            <a:ext cx="26346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9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200" b="1" dirty="0">
                <a:latin typeface="Georgia"/>
                <a:cs typeface="Georgia"/>
              </a:rPr>
              <a:t>Mezzanino</a:t>
            </a:r>
            <a:r>
              <a:rPr sz="2200" b="1" spc="-135" dirty="0">
                <a:latin typeface="Georgia"/>
                <a:cs typeface="Georgia"/>
              </a:rPr>
              <a:t> </a:t>
            </a:r>
            <a:r>
              <a:rPr sz="2200" b="1" spc="-20" dirty="0">
                <a:latin typeface="Georgia"/>
                <a:cs typeface="Georgia"/>
              </a:rPr>
              <a:t>Deck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97814" y="1700631"/>
            <a:ext cx="116205" cy="1283335"/>
          </a:xfrm>
          <a:prstGeom prst="rect">
            <a:avLst/>
          </a:prstGeom>
        </p:spPr>
        <p:txBody>
          <a:bodyPr vert="horz" wrap="square" lIns="0" tIns="127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200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5969" y="1700631"/>
            <a:ext cx="1647825" cy="12833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2000" spc="-10" dirty="0">
                <a:solidFill>
                  <a:srgbClr val="438085"/>
                </a:solidFill>
                <a:latin typeface="Georgia"/>
                <a:cs typeface="Georgia"/>
              </a:rPr>
              <a:t>compressores; acomodação; planta</a:t>
            </a:r>
            <a:endParaRPr sz="2000">
              <a:latin typeface="Georgia"/>
              <a:cs typeface="Georgi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32473" y="3429000"/>
            <a:ext cx="2558415" cy="1301750"/>
            <a:chOff x="232473" y="3429000"/>
            <a:chExt cx="2558415" cy="1301750"/>
          </a:xfrm>
        </p:grpSpPr>
        <p:pic>
          <p:nvPicPr>
            <p:cNvPr id="23" name="object 2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23532" y="3429000"/>
              <a:ext cx="2448306" cy="1301242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51523" y="4005072"/>
              <a:ext cx="2520315" cy="216535"/>
            </a:xfrm>
            <a:custGeom>
              <a:avLst/>
              <a:gdLst/>
              <a:ahLst/>
              <a:cxnLst/>
              <a:rect l="l" t="t" r="r" b="b"/>
              <a:pathLst>
                <a:path w="2520315" h="216535">
                  <a:moveTo>
                    <a:pt x="0" y="216026"/>
                  </a:moveTo>
                  <a:lnTo>
                    <a:pt x="2520315" y="216026"/>
                  </a:lnTo>
                  <a:lnTo>
                    <a:pt x="2520315" y="0"/>
                  </a:lnTo>
                  <a:lnTo>
                    <a:pt x="0" y="0"/>
                  </a:lnTo>
                  <a:lnTo>
                    <a:pt x="0" y="216026"/>
                  </a:lnTo>
                  <a:close/>
                </a:path>
              </a:pathLst>
            </a:custGeom>
            <a:ln w="3809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/>
          <p:nvPr/>
        </p:nvSpPr>
        <p:spPr>
          <a:xfrm>
            <a:off x="827582" y="1995677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0928" y="0"/>
                </a:lnTo>
              </a:path>
            </a:pathLst>
          </a:custGeom>
          <a:ln w="50800">
            <a:solidFill>
              <a:srgbClr val="008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27582" y="2403475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0928" y="0"/>
                </a:lnTo>
              </a:path>
            </a:pathLst>
          </a:custGeom>
          <a:ln w="508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7582" y="2831338"/>
            <a:ext cx="371475" cy="0"/>
          </a:xfrm>
          <a:custGeom>
            <a:avLst/>
            <a:gdLst/>
            <a:ahLst/>
            <a:cxnLst/>
            <a:rect l="l" t="t" r="r" b="b"/>
            <a:pathLst>
              <a:path w="371475">
                <a:moveTo>
                  <a:pt x="0" y="0"/>
                </a:moveTo>
                <a:lnTo>
                  <a:pt x="370928" y="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7723" y="836675"/>
            <a:ext cx="8245553" cy="5789463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709" rIns="0" bIns="0" rtlCol="0">
            <a:spAutoFit/>
          </a:bodyPr>
          <a:lstStyle/>
          <a:p>
            <a:pPr marL="12065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Processo</a:t>
            </a:r>
            <a:r>
              <a:rPr sz="3600" spc="-55" dirty="0"/>
              <a:t> </a:t>
            </a:r>
            <a:r>
              <a:rPr sz="3600" dirty="0"/>
              <a:t>de</a:t>
            </a:r>
            <a:r>
              <a:rPr sz="3600" spc="-40" dirty="0"/>
              <a:t> </a:t>
            </a:r>
            <a:r>
              <a:rPr sz="3600" spc="-10" dirty="0"/>
              <a:t>Produção</a:t>
            </a:r>
            <a:endParaRPr sz="3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0368" y="568197"/>
            <a:ext cx="403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Planta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Produção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5295" y="1256538"/>
            <a:ext cx="8007350" cy="402717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81305" indent="-255904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Font typeface="Georgia"/>
              <a:buChar char="•"/>
              <a:tabLst>
                <a:tab pos="281305" algn="l"/>
              </a:tabLst>
            </a:pPr>
            <a:r>
              <a:rPr sz="2400" b="1" dirty="0">
                <a:latin typeface="Arial"/>
                <a:cs typeface="Arial"/>
              </a:rPr>
              <a:t>Composição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fluidos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spc="-20" dirty="0">
                <a:latin typeface="Arial"/>
                <a:cs typeface="Arial"/>
              </a:rPr>
              <a:t>poço</a:t>
            </a:r>
            <a:endParaRPr sz="240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300"/>
              </a:spcBef>
              <a:tabLst>
                <a:tab pos="573405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Hidrocarbonetos em</a:t>
            </a:r>
            <a:r>
              <a:rPr sz="2400" spc="-1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diferentes</a:t>
            </a:r>
            <a:r>
              <a:rPr sz="2400" spc="-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fases;</a:t>
            </a:r>
            <a:endParaRPr sz="2400">
              <a:latin typeface="Arial"/>
              <a:cs typeface="Arial"/>
            </a:endParaRPr>
          </a:p>
          <a:p>
            <a:pPr marL="8388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38835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Fase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líquida</a:t>
            </a:r>
            <a:r>
              <a:rPr sz="2400" b="1" spc="-4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(óleo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cru);</a:t>
            </a:r>
            <a:endParaRPr sz="2400">
              <a:latin typeface="Arial"/>
              <a:cs typeface="Arial"/>
            </a:endParaRPr>
          </a:p>
          <a:p>
            <a:pPr marL="8388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38835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Fase</a:t>
            </a:r>
            <a:r>
              <a:rPr sz="2400" b="1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gasosa (vapor –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associado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ou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gás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 natural);</a:t>
            </a:r>
            <a:endParaRPr sz="2400">
              <a:latin typeface="Arial"/>
              <a:cs typeface="Arial"/>
            </a:endParaRPr>
          </a:p>
          <a:p>
            <a:pPr marL="8388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38835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Fase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sólida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(parafinas,</a:t>
            </a:r>
            <a:r>
              <a:rPr sz="2400" b="1" spc="-2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asfaltos,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 hidratos);</a:t>
            </a:r>
            <a:endParaRPr sz="240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300"/>
              </a:spcBef>
              <a:tabLst>
                <a:tab pos="573405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Formação</a:t>
            </a:r>
            <a:r>
              <a:rPr sz="2400" spc="-3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(ou</a:t>
            </a:r>
            <a:r>
              <a:rPr sz="2400" spc="-1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produção)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de</a:t>
            </a:r>
            <a:r>
              <a:rPr sz="2400" spc="-1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água;</a:t>
            </a:r>
            <a:endParaRPr sz="2400">
              <a:latin typeface="Arial"/>
              <a:cs typeface="Arial"/>
            </a:endParaRPr>
          </a:p>
          <a:p>
            <a:pPr marL="838200" lvl="1" indent="-218440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38200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Salinidade</a:t>
            </a:r>
            <a:r>
              <a:rPr sz="2400" b="1" spc="-5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3-5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vezes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maior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água</a:t>
            </a:r>
            <a:r>
              <a:rPr sz="2400" b="1" spc="-20" dirty="0">
                <a:solidFill>
                  <a:srgbClr val="525389"/>
                </a:solidFill>
                <a:latin typeface="Arial"/>
                <a:cs typeface="Arial"/>
              </a:rPr>
              <a:t> mar;</a:t>
            </a:r>
            <a:endParaRPr sz="2400">
              <a:latin typeface="Arial"/>
              <a:cs typeface="Arial"/>
            </a:endParaRPr>
          </a:p>
          <a:p>
            <a:pPr marL="327025">
              <a:lnSpc>
                <a:spcPct val="100000"/>
              </a:lnSpc>
              <a:spcBef>
                <a:spcPts val="300"/>
              </a:spcBef>
              <a:tabLst>
                <a:tab pos="573405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Contaminantes;</a:t>
            </a:r>
            <a:endParaRPr sz="2400">
              <a:latin typeface="Arial"/>
              <a:cs typeface="Arial"/>
            </a:endParaRPr>
          </a:p>
          <a:p>
            <a:pPr marL="839469" marR="17780" lvl="1" indent="-219710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39469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Nitrogênio</a:t>
            </a:r>
            <a:r>
              <a:rPr sz="2400" b="1" spc="-4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(N</a:t>
            </a:r>
            <a:r>
              <a:rPr sz="2400" b="1" baseline="-20833" dirty="0">
                <a:solidFill>
                  <a:srgbClr val="525389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), dióxido</a:t>
            </a:r>
            <a:r>
              <a:rPr sz="2400" b="1" spc="-4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carbono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(CO</a:t>
            </a:r>
            <a:r>
              <a:rPr sz="2400" b="1" baseline="-20833" dirty="0">
                <a:solidFill>
                  <a:srgbClr val="525389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),</a:t>
            </a:r>
            <a:r>
              <a:rPr sz="2400" b="1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sulfeto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b="1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hidrogênio</a:t>
            </a:r>
            <a:r>
              <a:rPr sz="2400" b="1" spc="-4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(H</a:t>
            </a:r>
            <a:r>
              <a:rPr sz="2400" b="1" baseline="-20833" dirty="0">
                <a:solidFill>
                  <a:srgbClr val="525389"/>
                </a:solidFill>
                <a:latin typeface="Arial"/>
                <a:cs typeface="Arial"/>
              </a:rPr>
              <a:t>2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S),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metais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(Hg),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 areia;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34071" y="6193878"/>
            <a:ext cx="1304925" cy="3048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379845" y="935863"/>
            <a:ext cx="2348230" cy="25977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92075">
              <a:lnSpc>
                <a:spcPct val="100000"/>
              </a:lnSpc>
              <a:spcBef>
                <a:spcPts val="105"/>
              </a:spcBef>
            </a:pPr>
            <a:r>
              <a:rPr sz="1400" b="1" spc="-10" dirty="0">
                <a:latin typeface="Arial"/>
                <a:cs typeface="Arial"/>
              </a:rPr>
              <a:t>True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vapor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pressure</a:t>
            </a:r>
            <a:r>
              <a:rPr sz="1400" b="1" spc="-55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(TVP)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common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measure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the </a:t>
            </a:r>
            <a:r>
              <a:rPr sz="1400" dirty="0">
                <a:latin typeface="Arial"/>
                <a:cs typeface="Arial"/>
              </a:rPr>
              <a:t>volatility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of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petroleum </a:t>
            </a:r>
            <a:r>
              <a:rPr sz="1400" dirty="0">
                <a:latin typeface="Arial"/>
                <a:cs typeface="Arial"/>
              </a:rPr>
              <a:t>distillate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fuels</a:t>
            </a:r>
            <a:endParaRPr sz="140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85"/>
              </a:spcBef>
            </a:pPr>
            <a:r>
              <a:rPr sz="1400" b="1" dirty="0">
                <a:latin typeface="Arial"/>
                <a:cs typeface="Arial"/>
              </a:rPr>
              <a:t>Reid</a:t>
            </a:r>
            <a:r>
              <a:rPr sz="1400" b="1" spc="-6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vapor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pressure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(RVP) </a:t>
            </a:r>
            <a:r>
              <a:rPr sz="1400" dirty="0">
                <a:latin typeface="Arial"/>
                <a:cs typeface="Arial"/>
              </a:rPr>
              <a:t>is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way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measure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how </a:t>
            </a:r>
            <a:r>
              <a:rPr sz="1400" dirty="0">
                <a:latin typeface="Arial"/>
                <a:cs typeface="Arial"/>
              </a:rPr>
              <a:t>quickly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fuels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evaporate;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0" dirty="0">
                <a:latin typeface="Arial"/>
                <a:cs typeface="Arial"/>
              </a:rPr>
              <a:t>it's </a:t>
            </a:r>
            <a:r>
              <a:rPr sz="1400" dirty="0">
                <a:latin typeface="Arial"/>
                <a:cs typeface="Arial"/>
              </a:rPr>
              <a:t>often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used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in</a:t>
            </a:r>
            <a:r>
              <a:rPr sz="1400" spc="-15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determining </a:t>
            </a:r>
            <a:r>
              <a:rPr sz="1400" dirty="0">
                <a:latin typeface="Arial"/>
                <a:cs typeface="Arial"/>
              </a:rPr>
              <a:t>gasoline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and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other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petroleum </a:t>
            </a:r>
            <a:r>
              <a:rPr sz="1400" dirty="0">
                <a:latin typeface="Arial"/>
                <a:cs typeface="Arial"/>
              </a:rPr>
              <a:t>product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blends.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higher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fuel's</a:t>
            </a:r>
            <a:r>
              <a:rPr sz="1400" spc="-50" dirty="0">
                <a:latin typeface="Arial"/>
                <a:cs typeface="Arial"/>
              </a:rPr>
              <a:t> RVP,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the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more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quickly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it </a:t>
            </a:r>
            <a:r>
              <a:rPr sz="1400" spc="-10" dirty="0">
                <a:latin typeface="Arial"/>
                <a:cs typeface="Arial"/>
              </a:rPr>
              <a:t>evaporates.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81762" y="568197"/>
            <a:ext cx="403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Planta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Produção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7995" y="1253715"/>
            <a:ext cx="5540375" cy="3257550"/>
          </a:xfrm>
          <a:prstGeom prst="rect">
            <a:avLst/>
          </a:prstGeom>
        </p:spPr>
        <p:txBody>
          <a:bodyPr vert="horz" wrap="square" lIns="0" tIns="50800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400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400" b="1" dirty="0">
                <a:latin typeface="Arial"/>
                <a:cs typeface="Arial"/>
              </a:rPr>
              <a:t>Especificação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do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produto</a:t>
            </a:r>
            <a:endParaRPr sz="24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Óleo</a:t>
            </a:r>
            <a:r>
              <a:rPr sz="2400" spc="-3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438085"/>
                </a:solidFill>
                <a:latin typeface="Arial"/>
                <a:cs typeface="Arial"/>
              </a:rPr>
              <a:t>cru;</a:t>
            </a:r>
            <a:endParaRPr sz="2400">
              <a:latin typeface="Arial"/>
              <a:cs typeface="Arial"/>
            </a:endParaRPr>
          </a:p>
          <a:p>
            <a:pPr marL="8261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Pressão</a:t>
            </a:r>
            <a:r>
              <a:rPr sz="2400" b="1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vapor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[TVP</a:t>
            </a:r>
            <a:r>
              <a:rPr sz="2400" b="1" spc="-6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&amp; 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RVP];</a:t>
            </a:r>
            <a:endParaRPr sz="2400">
              <a:latin typeface="Arial"/>
              <a:cs typeface="Arial"/>
            </a:endParaRPr>
          </a:p>
          <a:p>
            <a:pPr marL="825500" lvl="1" indent="-218440">
              <a:lnSpc>
                <a:spcPct val="100000"/>
              </a:lnSpc>
              <a:spcBef>
                <a:spcPts val="305"/>
              </a:spcBef>
              <a:buFont typeface="Wingdings 2"/>
              <a:buChar char=""/>
              <a:tabLst>
                <a:tab pos="825500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BSW</a:t>
            </a:r>
            <a:r>
              <a:rPr sz="2400" b="1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Basic</a:t>
            </a:r>
            <a:r>
              <a:rPr sz="2400" spc="-2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Sediment</a:t>
            </a:r>
            <a:r>
              <a:rPr sz="2400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and </a:t>
            </a:r>
            <a:r>
              <a:rPr sz="2400" spc="-10" dirty="0">
                <a:solidFill>
                  <a:srgbClr val="525389"/>
                </a:solidFill>
                <a:latin typeface="Arial"/>
                <a:cs typeface="Arial"/>
              </a:rPr>
              <a:t>Water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);</a:t>
            </a:r>
            <a:endParaRPr sz="2400">
              <a:latin typeface="Arial"/>
              <a:cs typeface="Arial"/>
            </a:endParaRPr>
          </a:p>
          <a:p>
            <a:pPr marL="8261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Salinidade;</a:t>
            </a:r>
            <a:endParaRPr sz="24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Água</a:t>
            </a:r>
            <a:r>
              <a:rPr sz="2400" spc="-2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produzida</a:t>
            </a:r>
            <a:endParaRPr sz="2400">
              <a:latin typeface="Arial"/>
              <a:cs typeface="Arial"/>
            </a:endParaRPr>
          </a:p>
          <a:p>
            <a:pPr marL="826135" lvl="1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826135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Conteúdo</a:t>
            </a:r>
            <a:r>
              <a:rPr sz="2400" b="1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b="1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óleo;</a:t>
            </a:r>
            <a:endParaRPr sz="24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300"/>
              </a:spcBef>
              <a:tabLst>
                <a:tab pos="560705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dirty="0">
                <a:solidFill>
                  <a:srgbClr val="438085"/>
                </a:solidFill>
                <a:latin typeface="Arial"/>
                <a:cs typeface="Arial"/>
              </a:rPr>
              <a:t>Gás</a:t>
            </a:r>
            <a:r>
              <a:rPr sz="2400" spc="-2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associado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36917" y="4537709"/>
            <a:ext cx="1304925" cy="304800"/>
          </a:xfrm>
          <a:prstGeom prst="rect">
            <a:avLst/>
          </a:prstGeom>
        </p:spPr>
      </p:pic>
      <p:sp>
        <p:nvSpPr>
          <p:cNvPr id="17" name="object 17"/>
          <p:cNvSpPr txBox="1"/>
          <p:nvPr/>
        </p:nvSpPr>
        <p:spPr>
          <a:xfrm>
            <a:off x="448970" y="4523613"/>
            <a:ext cx="8329295" cy="2190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45490" marR="2026920" indent="-219710">
              <a:lnSpc>
                <a:spcPct val="100000"/>
              </a:lnSpc>
              <a:spcBef>
                <a:spcPts val="100"/>
              </a:spcBef>
              <a:buFont typeface="Wingdings 2"/>
              <a:buChar char=""/>
              <a:tabLst>
                <a:tab pos="745490" algn="l"/>
              </a:tabLst>
            </a:pPr>
            <a:r>
              <a:rPr sz="2400" b="1" i="1" dirty="0">
                <a:solidFill>
                  <a:srgbClr val="525389"/>
                </a:solidFill>
                <a:latin typeface="Arial"/>
                <a:cs typeface="Arial"/>
              </a:rPr>
              <a:t>Dew</a:t>
            </a:r>
            <a:r>
              <a:rPr sz="2400" b="1" i="1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525389"/>
                </a:solidFill>
                <a:latin typeface="Arial"/>
                <a:cs typeface="Arial"/>
              </a:rPr>
              <a:t>Point</a:t>
            </a:r>
            <a:r>
              <a:rPr sz="2400" b="1" i="1" spc="-4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(ponto</a:t>
            </a:r>
            <a:r>
              <a:rPr sz="24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orvalho</a:t>
            </a:r>
            <a:r>
              <a:rPr sz="2400" baseline="24305" dirty="0">
                <a:solidFill>
                  <a:srgbClr val="525389"/>
                </a:solidFill>
                <a:latin typeface="Arial"/>
                <a:cs typeface="Arial"/>
              </a:rPr>
              <a:t>1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)</a:t>
            </a:r>
            <a:r>
              <a:rPr sz="2400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–</a:t>
            </a:r>
            <a:r>
              <a:rPr sz="2400" b="1" spc="-3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Água</a:t>
            </a:r>
            <a:r>
              <a:rPr sz="2400" b="1" spc="-3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spc="-50" dirty="0">
                <a:solidFill>
                  <a:srgbClr val="525389"/>
                </a:solidFill>
                <a:latin typeface="Arial"/>
                <a:cs typeface="Arial"/>
              </a:rPr>
              <a:t>&amp; 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hidrocarbonetos;</a:t>
            </a:r>
            <a:endParaRPr sz="2400">
              <a:latin typeface="Arial"/>
              <a:cs typeface="Arial"/>
            </a:endParaRPr>
          </a:p>
          <a:p>
            <a:pPr marL="744855" indent="-219075">
              <a:lnSpc>
                <a:spcPct val="100000"/>
              </a:lnSpc>
              <a:spcBef>
                <a:spcPts val="300"/>
              </a:spcBef>
              <a:buFont typeface="Wingdings 2"/>
              <a:buChar char=""/>
              <a:tabLst>
                <a:tab pos="744855" algn="l"/>
              </a:tabLst>
            </a:pP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Contaminantes</a:t>
            </a:r>
            <a:r>
              <a:rPr sz="2400" b="1" spc="-4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525389"/>
                </a:solidFill>
                <a:latin typeface="Arial"/>
                <a:cs typeface="Arial"/>
              </a:rPr>
              <a:t>(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CO</a:t>
            </a:r>
            <a:r>
              <a:rPr sz="2400" baseline="-20833" dirty="0">
                <a:solidFill>
                  <a:srgbClr val="525389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,</a:t>
            </a:r>
            <a:r>
              <a:rPr sz="2400" spc="-4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H</a:t>
            </a:r>
            <a:r>
              <a:rPr sz="2400" baseline="-20833" dirty="0">
                <a:solidFill>
                  <a:srgbClr val="525389"/>
                </a:solidFill>
                <a:latin typeface="Arial"/>
                <a:cs typeface="Arial"/>
              </a:rPr>
              <a:t>2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S</a:t>
            </a:r>
            <a:r>
              <a:rPr sz="24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(sulfeto</a:t>
            </a:r>
            <a:r>
              <a:rPr sz="2400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4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525389"/>
                </a:solidFill>
                <a:latin typeface="Arial"/>
                <a:cs typeface="Arial"/>
              </a:rPr>
              <a:t>hidrogênio), </a:t>
            </a:r>
            <a:r>
              <a:rPr sz="2400" spc="-10" dirty="0">
                <a:solidFill>
                  <a:srgbClr val="525389"/>
                </a:solidFill>
                <a:latin typeface="Arial"/>
                <a:cs typeface="Arial"/>
              </a:rPr>
              <a:t>etc</a:t>
            </a:r>
            <a:r>
              <a:rPr sz="2400" b="1" spc="-10" dirty="0">
                <a:solidFill>
                  <a:srgbClr val="525389"/>
                </a:solidFill>
                <a:latin typeface="Arial"/>
                <a:cs typeface="Arial"/>
              </a:rPr>
              <a:t>.)</a:t>
            </a:r>
            <a:endParaRPr sz="2400">
              <a:latin typeface="Arial"/>
              <a:cs typeface="Arial"/>
            </a:endParaRPr>
          </a:p>
          <a:p>
            <a:pPr marL="38100" marR="297815">
              <a:lnSpc>
                <a:spcPct val="100000"/>
              </a:lnSpc>
              <a:spcBef>
                <a:spcPts val="1380"/>
              </a:spcBef>
            </a:pPr>
            <a:r>
              <a:rPr sz="1350" b="1" baseline="24691" dirty="0">
                <a:latin typeface="Arial"/>
                <a:cs typeface="Arial"/>
              </a:rPr>
              <a:t>1</a:t>
            </a:r>
            <a:r>
              <a:rPr sz="1350" b="1" spc="165" baseline="24691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Ponto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orvalho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designa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temperatura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qual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vapor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d’água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presente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ambiente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passa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spc="-25" dirty="0">
                <a:latin typeface="Arial"/>
                <a:cs typeface="Arial"/>
              </a:rPr>
              <a:t>ao </a:t>
            </a:r>
            <a:r>
              <a:rPr sz="1400" dirty="0">
                <a:latin typeface="Arial"/>
                <a:cs typeface="Arial"/>
              </a:rPr>
              <a:t>estado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líquido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forma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pequenas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gotas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por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via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da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condensação.</a:t>
            </a:r>
            <a:r>
              <a:rPr sz="1400" spc="-5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outras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palavras,</a:t>
            </a:r>
            <a:r>
              <a:rPr sz="1400" spc="-4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é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temperatura</a:t>
            </a:r>
            <a:r>
              <a:rPr sz="1400" spc="-8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à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qual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o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vapor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d'água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que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está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em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suspensão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no</a:t>
            </a:r>
            <a:r>
              <a:rPr sz="1400" spc="-3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ar</a:t>
            </a:r>
            <a:r>
              <a:rPr sz="1400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condensaria</a:t>
            </a:r>
            <a:r>
              <a:rPr sz="1400" spc="-6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(viraria</a:t>
            </a:r>
            <a:r>
              <a:rPr sz="1400" spc="-20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"orvalho")</a:t>
            </a:r>
            <a:r>
              <a:rPr sz="1400" spc="-4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sob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0" dirty="0">
                <a:latin typeface="Arial"/>
                <a:cs typeface="Arial"/>
              </a:rPr>
              <a:t>a </a:t>
            </a:r>
            <a:r>
              <a:rPr sz="1400" dirty="0">
                <a:latin typeface="Arial"/>
                <a:cs typeface="Arial"/>
              </a:rPr>
              <a:t>mesma</a:t>
            </a:r>
            <a:r>
              <a:rPr sz="1400" spc="-50" dirty="0">
                <a:latin typeface="Arial"/>
                <a:cs typeface="Arial"/>
              </a:rPr>
              <a:t> </a:t>
            </a:r>
            <a:r>
              <a:rPr sz="1400" spc="-10" dirty="0">
                <a:latin typeface="Arial"/>
                <a:cs typeface="Arial"/>
              </a:rPr>
              <a:t>pressão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084189" y="1002791"/>
            <a:ext cx="216535" cy="2448560"/>
          </a:xfrm>
          <a:custGeom>
            <a:avLst/>
            <a:gdLst/>
            <a:ahLst/>
            <a:cxnLst/>
            <a:rect l="l" t="t" r="r" b="b"/>
            <a:pathLst>
              <a:path w="216535" h="2448560">
                <a:moveTo>
                  <a:pt x="216026" y="2448179"/>
                </a:moveTo>
                <a:lnTo>
                  <a:pt x="173958" y="2446774"/>
                </a:lnTo>
                <a:lnTo>
                  <a:pt x="139604" y="2442940"/>
                </a:lnTo>
                <a:lnTo>
                  <a:pt x="116443" y="2437249"/>
                </a:lnTo>
                <a:lnTo>
                  <a:pt x="107950" y="2430272"/>
                </a:lnTo>
                <a:lnTo>
                  <a:pt x="107950" y="1242060"/>
                </a:lnTo>
                <a:lnTo>
                  <a:pt x="99476" y="1235082"/>
                </a:lnTo>
                <a:lnTo>
                  <a:pt x="76358" y="1229391"/>
                </a:lnTo>
                <a:lnTo>
                  <a:pt x="42048" y="1225557"/>
                </a:lnTo>
                <a:lnTo>
                  <a:pt x="0" y="1224153"/>
                </a:lnTo>
                <a:lnTo>
                  <a:pt x="42048" y="1222728"/>
                </a:lnTo>
                <a:lnTo>
                  <a:pt x="76358" y="1218850"/>
                </a:lnTo>
                <a:lnTo>
                  <a:pt x="99476" y="1213115"/>
                </a:lnTo>
                <a:lnTo>
                  <a:pt x="107950" y="1206119"/>
                </a:lnTo>
                <a:lnTo>
                  <a:pt x="107950" y="18034"/>
                </a:lnTo>
                <a:lnTo>
                  <a:pt x="116443" y="10983"/>
                </a:lnTo>
                <a:lnTo>
                  <a:pt x="139604" y="5254"/>
                </a:lnTo>
                <a:lnTo>
                  <a:pt x="173958" y="1406"/>
                </a:lnTo>
                <a:lnTo>
                  <a:pt x="216026" y="0"/>
                </a:lnTo>
              </a:path>
            </a:pathLst>
          </a:custGeom>
          <a:ln w="9525">
            <a:solidFill>
              <a:srgbClr val="5253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81762" y="427990"/>
            <a:ext cx="403923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latin typeface="Arial"/>
                <a:cs typeface="Arial"/>
              </a:rPr>
              <a:t>Planta</a:t>
            </a:r>
            <a:r>
              <a:rPr sz="3600" spc="-30" dirty="0">
                <a:latin typeface="Arial"/>
                <a:cs typeface="Arial"/>
              </a:rPr>
              <a:t> </a:t>
            </a:r>
            <a:r>
              <a:rPr sz="3600" dirty="0">
                <a:latin typeface="Arial"/>
                <a:cs typeface="Arial"/>
              </a:rPr>
              <a:t>de</a:t>
            </a:r>
            <a:r>
              <a:rPr sz="3600" spc="-15" dirty="0">
                <a:latin typeface="Arial"/>
                <a:cs typeface="Arial"/>
              </a:rPr>
              <a:t> </a:t>
            </a:r>
            <a:r>
              <a:rPr sz="3600" spc="-10" dirty="0">
                <a:latin typeface="Arial"/>
                <a:cs typeface="Arial"/>
              </a:rPr>
              <a:t>Produção</a:t>
            </a:r>
            <a:endParaRPr sz="3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01879" y="1266136"/>
            <a:ext cx="6336665" cy="4876800"/>
          </a:xfrm>
          <a:prstGeom prst="rect">
            <a:avLst/>
          </a:prstGeom>
        </p:spPr>
        <p:txBody>
          <a:bodyPr vert="horz" wrap="square" lIns="0" tIns="161925" rIns="0" bIns="0" rtlCol="0">
            <a:spAutoFit/>
          </a:bodyPr>
          <a:lstStyle/>
          <a:p>
            <a:pPr marL="268605" indent="-255904">
              <a:lnSpc>
                <a:spcPct val="100000"/>
              </a:lnSpc>
              <a:spcBef>
                <a:spcPts val="1275"/>
              </a:spcBef>
              <a:buClr>
                <a:srgbClr val="9F4DA2"/>
              </a:buClr>
              <a:buFont typeface="Georgia"/>
              <a:buChar char="•"/>
              <a:tabLst>
                <a:tab pos="268605" algn="l"/>
              </a:tabLst>
            </a:pPr>
            <a:r>
              <a:rPr sz="2400" b="1" dirty="0">
                <a:latin typeface="Arial"/>
                <a:cs typeface="Arial"/>
              </a:rPr>
              <a:t>Requisitos</a:t>
            </a:r>
            <a:r>
              <a:rPr sz="2400" b="1" spc="-4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funcionais</a:t>
            </a:r>
            <a:r>
              <a:rPr sz="2400" b="1" spc="-2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planta</a:t>
            </a:r>
            <a:r>
              <a:rPr sz="2400" b="1" spc="-1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de </a:t>
            </a:r>
            <a:r>
              <a:rPr sz="2400" b="1" spc="-10" dirty="0">
                <a:latin typeface="Arial"/>
                <a:cs typeface="Arial"/>
              </a:rPr>
              <a:t>produção</a:t>
            </a:r>
            <a:endParaRPr sz="24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175"/>
              </a:spcBef>
              <a:tabLst>
                <a:tab pos="561340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b="1" dirty="0">
                <a:solidFill>
                  <a:srgbClr val="438085"/>
                </a:solidFill>
                <a:latin typeface="Arial"/>
                <a:cs typeface="Arial"/>
              </a:rPr>
              <a:t>Instalações</a:t>
            </a:r>
            <a:r>
              <a:rPr sz="2400" b="1" spc="-3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8085"/>
                </a:solidFill>
                <a:latin typeface="Arial"/>
                <a:cs typeface="Arial"/>
              </a:rPr>
              <a:t>&amp;</a:t>
            </a:r>
            <a:r>
              <a:rPr sz="2400" b="1" spc="-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38085"/>
                </a:solidFill>
                <a:latin typeface="Arial"/>
                <a:cs typeface="Arial"/>
              </a:rPr>
              <a:t>Processos</a:t>
            </a:r>
            <a:r>
              <a:rPr sz="2400" spc="-10" dirty="0">
                <a:solidFill>
                  <a:srgbClr val="438085"/>
                </a:solidFill>
                <a:latin typeface="Arial"/>
                <a:cs typeface="Arial"/>
              </a:rPr>
              <a:t>;</a:t>
            </a:r>
            <a:endParaRPr sz="24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1065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Estabilização</a:t>
            </a:r>
            <a:r>
              <a:rPr sz="2000" spc="-5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óleo</a:t>
            </a:r>
            <a:r>
              <a:rPr sz="2000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cru;</a:t>
            </a:r>
            <a:endParaRPr sz="20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780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Desidratação</a:t>
            </a:r>
            <a:r>
              <a:rPr sz="2000" spc="-8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/</a:t>
            </a:r>
            <a:r>
              <a:rPr sz="20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Desanilização</a:t>
            </a:r>
            <a:r>
              <a:rPr sz="2000" spc="-4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óleo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 cru;</a:t>
            </a:r>
            <a:endParaRPr sz="20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780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Produção</a:t>
            </a:r>
            <a:r>
              <a:rPr sz="2000" spc="-6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água</a:t>
            </a:r>
            <a:r>
              <a:rPr sz="2000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sem</a:t>
            </a:r>
            <a:r>
              <a:rPr sz="2000" spc="-3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gás</a:t>
            </a:r>
            <a:r>
              <a:rPr sz="2000" spc="-10" dirty="0">
                <a:solidFill>
                  <a:srgbClr val="525389"/>
                </a:solidFill>
                <a:latin typeface="Arial"/>
                <a:cs typeface="Arial"/>
              </a:rPr>
              <a:t> (degassing);</a:t>
            </a:r>
            <a:endParaRPr sz="20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780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Produção</a:t>
            </a:r>
            <a:r>
              <a:rPr sz="2000" spc="-5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água</a:t>
            </a:r>
            <a:r>
              <a:rPr sz="2000" spc="-3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sem</a:t>
            </a:r>
            <a:r>
              <a:rPr sz="20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óleo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(de-</a:t>
            </a:r>
            <a:r>
              <a:rPr sz="2000" spc="-10" dirty="0">
                <a:solidFill>
                  <a:srgbClr val="525389"/>
                </a:solidFill>
                <a:latin typeface="Arial"/>
                <a:cs typeface="Arial"/>
              </a:rPr>
              <a:t>oiling);</a:t>
            </a:r>
            <a:endParaRPr sz="20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780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spc="-10" dirty="0">
                <a:solidFill>
                  <a:srgbClr val="525389"/>
                </a:solidFill>
                <a:latin typeface="Arial"/>
                <a:cs typeface="Arial"/>
              </a:rPr>
              <a:t>Tratamento</a:t>
            </a:r>
            <a:r>
              <a:rPr sz="2000" spc="-6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e</a:t>
            </a:r>
            <a:r>
              <a:rPr sz="2000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compressão</a:t>
            </a:r>
            <a:r>
              <a:rPr sz="2000" spc="-6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de 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gás;</a:t>
            </a:r>
            <a:endParaRPr sz="20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780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spc="-10" dirty="0">
                <a:solidFill>
                  <a:srgbClr val="525389"/>
                </a:solidFill>
                <a:latin typeface="Arial"/>
                <a:cs typeface="Arial"/>
              </a:rPr>
              <a:t>Utilidades;</a:t>
            </a:r>
            <a:endParaRPr sz="2000">
              <a:latin typeface="Arial"/>
              <a:cs typeface="Arial"/>
            </a:endParaRPr>
          </a:p>
          <a:p>
            <a:pPr marL="314325">
              <a:lnSpc>
                <a:spcPct val="100000"/>
              </a:lnSpc>
              <a:spcBef>
                <a:spcPts val="1115"/>
              </a:spcBef>
              <a:tabLst>
                <a:tab pos="561340" algn="l"/>
              </a:tabLst>
            </a:pPr>
            <a:r>
              <a:rPr sz="2400" spc="-50" dirty="0">
                <a:solidFill>
                  <a:srgbClr val="438085"/>
                </a:solidFill>
                <a:latin typeface="Georgia"/>
                <a:cs typeface="Georgia"/>
              </a:rPr>
              <a:t>▫</a:t>
            </a:r>
            <a:r>
              <a:rPr sz="2400" dirty="0">
                <a:solidFill>
                  <a:srgbClr val="438085"/>
                </a:solidFill>
                <a:latin typeface="Georgia"/>
                <a:cs typeface="Georgia"/>
              </a:rPr>
              <a:t>	</a:t>
            </a:r>
            <a:r>
              <a:rPr sz="2400" b="1" dirty="0">
                <a:solidFill>
                  <a:srgbClr val="438085"/>
                </a:solidFill>
                <a:latin typeface="Arial"/>
                <a:cs typeface="Arial"/>
              </a:rPr>
              <a:t>Estímulo</a:t>
            </a:r>
            <a:r>
              <a:rPr sz="2400" b="1" spc="-4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8085"/>
                </a:solidFill>
                <a:latin typeface="Arial"/>
                <a:cs typeface="Arial"/>
              </a:rPr>
              <a:t>poço</a:t>
            </a:r>
            <a:r>
              <a:rPr sz="2400" b="1" spc="-10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b="1" dirty="0">
                <a:solidFill>
                  <a:srgbClr val="438085"/>
                </a:solidFill>
                <a:latin typeface="Arial"/>
                <a:cs typeface="Arial"/>
              </a:rPr>
              <a:t>(well</a:t>
            </a:r>
            <a:r>
              <a:rPr sz="2400" b="1" spc="-45" dirty="0">
                <a:solidFill>
                  <a:srgbClr val="438085"/>
                </a:solidFill>
                <a:latin typeface="Arial"/>
                <a:cs typeface="Arial"/>
              </a:rPr>
              <a:t> </a:t>
            </a:r>
            <a:r>
              <a:rPr sz="2400" b="1" spc="-10" dirty="0">
                <a:solidFill>
                  <a:srgbClr val="438085"/>
                </a:solidFill>
                <a:latin typeface="Arial"/>
                <a:cs typeface="Arial"/>
              </a:rPr>
              <a:t>stimulation)</a:t>
            </a:r>
            <a:endParaRPr sz="24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1145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Injeção</a:t>
            </a:r>
            <a:r>
              <a:rPr sz="2000" spc="-5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000" spc="-1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spc="-10" dirty="0">
                <a:solidFill>
                  <a:srgbClr val="525389"/>
                </a:solidFill>
                <a:latin typeface="Arial"/>
                <a:cs typeface="Arial"/>
              </a:rPr>
              <a:t>água;</a:t>
            </a:r>
            <a:endParaRPr sz="2000">
              <a:latin typeface="Arial"/>
              <a:cs typeface="Arial"/>
            </a:endParaRPr>
          </a:p>
          <a:p>
            <a:pPr marL="826769" lvl="1" indent="-219710">
              <a:lnSpc>
                <a:spcPct val="100000"/>
              </a:lnSpc>
              <a:spcBef>
                <a:spcPts val="780"/>
              </a:spcBef>
              <a:buFont typeface="Wingdings 2"/>
              <a:buChar char=""/>
              <a:tabLst>
                <a:tab pos="826769" algn="l"/>
              </a:tabLst>
            </a:pP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Elevação</a:t>
            </a:r>
            <a:r>
              <a:rPr sz="2000" spc="-3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(lift)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ou</a:t>
            </a:r>
            <a:r>
              <a:rPr sz="2000" spc="-2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injeção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dirty="0">
                <a:solidFill>
                  <a:srgbClr val="525389"/>
                </a:solidFill>
                <a:latin typeface="Arial"/>
                <a:cs typeface="Arial"/>
              </a:rPr>
              <a:t>de</a:t>
            </a:r>
            <a:r>
              <a:rPr sz="2000" spc="-5" dirty="0">
                <a:solidFill>
                  <a:srgbClr val="525389"/>
                </a:solidFill>
                <a:latin typeface="Arial"/>
                <a:cs typeface="Arial"/>
              </a:rPr>
              <a:t> </a:t>
            </a:r>
            <a:r>
              <a:rPr sz="2000" spc="-20" dirty="0">
                <a:solidFill>
                  <a:srgbClr val="525389"/>
                </a:solidFill>
                <a:latin typeface="Arial"/>
                <a:cs typeface="Arial"/>
              </a:rPr>
              <a:t>gás;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22352"/>
            <a:ext cx="43186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i="1" dirty="0">
                <a:solidFill>
                  <a:srgbClr val="FFFFFF"/>
                </a:solidFill>
                <a:latin typeface="Georgia"/>
                <a:cs typeface="Georgia"/>
              </a:rPr>
              <a:t>Layout</a:t>
            </a:r>
            <a:r>
              <a:rPr sz="1500" i="1" spc="-4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–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Arranjo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Planta</a:t>
            </a:r>
            <a:r>
              <a:rPr sz="1500" spc="-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de</a:t>
            </a:r>
            <a:r>
              <a:rPr sz="1500" spc="-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Produção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dirty="0">
                <a:solidFill>
                  <a:srgbClr val="FFFFFF"/>
                </a:solidFill>
                <a:latin typeface="Georgia"/>
                <a:cs typeface="Georgia"/>
              </a:rPr>
              <a:t>&amp;</a:t>
            </a:r>
            <a:r>
              <a:rPr sz="1500" spc="-1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1500" spc="-10" dirty="0">
                <a:solidFill>
                  <a:srgbClr val="FFFFFF"/>
                </a:solidFill>
                <a:latin typeface="Georgia"/>
                <a:cs typeface="Georgia"/>
              </a:rPr>
              <a:t>Perfuração</a:t>
            </a:r>
            <a:endParaRPr sz="1500">
              <a:latin typeface="Georgia"/>
              <a:cs typeface="Georgi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84944" y="-2031"/>
            <a:ext cx="57785" cy="622300"/>
          </a:xfrm>
          <a:custGeom>
            <a:avLst/>
            <a:gdLst/>
            <a:ahLst/>
            <a:cxnLst/>
            <a:rect l="l" t="t" r="r" b="b"/>
            <a:pathLst>
              <a:path w="57784" h="622300">
                <a:moveTo>
                  <a:pt x="57626" y="0"/>
                </a:moveTo>
                <a:lnTo>
                  <a:pt x="0" y="0"/>
                </a:lnTo>
                <a:lnTo>
                  <a:pt x="0" y="621791"/>
                </a:lnTo>
                <a:lnTo>
                  <a:pt x="57626" y="621791"/>
                </a:lnTo>
                <a:lnTo>
                  <a:pt x="57626" y="0"/>
                </a:lnTo>
                <a:close/>
              </a:path>
            </a:pathLst>
          </a:custGeom>
          <a:solidFill>
            <a:srgbClr val="FFFFFF">
              <a:alpha val="65097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025381" y="-2031"/>
            <a:ext cx="9525" cy="622300"/>
          </a:xfrm>
          <a:custGeom>
            <a:avLst/>
            <a:gdLst/>
            <a:ahLst/>
            <a:cxnLst/>
            <a:rect l="l" t="t" r="r" b="b"/>
            <a:pathLst>
              <a:path w="9525" h="622300">
                <a:moveTo>
                  <a:pt x="9143" y="0"/>
                </a:moveTo>
                <a:lnTo>
                  <a:pt x="0" y="0"/>
                </a:lnTo>
                <a:lnTo>
                  <a:pt x="0" y="621791"/>
                </a:lnTo>
                <a:lnTo>
                  <a:pt x="9143" y="621791"/>
                </a:lnTo>
                <a:lnTo>
                  <a:pt x="9143" y="0"/>
                </a:lnTo>
                <a:close/>
              </a:path>
            </a:pathLst>
          </a:custGeom>
          <a:solidFill>
            <a:srgbClr val="FFFFFF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915654" y="380"/>
            <a:ext cx="55244" cy="585470"/>
          </a:xfrm>
          <a:custGeom>
            <a:avLst/>
            <a:gdLst/>
            <a:ahLst/>
            <a:cxnLst/>
            <a:rect l="l" t="t" r="r" b="b"/>
            <a:pathLst>
              <a:path w="55245" h="585470">
                <a:moveTo>
                  <a:pt x="54864" y="0"/>
                </a:moveTo>
                <a:lnTo>
                  <a:pt x="0" y="0"/>
                </a:lnTo>
                <a:lnTo>
                  <a:pt x="0" y="585216"/>
                </a:lnTo>
                <a:lnTo>
                  <a:pt x="54864" y="585216"/>
                </a:lnTo>
                <a:lnTo>
                  <a:pt x="54864" y="0"/>
                </a:lnTo>
                <a:close/>
              </a:path>
            </a:pathLst>
          </a:custGeom>
          <a:solidFill>
            <a:srgbClr val="FFFFFF">
              <a:alpha val="1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0" y="-2031"/>
            <a:ext cx="9144000" cy="628015"/>
            <a:chOff x="0" y="-2031"/>
            <a:chExt cx="9144000" cy="628015"/>
          </a:xfrm>
        </p:grpSpPr>
        <p:sp>
          <p:nvSpPr>
            <p:cNvPr id="7" name="object 7"/>
            <p:cNvSpPr/>
            <p:nvPr/>
          </p:nvSpPr>
          <p:spPr>
            <a:xfrm>
              <a:off x="0" y="308228"/>
              <a:ext cx="9144000" cy="143510"/>
            </a:xfrm>
            <a:custGeom>
              <a:avLst/>
              <a:gdLst/>
              <a:ahLst/>
              <a:cxnLst/>
              <a:rect l="l" t="t" r="r" b="b"/>
              <a:pathLst>
                <a:path w="9144000" h="143509">
                  <a:moveTo>
                    <a:pt x="914400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5410200" y="91440"/>
                  </a:lnTo>
                  <a:lnTo>
                    <a:pt x="5410200" y="143129"/>
                  </a:lnTo>
                  <a:lnTo>
                    <a:pt x="9144000" y="143129"/>
                  </a:lnTo>
                  <a:lnTo>
                    <a:pt x="9144000" y="91440"/>
                  </a:lnTo>
                  <a:lnTo>
                    <a:pt x="9144000" y="52044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4380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5410200" y="440105"/>
              <a:ext cx="3733800" cy="180340"/>
            </a:xfrm>
            <a:custGeom>
              <a:avLst/>
              <a:gdLst/>
              <a:ahLst/>
              <a:cxnLst/>
              <a:rect l="l" t="t" r="r" b="b"/>
              <a:pathLst>
                <a:path w="3733800" h="180340">
                  <a:moveTo>
                    <a:pt x="3733800" y="0"/>
                  </a:moveTo>
                  <a:lnTo>
                    <a:pt x="0" y="0"/>
                  </a:lnTo>
                  <a:lnTo>
                    <a:pt x="0" y="180035"/>
                  </a:lnTo>
                  <a:lnTo>
                    <a:pt x="3733800" y="180035"/>
                  </a:lnTo>
                  <a:lnTo>
                    <a:pt x="3733800" y="0"/>
                  </a:lnTo>
                  <a:close/>
                </a:path>
              </a:pathLst>
            </a:custGeom>
            <a:solidFill>
              <a:srgbClr val="438085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5407279" y="497458"/>
              <a:ext cx="3566795" cy="128270"/>
            </a:xfrm>
            <a:custGeom>
              <a:avLst/>
              <a:gdLst/>
              <a:ahLst/>
              <a:cxnLst/>
              <a:rect l="l" t="t" r="r" b="b"/>
              <a:pathLst>
                <a:path w="3566795" h="128270">
                  <a:moveTo>
                    <a:pt x="3063240" y="2032"/>
                  </a:moveTo>
                  <a:lnTo>
                    <a:pt x="3061208" y="0"/>
                  </a:lnTo>
                  <a:lnTo>
                    <a:pt x="2159" y="0"/>
                  </a:lnTo>
                  <a:lnTo>
                    <a:pt x="0" y="2032"/>
                  </a:lnTo>
                  <a:lnTo>
                    <a:pt x="0" y="4572"/>
                  </a:lnTo>
                  <a:lnTo>
                    <a:pt x="0" y="25400"/>
                  </a:lnTo>
                  <a:lnTo>
                    <a:pt x="2159" y="27432"/>
                  </a:lnTo>
                  <a:lnTo>
                    <a:pt x="3061208" y="27432"/>
                  </a:lnTo>
                  <a:lnTo>
                    <a:pt x="3063240" y="25400"/>
                  </a:lnTo>
                  <a:lnTo>
                    <a:pt x="3063240" y="2032"/>
                  </a:lnTo>
                  <a:close/>
                </a:path>
                <a:path w="3566795" h="128270">
                  <a:moveTo>
                    <a:pt x="3566541" y="94234"/>
                  </a:moveTo>
                  <a:lnTo>
                    <a:pt x="3563874" y="91440"/>
                  </a:lnTo>
                  <a:lnTo>
                    <a:pt x="1969135" y="91440"/>
                  </a:lnTo>
                  <a:lnTo>
                    <a:pt x="1966341" y="94234"/>
                  </a:lnTo>
                  <a:lnTo>
                    <a:pt x="1966341" y="97536"/>
                  </a:lnTo>
                  <a:lnTo>
                    <a:pt x="1966341" y="125349"/>
                  </a:lnTo>
                  <a:lnTo>
                    <a:pt x="1969135" y="128016"/>
                  </a:lnTo>
                  <a:lnTo>
                    <a:pt x="3563874" y="128016"/>
                  </a:lnTo>
                  <a:lnTo>
                    <a:pt x="3566541" y="125349"/>
                  </a:lnTo>
                  <a:lnTo>
                    <a:pt x="3566541" y="942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9044431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65097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975470" y="-2031"/>
              <a:ext cx="27940" cy="622300"/>
            </a:xfrm>
            <a:custGeom>
              <a:avLst/>
              <a:gdLst/>
              <a:ahLst/>
              <a:cxnLst/>
              <a:rect l="l" t="t" r="r" b="b"/>
              <a:pathLst>
                <a:path w="27940" h="622300">
                  <a:moveTo>
                    <a:pt x="27431" y="0"/>
                  </a:moveTo>
                  <a:lnTo>
                    <a:pt x="0" y="0"/>
                  </a:lnTo>
                  <a:lnTo>
                    <a:pt x="0" y="621791"/>
                  </a:lnTo>
                  <a:lnTo>
                    <a:pt x="27431" y="621791"/>
                  </a:lnTo>
                  <a:lnTo>
                    <a:pt x="27431" y="0"/>
                  </a:lnTo>
                  <a:close/>
                </a:path>
              </a:pathLst>
            </a:custGeom>
            <a:solidFill>
              <a:srgbClr val="FFFFFF">
                <a:alpha val="3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8873490" y="381"/>
              <a:ext cx="9525" cy="585470"/>
            </a:xfrm>
            <a:custGeom>
              <a:avLst/>
              <a:gdLst/>
              <a:ahLst/>
              <a:cxnLst/>
              <a:rect l="l" t="t" r="r" b="b"/>
              <a:pathLst>
                <a:path w="9525" h="585470">
                  <a:moveTo>
                    <a:pt x="9143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9143" y="585216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FFFFFF">
                <a:alpha val="3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2468" rIns="0" bIns="0" rtlCol="0">
            <a:spAutoFit/>
          </a:bodyPr>
          <a:lstStyle/>
          <a:p>
            <a:pPr marL="383540">
              <a:lnSpc>
                <a:spcPct val="100000"/>
              </a:lnSpc>
              <a:spcBef>
                <a:spcPts val="100"/>
              </a:spcBef>
            </a:pPr>
            <a:r>
              <a:rPr sz="4500" dirty="0"/>
              <a:t>Grau</a:t>
            </a:r>
            <a:r>
              <a:rPr sz="4500" spc="-35" dirty="0"/>
              <a:t> </a:t>
            </a:r>
            <a:r>
              <a:rPr sz="4500" spc="-25" dirty="0"/>
              <a:t>API</a:t>
            </a:r>
            <a:endParaRPr sz="4500"/>
          </a:p>
        </p:txBody>
      </p:sp>
      <p:sp>
        <p:nvSpPr>
          <p:cNvPr id="14" name="object 14"/>
          <p:cNvSpPr txBox="1"/>
          <p:nvPr/>
        </p:nvSpPr>
        <p:spPr>
          <a:xfrm>
            <a:off x="723696" y="1826133"/>
            <a:ext cx="2758440" cy="3622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&gt;40</a:t>
            </a:r>
            <a:r>
              <a:rPr sz="2400" spc="-4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Extra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Leve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30&lt;API&lt;40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20" dirty="0">
                <a:latin typeface="Arial"/>
                <a:cs typeface="Arial"/>
              </a:rPr>
              <a:t>Leve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Arial"/>
                <a:cs typeface="Arial"/>
              </a:rPr>
              <a:t>19&lt;API&lt;30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Médio</a:t>
            </a: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220800"/>
              </a:lnSpc>
              <a:spcBef>
                <a:spcPts val="5"/>
              </a:spcBef>
            </a:pPr>
            <a:r>
              <a:rPr sz="2400" dirty="0">
                <a:latin typeface="Arial"/>
                <a:cs typeface="Arial"/>
              </a:rPr>
              <a:t>14&lt;API&lt;19</a:t>
            </a:r>
            <a:r>
              <a:rPr sz="2400" spc="-13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Pesado </a:t>
            </a:r>
            <a:r>
              <a:rPr sz="2400" dirty="0">
                <a:latin typeface="Arial"/>
                <a:cs typeface="Arial"/>
              </a:rPr>
              <a:t>API&lt;14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Ultrapesado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11954" y="1700783"/>
            <a:ext cx="4666741" cy="40165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2096</Words>
  <Application>Microsoft Office PowerPoint</Application>
  <PresentationFormat>Apresentação na tela (4:3)</PresentationFormat>
  <Paragraphs>367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50" baseType="lpstr">
      <vt:lpstr>Arial</vt:lpstr>
      <vt:lpstr>Georgia</vt:lpstr>
      <vt:lpstr>Symbol</vt:lpstr>
      <vt:lpstr>Times New Roman</vt:lpstr>
      <vt:lpstr>Wingdings</vt:lpstr>
      <vt:lpstr>Wingdings 2</vt:lpstr>
      <vt:lpstr>Office Theme</vt:lpstr>
      <vt:lpstr>PLANTA DE PRODUÇÃO ARRANJO TOPSIDE</vt:lpstr>
      <vt:lpstr>Planta de Produção &amp; Perfuração</vt:lpstr>
      <vt:lpstr>Planta de Produção</vt:lpstr>
      <vt:lpstr>Layout – Arranjo Planta de Produção &amp; Perfuração</vt:lpstr>
      <vt:lpstr>Processo de Produção</vt:lpstr>
      <vt:lpstr>Planta de Produção</vt:lpstr>
      <vt:lpstr>Planta de Produção</vt:lpstr>
      <vt:lpstr>Planta de Produção</vt:lpstr>
      <vt:lpstr>Grau API</vt:lpstr>
      <vt:lpstr>PROCESSAMENTO PRIMÁRIO</vt:lpstr>
      <vt:lpstr>PROCESSAMENTO PRIMÁRIO</vt:lpstr>
      <vt:lpstr>PROCESSAMENTO PRIMÁRIO</vt:lpstr>
      <vt:lpstr>PROCESSAMENTO PRIMÁRIO</vt:lpstr>
      <vt:lpstr>PROCESSAMENTO PRIMÁRIO</vt:lpstr>
      <vt:lpstr>PRINCIPAIS PROCESSOS</vt:lpstr>
      <vt:lpstr>PRINCIPAIS PROCESSOS</vt:lpstr>
      <vt:lpstr>EQUIPAMENTOS DE PRODUÇÃO</vt:lpstr>
      <vt:lpstr>Apresentação do PowerPoint</vt:lpstr>
      <vt:lpstr>Variáveis</vt:lpstr>
      <vt:lpstr>EQUIPAMENTOS DE PRODUÇÃO</vt:lpstr>
      <vt:lpstr>Separadores</vt:lpstr>
      <vt:lpstr>Separação do Óleo</vt:lpstr>
      <vt:lpstr>Apresentação do PowerPoint</vt:lpstr>
      <vt:lpstr>SEPARAÇÃO</vt:lpstr>
      <vt:lpstr>Separadores</vt:lpstr>
      <vt:lpstr>TRATAMENTO DO ÓLEO</vt:lpstr>
      <vt:lpstr>TRATAMENTO DO ÓLEO</vt:lpstr>
      <vt:lpstr>TRATAMENTO DO ÓLEO</vt:lpstr>
      <vt:lpstr>DESIDRATAÇÃO DO GÁS</vt:lpstr>
      <vt:lpstr>PROCESSAMENTO DE GÁS NATURAL</vt:lpstr>
      <vt:lpstr>EQUIPAMENTOS DE PRODUÇÃO</vt:lpstr>
      <vt:lpstr>Tratador Eletrostático</vt:lpstr>
      <vt:lpstr>EQUIPAMENTOS DE PRODUÇÃO</vt:lpstr>
      <vt:lpstr>Trocadores de Calor</vt:lpstr>
      <vt:lpstr>Trocadores de Calor</vt:lpstr>
      <vt:lpstr>Trocadores de Calor</vt:lpstr>
      <vt:lpstr>EQUIPAMENTOS DE PRODUÇÃO</vt:lpstr>
      <vt:lpstr>Novas Tecnologias</vt:lpstr>
      <vt:lpstr>Novas Tecnologias</vt:lpstr>
      <vt:lpstr>Planta Produção P-51/52</vt:lpstr>
      <vt:lpstr>Planta Produção P-51/52</vt:lpstr>
      <vt:lpstr>Planta Produção P-51/52</vt:lpstr>
      <vt:lpstr>Planta Produção P-51/52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Panorama Atual do Petróleo</dc:title>
  <dc:creator>daniel.prata</dc:creator>
  <cp:lastModifiedBy>BERNARDO R ANDRADE</cp:lastModifiedBy>
  <cp:revision>2</cp:revision>
  <dcterms:created xsi:type="dcterms:W3CDTF">2023-08-30T01:02:20Z</dcterms:created>
  <dcterms:modified xsi:type="dcterms:W3CDTF">2023-08-30T01:28:20Z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2015-08-19T00:00:00Z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2023-08-30T00:00:00Z</vt:filetime>
  </property>
  <property fmtid="{D5CDD505-2E9C-101B-9397-08002B2CF9AE}" pid="5" name="Producer">
    <vt:lpwstr>Microsoft® Office PowerPoint® 2007</vt:lpwstr>
  </property>
</Properties>
</file>