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sldIdLst>
    <p:sldId id="257" r:id="rId2"/>
    <p:sldId id="356" r:id="rId3"/>
    <p:sldId id="262" r:id="rId4"/>
    <p:sldId id="261" r:id="rId5"/>
    <p:sldId id="260" r:id="rId6"/>
    <p:sldId id="258" r:id="rId7"/>
    <p:sldId id="265" r:id="rId8"/>
    <p:sldId id="267" r:id="rId9"/>
    <p:sldId id="266" r:id="rId10"/>
    <p:sldId id="357" r:id="rId11"/>
    <p:sldId id="358" r:id="rId12"/>
    <p:sldId id="263" r:id="rId13"/>
    <p:sldId id="264" r:id="rId14"/>
    <p:sldId id="25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8"/>
  </p:normalViewPr>
  <p:slideViewPr>
    <p:cSldViewPr>
      <p:cViewPr varScale="1">
        <p:scale>
          <a:sx n="118" d="100"/>
          <a:sy n="118" d="100"/>
        </p:scale>
        <p:origin x="20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5155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227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188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1116012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B701F62-BFDA-BF63-00BF-014C7530F5F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ＭＳ Ｐゴシック" pitchFamily="-84" charset="-128"/>
              </a:defRPr>
            </a:lvl1pPr>
          </a:lstStyle>
          <a:p>
            <a:pPr>
              <a:defRPr/>
            </a:pPr>
            <a:fld id="{DECEE632-EAF9-874F-9221-F1E390C2106A}" type="datetime1">
              <a:rPr lang="pt-BR"/>
              <a:pPr>
                <a:defRPr/>
              </a:pPr>
              <a:t>23/08/2023</a:t>
            </a:fld>
            <a:endParaRPr lang="pt-B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8918B88-9F58-3757-128B-CD85D8E1ABF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201613" y="6423025"/>
            <a:ext cx="6122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- FEARP-USP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D5BB27F-78E6-2278-5D9A-710913D521E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05800" y="24288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6D9832A2-99ED-B747-927D-FDB11300A6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9659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9D601228-67C0-B581-1040-BBF5263D6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23527104-6F2D-0337-92C7-FE5D3137A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848304FF-68B5-EDD5-6065-0D4ACE504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61C02-111D-6849-97CF-E04B39A043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9419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FBD5A3BD-D55F-F0E5-DE09-707D8049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873597C3-7627-D867-73F0-8803439934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FF1FA83D-20ED-7DC8-4BAF-1EFA70A6B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B08F-69BA-E044-9C09-424F28B503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348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13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6387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739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1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48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029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57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606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7EE4CA7-61F8-7D42-9ECC-992E26104BB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13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kinsey.com/capabilities/people-and-organizational-performance/our-insights/the-great-attrition-is-making-hiring-harder-are-you-searching-the-right-talent-pools?stcr=BA9E07F88B58440CA852479B68C7D145&amp;cid=other-eml-alt-mip-mck&amp;hlkid=6dc9c39157a549738fe86850eb72bd36&amp;hctky=13315742&amp;hdpid=a20583c7-6cd9-4f76-aa3c-adbed6fc7a04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datasurveys.com/Products/?id=1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money.cnn.com/magazines/fortune/bestcompanies/2007/snapshots/48.html" TargetMode="External"/><Relationship Id="rId13" Type="http://schemas.openxmlformats.org/officeDocument/2006/relationships/hyperlink" Target="http://money.cnn.com/magazines/fortune/bestcompanies/2007/snapshots/60.html" TargetMode="External"/><Relationship Id="rId3" Type="http://schemas.openxmlformats.org/officeDocument/2006/relationships/hyperlink" Target="http://money.cnn.com/magazines/fortune/bestcompanies/2007/snapshots/68.html" TargetMode="External"/><Relationship Id="rId7" Type="http://schemas.openxmlformats.org/officeDocument/2006/relationships/hyperlink" Target="http://money.cnn.com/magazines/fortune/bestcompanies/2007/snapshots/37.html" TargetMode="External"/><Relationship Id="rId12" Type="http://schemas.openxmlformats.org/officeDocument/2006/relationships/hyperlink" Target="http://money.cnn.com/magazines/fortune/bestcompanies/2007/snapshots/52.html" TargetMode="External"/><Relationship Id="rId2" Type="http://schemas.openxmlformats.org/officeDocument/2006/relationships/hyperlink" Target="http://money.cnn.com/magazines/fortune/bestcompanies/2007/snapshots/14.html" TargetMode="External"/><Relationship Id="rId16" Type="http://schemas.openxmlformats.org/officeDocument/2006/relationships/hyperlink" Target="http://money.cnn.com/magazines/fortune/bestcompanies/2007/snapshots/83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oney.cnn.com/magazines/fortune/bestcompanies/2007/snapshots/65.html" TargetMode="External"/><Relationship Id="rId11" Type="http://schemas.openxmlformats.org/officeDocument/2006/relationships/hyperlink" Target="http://money.cnn.com/magazines/fortune/bestcompanies/2007/snapshots/49.html" TargetMode="External"/><Relationship Id="rId5" Type="http://schemas.openxmlformats.org/officeDocument/2006/relationships/hyperlink" Target="http://money.cnn.com/magazines/fortune/bestcompanies/2007/snapshots/55.html" TargetMode="External"/><Relationship Id="rId15" Type="http://schemas.openxmlformats.org/officeDocument/2006/relationships/hyperlink" Target="http://money.cnn.com/magazines/fortune/bestcompanies/2007/snapshots/30.html" TargetMode="External"/><Relationship Id="rId10" Type="http://schemas.openxmlformats.org/officeDocument/2006/relationships/hyperlink" Target="http://money.cnn.com/magazines/fortune/bestcompanies/2007/snapshots/10.html" TargetMode="External"/><Relationship Id="rId4" Type="http://schemas.openxmlformats.org/officeDocument/2006/relationships/hyperlink" Target="http://money.cnn.com/magazines/fortune/bestcompanies/2007/snapshots/7.html" TargetMode="External"/><Relationship Id="rId9" Type="http://schemas.openxmlformats.org/officeDocument/2006/relationships/hyperlink" Target="http://money.cnn.com/magazines/fortune/bestcompanies/2007/snapshots/11.html" TargetMode="External"/><Relationship Id="rId14" Type="http://schemas.openxmlformats.org/officeDocument/2006/relationships/hyperlink" Target="http://money.cnn.com/magazines/fortune/bestcompanies/2007/snapshots/87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id="{43FD77AF-AFCB-6D52-C536-3A5189CCCD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Planejamento de RH</a:t>
            </a:r>
          </a:p>
        </p:txBody>
      </p:sp>
      <p:sp>
        <p:nvSpPr>
          <p:cNvPr id="15362" name="Rectangle 5">
            <a:extLst>
              <a:ext uri="{FF2B5EF4-FFF2-40B4-BE49-F238E27FC236}">
                <a16:creationId xmlns:a16="http://schemas.microsoft.com/office/drawing/2014/main" id="{C52D3E89-E464-6014-31BA-35274C32B4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3BA1C-27BF-F6D0-2AE5-92DB8A1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1" y="150422"/>
            <a:ext cx="5937755" cy="1188720"/>
          </a:xfrm>
        </p:spPr>
        <p:txBody>
          <a:bodyPr>
            <a:normAutofit/>
          </a:bodyPr>
          <a:lstStyle/>
          <a:p>
            <a:r>
              <a:rPr lang="pt-BR" b="1" i="0" u="none" strike="noStrike" dirty="0" err="1">
                <a:solidFill>
                  <a:srgbClr val="10377A"/>
                </a:solidFill>
                <a:effectLst/>
                <a:latin typeface="Poppins" pitchFamily="2" charset="77"/>
              </a:rPr>
              <a:t>Employee</a:t>
            </a:r>
            <a:r>
              <a:rPr lang="pt-BR" b="1" i="0" u="none" strike="noStrike" dirty="0">
                <a:solidFill>
                  <a:srgbClr val="10377A"/>
                </a:solidFill>
                <a:effectLst/>
                <a:latin typeface="Poppins" pitchFamily="2" charset="77"/>
              </a:rPr>
              <a:t> turnover rates </a:t>
            </a:r>
            <a:r>
              <a:rPr lang="pt-BR" b="1" i="0" u="none" strike="noStrike" dirty="0" err="1">
                <a:solidFill>
                  <a:srgbClr val="10377A"/>
                </a:solidFill>
                <a:effectLst/>
                <a:latin typeface="Poppins" pitchFamily="2" charset="77"/>
              </a:rPr>
              <a:t>by</a:t>
            </a:r>
            <a:r>
              <a:rPr lang="pt-BR" b="1" i="0" u="none" strike="noStrike" dirty="0">
                <a:solidFill>
                  <a:srgbClr val="10377A"/>
                </a:solidFill>
                <a:effectLst/>
                <a:latin typeface="Poppins" pitchFamily="2" charset="77"/>
              </a:rPr>
              <a:t> </a:t>
            </a:r>
            <a:r>
              <a:rPr lang="pt-BR" b="1" i="0" u="none" strike="noStrike" dirty="0" err="1">
                <a:solidFill>
                  <a:srgbClr val="10377A"/>
                </a:solidFill>
                <a:effectLst/>
                <a:latin typeface="Poppins" pitchFamily="2" charset="77"/>
              </a:rPr>
              <a:t>industry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D1DF4F7-5A3C-3253-1910-CDF66E56DFEB}"/>
              </a:ext>
            </a:extLst>
          </p:cNvPr>
          <p:cNvSpPr txBox="1"/>
          <p:nvPr/>
        </p:nvSpPr>
        <p:spPr>
          <a:xfrm>
            <a:off x="1004356" y="1556792"/>
            <a:ext cx="7135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With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a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minimum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of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5.43%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and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a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max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of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16.9%,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the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average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</a:p>
          <a:p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employee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turnover rate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across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all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industries for 2022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is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9.31%.</a:t>
            </a:r>
            <a:endParaRPr lang="pt-BR" dirty="0"/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2BC94874-EB46-C4CB-C420-FBC4C6C3E4D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4620617"/>
              </p:ext>
            </p:extLst>
          </p:nvPr>
        </p:nvGraphicFramePr>
        <p:xfrm>
          <a:off x="395536" y="2276872"/>
          <a:ext cx="2829520" cy="3560463"/>
        </p:xfrm>
        <a:graphic>
          <a:graphicData uri="http://schemas.openxmlformats.org/drawingml/2006/table">
            <a:tbl>
              <a:tblPr/>
              <a:tblGrid>
                <a:gridCol w="1414760">
                  <a:extLst>
                    <a:ext uri="{9D8B030D-6E8A-4147-A177-3AD203B41FA5}">
                      <a16:colId xmlns:a16="http://schemas.microsoft.com/office/drawing/2014/main" val="450929281"/>
                    </a:ext>
                  </a:extLst>
                </a:gridCol>
                <a:gridCol w="1414760">
                  <a:extLst>
                    <a:ext uri="{9D8B030D-6E8A-4147-A177-3AD203B41FA5}">
                      <a16:colId xmlns:a16="http://schemas.microsoft.com/office/drawing/2014/main" val="1916639774"/>
                    </a:ext>
                  </a:extLst>
                </a:gridCol>
              </a:tblGrid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Industry</a:t>
                      </a:r>
                      <a:endParaRPr lang="pt-BR" sz="800" b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9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Q4 Annualized</a:t>
                      </a:r>
                      <a:endParaRPr lang="pt-BR" sz="800" b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9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320662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Administrative Services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7.33%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19567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Advertising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7.66%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885667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Agriculture and Farming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10.20%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79892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Apps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9.36%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47372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Artificial Intelligence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16.90%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15137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Biotechnology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9.42%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74758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Clothing and Apparel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6.47%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539898"/>
                  </a:ext>
                </a:extLst>
              </a:tr>
              <a:tr h="35151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Commerce and Shopping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9.46%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66724"/>
                  </a:ext>
                </a:extLst>
              </a:tr>
              <a:tr h="35151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Community and Lifestyle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7.55%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267640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Consumer Electronics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7.08%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26771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Consumer Goods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7.69%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23891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Content and Publishing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6.72%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73443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Data and Analytics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14.67%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17003"/>
                  </a:ext>
                </a:extLst>
              </a:tr>
              <a:tr h="219803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Design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8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6.74%</a:t>
                      </a:r>
                    </a:p>
                  </a:txBody>
                  <a:tcPr marL="81545" marR="81545" marT="40773" marB="40773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92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28DCA7A3-8067-CEBD-A4BC-4809A66EF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92201"/>
              </p:ext>
            </p:extLst>
          </p:nvPr>
        </p:nvGraphicFramePr>
        <p:xfrm>
          <a:off x="3381026" y="2517827"/>
          <a:ext cx="2690758" cy="3319626"/>
        </p:xfrm>
        <a:graphic>
          <a:graphicData uri="http://schemas.openxmlformats.org/drawingml/2006/table">
            <a:tbl>
              <a:tblPr/>
              <a:tblGrid>
                <a:gridCol w="1345379">
                  <a:extLst>
                    <a:ext uri="{9D8B030D-6E8A-4147-A177-3AD203B41FA5}">
                      <a16:colId xmlns:a16="http://schemas.microsoft.com/office/drawing/2014/main" val="1733955388"/>
                    </a:ext>
                  </a:extLst>
                </a:gridCol>
                <a:gridCol w="1345379">
                  <a:extLst>
                    <a:ext uri="{9D8B030D-6E8A-4147-A177-3AD203B41FA5}">
                      <a16:colId xmlns:a16="http://schemas.microsoft.com/office/drawing/2014/main" val="2756742864"/>
                    </a:ext>
                  </a:extLst>
                </a:gridCol>
              </a:tblGrid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8.34%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859066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Energy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9.25%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257427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Events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6.77%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6654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Financial Services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13.03%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88973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Food and Beverage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11.34%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15982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Gaming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11.80%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654074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Government and Military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6.47%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80066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Hardware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8.39%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06760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Health Care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13.07%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48254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Information Technology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10.39%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07122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Internet Services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8.89%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80995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Lending and Investments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7.19%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802507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6.30%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81066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Media and Entertainment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9.96%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81989"/>
                  </a:ext>
                </a:extLst>
              </a:tr>
              <a:tr h="31818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Messaging and Telecommunications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10.30%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568252"/>
                  </a:ext>
                </a:extLst>
              </a:tr>
              <a:tr h="200096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Mobile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10.02%</a:t>
                      </a:r>
                    </a:p>
                  </a:txBody>
                  <a:tcPr marL="76630" marR="76630" marT="38315" marB="3831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2058"/>
                  </a:ext>
                </a:extLst>
              </a:tr>
            </a:tbl>
          </a:graphicData>
        </a:graphic>
      </p:graphicFrame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A3E5F228-E051-E471-37B7-1E5B786B1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366328"/>
              </p:ext>
            </p:extLst>
          </p:nvPr>
        </p:nvGraphicFramePr>
        <p:xfrm>
          <a:off x="6268476" y="2589718"/>
          <a:ext cx="2624004" cy="3319624"/>
        </p:xfrm>
        <a:graphic>
          <a:graphicData uri="http://schemas.openxmlformats.org/drawingml/2006/table">
            <a:tbl>
              <a:tblPr/>
              <a:tblGrid>
                <a:gridCol w="1312002">
                  <a:extLst>
                    <a:ext uri="{9D8B030D-6E8A-4147-A177-3AD203B41FA5}">
                      <a16:colId xmlns:a16="http://schemas.microsoft.com/office/drawing/2014/main" val="2041650334"/>
                    </a:ext>
                  </a:extLst>
                </a:gridCol>
                <a:gridCol w="1312002">
                  <a:extLst>
                    <a:ext uri="{9D8B030D-6E8A-4147-A177-3AD203B41FA5}">
                      <a16:colId xmlns:a16="http://schemas.microsoft.com/office/drawing/2014/main" val="3559449383"/>
                    </a:ext>
                  </a:extLst>
                </a:gridCol>
              </a:tblGrid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Music and Audio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7.93%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29220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Natural Resources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5.43%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951235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Navigation and Mapping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7.64%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60071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Oil and Gas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9.18%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53921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7.08%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99884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Payments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12.66%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67187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Platforms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9.36%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331809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Privacy and Security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10.68%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99317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7.30%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16047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Real Estate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9.27%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17795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Sales and Marketing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12.54%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63278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Science and Engineering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8.87%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17016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Software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15.35%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01696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Sports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8.86%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30058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Sustainability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8.48%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2309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Transportation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9.44%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58801"/>
                  </a:ext>
                </a:extLst>
              </a:tr>
              <a:tr h="195272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Travel and Tourism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7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7.86%</a:t>
                      </a:r>
                    </a:p>
                  </a:txBody>
                  <a:tcPr marL="74782" marR="74782" marT="37391" marB="37391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11376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C3584B24-F044-2224-42A7-0CC01C597BC8}"/>
              </a:ext>
            </a:extLst>
          </p:cNvPr>
          <p:cNvSpPr txBox="1"/>
          <p:nvPr/>
        </p:nvSpPr>
        <p:spPr>
          <a:xfrm>
            <a:off x="504218" y="5904948"/>
            <a:ext cx="8135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  <a:t>Cross-</a:t>
            </a:r>
            <a:r>
              <a:rPr lang="pt-BR" b="1" i="0" u="none" strike="noStrike" dirty="0" err="1">
                <a:solidFill>
                  <a:srgbClr val="0C1D37"/>
                </a:solidFill>
                <a:effectLst/>
                <a:latin typeface="Poppins" pitchFamily="2" charset="77"/>
              </a:rPr>
              <a:t>industry</a:t>
            </a:r>
            <a: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  <a:t> </a:t>
            </a:r>
            <a:r>
              <a:rPr lang="pt-BR" b="1" i="0" u="none" strike="noStrike" dirty="0" err="1">
                <a:solidFill>
                  <a:srgbClr val="0C1D37"/>
                </a:solidFill>
                <a:effectLst/>
                <a:latin typeface="Poppins" pitchFamily="2" charset="77"/>
              </a:rPr>
              <a:t>mobility</a:t>
            </a:r>
            <a: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  <a:t> </a:t>
            </a:r>
            <a:r>
              <a:rPr lang="pt-BR" b="1" i="0" u="none" strike="noStrike" dirty="0" err="1">
                <a:solidFill>
                  <a:srgbClr val="0C1D37"/>
                </a:solidFill>
                <a:effectLst/>
                <a:latin typeface="Poppins" pitchFamily="2" charset="77"/>
              </a:rPr>
              <a:t>is</a:t>
            </a:r>
            <a: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  <a:t> high</a:t>
            </a:r>
            <a:b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</a:br>
            <a:r>
              <a:rPr lang="pt-BR" b="1" i="0" u="none" strike="noStrike" dirty="0">
                <a:solidFill>
                  <a:srgbClr val="0C1D37"/>
                </a:solidFill>
                <a:effectLst/>
                <a:latin typeface="Poppins" pitchFamily="2" charset="77"/>
              </a:rPr>
              <a:t>‍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Research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by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McKinsey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found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that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,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among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workers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who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quit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their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jobs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</a:p>
          <a:p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between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2020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and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2022, </a:t>
            </a:r>
            <a:r>
              <a:rPr lang="pt-BR" b="0" i="0" u="sng" dirty="0">
                <a:solidFill>
                  <a:srgbClr val="0C1D37"/>
                </a:solidFill>
                <a:effectLst/>
                <a:latin typeface="Poppins" pitchFamily="2" charset="77"/>
                <a:hlinkClick r:id="rId2"/>
              </a:rPr>
              <a:t>48% moved to a different industry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272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3BA1C-27BF-F6D0-2AE5-92DB8A1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1" y="150422"/>
            <a:ext cx="5937755" cy="1188720"/>
          </a:xfrm>
        </p:spPr>
        <p:txBody>
          <a:bodyPr>
            <a:normAutofit/>
          </a:bodyPr>
          <a:lstStyle/>
          <a:p>
            <a:pPr algn="l"/>
            <a:r>
              <a:rPr lang="pt-BR" b="1" i="0" u="none" strike="noStrike" dirty="0" err="1">
                <a:solidFill>
                  <a:srgbClr val="10377A"/>
                </a:solidFill>
                <a:effectLst/>
                <a:latin typeface="Poppins" pitchFamily="2" charset="77"/>
              </a:rPr>
              <a:t>Employee</a:t>
            </a:r>
            <a:r>
              <a:rPr lang="pt-BR" b="1" i="0" u="none" strike="noStrike" dirty="0">
                <a:solidFill>
                  <a:srgbClr val="10377A"/>
                </a:solidFill>
                <a:effectLst/>
                <a:latin typeface="Poppins" pitchFamily="2" charset="77"/>
              </a:rPr>
              <a:t> turnover rates </a:t>
            </a:r>
            <a:r>
              <a:rPr lang="pt-BR" b="1" i="0" u="none" strike="noStrike" dirty="0" err="1">
                <a:solidFill>
                  <a:srgbClr val="10377A"/>
                </a:solidFill>
                <a:effectLst/>
                <a:latin typeface="Poppins" pitchFamily="2" charset="77"/>
              </a:rPr>
              <a:t>by</a:t>
            </a:r>
            <a:r>
              <a:rPr lang="pt-BR" b="1" i="0" u="none" strike="noStrike" dirty="0">
                <a:solidFill>
                  <a:srgbClr val="10377A"/>
                </a:solidFill>
                <a:effectLst/>
                <a:latin typeface="Poppins" pitchFamily="2" charset="77"/>
              </a:rPr>
              <a:t> role 2022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D1DF4F7-5A3C-3253-1910-CDF66E56DFEB}"/>
              </a:ext>
            </a:extLst>
          </p:cNvPr>
          <p:cNvSpPr txBox="1"/>
          <p:nvPr/>
        </p:nvSpPr>
        <p:spPr>
          <a:xfrm>
            <a:off x="1004356" y="1556792"/>
            <a:ext cx="7659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The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highest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role turnover in 2022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is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15.13%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and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the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lowest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is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4.87%. </a:t>
            </a:r>
          </a:p>
          <a:p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The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average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across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roles </a:t>
            </a:r>
            <a:r>
              <a:rPr lang="pt-BR" b="0" i="0" u="none" strike="noStrike" dirty="0" err="1">
                <a:solidFill>
                  <a:srgbClr val="3B4555"/>
                </a:solidFill>
                <a:effectLst/>
                <a:latin typeface="Poppins" pitchFamily="2" charset="77"/>
              </a:rPr>
              <a:t>is</a:t>
            </a:r>
            <a:r>
              <a:rPr lang="pt-BR" b="0" i="0" u="none" strike="noStrike" dirty="0">
                <a:solidFill>
                  <a:srgbClr val="3B4555"/>
                </a:solidFill>
                <a:effectLst/>
                <a:latin typeface="Poppins" pitchFamily="2" charset="77"/>
              </a:rPr>
              <a:t> 9.3%.</a:t>
            </a:r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B30B4F0-B5B4-BBBD-2ED2-B92DF7671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99287"/>
              </p:ext>
            </p:extLst>
          </p:nvPr>
        </p:nvGraphicFramePr>
        <p:xfrm>
          <a:off x="251520" y="2503047"/>
          <a:ext cx="4402470" cy="3101976"/>
        </p:xfrm>
        <a:graphic>
          <a:graphicData uri="http://schemas.openxmlformats.org/drawingml/2006/table">
            <a:tbl>
              <a:tblPr/>
              <a:tblGrid>
                <a:gridCol w="2201235">
                  <a:extLst>
                    <a:ext uri="{9D8B030D-6E8A-4147-A177-3AD203B41FA5}">
                      <a16:colId xmlns:a16="http://schemas.microsoft.com/office/drawing/2014/main" val="2892124496"/>
                    </a:ext>
                  </a:extLst>
                </a:gridCol>
                <a:gridCol w="2201235">
                  <a:extLst>
                    <a:ext uri="{9D8B030D-6E8A-4147-A177-3AD203B41FA5}">
                      <a16:colId xmlns:a16="http://schemas.microsoft.com/office/drawing/2014/main" val="2727197778"/>
                    </a:ext>
                  </a:extLst>
                </a:gridCol>
              </a:tblGrid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Role</a:t>
                      </a:r>
                      <a:endParaRPr lang="pt-BR" sz="1300" b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9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Q4 Annualized</a:t>
                      </a:r>
                      <a:endParaRPr lang="pt-BR" sz="1300" b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9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165421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Accounting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5.41%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67005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Business Operations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9.44%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76976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Design/Art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10.49%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33887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Engineering Support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7.57%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48814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Finance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7.96%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73914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IT Services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6.06%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49091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Legal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4.87%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224633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Marketing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3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13.58%</a:t>
                      </a:r>
                    </a:p>
                  </a:txBody>
                  <a:tcPr marL="141256" marR="141256" marT="70628" marB="70628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15113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5DC4983-A767-4F33-2C5D-A809B4AC4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834840"/>
              </p:ext>
            </p:extLst>
          </p:nvPr>
        </p:nvGraphicFramePr>
        <p:xfrm>
          <a:off x="4653990" y="2503047"/>
          <a:ext cx="4290832" cy="3145270"/>
        </p:xfrm>
        <a:graphic>
          <a:graphicData uri="http://schemas.openxmlformats.org/drawingml/2006/table">
            <a:tbl>
              <a:tblPr/>
              <a:tblGrid>
                <a:gridCol w="2145416">
                  <a:extLst>
                    <a:ext uri="{9D8B030D-6E8A-4147-A177-3AD203B41FA5}">
                      <a16:colId xmlns:a16="http://schemas.microsoft.com/office/drawing/2014/main" val="1742266786"/>
                    </a:ext>
                  </a:extLst>
                </a:gridCol>
                <a:gridCol w="2145416">
                  <a:extLst>
                    <a:ext uri="{9D8B030D-6E8A-4147-A177-3AD203B41FA5}">
                      <a16:colId xmlns:a16="http://schemas.microsoft.com/office/drawing/2014/main" val="2531737875"/>
                    </a:ext>
                  </a:extLst>
                </a:gridCol>
              </a:tblGrid>
              <a:tr h="359065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Office </a:t>
                      </a:r>
                      <a:r>
                        <a:rPr lang="pt-BR" sz="1500" dirty="0" err="1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Support</a:t>
                      </a:r>
                      <a:endParaRPr lang="pt-BR" sz="1500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5.74%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69026"/>
                  </a:ext>
                </a:extLst>
              </a:tr>
              <a:tr h="37919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Post Sales Support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9.29%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06470"/>
                  </a:ext>
                </a:extLst>
              </a:tr>
              <a:tr h="37919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Product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11.36%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292892"/>
                  </a:ext>
                </a:extLst>
              </a:tr>
              <a:tr h="37919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12.46%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05363"/>
                  </a:ext>
                </a:extLst>
              </a:tr>
              <a:tr h="60298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Software Engineer - Non-Security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15.13%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82197"/>
                  </a:ext>
                </a:extLst>
              </a:tr>
              <a:tr h="60298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Software Engineer - Security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10.48%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934554"/>
                  </a:ext>
                </a:extLst>
              </a:tr>
              <a:tr h="379199"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Talent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 latinLnBrk="0"/>
                      <a:r>
                        <a:rPr lang="pt-BR" sz="15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10.31%</a:t>
                      </a:r>
                    </a:p>
                  </a:txBody>
                  <a:tcPr marL="155410" marR="155410" marT="77705" marB="77705">
                    <a:lnL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ABA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242069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258C7E9-2006-787C-850E-9C99C1B6CE78}"/>
              </a:ext>
            </a:extLst>
          </p:cNvPr>
          <p:cNvSpPr txBox="1"/>
          <p:nvPr/>
        </p:nvSpPr>
        <p:spPr>
          <a:xfrm>
            <a:off x="4677317" y="6021288"/>
            <a:ext cx="402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https://</a:t>
            </a:r>
            <a:r>
              <a:rPr lang="pt-BR" dirty="0" err="1"/>
              <a:t>www.praisidio.com</a:t>
            </a:r>
            <a:r>
              <a:rPr lang="pt-BR" dirty="0"/>
              <a:t>/turnover-rates</a:t>
            </a:r>
          </a:p>
        </p:txBody>
      </p:sp>
    </p:spTree>
    <p:extLst>
      <p:ext uri="{BB962C8B-B14F-4D97-AF65-F5344CB8AC3E}">
        <p14:creationId xmlns:p14="http://schemas.microsoft.com/office/powerpoint/2010/main" val="342342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>
            <a:extLst>
              <a:ext uri="{FF2B5EF4-FFF2-40B4-BE49-F238E27FC236}">
                <a16:creationId xmlns:a16="http://schemas.microsoft.com/office/drawing/2014/main" id="{094FB279-ADE8-C1DD-A2CE-AC6F5FBD1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7888" y="116632"/>
            <a:ext cx="6788224" cy="182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4000" b="1" u="sng" dirty="0">
                <a:solidFill>
                  <a:schemeClr val="tx1"/>
                </a:solidFill>
              </a:rPr>
              <a:t>2007 </a:t>
            </a:r>
            <a:r>
              <a:rPr lang="pt-BR" altLang="pt-BR" sz="4000" b="1" u="sng" dirty="0" err="1">
                <a:solidFill>
                  <a:schemeClr val="tx1"/>
                </a:solidFill>
              </a:rPr>
              <a:t>Voluntary</a:t>
            </a:r>
            <a:r>
              <a:rPr lang="pt-BR" altLang="pt-BR" sz="4000" b="1" u="sng" dirty="0">
                <a:solidFill>
                  <a:schemeClr val="tx1"/>
                </a:solidFill>
              </a:rPr>
              <a:t> Turnover Rates </a:t>
            </a:r>
            <a:r>
              <a:rPr lang="pt-BR" altLang="pt-BR" sz="4000" b="1" u="sng" dirty="0" err="1">
                <a:solidFill>
                  <a:schemeClr val="tx1"/>
                </a:solidFill>
              </a:rPr>
              <a:t>by</a:t>
            </a:r>
            <a:r>
              <a:rPr lang="pt-BR" altLang="pt-BR" sz="4000" b="1" u="sng" dirty="0">
                <a:solidFill>
                  <a:schemeClr val="tx1"/>
                </a:solidFill>
              </a:rPr>
              <a:t> </a:t>
            </a:r>
            <a:r>
              <a:rPr lang="pt-BR" altLang="pt-BR" sz="4000" b="1" u="sng" dirty="0" err="1">
                <a:solidFill>
                  <a:schemeClr val="tx1"/>
                </a:solidFill>
              </a:rPr>
              <a:t>Industry</a:t>
            </a:r>
            <a:endParaRPr lang="pt-BR" altLang="pt-BR" sz="4000" b="1" u="sng" dirty="0">
              <a:solidFill>
                <a:schemeClr val="tx1"/>
              </a:solidFill>
            </a:endParaRPr>
          </a:p>
        </p:txBody>
      </p:sp>
      <p:sp>
        <p:nvSpPr>
          <p:cNvPr id="22530" name="Rectangle 5">
            <a:extLst>
              <a:ext uri="{FF2B5EF4-FFF2-40B4-BE49-F238E27FC236}">
                <a16:creationId xmlns:a16="http://schemas.microsoft.com/office/drawing/2014/main" id="{87809641-3287-FCF5-5234-1F39B55A4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055813"/>
            <a:ext cx="59055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/>
              <a:t>Hospitality: 21.3% </a:t>
            </a:r>
          </a:p>
          <a:p>
            <a:pPr eaLnBrk="1" hangingPunct="1"/>
            <a:r>
              <a:rPr lang="pt-BR" altLang="pt-BR"/>
              <a:t>Healthcare: 15.5% </a:t>
            </a:r>
          </a:p>
          <a:p>
            <a:pPr eaLnBrk="1" hangingPunct="1"/>
            <a:r>
              <a:rPr lang="pt-BR" altLang="pt-BR"/>
              <a:t>Real Estate/Construction: 15.4% </a:t>
            </a:r>
          </a:p>
          <a:p>
            <a:pPr eaLnBrk="1" hangingPunct="1"/>
            <a:r>
              <a:rPr lang="pt-BR" altLang="pt-BR"/>
              <a:t>Distribution/Warehouse: 15.3% </a:t>
            </a:r>
          </a:p>
          <a:p>
            <a:pPr eaLnBrk="1" hangingPunct="1"/>
            <a:r>
              <a:rPr lang="pt-BR" altLang="pt-BR"/>
              <a:t>Other*: 15.1% </a:t>
            </a:r>
          </a:p>
          <a:p>
            <a:pPr eaLnBrk="1" hangingPunct="1"/>
            <a:r>
              <a:rPr lang="pt-BR" altLang="pt-BR"/>
              <a:t>Services: 14.7% </a:t>
            </a:r>
          </a:p>
          <a:p>
            <a:pPr eaLnBrk="1" hangingPunct="1"/>
            <a:r>
              <a:rPr lang="pt-BR" altLang="pt-BR"/>
              <a:t>Not-For-Profit: 13.7% </a:t>
            </a:r>
          </a:p>
          <a:p>
            <a:pPr eaLnBrk="1" hangingPunct="1"/>
            <a:r>
              <a:rPr lang="pt-BR" altLang="pt-BR"/>
              <a:t>Financial Services: 13.3% </a:t>
            </a:r>
          </a:p>
          <a:p>
            <a:pPr eaLnBrk="1" hangingPunct="1"/>
            <a:r>
              <a:rPr lang="pt-BR" altLang="pt-BR"/>
              <a:t>Technology: 10.6% </a:t>
            </a:r>
          </a:p>
          <a:p>
            <a:pPr eaLnBrk="1" hangingPunct="1"/>
            <a:r>
              <a:rPr lang="pt-BR" altLang="pt-BR"/>
              <a:t>Manufacturing: 10.2% </a:t>
            </a:r>
          </a:p>
          <a:p>
            <a:pPr eaLnBrk="1" hangingPunct="1"/>
            <a:r>
              <a:rPr lang="pt-BR" altLang="pt-BR"/>
              <a:t>Utilities: 6.5%</a:t>
            </a:r>
          </a:p>
          <a:p>
            <a:pPr eaLnBrk="1" hangingPunct="1"/>
            <a:r>
              <a:rPr lang="pt-BR" altLang="pt-BR">
                <a:hlinkClick r:id="rId2"/>
              </a:rPr>
              <a:t>2007 edition of Compensation Data Survey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>
            <a:extLst>
              <a:ext uri="{FF2B5EF4-FFF2-40B4-BE49-F238E27FC236}">
                <a16:creationId xmlns:a16="http://schemas.microsoft.com/office/drawing/2014/main" id="{BB29C8AE-BA7C-ABD2-E5F8-F516BA144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2000" b="1">
                <a:solidFill>
                  <a:schemeClr val="tx1"/>
                </a:solidFill>
              </a:rPr>
              <a:t>Companies with the lowest turnover</a:t>
            </a:r>
            <a:br>
              <a:rPr lang="pt-BR" altLang="pt-BR" sz="2000" b="1">
                <a:solidFill>
                  <a:schemeClr val="tx1"/>
                </a:solidFill>
              </a:rPr>
            </a:br>
            <a:r>
              <a:rPr lang="pt-BR" altLang="pt-BR" sz="2000" b="1">
                <a:solidFill>
                  <a:schemeClr val="tx1"/>
                </a:solidFill>
              </a:rPr>
              <a:t>These 15 firms had the smallest percentage of employees leave voluntarily during the 12-month period surveyed.</a:t>
            </a:r>
          </a:p>
        </p:txBody>
      </p:sp>
      <p:graphicFrame>
        <p:nvGraphicFramePr>
          <p:cNvPr id="17421" name="Group 13">
            <a:extLst>
              <a:ext uri="{FF2B5EF4-FFF2-40B4-BE49-F238E27FC236}">
                <a16:creationId xmlns:a16="http://schemas.microsoft.com/office/drawing/2014/main" id="{370DE0BA-4382-AA28-BA8E-6054D16B66C8}"/>
              </a:ext>
            </a:extLst>
          </p:cNvPr>
          <p:cNvGraphicFramePr>
            <a:graphicFrameLocks noGrp="1"/>
          </p:cNvGraphicFramePr>
          <p:nvPr/>
        </p:nvGraphicFramePr>
        <p:xfrm>
          <a:off x="0" y="-1050925"/>
          <a:ext cx="9144000" cy="118745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531" name="Group 123">
            <a:extLst>
              <a:ext uri="{FF2B5EF4-FFF2-40B4-BE49-F238E27FC236}">
                <a16:creationId xmlns:a16="http://schemas.microsoft.com/office/drawing/2014/main" id="{6D8C7ACA-8ED8-DDB0-C347-2C63A2664F23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1341438"/>
          <a:ext cx="7056437" cy="5300665"/>
        </p:xfrm>
        <a:graphic>
          <a:graphicData uri="http://schemas.openxmlformats.org/drawingml/2006/table">
            <a:tbl>
              <a:tblPr/>
              <a:tblGrid>
                <a:gridCol w="325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Company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Best Companies Rank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% turnover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2"/>
                        </a:rPr>
                        <a:t>Qualcomm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3"/>
                        </a:rPr>
                        <a:t>Procter &amp; Gamble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4"/>
                        </a:rPr>
                        <a:t>S.C. Johnson &amp; Son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5"/>
                        </a:rPr>
                        <a:t>Dow Corning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6"/>
                        </a:rPr>
                        <a:t>Alcon Laboratories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7"/>
                        </a:rPr>
                        <a:t>Northwest Community Hospital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8"/>
                        </a:rPr>
                        <a:t>SAS Institute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9"/>
                        </a:rPr>
                        <a:t>Cisco Systems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0"/>
                        </a:rPr>
                        <a:t>W.L. Gore &amp; Associates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1"/>
                        </a:rPr>
                        <a:t>Nixon Peabody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2"/>
                        </a:rPr>
                        <a:t>OhioHealth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3"/>
                        </a:rPr>
                        <a:t>MITRE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4"/>
                        </a:rPr>
                        <a:t>Texas Instruments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5"/>
                        </a:rPr>
                        <a:t>Russell Investment Grp.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hlinkClick r:id="rId16"/>
                        </a:rPr>
                        <a:t>EOG Resources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3605" name="Rectangle 117">
            <a:extLst>
              <a:ext uri="{FF2B5EF4-FFF2-40B4-BE49-F238E27FC236}">
                <a16:creationId xmlns:a16="http://schemas.microsoft.com/office/drawing/2014/main" id="{E935B5EA-DA44-CDF8-30CB-D1AA24C5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863" y="6553200"/>
            <a:ext cx="2497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1400"/>
              <a:t>From the January 22, 2007 issue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076CD55-C7A6-3012-D1CA-9CD23B1AB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3600" b="1">
                <a:solidFill>
                  <a:srgbClr val="0000FF"/>
                </a:solidFill>
              </a:rPr>
              <a:t>Esquema de um Processo de Gestão </a:t>
            </a:r>
            <a:br>
              <a:rPr lang="pt-BR" altLang="pt-BR" sz="3600">
                <a:solidFill>
                  <a:srgbClr val="0000FF"/>
                </a:solidFill>
              </a:rPr>
            </a:br>
            <a:r>
              <a:rPr lang="pt-BR" altLang="pt-BR" sz="3600" b="1">
                <a:solidFill>
                  <a:srgbClr val="0000FF"/>
                </a:solidFill>
              </a:rPr>
              <a:t>Planejada dos Recursos Humanos</a:t>
            </a:r>
            <a:r>
              <a:rPr lang="pt-BR" altLang="pt-BR"/>
              <a:t> </a:t>
            </a:r>
          </a:p>
        </p:txBody>
      </p:sp>
      <p:graphicFrame>
        <p:nvGraphicFramePr>
          <p:cNvPr id="2093" name="Group 45">
            <a:extLst>
              <a:ext uri="{FF2B5EF4-FFF2-40B4-BE49-F238E27FC236}">
                <a16:creationId xmlns:a16="http://schemas.microsoft.com/office/drawing/2014/main" id="{EDA6F720-C533-5647-185E-62041452A5B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539750" y="1773238"/>
          <a:ext cx="7918450" cy="4805363"/>
        </p:xfrm>
        <a:graphic>
          <a:graphicData uri="http://schemas.openxmlformats.org/drawingml/2006/table">
            <a:tbl>
              <a:tblPr/>
              <a:tblGrid>
                <a:gridCol w="39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MOMENTOS DO PROCESSO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INSTRUMENTOS DO PROCESSO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Análise dos Planos Estratégicos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Política de Desenvolvimento Organizacional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Definição das Necessidades Futuras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Quantitativas e Qualitativas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Previsão da Estrutura Futura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Definição de Posições  e Perfis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Inventário de Recursos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Atuais e Potenciais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Sistema Informação/Banco Dados RH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Avaliação de Potencial /Desempenho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Relações de Promoções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Balanço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Previsão de Turn-Over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Individuais de Desenvolvimento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de Treinamento/Desenvolvimento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de Promoção/Carreira/Sucessão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Coletivos de Desenvolvimento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de Treinamento/Desenvolvimento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Planos de Recrutamento/Admissões</a:t>
                      </a:r>
                      <a:r>
                        <a:rPr kumimoji="0" lang="pt-BR" alt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D6A1D31-9CDB-EB08-3CC5-0840E07F3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3712" y="608013"/>
            <a:ext cx="7793038" cy="823913"/>
          </a:xfrm>
        </p:spPr>
        <p:txBody>
          <a:bodyPr anchor="t"/>
          <a:lstStyle/>
          <a:p>
            <a:pPr eaLnBrk="1" hangingPunct="1"/>
            <a:r>
              <a:rPr lang="pt-BR" altLang="pt-BR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Áreas de estratégias de RH</a:t>
            </a:r>
            <a:r>
              <a:rPr lang="en-US" altLang="pt-BR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endParaRPr lang="pt-BR" altLang="pt-BR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1A91937-2A33-7A14-C438-8AC3AA58BF2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48399" y="1536700"/>
            <a:ext cx="8018463" cy="4886325"/>
          </a:xfrm>
        </p:spPr>
        <p:txBody>
          <a:bodyPr/>
          <a:lstStyle/>
          <a:p>
            <a:pPr eaLnBrk="1" hangingPunct="1"/>
            <a:r>
              <a:rPr lang="pt-BR" altLang="pt-BR" sz="3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Questões fundamentais</a:t>
            </a:r>
            <a:endParaRPr lang="pt-BR" altLang="pt-BR" sz="44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pt-BR" altLang="pt-BR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Como vamos obter e reter o número e a qualidade das pessoas para atender as necessidades previstas da organização?</a:t>
            </a:r>
          </a:p>
          <a:p>
            <a:pPr lvl="1" eaLnBrk="1" hangingPunct="1"/>
            <a:r>
              <a:rPr lang="pt-BR" altLang="pt-BR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Como vamos garantir que nós temos pessoas motivadas e comprometidas?</a:t>
            </a:r>
          </a:p>
          <a:p>
            <a:pPr lvl="1" eaLnBrk="1" hangingPunct="1"/>
            <a:r>
              <a:rPr lang="pt-BR" altLang="pt-BR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Que ações serão necessárias para treinar, desenvolver e adaptar as pessoas para responsabilidades maiores e agilidade para mudar e para as exigências de maiores habilidades e competências?</a:t>
            </a:r>
          </a:p>
        </p:txBody>
      </p:sp>
      <p:sp>
        <p:nvSpPr>
          <p:cNvPr id="48132" name="Footer Placeholder 4">
            <a:extLst>
              <a:ext uri="{FF2B5EF4-FFF2-40B4-BE49-F238E27FC236}">
                <a16:creationId xmlns:a16="http://schemas.microsoft.com/office/drawing/2014/main" id="{77572C8E-500E-CDA5-D18F-4CA74015A2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48133" name="Slide Number Placeholder 5">
            <a:extLst>
              <a:ext uri="{FF2B5EF4-FFF2-40B4-BE49-F238E27FC236}">
                <a16:creationId xmlns:a16="http://schemas.microsoft.com/office/drawing/2014/main" id="{179703B6-D1CC-FA10-424C-6EAF0C9645A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44A8D0-11C8-144A-BB8B-186D8CC8F4E3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/>
              <a:t>2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08BCE6D4-038F-39D2-DB1F-FA446E71B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4560" y="404664"/>
            <a:ext cx="5937755" cy="1188720"/>
          </a:xfrm>
        </p:spPr>
        <p:txBody>
          <a:bodyPr/>
          <a:lstStyle/>
          <a:p>
            <a:pPr eaLnBrk="1" hangingPunct="1"/>
            <a:r>
              <a:rPr lang="pt-BR" altLang="pt-BR" dirty="0"/>
              <a:t>Relação entre mudanças e GRH</a:t>
            </a:r>
          </a:p>
        </p:txBody>
      </p:sp>
      <p:sp>
        <p:nvSpPr>
          <p:cNvPr id="16386" name="Text Box 6">
            <a:extLst>
              <a:ext uri="{FF2B5EF4-FFF2-40B4-BE49-F238E27FC236}">
                <a16:creationId xmlns:a16="http://schemas.microsoft.com/office/drawing/2014/main" id="{52AD00DB-D2E0-8F36-FE10-23D579143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60575"/>
            <a:ext cx="1690688" cy="3598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 dirty="0">
                <a:latin typeface="Times New Roman" panose="02020603050405020304" pitchFamily="18" charset="0"/>
              </a:rPr>
              <a:t>Mudanças ambiente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latin typeface="Times New Roman" panose="02020603050405020304" pitchFamily="18" charset="0"/>
              </a:rPr>
              <a:t>Economia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latin typeface="Times New Roman" panose="02020603050405020304" pitchFamily="18" charset="0"/>
              </a:rPr>
              <a:t>Gente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latin typeface="Times New Roman" panose="02020603050405020304" pitchFamily="18" charset="0"/>
              </a:rPr>
              <a:t>Sociedade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latin typeface="Times New Roman" panose="02020603050405020304" pitchFamily="18" charset="0"/>
              </a:rPr>
              <a:t>Mercado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latin typeface="Times New Roman" panose="02020603050405020304" pitchFamily="18" charset="0"/>
              </a:rPr>
              <a:t>Tecnologia</a:t>
            </a:r>
          </a:p>
        </p:txBody>
      </p:sp>
      <p:sp>
        <p:nvSpPr>
          <p:cNvPr id="16387" name="Text Box 7">
            <a:extLst>
              <a:ext uri="{FF2B5EF4-FFF2-40B4-BE49-F238E27FC236}">
                <a16:creationId xmlns:a16="http://schemas.microsoft.com/office/drawing/2014/main" id="{A204DCEA-3469-4C26-576C-B49B97593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2060575"/>
            <a:ext cx="1619250" cy="3598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latin typeface="Times New Roman" panose="02020603050405020304" pitchFamily="18" charset="0"/>
              </a:rPr>
              <a:t>Mudanças empresa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anose="02020603050405020304" pitchFamily="18" charset="0"/>
              </a:rPr>
              <a:t>Digital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latin typeface="Times New Roman" panose="02020603050405020304" pitchFamily="18" charset="0"/>
              </a:rPr>
              <a:t>CRM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000">
                <a:latin typeface="Times New Roman" panose="02020603050405020304" pitchFamily="18" charset="0"/>
              </a:rPr>
              <a:t>Downsizing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000">
                <a:latin typeface="Times New Roman" panose="02020603050405020304" pitchFamily="18" charset="0"/>
              </a:rPr>
              <a:t>Diversidade </a:t>
            </a:r>
          </a:p>
        </p:txBody>
      </p:sp>
      <p:sp>
        <p:nvSpPr>
          <p:cNvPr id="16388" name="Text Box 8">
            <a:extLst>
              <a:ext uri="{FF2B5EF4-FFF2-40B4-BE49-F238E27FC236}">
                <a16:creationId xmlns:a16="http://schemas.microsoft.com/office/drawing/2014/main" id="{55FE4421-DB73-AAEF-A81F-19E78F2D7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063" y="2060575"/>
            <a:ext cx="1800225" cy="3598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altLang="pt-BR" sz="2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altLang="pt-BR" sz="2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b="1">
                <a:latin typeface="Times New Roman" panose="02020603050405020304" pitchFamily="18" charset="0"/>
              </a:rPr>
              <a:t>Implicações para a Gestão de RH</a:t>
            </a:r>
          </a:p>
        </p:txBody>
      </p:sp>
      <p:sp>
        <p:nvSpPr>
          <p:cNvPr id="16389" name="Text Box 9">
            <a:extLst>
              <a:ext uri="{FF2B5EF4-FFF2-40B4-BE49-F238E27FC236}">
                <a16:creationId xmlns:a16="http://schemas.microsoft.com/office/drawing/2014/main" id="{FAA68DF4-AC4D-F038-E514-8BA3E717F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2060575"/>
            <a:ext cx="1800225" cy="3598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b="1" dirty="0"/>
          </a:p>
          <a:p>
            <a:pPr eaLnBrk="1" hangingPunct="1">
              <a:spcBef>
                <a:spcPct val="50000"/>
              </a:spcBef>
            </a:pPr>
            <a:endParaRPr lang="pt-BR" altLang="pt-BR" b="1" dirty="0"/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000" b="1" dirty="0"/>
              <a:t>Atividades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000" b="1" dirty="0"/>
              <a:t>de Planejamento de RH</a:t>
            </a:r>
          </a:p>
          <a:p>
            <a:pPr eaLnBrk="1" hangingPunct="1">
              <a:spcBef>
                <a:spcPct val="50000"/>
              </a:spcBef>
            </a:pPr>
            <a:endParaRPr lang="pt-BR" altLang="pt-BR" dirty="0"/>
          </a:p>
        </p:txBody>
      </p:sp>
      <p:sp>
        <p:nvSpPr>
          <p:cNvPr id="16390" name="AutoShape 10">
            <a:extLst>
              <a:ext uri="{FF2B5EF4-FFF2-40B4-BE49-F238E27FC236}">
                <a16:creationId xmlns:a16="http://schemas.microsoft.com/office/drawing/2014/main" id="{EA41B847-211A-C9E6-FD9A-E7277F10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429000"/>
            <a:ext cx="431800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1" name="AutoShape 11">
            <a:extLst>
              <a:ext uri="{FF2B5EF4-FFF2-40B4-BE49-F238E27FC236}">
                <a16:creationId xmlns:a16="http://schemas.microsoft.com/office/drawing/2014/main" id="{4A84DBEB-99B3-266B-6417-E531C6E1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429000"/>
            <a:ext cx="431800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2" name="AutoShape 12">
            <a:extLst>
              <a:ext uri="{FF2B5EF4-FFF2-40B4-BE49-F238E27FC236}">
                <a16:creationId xmlns:a16="http://schemas.microsoft.com/office/drawing/2014/main" id="{7EB73D36-44C8-FE7D-CF7B-F8026BCE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357563"/>
            <a:ext cx="431800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5">
            <a:extLst>
              <a:ext uri="{FF2B5EF4-FFF2-40B4-BE49-F238E27FC236}">
                <a16:creationId xmlns:a16="http://schemas.microsoft.com/office/drawing/2014/main" id="{46B7E639-18D9-A0E3-6C92-44ABCA7B6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Parcerias nas mudanças e PRH</a:t>
            </a:r>
          </a:p>
        </p:txBody>
      </p:sp>
      <p:graphicFrame>
        <p:nvGraphicFramePr>
          <p:cNvPr id="9248" name="Group 32">
            <a:extLst>
              <a:ext uri="{FF2B5EF4-FFF2-40B4-BE49-F238E27FC236}">
                <a16:creationId xmlns:a16="http://schemas.microsoft.com/office/drawing/2014/main" id="{F534BF3C-0522-BF6D-9E27-7BC44F7E7F7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95288" y="1628775"/>
          <a:ext cx="8497887" cy="4724400"/>
        </p:xfrm>
        <a:graphic>
          <a:graphicData uri="http://schemas.openxmlformats.org/drawingml/2006/table">
            <a:tbl>
              <a:tblPr/>
              <a:tblGrid>
                <a:gridCol w="267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Gerente de Linha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Consciência das implicações na GRH em processo de mudança.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Trabalhar com empregados para facilitar a mudança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Escolher a melhor estrutura e decidir que empregados devem ser desligados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Descrever os planos de negócio e necessidades de RH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RH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Identificar as implicações em RH dos planos de negócio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Treinar empregados para TQM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Ajudar a formular políticas e procedimentos para downsizing e diversidade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Facilitar mudanças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Identificar suprimentos de RH para as necessidades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Desenvolver programas de RH para ajustar demanda e oferta de gente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Empregados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Participar nos programas de treinamento em TQM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Desenvolver habilidades para flexibilidade e mudança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Responder aos programas de empowerment e participara das atividades de grupo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ＭＳ Ｐゴシック" panose="020B0600070205080204" pitchFamily="34" charset="-128"/>
                        </a:rPr>
                        <a:t>Aprender a trabalhar com diversidade nas organizações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506E082-2E67-E1C2-F790-1352F8CE0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5 fases do processo de PRH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61914CF-D020-77F9-CDE4-16FB5524B2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2251123"/>
            <a:ext cx="7848871" cy="367240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altLang="pt-BR" sz="2800" dirty="0"/>
              <a:t>Identifique as questões chaves do negócio da empresa</a:t>
            </a:r>
          </a:p>
          <a:p>
            <a:pPr eaLnBrk="1" hangingPunct="1"/>
            <a:r>
              <a:rPr lang="pt-BR" altLang="pt-BR" sz="2800" dirty="0"/>
              <a:t>Determine as implicações de RH</a:t>
            </a:r>
          </a:p>
          <a:p>
            <a:pPr lvl="1" eaLnBrk="1" hangingPunct="1"/>
            <a:r>
              <a:rPr lang="pt-BR" altLang="pt-BR" sz="2400" dirty="0"/>
              <a:t>Demandas de RH</a:t>
            </a:r>
          </a:p>
          <a:p>
            <a:pPr lvl="1" eaLnBrk="1" hangingPunct="1"/>
            <a:r>
              <a:rPr lang="pt-BR" altLang="pt-BR" sz="2400" dirty="0"/>
              <a:t>Suprimento de RH</a:t>
            </a:r>
          </a:p>
          <a:p>
            <a:pPr eaLnBrk="1" hangingPunct="1"/>
            <a:r>
              <a:rPr lang="pt-BR" altLang="pt-BR" sz="2800" dirty="0"/>
              <a:t>Desenvolva os objetivos e metas de RH</a:t>
            </a:r>
          </a:p>
          <a:p>
            <a:pPr eaLnBrk="1" hangingPunct="1"/>
            <a:r>
              <a:rPr lang="pt-BR" altLang="pt-BR" sz="2800" dirty="0"/>
              <a:t>Desenhe e implemente as políticas, programas e práticas de RH</a:t>
            </a:r>
          </a:p>
          <a:p>
            <a:pPr eaLnBrk="1" hangingPunct="1"/>
            <a:r>
              <a:rPr lang="pt-BR" altLang="pt-BR" sz="2800" dirty="0"/>
              <a:t>Avalie, revise e aperfeiçoe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657329C6-0095-9A74-48AE-DEE5C9B4E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Rotatividade de Pessoal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7D6731AE-C6B3-AE28-C317-6B20775ABE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86650" cy="4114800"/>
          </a:xfrm>
        </p:spPr>
        <p:txBody>
          <a:bodyPr/>
          <a:lstStyle/>
          <a:p>
            <a:pPr eaLnBrk="1" hangingPunct="1"/>
            <a:r>
              <a:rPr lang="pt-BR" altLang="pt-BR"/>
              <a:t>Flutuação de pessoal entre uma organização e seu meio ambiente. Pessoal disponível em um período</a:t>
            </a:r>
          </a:p>
          <a:p>
            <a:pPr eaLnBrk="1" hangingPunct="1"/>
            <a:r>
              <a:rPr lang="pt-BR" altLang="pt-BR"/>
              <a:t>Índice de rotatividade: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3F8A9ABF-4ED6-EDE8-619B-C7BFA8D6A10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4365625"/>
          <a:ext cx="5399088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9000" imgH="14046200" progId="Equation.3">
                  <p:embed/>
                </p:oleObj>
              </mc:Choice>
              <mc:Fallback>
                <p:oleObj name="Equation" r:id="rId2" imgW="49149000" imgH="14046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365625"/>
                        <a:ext cx="5399088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5AE1D9E9-8A09-3BF5-3BB1-E9ED4F8CC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Rotatividade de Pessoal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7433D77B-9781-1B16-7F4C-AEB9B0B5A3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86650" cy="4114800"/>
          </a:xfrm>
        </p:spPr>
        <p:txBody>
          <a:bodyPr/>
          <a:lstStyle/>
          <a:p>
            <a:pPr eaLnBrk="1" hangingPunct="1"/>
            <a:r>
              <a:rPr lang="pt-BR" altLang="pt-BR"/>
              <a:t>Saída de pessoal. </a:t>
            </a:r>
          </a:p>
          <a:p>
            <a:pPr eaLnBrk="1" hangingPunct="1"/>
            <a:r>
              <a:rPr lang="pt-BR" altLang="pt-BR"/>
              <a:t>Índice de rotatividade:</a:t>
            </a:r>
          </a:p>
          <a:p>
            <a:pPr eaLnBrk="1" hangingPunct="1"/>
            <a:endParaRPr lang="pt-BR" altLang="pt-BR"/>
          </a:p>
        </p:txBody>
      </p:sp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FF35A4BC-D7C6-78AC-2F98-0BC589958DD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117600" y="3944938"/>
          <a:ext cx="6837363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52300" imgH="9652000" progId="Equation.3">
                  <p:embed/>
                </p:oleObj>
              </mc:Choice>
              <mc:Fallback>
                <p:oleObj name="Equation" r:id="rId2" imgW="37452300" imgH="965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3944938"/>
                        <a:ext cx="6837363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DD21F50-625C-BE41-C47D-5632476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turnover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0D36DF49-48D7-535F-AA69-7104ED10A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501" y="2638425"/>
            <a:ext cx="4913347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4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8808BF3-ECAB-FB3C-151C-A42472FC1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57200"/>
            <a:ext cx="8386961" cy="1143000"/>
          </a:xfrm>
        </p:spPr>
        <p:txBody>
          <a:bodyPr>
            <a:normAutofit fontScale="90000"/>
          </a:bodyPr>
          <a:lstStyle/>
          <a:p>
            <a:r>
              <a:rPr lang="pt-BR" sz="3600" b="1" i="0" u="none" strike="noStrike" dirty="0">
                <a:effectLst/>
                <a:latin typeface="glbOpenSans"/>
              </a:rPr>
              <a:t>Turnover, o índice de rotatividade que vem impactando as empresas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C99941F-0AA7-1F90-2292-CCAFD06F5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204864"/>
            <a:ext cx="7920879" cy="4032447"/>
          </a:xfrm>
        </p:spPr>
        <p:txBody>
          <a:bodyPr>
            <a:normAutofit/>
          </a:bodyPr>
          <a:lstStyle/>
          <a:p>
            <a:pPr algn="l" fontAlgn="base"/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De acordo com um levantamento realizado pela Robert Half, com dados do Cadastro Geral de Empregados e Desempregados (CAGED), o </a:t>
            </a:r>
            <a:r>
              <a:rPr lang="pt-BR" b="1" i="0" u="none" strike="noStrike" dirty="0">
                <a:solidFill>
                  <a:srgbClr val="333333"/>
                </a:solidFill>
                <a:effectLst/>
                <a:latin typeface="inherit"/>
              </a:rPr>
              <a:t>Brasil é o país com o maior índice de turnover do mundo. </a:t>
            </a:r>
            <a:endParaRPr lang="pt-BR" b="0" i="0" u="none" strike="noStrike" dirty="0">
              <a:solidFill>
                <a:srgbClr val="333333"/>
              </a:solidFill>
              <a:effectLst/>
              <a:latin typeface="inherit"/>
            </a:endParaRPr>
          </a:p>
          <a:p>
            <a:pPr algn="l" fontAlgn="base"/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Na análise, o </a:t>
            </a:r>
            <a:r>
              <a:rPr lang="pt-BR" b="1" i="0" u="none" strike="noStrike" dirty="0">
                <a:solidFill>
                  <a:srgbClr val="333333"/>
                </a:solidFill>
                <a:effectLst/>
                <a:latin typeface="inherit"/>
              </a:rPr>
              <a:t>Brasil registrou 56% de aumento no turnover,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 à frente </a:t>
            </a:r>
            <a:r>
              <a:rPr lang="pt-BR" b="0" i="0" u="none" strike="noStrike" dirty="0" err="1">
                <a:solidFill>
                  <a:srgbClr val="333333"/>
                </a:solidFill>
                <a:effectLst/>
                <a:latin typeface="inherit"/>
              </a:rPr>
              <a:t>depaíses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 europeus como Reino Unido (43%), França (51%) e Bélgica (45%). </a:t>
            </a:r>
          </a:p>
          <a:p>
            <a:pPr algn="l" fontAlgn="base"/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Outra informação importante no levantamento é de que o </a:t>
            </a:r>
            <a:r>
              <a:rPr lang="pt-BR" b="1" i="0" u="none" strike="noStrike" dirty="0">
                <a:solidFill>
                  <a:srgbClr val="333333"/>
                </a:solidFill>
                <a:effectLst/>
                <a:latin typeface="inherit"/>
              </a:rPr>
              <a:t>número de saídas voluntárias no país em comparação ao de desligamentos passou de 33% para 48%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inherit"/>
              </a:rPr>
              <a:t>, indicando um crescimento orgânico do movimento.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00D1AF-B6FF-68AF-BF4A-1B312FAFACE9}"/>
              </a:ext>
            </a:extLst>
          </p:cNvPr>
          <p:cNvSpPr txBox="1"/>
          <p:nvPr/>
        </p:nvSpPr>
        <p:spPr>
          <a:xfrm>
            <a:off x="6084168" y="5799109"/>
            <a:ext cx="1933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base"/>
            <a:r>
              <a:rPr lang="pt-BR" sz="1400" dirty="0">
                <a:latin typeface="glbOpenSans"/>
              </a:rPr>
              <a:t>g1 - </a:t>
            </a:r>
            <a:r>
              <a:rPr lang="pt-BR" sz="1400" b="0" i="0" u="none" strike="noStrike" dirty="0">
                <a:effectLst/>
                <a:latin typeface="glbOpenSans"/>
              </a:rPr>
              <a:t>03/12/2022 20h30 </a:t>
            </a:r>
          </a:p>
        </p:txBody>
      </p:sp>
    </p:spTree>
    <p:extLst>
      <p:ext uri="{BB962C8B-B14F-4D97-AF65-F5344CB8AC3E}">
        <p14:creationId xmlns:p14="http://schemas.microsoft.com/office/powerpoint/2010/main" val="19229670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{9EF55E8F-71FC-4A4C-B6A9-E6CBE670972A}tf10001120</Template>
  <TotalTime>151</TotalTime>
  <Words>1043</Words>
  <Application>Microsoft Macintosh PowerPoint</Application>
  <PresentationFormat>Apresentação na tela (4:3)</PresentationFormat>
  <Paragraphs>287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Times New Roman</vt:lpstr>
      <vt:lpstr>ＭＳ Ｐゴシック</vt:lpstr>
      <vt:lpstr>Arial</vt:lpstr>
      <vt:lpstr>Arial Narrow</vt:lpstr>
      <vt:lpstr>Calibri</vt:lpstr>
      <vt:lpstr>Georgia</vt:lpstr>
      <vt:lpstr>Symbol</vt:lpstr>
      <vt:lpstr>Tahoma</vt:lpstr>
      <vt:lpstr>Pacote</vt:lpstr>
      <vt:lpstr>Microsoft Equation 3.0</vt:lpstr>
      <vt:lpstr>Planejamento de RH</vt:lpstr>
      <vt:lpstr>Áreas de estratégias de RH </vt:lpstr>
      <vt:lpstr>Relação entre mudanças e GRH</vt:lpstr>
      <vt:lpstr>Parcerias nas mudanças e PRH</vt:lpstr>
      <vt:lpstr>5 fases do processo de PRH</vt:lpstr>
      <vt:lpstr>Rotatividade de Pessoal</vt:lpstr>
      <vt:lpstr>Rotatividade de Pessoal</vt:lpstr>
      <vt:lpstr>Tipos de turnover</vt:lpstr>
      <vt:lpstr>Turnover, o índice de rotatividade que vem impactando as empresas</vt:lpstr>
      <vt:lpstr>Employee turnover rates by industry</vt:lpstr>
      <vt:lpstr>Employee turnover rates by role 2022</vt:lpstr>
      <vt:lpstr>2007 Voluntary Turnover Rates by Industry</vt:lpstr>
      <vt:lpstr>Companies with the lowest turnover These 15 firms had the smallest percentage of employees leave voluntarily during the 12-month period surveyed.</vt:lpstr>
      <vt:lpstr>Esquema de um Processo de Gestão  Planejada dos Recursos Humanos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 de um Processo de Gestão  Planejada dos Recursos Humanos </dc:title>
  <dc:creator>ENEIDA</dc:creator>
  <cp:lastModifiedBy>Gilberto Tadeu Shinyashiki</cp:lastModifiedBy>
  <cp:revision>10</cp:revision>
  <dcterms:created xsi:type="dcterms:W3CDTF">2001-12-16T18:42:29Z</dcterms:created>
  <dcterms:modified xsi:type="dcterms:W3CDTF">2023-08-23T21:24:58Z</dcterms:modified>
</cp:coreProperties>
</file>