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61" r:id="rId3"/>
    <p:sldId id="274" r:id="rId4"/>
    <p:sldId id="262" r:id="rId5"/>
    <p:sldId id="279" r:id="rId6"/>
    <p:sldId id="263" r:id="rId7"/>
    <p:sldId id="280" r:id="rId8"/>
    <p:sldId id="264" r:id="rId9"/>
    <p:sldId id="281" r:id="rId10"/>
    <p:sldId id="265" r:id="rId11"/>
    <p:sldId id="266" r:id="rId12"/>
    <p:sldId id="275" r:id="rId13"/>
    <p:sldId id="276" r:id="rId14"/>
    <p:sldId id="282" r:id="rId15"/>
    <p:sldId id="283" r:id="rId16"/>
    <p:sldId id="284" r:id="rId17"/>
    <p:sldId id="285" r:id="rId18"/>
    <p:sldId id="278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4700CF3-87C5-4975-9A47-35E325730C62}" type="datetimeFigureOut">
              <a:rPr lang="pt-BR" smtClean="0"/>
              <a:pPr/>
              <a:t>12/03/2012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432707B-DAD9-4AE0-A5C8-DC2115F9CD5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700CF3-87C5-4975-9A47-35E325730C62}" type="datetimeFigureOut">
              <a:rPr lang="pt-BR" smtClean="0"/>
              <a:pPr/>
              <a:t>12/03/2012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32707B-DAD9-4AE0-A5C8-DC2115F9CD5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700CF3-87C5-4975-9A47-35E325730C62}" type="datetimeFigureOut">
              <a:rPr lang="pt-BR" smtClean="0"/>
              <a:pPr/>
              <a:t>12/03/2012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32707B-DAD9-4AE0-A5C8-DC2115F9CD5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700CF3-87C5-4975-9A47-35E325730C62}" type="datetimeFigureOut">
              <a:rPr lang="pt-BR" smtClean="0"/>
              <a:pPr/>
              <a:t>12/03/2012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32707B-DAD9-4AE0-A5C8-DC2115F9CD5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700CF3-87C5-4975-9A47-35E325730C62}" type="datetimeFigureOut">
              <a:rPr lang="pt-BR" smtClean="0"/>
              <a:pPr/>
              <a:t>12/03/2012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32707B-DAD9-4AE0-A5C8-DC2115F9CD5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700CF3-87C5-4975-9A47-35E325730C62}" type="datetimeFigureOut">
              <a:rPr lang="pt-BR" smtClean="0"/>
              <a:pPr/>
              <a:t>12/03/2012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32707B-DAD9-4AE0-A5C8-DC2115F9CD5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700CF3-87C5-4975-9A47-35E325730C62}" type="datetimeFigureOut">
              <a:rPr lang="pt-BR" smtClean="0"/>
              <a:pPr/>
              <a:t>12/03/2012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32707B-DAD9-4AE0-A5C8-DC2115F9CD5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700CF3-87C5-4975-9A47-35E325730C62}" type="datetimeFigureOut">
              <a:rPr lang="pt-BR" smtClean="0"/>
              <a:pPr/>
              <a:t>12/03/2012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32707B-DAD9-4AE0-A5C8-DC2115F9CD5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700CF3-87C5-4975-9A47-35E325730C62}" type="datetimeFigureOut">
              <a:rPr lang="pt-BR" smtClean="0"/>
              <a:pPr/>
              <a:t>12/03/2012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32707B-DAD9-4AE0-A5C8-DC2115F9CD5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4700CF3-87C5-4975-9A47-35E325730C62}" type="datetimeFigureOut">
              <a:rPr lang="pt-BR" smtClean="0"/>
              <a:pPr/>
              <a:t>12/03/2012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32707B-DAD9-4AE0-A5C8-DC2115F9CD5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4700CF3-87C5-4975-9A47-35E325730C62}" type="datetimeFigureOut">
              <a:rPr lang="pt-BR" smtClean="0"/>
              <a:pPr/>
              <a:t>12/03/2012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432707B-DAD9-4AE0-A5C8-DC2115F9CD5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4700CF3-87C5-4975-9A47-35E325730C62}" type="datetimeFigureOut">
              <a:rPr lang="pt-BR" smtClean="0"/>
              <a:pPr/>
              <a:t>12/03/2012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432707B-DAD9-4AE0-A5C8-DC2115F9CD5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Concepções de Ciência e de Ensino de Ciências</a:t>
            </a:r>
            <a:endParaRPr lang="pt-BR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1473577"/>
          </a:xfrm>
        </p:spPr>
        <p:txBody>
          <a:bodyPr>
            <a:normAutofit/>
          </a:bodyPr>
          <a:lstStyle/>
          <a:p>
            <a:r>
              <a:rPr lang="pt-BR" dirty="0" smtClean="0"/>
              <a:t>Aula 3</a:t>
            </a:r>
          </a:p>
          <a:p>
            <a:r>
              <a:rPr lang="pt-BR" dirty="0" smtClean="0"/>
              <a:t>12/março/2012</a:t>
            </a:r>
          </a:p>
          <a:p>
            <a:r>
              <a:rPr lang="pt-BR" sz="1400" dirty="0" smtClean="0"/>
              <a:t>Texto de referência: Campos e Nigro, capítulo 1</a:t>
            </a:r>
            <a:endParaRPr lang="pt-BR" sz="1400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276873"/>
            <a:ext cx="8229600" cy="3240360"/>
          </a:xfrm>
        </p:spPr>
        <p:txBody>
          <a:bodyPr/>
          <a:lstStyle/>
          <a:p>
            <a:r>
              <a:rPr lang="pt-BR" dirty="0" smtClean="0"/>
              <a:t>O </a:t>
            </a:r>
            <a:r>
              <a:rPr lang="pt-BR" dirty="0"/>
              <a:t>sangue circula por vasos </a:t>
            </a:r>
            <a:r>
              <a:rPr lang="pt-BR" dirty="0" smtClean="0"/>
              <a:t>sanguíneos</a:t>
            </a:r>
          </a:p>
          <a:p>
            <a:r>
              <a:rPr lang="pt-BR" dirty="0" smtClean="0"/>
              <a:t>As </a:t>
            </a:r>
            <a:r>
              <a:rPr lang="pt-BR" dirty="0" smtClean="0"/>
              <a:t>veias têm </a:t>
            </a:r>
            <a:r>
              <a:rPr lang="pt-BR" dirty="0" smtClean="0"/>
              <a:t>válvulas</a:t>
            </a:r>
            <a:endParaRPr lang="pt-BR" dirty="0"/>
          </a:p>
          <a:p>
            <a:r>
              <a:rPr lang="pt-BR" dirty="0" smtClean="0"/>
              <a:t>Experimento do torniquete levou-o a questionar o modelo da circulação em ondas – novo modelo explicativo</a:t>
            </a:r>
          </a:p>
          <a:p>
            <a:r>
              <a:rPr lang="pt-BR" dirty="0" smtClean="0"/>
              <a:t>O </a:t>
            </a:r>
            <a:r>
              <a:rPr lang="pt-BR" dirty="0" smtClean="0"/>
              <a:t>coração é uma “bomba” (nova metáfora)</a:t>
            </a:r>
          </a:p>
          <a:p>
            <a:pPr lvl="0"/>
            <a:endParaRPr lang="pt-BR" dirty="0"/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7738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O que Harvey (1578-1657) sabia sobre circulação </a:t>
            </a:r>
            <a:r>
              <a:rPr lang="pt-BR" dirty="0" smtClean="0"/>
              <a:t>sanguínea</a:t>
            </a:r>
            <a:r>
              <a:rPr lang="pt-BR" dirty="0" smtClean="0"/>
              <a:t>?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8184"/>
            <a:ext cx="7467600" cy="5349208"/>
          </a:xfrm>
        </p:spPr>
        <p:txBody>
          <a:bodyPr/>
          <a:lstStyle/>
          <a:p>
            <a:r>
              <a:rPr lang="pt-BR" dirty="0"/>
              <a:t>Qual foi o papel da experimentação ou das observações nesse processo</a:t>
            </a:r>
            <a:r>
              <a:rPr lang="pt-BR" dirty="0" smtClean="0"/>
              <a:t>?</a:t>
            </a:r>
          </a:p>
          <a:p>
            <a:endParaRPr lang="pt-BR" dirty="0" smtClean="0"/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Qual a importância do modelo explicativo?</a:t>
            </a:r>
            <a:endParaRPr lang="pt-BR" dirty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Batimentos cardíacos e movimentos respiratórios</a:t>
            </a:r>
            <a:endParaRPr lang="pt-BR" dirty="0"/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Subsídios para a implementação do guia curricular de ciências – caderno III - 1979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Localização do coração</a:t>
            </a:r>
          </a:p>
          <a:p>
            <a:r>
              <a:rPr lang="pt-BR" dirty="0" smtClean="0"/>
              <a:t>Órgão oco</a:t>
            </a:r>
          </a:p>
          <a:p>
            <a:r>
              <a:rPr lang="pt-BR" dirty="0" smtClean="0"/>
              <a:t>A cada contração, o sangue é forçado pelos vasos</a:t>
            </a:r>
          </a:p>
          <a:p>
            <a:r>
              <a:rPr lang="pt-BR" dirty="0" smtClean="0"/>
              <a:t>A cada relaxamento, recebe sangue de outros vasos</a:t>
            </a:r>
          </a:p>
          <a:p>
            <a:r>
              <a:rPr lang="pt-BR" dirty="0" smtClean="0"/>
              <a:t>Cada contração é seguida de um relaxamento</a:t>
            </a:r>
          </a:p>
          <a:p>
            <a:r>
              <a:rPr lang="pt-BR" dirty="0" smtClean="0"/>
              <a:t>Cada contração é um batimento </a:t>
            </a:r>
          </a:p>
          <a:p>
            <a:r>
              <a:rPr lang="pt-BR" dirty="0" smtClean="0"/>
              <a:t>As pulsações equivalem aos batimentos cardíacos</a:t>
            </a:r>
            <a:endParaRPr lang="pt-BR" dirty="0" smtClean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Batimentos cardíacos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467544" y="4581128"/>
            <a:ext cx="8064896" cy="9361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23528" y="1481328"/>
            <a:ext cx="8363272" cy="4525963"/>
          </a:xfrm>
        </p:spPr>
        <p:txBody>
          <a:bodyPr/>
          <a:lstStyle/>
          <a:p>
            <a:r>
              <a:rPr lang="pt-BR" dirty="0" smtClean="0"/>
              <a:t>Encontre sua pulsação</a:t>
            </a:r>
          </a:p>
          <a:p>
            <a:r>
              <a:rPr lang="pt-BR" dirty="0" smtClean="0"/>
              <a:t>Conte o número de pulsações que ocorrem em 15 segundos. Multiplique esse valor por 4 para obter o valor correspondente a 1 minuto.</a:t>
            </a:r>
          </a:p>
          <a:p>
            <a:r>
              <a:rPr lang="pt-BR" dirty="0" smtClean="0"/>
              <a:t>Repita o procedimento 3 vezes e tire a média</a:t>
            </a:r>
          </a:p>
          <a:p>
            <a:r>
              <a:rPr lang="pt-BR" dirty="0" smtClean="0"/>
              <a:t>Anote o valor médio de sua pulsação em 1 minuto.</a:t>
            </a:r>
          </a:p>
          <a:p>
            <a:pPr algn="ctr">
              <a:buNone/>
            </a:pPr>
            <a:r>
              <a:rPr lang="pt-BR" dirty="0" smtClean="0"/>
              <a:t>Qual a importância de fazer três medidas e obter a média?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Medidas da pulsação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Todos os valores são iguais?</a:t>
            </a:r>
          </a:p>
          <a:p>
            <a:r>
              <a:rPr lang="pt-BR" dirty="0" smtClean="0"/>
              <a:t>Os valores são diferentes para homens e mulheres?</a:t>
            </a:r>
          </a:p>
          <a:p>
            <a:r>
              <a:rPr lang="pt-BR" dirty="0" smtClean="0"/>
              <a:t>O que pode fazer esse valor variar?</a:t>
            </a:r>
          </a:p>
          <a:p>
            <a:r>
              <a:rPr lang="pt-BR" dirty="0" smtClean="0"/>
              <a:t>A </a:t>
            </a:r>
            <a:r>
              <a:rPr lang="pt-BR" dirty="0" err="1" smtClean="0"/>
              <a:t>frequência</a:t>
            </a:r>
            <a:r>
              <a:rPr lang="pt-BR" dirty="0" smtClean="0"/>
              <a:t> cardíaca está relacionada à </a:t>
            </a:r>
            <a:r>
              <a:rPr lang="pt-BR" dirty="0" err="1" smtClean="0"/>
              <a:t>frequência</a:t>
            </a:r>
            <a:r>
              <a:rPr lang="pt-BR" dirty="0" smtClean="0"/>
              <a:t> respiratória?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Questões possíveis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Conte o número de </a:t>
            </a:r>
            <a:r>
              <a:rPr lang="pt-BR" dirty="0" smtClean="0"/>
              <a:t>inspirações </a:t>
            </a:r>
            <a:r>
              <a:rPr lang="pt-BR" dirty="0" smtClean="0"/>
              <a:t>que ocorrem em 15 segundos. Multiplique esse valor por 4 para obter o valor correspondente a 1 minuto.</a:t>
            </a:r>
          </a:p>
          <a:p>
            <a:r>
              <a:rPr lang="pt-BR" dirty="0" smtClean="0"/>
              <a:t>Repita o procedimento 3 vezes e tire a média</a:t>
            </a:r>
          </a:p>
          <a:p>
            <a:r>
              <a:rPr lang="pt-BR" dirty="0" smtClean="0"/>
              <a:t>Anote o valor médio de </a:t>
            </a:r>
            <a:r>
              <a:rPr lang="pt-BR" dirty="0" err="1" smtClean="0"/>
              <a:t>frequência</a:t>
            </a:r>
            <a:r>
              <a:rPr lang="pt-BR" dirty="0" smtClean="0"/>
              <a:t> respiratória em </a:t>
            </a:r>
            <a:r>
              <a:rPr lang="pt-BR" dirty="0" smtClean="0"/>
              <a:t>1 minuto.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Medidas da </a:t>
            </a:r>
            <a:r>
              <a:rPr lang="pt-BR" dirty="0" err="1" smtClean="0"/>
              <a:t>frequência</a:t>
            </a:r>
            <a:r>
              <a:rPr lang="pt-BR" dirty="0" smtClean="0"/>
              <a:t> respiratória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Faça um exercício físico durante um minuto</a:t>
            </a:r>
          </a:p>
          <a:p>
            <a:r>
              <a:rPr lang="pt-BR" dirty="0" smtClean="0"/>
              <a:t>Logo em seguida, conte novamente o número de inspirações em 15 segundos. Anote o valor.</a:t>
            </a:r>
          </a:p>
          <a:p>
            <a:r>
              <a:rPr lang="pt-BR" dirty="0" smtClean="0"/>
              <a:t>Que influência teve o exercício na sua </a:t>
            </a:r>
            <a:r>
              <a:rPr lang="pt-BR" dirty="0" err="1" smtClean="0"/>
              <a:t>frequência</a:t>
            </a:r>
            <a:r>
              <a:rPr lang="pt-BR" dirty="0" smtClean="0"/>
              <a:t> respiratória?</a:t>
            </a:r>
          </a:p>
          <a:p>
            <a:r>
              <a:rPr lang="pt-BR" dirty="0" smtClean="0"/>
              <a:t>Repita o exercício físico e logo em seguida conte o número de pulsações</a:t>
            </a:r>
          </a:p>
          <a:p>
            <a:r>
              <a:rPr lang="pt-BR" dirty="0" smtClean="0"/>
              <a:t>Compare esse valor com aquele obtido em repouso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Influência do exercício físico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66523"/>
          </a:xfrm>
        </p:spPr>
        <p:txBody>
          <a:bodyPr>
            <a:normAutofit fontScale="85000" lnSpcReduction="10000"/>
          </a:bodyPr>
          <a:lstStyle/>
          <a:p>
            <a:pPr>
              <a:spcAft>
                <a:spcPts val="1200"/>
              </a:spcAft>
            </a:pPr>
            <a:r>
              <a:rPr lang="pt-BR" dirty="0" smtClean="0"/>
              <a:t>Exercício físico aumenta o gasto de energia</a:t>
            </a:r>
          </a:p>
          <a:p>
            <a:pPr>
              <a:spcAft>
                <a:spcPts val="1200"/>
              </a:spcAft>
            </a:pPr>
            <a:r>
              <a:rPr lang="pt-BR" dirty="0" smtClean="0"/>
              <a:t>Energia é obtida pela respiração celular</a:t>
            </a:r>
          </a:p>
          <a:p>
            <a:pPr lvl="1">
              <a:spcAft>
                <a:spcPts val="1200"/>
              </a:spcAft>
            </a:pPr>
            <a:r>
              <a:rPr lang="pt-BR" dirty="0" smtClean="0"/>
              <a:t>Glicose + oxigênio      gás carbônico + água + energia</a:t>
            </a:r>
          </a:p>
          <a:p>
            <a:pPr>
              <a:spcAft>
                <a:spcPts val="1200"/>
              </a:spcAft>
            </a:pPr>
            <a:r>
              <a:rPr lang="pt-BR" smtClean="0"/>
              <a:t>Se </a:t>
            </a:r>
            <a:r>
              <a:rPr lang="pt-BR" dirty="0" smtClean="0"/>
              <a:t>a respiração celular aumenta, o que deve acontecer com o consumo de oxigênio e a produção de gás carbônico?</a:t>
            </a:r>
          </a:p>
          <a:p>
            <a:pPr>
              <a:spcAft>
                <a:spcPts val="1200"/>
              </a:spcAft>
            </a:pPr>
            <a:r>
              <a:rPr lang="pt-BR" dirty="0" smtClean="0"/>
              <a:t>Por que é importante a respiração ficar mais rápida?</a:t>
            </a:r>
          </a:p>
          <a:p>
            <a:pPr>
              <a:spcAft>
                <a:spcPts val="1200"/>
              </a:spcAft>
            </a:pPr>
            <a:r>
              <a:rPr lang="pt-BR" dirty="0" smtClean="0"/>
              <a:t>Por que é importante a circulação ficar mais rápida?</a:t>
            </a:r>
          </a:p>
          <a:p>
            <a:pPr>
              <a:spcAft>
                <a:spcPts val="1200"/>
              </a:spcAft>
            </a:pPr>
            <a:r>
              <a:rPr lang="pt-BR" dirty="0" smtClean="0"/>
              <a:t>Quando é preciso comer mais, depois de exercício ou em repouso?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Explicação</a:t>
            </a:r>
            <a:endParaRPr lang="pt-BR" dirty="0"/>
          </a:p>
        </p:txBody>
      </p:sp>
      <p:cxnSp>
        <p:nvCxnSpPr>
          <p:cNvPr id="5" name="Conector de seta reta 4"/>
          <p:cNvCxnSpPr/>
          <p:nvPr/>
        </p:nvCxnSpPr>
        <p:spPr>
          <a:xfrm>
            <a:off x="3635896" y="2419300"/>
            <a:ext cx="28803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conhecimento científico tem credibilidade entre as pessoas</a:t>
            </a:r>
          </a:p>
          <a:p>
            <a:r>
              <a:rPr lang="pt-BR" dirty="0" smtClean="0"/>
              <a:t>O que confere essa credibilidade? Sua forma de produção?</a:t>
            </a:r>
          </a:p>
          <a:p>
            <a:pPr lvl="1"/>
            <a:r>
              <a:rPr lang="pt-BR" dirty="0" smtClean="0"/>
              <a:t>Existe um método rígido?</a:t>
            </a:r>
          </a:p>
          <a:p>
            <a:pPr lvl="1"/>
            <a:r>
              <a:rPr lang="pt-BR" dirty="0" smtClean="0"/>
              <a:t>Qual o papel da experimentação?</a:t>
            </a:r>
          </a:p>
          <a:p>
            <a:pPr lvl="1"/>
            <a:r>
              <a:rPr lang="pt-BR" dirty="0" smtClean="0"/>
              <a:t>O que vale mais: os fatos ou a interpretação que damos a eles?</a:t>
            </a:r>
          </a:p>
          <a:p>
            <a:endParaRPr lang="pt-BR" dirty="0" smtClean="0"/>
          </a:p>
          <a:p>
            <a:pPr lvl="1"/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autor parte da </a:t>
            </a:r>
            <a:r>
              <a:rPr lang="pt-BR" dirty="0" err="1" smtClean="0"/>
              <a:t>ideia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874435"/>
          </a:xfrm>
        </p:spPr>
        <p:txBody>
          <a:bodyPr/>
          <a:lstStyle/>
          <a:p>
            <a:r>
              <a:rPr lang="pt-BR" dirty="0" smtClean="0"/>
              <a:t>Recorrer à história da ciência</a:t>
            </a:r>
          </a:p>
          <a:p>
            <a:r>
              <a:rPr lang="pt-BR" dirty="0" smtClean="0"/>
              <a:t>Focalizar a história do conhecimento sobre </a:t>
            </a:r>
            <a:r>
              <a:rPr lang="pt-BR" sz="3600" dirty="0" smtClean="0"/>
              <a:t>circulação sanguínea</a:t>
            </a:r>
            <a:endParaRPr lang="pt-BR" sz="36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Para avançar em tais questionamentos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820069"/>
            <a:ext cx="8229600" cy="3849291"/>
          </a:xfrm>
        </p:spPr>
        <p:txBody>
          <a:bodyPr/>
          <a:lstStyle/>
          <a:p>
            <a:pPr lvl="0"/>
            <a:r>
              <a:rPr lang="pt-BR" dirty="0" smtClean="0"/>
              <a:t>O </a:t>
            </a:r>
            <a:r>
              <a:rPr lang="pt-BR" dirty="0"/>
              <a:t>sangue circula</a:t>
            </a:r>
          </a:p>
          <a:p>
            <a:pPr lvl="0"/>
            <a:r>
              <a:rPr lang="pt-BR" dirty="0"/>
              <a:t>O coração é “uma bomba”</a:t>
            </a:r>
          </a:p>
          <a:p>
            <a:pPr lvl="0"/>
            <a:r>
              <a:rPr lang="pt-BR" dirty="0"/>
              <a:t>Ocorrem trocas gasosas entre sangue e corpo e entre sangue e ar (nos pulmões)</a:t>
            </a: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62670"/>
            <a:ext cx="8229600" cy="1714202"/>
          </a:xfrm>
        </p:spPr>
        <p:txBody>
          <a:bodyPr>
            <a:normAutofit/>
          </a:bodyPr>
          <a:lstStyle/>
          <a:p>
            <a:r>
              <a:rPr lang="pt-BR" dirty="0" smtClean="0"/>
              <a:t>O que sabemos hoje sobre circulação sanguínea?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Considerou “fatos”:</a:t>
            </a:r>
          </a:p>
          <a:p>
            <a:pPr lvl="1"/>
            <a:r>
              <a:rPr lang="pt-BR" dirty="0" smtClean="0"/>
              <a:t>Tubos fazem conexões entre várias partes do corpo</a:t>
            </a:r>
          </a:p>
          <a:p>
            <a:pPr lvl="1"/>
            <a:r>
              <a:rPr lang="pt-BR" dirty="0" smtClean="0"/>
              <a:t>Sangue entra (direito) no coração escuro e sai claro</a:t>
            </a:r>
          </a:p>
          <a:p>
            <a:pPr lvl="1"/>
            <a:r>
              <a:rPr lang="pt-BR" dirty="0" smtClean="0"/>
              <a:t>Ar e alimentos são indispensáveis para a vida</a:t>
            </a:r>
          </a:p>
          <a:p>
            <a:r>
              <a:rPr lang="pt-BR" dirty="0" smtClean="0"/>
              <a:t>Sua interpretação</a:t>
            </a:r>
          </a:p>
          <a:p>
            <a:pPr lvl="1"/>
            <a:r>
              <a:rPr lang="pt-BR" dirty="0" smtClean="0"/>
              <a:t>Seres vivos possuíam </a:t>
            </a:r>
            <a:r>
              <a:rPr lang="pt-BR" i="1" dirty="0" smtClean="0"/>
              <a:t>princípio vital</a:t>
            </a:r>
          </a:p>
          <a:p>
            <a:pPr lvl="1"/>
            <a:r>
              <a:rPr lang="pt-BR" dirty="0" smtClean="0"/>
              <a:t>No coração, a mistura de sangue e ar acendia o </a:t>
            </a:r>
            <a:r>
              <a:rPr lang="pt-BR" i="1" dirty="0" smtClean="0"/>
              <a:t>fogo cardíaco</a:t>
            </a:r>
          </a:p>
          <a:p>
            <a:pPr lvl="1"/>
            <a:r>
              <a:rPr lang="pt-BR" dirty="0" smtClean="0"/>
              <a:t>O sangue era refinado e se espalhava pelo corpo levando força e vida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 que Galeno (129-200) sabia sobre circulação sangüínea?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060849"/>
            <a:ext cx="8229600" cy="4464496"/>
          </a:xfrm>
        </p:spPr>
        <p:txBody>
          <a:bodyPr>
            <a:normAutofit/>
          </a:bodyPr>
          <a:lstStyle/>
          <a:p>
            <a:pPr lvl="0"/>
            <a:r>
              <a:rPr lang="pt-BR" dirty="0" smtClean="0"/>
              <a:t>O </a:t>
            </a:r>
            <a:r>
              <a:rPr lang="pt-BR" dirty="0"/>
              <a:t>sangue vai e vem como ondas</a:t>
            </a:r>
          </a:p>
          <a:p>
            <a:pPr lvl="0"/>
            <a:r>
              <a:rPr lang="pt-BR" dirty="0"/>
              <a:t>O coração é uma fornalha</a:t>
            </a:r>
          </a:p>
          <a:p>
            <a:pPr lvl="0"/>
            <a:r>
              <a:rPr lang="pt-BR" dirty="0"/>
              <a:t>No coração se mistura sangue e ar, gerando uma “força vital”</a:t>
            </a:r>
          </a:p>
          <a:p>
            <a:pPr lvl="0"/>
            <a:r>
              <a:rPr lang="pt-BR" dirty="0"/>
              <a:t>O sangue chega escuro ao lado direito do coração e sai </a:t>
            </a:r>
            <a:r>
              <a:rPr lang="pt-BR" u="sng" dirty="0"/>
              <a:t>refinado</a:t>
            </a:r>
            <a:r>
              <a:rPr lang="pt-BR" dirty="0"/>
              <a:t> pelo lado esquerdo (ou seja, o sangue atravessa </a:t>
            </a:r>
            <a:r>
              <a:rPr lang="pt-BR" dirty="0" smtClean="0"/>
              <a:t>canais no </a:t>
            </a:r>
            <a:r>
              <a:rPr lang="pt-BR" dirty="0"/>
              <a:t>septo cardíaco)</a:t>
            </a: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62670"/>
            <a:ext cx="8229600" cy="1354162"/>
          </a:xfrm>
        </p:spPr>
        <p:txBody>
          <a:bodyPr>
            <a:normAutofit/>
          </a:bodyPr>
          <a:lstStyle/>
          <a:p>
            <a:r>
              <a:rPr lang="pt-BR" dirty="0" smtClean="0"/>
              <a:t>O </a:t>
            </a:r>
            <a:r>
              <a:rPr lang="pt-BR" dirty="0" smtClean="0"/>
              <a:t>modelo de </a:t>
            </a:r>
            <a:r>
              <a:rPr lang="pt-BR" dirty="0" smtClean="0"/>
              <a:t>Galeno </a:t>
            </a:r>
            <a:r>
              <a:rPr lang="pt-BR" dirty="0" smtClean="0"/>
              <a:t>para a circulação sanguínea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370379"/>
          </a:xfrm>
        </p:spPr>
        <p:txBody>
          <a:bodyPr/>
          <a:lstStyle/>
          <a:p>
            <a:r>
              <a:rPr lang="pt-BR" i="1" dirty="0" smtClean="0"/>
              <a:t>A situação histórica em que um cientista vive é ao mesmo tempo o que impulsiona e o que restringe a sua criação.</a:t>
            </a:r>
            <a:endParaRPr lang="pt-BR" i="1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917848"/>
            <a:ext cx="8229600" cy="1143000"/>
          </a:xfrm>
        </p:spPr>
        <p:txBody>
          <a:bodyPr/>
          <a:lstStyle/>
          <a:p>
            <a:r>
              <a:rPr lang="pt-BR" dirty="0" smtClean="0"/>
              <a:t>A metáfora da fornalha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400272"/>
            <a:ext cx="7467600" cy="455712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pt-BR" dirty="0" smtClean="0"/>
              <a:t>Tinha </a:t>
            </a:r>
            <a:r>
              <a:rPr lang="pt-BR" dirty="0"/>
              <a:t>o mesmo modelo de Galeno</a:t>
            </a:r>
          </a:p>
          <a:p>
            <a:pPr lvl="0">
              <a:buFont typeface="Wingdings" pitchFamily="2" charset="2"/>
              <a:buChar char="§"/>
            </a:pPr>
            <a:r>
              <a:rPr lang="pt-BR" dirty="0"/>
              <a:t>Fez experimentos para testar a passagem do sangue pelo septo</a:t>
            </a:r>
          </a:p>
          <a:p>
            <a:pPr lvl="0">
              <a:buFont typeface="Wingdings" pitchFamily="2" charset="2"/>
              <a:buChar char="§"/>
            </a:pPr>
            <a:r>
              <a:rPr lang="pt-BR" dirty="0"/>
              <a:t>Não alterou seu </a:t>
            </a:r>
            <a:r>
              <a:rPr lang="pt-BR" u="sng" dirty="0"/>
              <a:t>modelo explicativo</a:t>
            </a:r>
          </a:p>
          <a:p>
            <a:pPr>
              <a:buFont typeface="Wingdings" pitchFamily="2" charset="2"/>
              <a:buChar char="§"/>
            </a:pP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O que </a:t>
            </a:r>
            <a:r>
              <a:rPr lang="pt-BR" dirty="0" err="1" smtClean="0"/>
              <a:t>Vesalio</a:t>
            </a:r>
            <a:r>
              <a:rPr lang="pt-BR" dirty="0" smtClean="0"/>
              <a:t> (1514-1564) sabia sobre circulação </a:t>
            </a:r>
            <a:r>
              <a:rPr lang="pt-BR" dirty="0" smtClean="0"/>
              <a:t>sanguínea</a:t>
            </a:r>
            <a:r>
              <a:rPr lang="pt-BR" dirty="0" smtClean="0"/>
              <a:t>?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874435"/>
          </a:xfrm>
        </p:spPr>
        <p:txBody>
          <a:bodyPr/>
          <a:lstStyle/>
          <a:p>
            <a:r>
              <a:rPr lang="pt-BR" dirty="0" smtClean="0"/>
              <a:t>Os experimentos têm potencial de verificar teorias e hipóteses</a:t>
            </a:r>
          </a:p>
          <a:p>
            <a:r>
              <a:rPr lang="pt-BR" dirty="0" smtClean="0"/>
              <a:t>Os experimentos não são suficientes para eliminar teorias e hipóteses</a:t>
            </a:r>
          </a:p>
          <a:p>
            <a:r>
              <a:rPr lang="pt-BR" dirty="0" smtClean="0"/>
              <a:t>Mais do que novos fatos revelados por experimentos é necessário novo modelo explicativo para que surja conhecimento novo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Esse episódio nos ajuda a ver que...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ívico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598</TotalTime>
  <Words>777</Words>
  <Application>Microsoft Office PowerPoint</Application>
  <PresentationFormat>Apresentação na tela (4:3)</PresentationFormat>
  <Paragraphs>89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Concurso</vt:lpstr>
      <vt:lpstr>Concepções de Ciência e de Ensino de Ciências</vt:lpstr>
      <vt:lpstr>O autor parte da ideia</vt:lpstr>
      <vt:lpstr>Para avançar em tais questionamentos</vt:lpstr>
      <vt:lpstr>O que sabemos hoje sobre circulação sanguínea?</vt:lpstr>
      <vt:lpstr>O que Galeno (129-200) sabia sobre circulação sangüínea?</vt:lpstr>
      <vt:lpstr>O modelo de Galeno para a circulação sanguínea</vt:lpstr>
      <vt:lpstr>A metáfora da fornalha</vt:lpstr>
      <vt:lpstr>O que Vesalio (1514-1564) sabia sobre circulação sanguínea?</vt:lpstr>
      <vt:lpstr>Esse episódio nos ajuda a ver que...</vt:lpstr>
      <vt:lpstr>O que Harvey (1578-1657) sabia sobre circulação sanguínea?</vt:lpstr>
      <vt:lpstr>Slide 11</vt:lpstr>
      <vt:lpstr>Batimentos cardíacos e movimentos respiratórios</vt:lpstr>
      <vt:lpstr>Batimentos cardíacos</vt:lpstr>
      <vt:lpstr>Medidas da pulsação</vt:lpstr>
      <vt:lpstr>Questões possíveis</vt:lpstr>
      <vt:lpstr>Medidas da frequência respiratória</vt:lpstr>
      <vt:lpstr>Influência do exercício físico</vt:lpstr>
      <vt:lpstr>Explicação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silvia</dc:creator>
  <cp:lastModifiedBy>silvia</cp:lastModifiedBy>
  <cp:revision>44</cp:revision>
  <dcterms:created xsi:type="dcterms:W3CDTF">2011-08-12T14:55:48Z</dcterms:created>
  <dcterms:modified xsi:type="dcterms:W3CDTF">2012-03-12T19:59:41Z</dcterms:modified>
</cp:coreProperties>
</file>