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93" r:id="rId4"/>
    <p:sldId id="259" r:id="rId5"/>
    <p:sldId id="260" r:id="rId6"/>
    <p:sldId id="261" r:id="rId7"/>
    <p:sldId id="262" r:id="rId8"/>
    <p:sldId id="267" r:id="rId9"/>
    <p:sldId id="265" r:id="rId10"/>
    <p:sldId id="269" r:id="rId11"/>
    <p:sldId id="285" r:id="rId12"/>
    <p:sldId id="291" r:id="rId13"/>
    <p:sldId id="292" r:id="rId14"/>
    <p:sldId id="268" r:id="rId15"/>
    <p:sldId id="270" r:id="rId16"/>
    <p:sldId id="273" r:id="rId17"/>
    <p:sldId id="29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B1E91-C82B-495D-9EB8-F0625B56EEAD}" v="1" dt="2021-04-06T19:31:44.304"/>
    <p1510:client id="{FE17AF8D-6F79-428B-B48F-0A5D6ED3A7D3}" v="7" dt="2021-04-06T19:49:09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tschke Anja" userId="abeb60af85f63d19" providerId="Windows Live" clId="Web-{FE17AF8D-6F79-428B-B48F-0A5D6ED3A7D3}"/>
    <pc:docChg chg="modSld">
      <pc:chgData name="Pratschke Anja" userId="abeb60af85f63d19" providerId="Windows Live" clId="Web-{FE17AF8D-6F79-428B-B48F-0A5D6ED3A7D3}" dt="2021-04-06T19:49:09.922" v="3" actId="1076"/>
      <pc:docMkLst>
        <pc:docMk/>
      </pc:docMkLst>
      <pc:sldChg chg="modSp">
        <pc:chgData name="Pratschke Anja" userId="abeb60af85f63d19" providerId="Windows Live" clId="Web-{FE17AF8D-6F79-428B-B48F-0A5D6ED3A7D3}" dt="2021-04-06T19:49:09.922" v="3" actId="1076"/>
        <pc:sldMkLst>
          <pc:docMk/>
          <pc:sldMk cId="0" sldId="267"/>
        </pc:sldMkLst>
        <pc:spChg chg="mod">
          <ac:chgData name="Pratschke Anja" userId="abeb60af85f63d19" providerId="Windows Live" clId="Web-{FE17AF8D-6F79-428B-B48F-0A5D6ED3A7D3}" dt="2021-04-06T19:49:09.922" v="3" actId="1076"/>
          <ac:spMkLst>
            <pc:docMk/>
            <pc:sldMk cId="0" sldId="267"/>
            <ac:spMk id="3" creationId="{A6F67682-A156-426E-9A60-2F5A1880910D}"/>
          </ac:spMkLst>
        </pc:spChg>
      </pc:sldChg>
    </pc:docChg>
  </pc:docChgLst>
  <pc:docChgLst>
    <pc:chgData name="Pratschke Anja" userId="abeb60af85f63d19" providerId="LiveId" clId="{A37B1E91-C82B-495D-9EB8-F0625B56EEAD}"/>
    <pc:docChg chg="custSel modSld">
      <pc:chgData name="Pratschke Anja" userId="abeb60af85f63d19" providerId="LiveId" clId="{A37B1E91-C82B-495D-9EB8-F0625B56EEAD}" dt="2021-04-06T19:32:09.510" v="47" actId="1076"/>
      <pc:docMkLst>
        <pc:docMk/>
      </pc:docMkLst>
      <pc:sldChg chg="modSp mod">
        <pc:chgData name="Pratschke Anja" userId="abeb60af85f63d19" providerId="LiveId" clId="{A37B1E91-C82B-495D-9EB8-F0625B56EEAD}" dt="2021-04-06T19:20:14.678" v="1" actId="1076"/>
        <pc:sldMkLst>
          <pc:docMk/>
          <pc:sldMk cId="0" sldId="264"/>
        </pc:sldMkLst>
        <pc:spChg chg="mod">
          <ac:chgData name="Pratschke Anja" userId="abeb60af85f63d19" providerId="LiveId" clId="{A37B1E91-C82B-495D-9EB8-F0625B56EEAD}" dt="2021-04-06T19:20:14.678" v="1" actId="1076"/>
          <ac:spMkLst>
            <pc:docMk/>
            <pc:sldMk cId="0" sldId="264"/>
            <ac:spMk id="13316" creationId="{ACB6A003-C5A1-4B77-8183-7B6A0553F585}"/>
          </ac:spMkLst>
        </pc:spChg>
      </pc:sldChg>
      <pc:sldChg chg="addSp modSp mod">
        <pc:chgData name="Pratschke Anja" userId="abeb60af85f63d19" providerId="LiveId" clId="{A37B1E91-C82B-495D-9EB8-F0625B56EEAD}" dt="2021-04-06T19:32:09.510" v="47" actId="1076"/>
        <pc:sldMkLst>
          <pc:docMk/>
          <pc:sldMk cId="0" sldId="290"/>
        </pc:sldMkLst>
        <pc:spChg chg="add mod">
          <ac:chgData name="Pratschke Anja" userId="abeb60af85f63d19" providerId="LiveId" clId="{A37B1E91-C82B-495D-9EB8-F0625B56EEAD}" dt="2021-04-06T19:32:09.510" v="47" actId="1076"/>
          <ac:spMkLst>
            <pc:docMk/>
            <pc:sldMk cId="0" sldId="290"/>
            <ac:spMk id="8" creationId="{A65BF92D-C690-47D8-B1E8-969E9DD067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0A2A-19C9-45EC-92E9-85F57534D524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FCE91-7112-490D-915A-E8120C27EB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38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D64BD9-6AC7-4FDC-ABDF-8C7CB52B9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5DD6EC-9F3A-40D8-8FB0-EC2E6AEDB5D9}" type="slidenum">
              <a:rPr lang="en-US" altLang="pt-BR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CD8D229-2EA8-4E9C-B606-0E315EAB6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299E62E-ED86-4179-98E9-3CD153F7E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Porque estudar a historia da Midia? 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Paralelismo das mídias com a produção social e cultural, I</a:t>
            </a:r>
            <a:r>
              <a:rPr lang="pt-BR" altLang="pt-BR" i="1">
                <a:latin typeface="Arial" panose="020B0604020202020204" pitchFamily="34" charset="0"/>
              </a:rPr>
              <a:t>mpacto sócio-cultural, político, econômico em nível local e global. </a:t>
            </a:r>
            <a:endParaRPr lang="pt-BR" altLang="pt-BR" b="1">
              <a:latin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Autores, Produção e Observador,</a:t>
            </a:r>
            <a:r>
              <a:rPr lang="pt-BR" altLang="pt-BR">
                <a:latin typeface="Arial" panose="020B0604020202020204" pitchFamily="34" charset="0"/>
              </a:rPr>
              <a:t> o lugar da Exposição, a Preocupação com a transferência da obra &gt; Preservação da Midia, acessibilidade]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Quando falamos de Midia:  fala, escrever, imprimir, fotografar, mídias de massa: radio, televisão, internet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[Quando olhamos a Midia, olhamos a Comunicação e o processo de Estruturação]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/>
            <a:r>
              <a:rPr lang="en-US" altLang="pt-BR">
                <a:latin typeface="Arial" panose="020B0604020202020204" pitchFamily="34" charset="0"/>
              </a:rPr>
              <a:t> 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10DABAF-C3E1-40DF-BF2F-61BC7E0A4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58919-75E5-4D1F-9D9E-CE4B7A9AB4E7}" type="slidenum">
              <a:rPr lang="en-US" altLang="pt-BR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AD1789A-A9C6-4D9E-AB82-D4D7FD77A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814375E-16A9-499C-AC8A-2AF7666B5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EFA39C3-F600-400D-8271-0B89BA70F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68CB3-0F4F-4877-8780-B29C08930D44}" type="slidenum">
              <a:rPr lang="en-US" altLang="pt-BR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9C29849-4556-492A-BBC7-31440BC6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F6B7FAB-A49A-4DC6-9E08-48091F310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4A1A0DE-41C2-4741-9830-EF64721FF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A2EDE-59D1-40D2-A5AC-706EB2CE4734}" type="slidenum">
              <a:rPr lang="en-US" altLang="pt-BR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45CD3D7-9A03-45DF-B4D6-B017928F4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EBFC7FD-96D1-4872-B936-383F2A014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00C7BEA-FEEE-4D5A-BA4B-B4A14995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02324-FA41-4D70-9BBA-568CA56A9664}" type="slidenum">
              <a:rPr lang="en-US" altLang="pt-BR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F8E2BC7-B2FD-46A5-9B90-32D183611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67F1A36-8324-4BC7-809E-A5D8BD509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5C0E7E2-4742-4A85-8B8D-D8F50ADFD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0E2CA-F6A6-4AFB-80BE-8F204BBC98DF}" type="slidenum">
              <a:rPr lang="en-US" altLang="pt-BR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B53BE9-6F2F-4206-9D9B-79D781229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CB2F7E2-7039-4559-966A-88B0200D6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C10F360-F356-421E-8B40-8913A708C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923381-A53B-4CE4-BB1B-E9D35E01A2BE}" type="slidenum">
              <a:rPr lang="en-US" altLang="pt-BR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2610044-926F-430D-A8F3-DAB9F6AFD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83CB939-6560-4D12-A5D3-D5B684B06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96DD812-4FCA-4A87-9EAD-8430C80A4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EC419-536D-4EDB-A3DD-BEA3841D6EBB}" type="slidenum">
              <a:rPr lang="en-US" altLang="pt-BR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6CE0FA6-DB99-422C-B087-6E458D9F1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13FD500-84F7-4CF2-90AC-CFBABA244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8284F4F9-4172-4CA0-8BB8-F4E912F79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A5D4812D-A49D-4882-AE3C-692187452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8B695F40-FF19-45B0-A286-53CC7BBE0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2443B6-8025-4E8B-85BA-27752DB4B9E3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40870-2833-48F5-BB95-08E668419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80096B-7434-4980-ADF6-52B2478AD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87B49D-8314-439B-9CB5-975318AB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81B0A5-B6DF-4A2B-A3D3-8523EC18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CF38F7-321A-43F5-9B04-807F6E77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58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47E58-8EF5-4AB1-99ED-AFA332E4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C86123-F441-4AD7-AB34-717BDD390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D5CC47-F2CA-4F65-A207-640E5D05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6C34C4-DFBE-4E8C-B7A8-AA0D32E2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450F43-17D0-4E7F-9B56-DE1E725C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30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DDEFF2-FFB3-411B-A67D-83D3FA696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A4C3A-1314-4C03-9BFA-2660F216D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C904E9-EAE1-416C-B144-872D8157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222D4-A5A8-4A62-BEE9-F0210D14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7CA862-C65F-4543-B7FF-05EF5C5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81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3CCDAF86-A4A9-45AC-83D8-4E709243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0CD8233-41B7-4FB5-9A43-E59B3CAC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48845F68-C475-4E6F-98E8-9FD7F23B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19E276-F12C-4EAB-83CC-3C38234E18B1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163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DE1DB-3BE3-4D5E-80CD-5AF070B1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B27E8-6553-4BA7-B860-CC172681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2ECD5F-3C40-4FD6-B3AE-2242D439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F42802-1BF9-4CF9-ADC6-F4D7F40A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B9395B-E342-49FF-BC98-CFDF19B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45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3DCD-C268-4969-951D-5EDD77C4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10D3A3-7A11-4950-848D-A68933E36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1E549E-B02A-4912-A8EC-5429156D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9D479A-AC03-4E4E-90A9-D879F00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A61DED-AB9B-4C09-95A6-16D33C35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03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C4E7D-59A1-4637-B606-A3BCA26F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AA9096-804E-41DA-84F4-643C64904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61E5AF-ADE7-4F3A-B827-7017EBE70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4758F4-8B49-4EB3-A886-31DEBB15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630054-B336-4EBD-8417-4290BF59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5B3B12-6114-421B-B1E9-7CC9239B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51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E6ACF-0EB3-4D41-BABD-12075D0B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CFE03B-3B2F-46A8-BE70-A6BADE418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C91BAF-E40C-4152-A810-2CDDFFFD9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20CC62-2FEE-4A1E-B382-61A9AF822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D8739C-6A58-4DFD-A07B-BF5A71099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DDDAC1-160C-4B67-99AB-C173ED4B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BCC7836-6E27-4746-8F18-1D450AE9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EE5A35-C76A-41D6-9064-1DA0ACC5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77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BF380-18E7-4E89-AD2B-1000D25C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7C16B5-34A1-48E2-B5B0-8D32F626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AB33AE-4D5A-4F02-AF6E-9A820789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3B650A-AC58-4FA4-B497-A102ACEB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62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C9F2B3-E933-4696-BE1D-68F96C70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85E3D7-DC26-4844-9D92-27CF388A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8C3F3-4891-45F5-8019-F74F1D19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84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676E7-7B29-403E-A306-4C3F1C07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7F486-E630-44BB-89F1-537CA46F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135D1-2CB7-472F-BA59-A70C57C9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91CD93-BF2E-4669-88D8-3AB158B1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E0CE9C-CA9F-424D-B204-554F672D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F1506C-7FE2-416A-9F16-96DFBF0B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78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0D271-1B60-4791-B823-71B2A670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4344CC-F5CA-4C2F-A960-89D211DC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985F51-D7B3-4A51-8270-61E1BB7A0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AD7940-A688-4191-BFEE-16A8F971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FA8680-38DF-4CDA-B92E-2B8A5FC8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D54CDD-F58F-46D6-87A3-F0B392D8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2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B42039-366A-4D15-90F5-3F6FC63B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656203-7FA8-4DA0-87EA-3CE92F19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8847A7-2092-4A23-8C46-3AA1E7016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E0F9-6575-465A-A060-DD15FD13D691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228A5B-4FF0-404D-A1C1-175873379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482F1-7674-4B9E-8C24-95D807038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F901-2335-4408-B544-E27D40FA41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58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989D9-0EA6-4E4A-A23B-5D2601FD3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Introdução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FB2892-B9AE-45D2-B509-778B8A8CF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IAU5901 Concepção Arquitetônica e Cultura Digital</a:t>
            </a:r>
          </a:p>
          <a:p>
            <a:r>
              <a:rPr lang="pt-BR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4274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torytelling2">
            <a:extLst>
              <a:ext uri="{FF2B5EF4-FFF2-40B4-BE49-F238E27FC236}">
                <a16:creationId xmlns:a16="http://schemas.microsoft.com/office/drawing/2014/main" id="{E2F2127E-843F-45F4-A65B-0BC636B0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"/>
            <a:ext cx="849788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B74F072-B67E-44F9-A525-3F9DBF16C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3700" y="5949951"/>
            <a:ext cx="3621088" cy="709613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cultura oral</a:t>
            </a:r>
            <a:endParaRPr lang="en-US" alt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io">
            <a:extLst>
              <a:ext uri="{FF2B5EF4-FFF2-40B4-BE49-F238E27FC236}">
                <a16:creationId xmlns:a16="http://schemas.microsoft.com/office/drawing/2014/main" id="{3D1D445B-2239-4698-B9AA-5B0C4B8A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/>
          <a:stretch>
            <a:fillRect/>
          </a:stretch>
        </p:blipFill>
        <p:spPr bwMode="auto">
          <a:xfrm>
            <a:off x="1524001" y="0"/>
            <a:ext cx="592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esquema">
            <a:extLst>
              <a:ext uri="{FF2B5EF4-FFF2-40B4-BE49-F238E27FC236}">
                <a16:creationId xmlns:a16="http://schemas.microsoft.com/office/drawing/2014/main" id="{3D429FCC-D4C9-4BBA-8094-65B45D5E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/>
          <a:stretch>
            <a:fillRect/>
          </a:stretch>
        </p:blipFill>
        <p:spPr bwMode="auto">
          <a:xfrm>
            <a:off x="7608888" y="3933826"/>
            <a:ext cx="2870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maparedondo">
            <a:extLst>
              <a:ext uri="{FF2B5EF4-FFF2-40B4-BE49-F238E27FC236}">
                <a16:creationId xmlns:a16="http://schemas.microsoft.com/office/drawing/2014/main" id="{28096053-5D71-4B8F-8DC1-72E1D62F2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"/>
          <a:stretch>
            <a:fillRect/>
          </a:stretch>
        </p:blipFill>
        <p:spPr bwMode="auto">
          <a:xfrm>
            <a:off x="7464425" y="576264"/>
            <a:ext cx="31496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>
            <a:extLst>
              <a:ext uri="{FF2B5EF4-FFF2-40B4-BE49-F238E27FC236}">
                <a16:creationId xmlns:a16="http://schemas.microsoft.com/office/drawing/2014/main" id="{19C1B412-9F88-4F22-BC94-B35C1C809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9215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2"/>
                </a:solidFill>
              </a:rPr>
              <a:t>biblioteca beneditina medieval</a:t>
            </a:r>
            <a:endParaRPr lang="en-US" altLang="pt-BR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lfabet">
            <a:extLst>
              <a:ext uri="{FF2B5EF4-FFF2-40B4-BE49-F238E27FC236}">
                <a16:creationId xmlns:a16="http://schemas.microsoft.com/office/drawing/2014/main" id="{C75FBFF7-919C-48F4-A242-81CF797F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727700"/>
            <a:ext cx="1511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6" descr="Saintjean_13ieme">
            <a:extLst>
              <a:ext uri="{FF2B5EF4-FFF2-40B4-BE49-F238E27FC236}">
                <a16:creationId xmlns:a16="http://schemas.microsoft.com/office/drawing/2014/main" id="{68EFF9EE-E75F-4D25-8043-8DE665BA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63838"/>
            <a:ext cx="9177338" cy="1245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12EB96BC-A4BC-4F99-ABD9-0CCA3B2F6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324975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          </a:t>
            </a:r>
            <a:r>
              <a:rPr lang="pt-BR" altLang="pt-BR" sz="4000">
                <a:solidFill>
                  <a:schemeClr val="bg1"/>
                </a:solidFill>
              </a:rPr>
              <a:t>alfabeto fonético</a:t>
            </a:r>
            <a:endParaRPr lang="en-US" alt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ibel">
            <a:extLst>
              <a:ext uri="{FF2B5EF4-FFF2-40B4-BE49-F238E27FC236}">
                <a16:creationId xmlns:a16="http://schemas.microsoft.com/office/drawing/2014/main" id="{28B7B0A6-2D8B-4F00-8852-752D5EF5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"/>
          <a:stretch>
            <a:fillRect/>
          </a:stretch>
        </p:blipFill>
        <p:spPr bwMode="auto">
          <a:xfrm>
            <a:off x="1955801" y="0"/>
            <a:ext cx="8748713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Gutenbergpresse">
            <a:extLst>
              <a:ext uri="{FF2B5EF4-FFF2-40B4-BE49-F238E27FC236}">
                <a16:creationId xmlns:a16="http://schemas.microsoft.com/office/drawing/2014/main" id="{55150555-6DFA-43F3-A9C9-9D757FC1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/>
          <a:stretch>
            <a:fillRect/>
          </a:stretch>
        </p:blipFill>
        <p:spPr bwMode="auto">
          <a:xfrm>
            <a:off x="1487487" y="0"/>
            <a:ext cx="4968876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4F448059-7C9D-4361-906B-98674D255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25195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prensa gráfica 1446  &gt; o homem Gutenberg</a:t>
            </a:r>
            <a:endParaRPr lang="en-US" alt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ernseher">
            <a:extLst>
              <a:ext uri="{FF2B5EF4-FFF2-40B4-BE49-F238E27FC236}">
                <a16:creationId xmlns:a16="http://schemas.microsoft.com/office/drawing/2014/main" id="{8FDA7383-6991-4824-80A2-395E0555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14355" r="9352" b="6941"/>
          <a:stretch>
            <a:fillRect/>
          </a:stretch>
        </p:blipFill>
        <p:spPr bwMode="auto">
          <a:xfrm>
            <a:off x="5016501" y="0"/>
            <a:ext cx="5688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CCEBE06E-1CCE-45BF-BD59-FA3E54841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815013"/>
            <a:ext cx="9251950" cy="9271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mídia electrônica</a:t>
            </a:r>
            <a:endParaRPr lang="en-US" altLang="pt-BR">
              <a:solidFill>
                <a:schemeClr val="bg1"/>
              </a:solidFill>
            </a:endParaRPr>
          </a:p>
        </p:txBody>
      </p:sp>
      <p:pic>
        <p:nvPicPr>
          <p:cNvPr id="23556" name="Picture 4" descr="telegraph">
            <a:extLst>
              <a:ext uri="{FF2B5EF4-FFF2-40B4-BE49-F238E27FC236}">
                <a16:creationId xmlns:a16="http://schemas.microsoft.com/office/drawing/2014/main" id="{C148C93A-2FFC-4CE3-B062-C81611A1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6414"/>
            <a:ext cx="34925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radio">
            <a:extLst>
              <a:ext uri="{FF2B5EF4-FFF2-40B4-BE49-F238E27FC236}">
                <a16:creationId xmlns:a16="http://schemas.microsoft.com/office/drawing/2014/main" id="{8312C1E4-725F-4424-9A52-9EE101FB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57525"/>
            <a:ext cx="34559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>
            <a:extLst>
              <a:ext uri="{FF2B5EF4-FFF2-40B4-BE49-F238E27FC236}">
                <a16:creationId xmlns:a16="http://schemas.microsoft.com/office/drawing/2014/main" id="{500DDCBB-C956-4C43-B3B0-8A48B5B7A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3933825"/>
            <a:ext cx="53292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800" b="1">
                <a:solidFill>
                  <a:schemeClr val="bg1"/>
                </a:solidFill>
                <a:latin typeface="Arial Narrow" panose="020B0606020202030204" pitchFamily="34" charset="0"/>
              </a:rPr>
              <a:t>"Nossa era é eminentemente mêcanica. Viajamos de um lugar a outro a velocidades relativamente monstruosas; falamos uns com os outros a grandes distâncias e lutamos contra nossos inimigos com surpeendente eficiênica – tudo com a ajuda de artifícios mecânicos." [William Shockley, em 1927]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850A2BB-B520-427D-8AC8-7C200DC3F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661025"/>
            <a:ext cx="9144000" cy="88265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mídia digital</a:t>
            </a:r>
            <a:endParaRPr lang="en-US" altLang="pt-BR" sz="4000">
              <a:solidFill>
                <a:schemeClr val="bg1"/>
              </a:solidFill>
            </a:endParaRPr>
          </a:p>
        </p:txBody>
      </p:sp>
      <p:pic>
        <p:nvPicPr>
          <p:cNvPr id="39939" name="Picture 4" descr="Netscape Wallpaper">
            <a:extLst>
              <a:ext uri="{FF2B5EF4-FFF2-40B4-BE49-F238E27FC236}">
                <a16:creationId xmlns:a16="http://schemas.microsoft.com/office/drawing/2014/main" id="{5D5C3119-2A41-4128-81AF-EA019D35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C70E6A2-A504-422C-82C4-4970E8034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734051"/>
            <a:ext cx="9144000" cy="862013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pt-BR" altLang="pt-BR" sz="4000"/>
              <a:t>mídia na era digital</a:t>
            </a:r>
            <a:endParaRPr lang="en-US" altLang="pt-BR" sz="4000"/>
          </a:p>
        </p:txBody>
      </p:sp>
      <p:sp>
        <p:nvSpPr>
          <p:cNvPr id="41987" name="Text Box 6">
            <a:extLst>
              <a:ext uri="{FF2B5EF4-FFF2-40B4-BE49-F238E27FC236}">
                <a16:creationId xmlns:a16="http://schemas.microsoft.com/office/drawing/2014/main" id="{E49A3638-4660-426F-8C6F-F5D41C399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941888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chemeClr val="tx2"/>
                </a:solidFill>
              </a:rPr>
              <a:t>Pierre Lévy, filósofo</a:t>
            </a:r>
            <a:endParaRPr lang="en-US" altLang="pt-BR" sz="2400">
              <a:solidFill>
                <a:schemeClr val="tx2"/>
              </a:solidFill>
            </a:endParaRP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09B8D053-F15E-475D-9D4F-A572371F6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0" y="908051"/>
            <a:ext cx="8229600" cy="3960813"/>
          </a:xfrm>
        </p:spPr>
        <p:txBody>
          <a:bodyPr/>
          <a:lstStyle/>
          <a:p>
            <a:pPr eaLnBrk="1" hangingPunct="1"/>
            <a:r>
              <a:rPr lang="en-US" altLang="pt-BR"/>
              <a:t>Informática ? não é uma técnica definida!</a:t>
            </a:r>
          </a:p>
          <a:p>
            <a:pPr eaLnBrk="1" hangingPunct="1">
              <a:buFontTx/>
              <a:buNone/>
            </a:pPr>
            <a:endParaRPr lang="en-US" altLang="pt-BR" sz="1400" u="sng"/>
          </a:p>
          <a:p>
            <a:pPr eaLnBrk="1" hangingPunct="1">
              <a:buFontTx/>
              <a:buNone/>
            </a:pPr>
            <a:r>
              <a:rPr lang="en-US" altLang="pt-BR" sz="2400"/>
              <a:t>&gt; processo de numerização da comunicação</a:t>
            </a:r>
          </a:p>
          <a:p>
            <a:pPr eaLnBrk="1" hangingPunct="1">
              <a:buFontTx/>
              <a:buNone/>
            </a:pPr>
            <a:r>
              <a:rPr lang="en-US" altLang="pt-BR" sz="2400"/>
              <a:t>&gt; processo de interconexão de todos os suportes de memória</a:t>
            </a:r>
          </a:p>
          <a:p>
            <a:pPr eaLnBrk="1" hangingPunct="1">
              <a:buFontTx/>
              <a:buNone/>
            </a:pPr>
            <a:r>
              <a:rPr lang="en-US" altLang="pt-BR" sz="2400"/>
              <a:t>&gt; processo de artificialização geral da rede global de comunicação</a:t>
            </a:r>
          </a:p>
          <a:p>
            <a:pPr eaLnBrk="1" hangingPunct="1">
              <a:buFontTx/>
              <a:buNone/>
            </a:pPr>
            <a:r>
              <a:rPr lang="en-US" altLang="pt-BR"/>
              <a:t>&gt; computador não = coisa, </a:t>
            </a:r>
            <a:br>
              <a:rPr lang="en-US" altLang="pt-BR"/>
            </a:br>
            <a:r>
              <a:rPr lang="en-US" altLang="pt-BR"/>
              <a:t>mas conjunto de elementos de um processo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14C7E6C-24A9-4834-BD00-7CD0160E90A2}"/>
              </a:ext>
            </a:extLst>
          </p:cNvPr>
          <p:cNvSpPr txBox="1"/>
          <p:nvPr/>
        </p:nvSpPr>
        <p:spPr>
          <a:xfrm>
            <a:off x="428625" y="1420813"/>
            <a:ext cx="11001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pt-BR" sz="2400">
                <a:latin typeface="Arial" charset="0"/>
                <a:ea typeface="Arial" charset="0"/>
                <a:cs typeface="Arial" charset="0"/>
              </a:rPr>
              <a:t>Da representação à performance em direção a comunicação ecológica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7275084-1B8A-410D-B9EF-0AEFE950BC63}"/>
              </a:ext>
            </a:extLst>
          </p:cNvPr>
          <p:cNvCxnSpPr/>
          <p:nvPr/>
        </p:nvCxnSpPr>
        <p:spPr>
          <a:xfrm>
            <a:off x="1524000" y="30400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771F8203-80D5-4A25-BEC4-4CF3744FE5E8}"/>
              </a:ext>
            </a:extLst>
          </p:cNvPr>
          <p:cNvGrpSpPr>
            <a:grpSpLocks/>
          </p:cNvGrpSpPr>
          <p:nvPr/>
        </p:nvGrpSpPr>
        <p:grpSpPr bwMode="auto">
          <a:xfrm>
            <a:off x="2006601" y="2654301"/>
            <a:ext cx="1573213" cy="3006725"/>
            <a:chOff x="644125" y="2395316"/>
            <a:chExt cx="2096588" cy="4010014"/>
          </a:xfrm>
        </p:grpSpPr>
        <p:sp>
          <p:nvSpPr>
            <p:cNvPr id="51215" name="CaixaDeTexto 8">
              <a:extLst>
                <a:ext uri="{FF2B5EF4-FFF2-40B4-BE49-F238E27FC236}">
                  <a16:creationId xmlns:a16="http://schemas.microsoft.com/office/drawing/2014/main" id="{47916854-FE70-4262-8A05-C0FC57796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214" y="2395316"/>
              <a:ext cx="1332411" cy="8617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chemeClr val="bg1"/>
                  </a:solidFill>
                </a:rPr>
                <a:t>anos 1980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3CB2D39-6665-4A0F-8A2E-839F3449E1F5}"/>
                </a:ext>
              </a:extLst>
            </p:cNvPr>
            <p:cNvSpPr txBox="1"/>
            <p:nvPr/>
          </p:nvSpPr>
          <p:spPr>
            <a:xfrm>
              <a:off x="644125" y="3449691"/>
              <a:ext cx="2096588" cy="29556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>
                  <a:latin typeface="Arial" charset="0"/>
                  <a:ea typeface="Arial" charset="0"/>
                  <a:cs typeface="Arial" charset="0"/>
                </a:rPr>
                <a:t>REPRESENTAÇÃO</a:t>
              </a:r>
            </a:p>
            <a:p>
              <a:pPr marL="9525" lvl="1" algn="ctr">
                <a:defRPr/>
              </a:pP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Computadores </a:t>
              </a:r>
              <a:r>
                <a:rPr lang="pt-BR" sz="1050" i="1" err="1">
                  <a:latin typeface="Arial" charset="0"/>
                  <a:ea typeface="Arial" charset="0"/>
                  <a:cs typeface="Arial" charset="0"/>
                </a:rPr>
                <a:t>standalone</a:t>
              </a: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, aproximações entre arquitetura e computação, demandas para desenvolvimento de </a:t>
              </a:r>
              <a:r>
                <a:rPr lang="pt-BR" sz="1050" i="1">
                  <a:latin typeface="Arial" charset="0"/>
                  <a:ea typeface="Arial" charset="0"/>
                  <a:cs typeface="Arial" charset="0"/>
                </a:rPr>
                <a:t>software</a:t>
              </a:r>
            </a:p>
            <a:p>
              <a:pPr marL="9525" lvl="1" algn="ctr">
                <a:defRPr/>
              </a:pPr>
              <a:endParaRPr lang="pt-BR" sz="1050" b="1">
                <a:latin typeface="Arial" charset="0"/>
                <a:ea typeface="Arial" charset="0"/>
                <a:cs typeface="Arial" charset="0"/>
              </a:endParaRPr>
            </a:p>
            <a:p>
              <a:pPr marL="9525" lvl="1" algn="ctr">
                <a:defRPr/>
              </a:pPr>
              <a:endParaRPr lang="pt-BR" sz="1050" b="1">
                <a:latin typeface="Arial" charset="0"/>
                <a:ea typeface="Arial" charset="0"/>
                <a:cs typeface="Arial" charset="0"/>
              </a:endParaRPr>
            </a:p>
            <a:p>
              <a:pPr marL="9525" lvl="1" algn="ctr">
                <a:defRPr/>
              </a:pPr>
              <a:r>
                <a:rPr lang="pt-BR" sz="1050" b="1">
                  <a:latin typeface="Arial" charset="0"/>
                  <a:ea typeface="Arial" charset="0"/>
                  <a:cs typeface="Arial" charset="0"/>
                </a:rPr>
                <a:t>Objeto, conceitos, desconstrução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C2838B0-2C5E-482F-ABFA-DC2E9888A9FD}"/>
              </a:ext>
            </a:extLst>
          </p:cNvPr>
          <p:cNvGrpSpPr>
            <a:grpSpLocks/>
          </p:cNvGrpSpPr>
          <p:nvPr/>
        </p:nvGrpSpPr>
        <p:grpSpPr bwMode="auto">
          <a:xfrm>
            <a:off x="4232276" y="2654301"/>
            <a:ext cx="1573213" cy="2862263"/>
            <a:chOff x="3611607" y="2395310"/>
            <a:chExt cx="2096588" cy="3817999"/>
          </a:xfrm>
        </p:grpSpPr>
        <p:sp>
          <p:nvSpPr>
            <p:cNvPr id="51213" name="CaixaDeTexto 9">
              <a:extLst>
                <a:ext uri="{FF2B5EF4-FFF2-40B4-BE49-F238E27FC236}">
                  <a16:creationId xmlns:a16="http://schemas.microsoft.com/office/drawing/2014/main" id="{B3CECC95-E687-4088-ACD3-FC403D4CC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696" y="2395310"/>
              <a:ext cx="1332411" cy="8617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chemeClr val="bg1"/>
                  </a:solidFill>
                </a:rPr>
                <a:t>anos 1990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288FD23-A4ED-44FA-A59E-FE6712E55500}"/>
                </a:ext>
              </a:extLst>
            </p:cNvPr>
            <p:cNvSpPr txBox="1"/>
            <p:nvPr/>
          </p:nvSpPr>
          <p:spPr>
            <a:xfrm>
              <a:off x="3611607" y="3473159"/>
              <a:ext cx="2096588" cy="274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 cap="all">
                  <a:latin typeface="Arial" charset="0"/>
                  <a:ea typeface="Arial" charset="0"/>
                  <a:cs typeface="Arial" charset="0"/>
                </a:rPr>
                <a:t>interatividade, conectividade</a:t>
              </a:r>
            </a:p>
            <a:p>
              <a:pPr marL="0" lvl="1" algn="ctr">
                <a:defRPr/>
              </a:pP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Design de interface, visualização, organização da informação, integração</a:t>
              </a:r>
            </a:p>
            <a:p>
              <a:pPr marL="0" lvl="1" algn="ctr">
                <a:defRPr/>
              </a:pPr>
              <a:endParaRPr lang="pt-BR" sz="1050">
                <a:latin typeface="Arial" charset="0"/>
                <a:ea typeface="Arial" charset="0"/>
                <a:cs typeface="Arial" charset="0"/>
              </a:endParaRPr>
            </a:p>
            <a:p>
              <a:pPr marL="0" lvl="1" algn="ctr">
                <a:defRPr/>
              </a:pPr>
              <a:endParaRPr lang="pt-BR" sz="1050">
                <a:latin typeface="Arial" charset="0"/>
                <a:ea typeface="Arial" charset="0"/>
                <a:cs typeface="Arial" charset="0"/>
              </a:endParaRPr>
            </a:p>
            <a:p>
              <a:pPr marL="0" lvl="1" algn="ctr">
                <a:defRPr/>
              </a:pPr>
              <a:endParaRPr lang="pt-BR" sz="1050">
                <a:latin typeface="Arial" charset="0"/>
                <a:ea typeface="Arial" charset="0"/>
                <a:cs typeface="Arial" charset="0"/>
              </a:endParaRPr>
            </a:p>
            <a:p>
              <a:pPr marL="0" lvl="1" algn="ctr">
                <a:defRPr/>
              </a:pPr>
              <a:endParaRPr lang="pt-BR" sz="900">
                <a:latin typeface="Arial" charset="0"/>
                <a:ea typeface="Arial" charset="0"/>
                <a:cs typeface="Arial" charset="0"/>
              </a:endParaRPr>
            </a:p>
            <a:p>
              <a:pPr marL="0" lvl="1" algn="ctr">
                <a:defRPr/>
              </a:pPr>
              <a:r>
                <a:rPr lang="pt-BR" sz="1050" b="1">
                  <a:latin typeface="Arial" charset="0"/>
                  <a:ea typeface="Arial" charset="0"/>
                  <a:cs typeface="Arial" charset="0"/>
                </a:rPr>
                <a:t>Objeto, ampliação de referências, glocal</a:t>
              </a:r>
              <a:endParaRPr lang="pt-BR" b="1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CA2D120-A1C6-4C3C-9027-DC2953AA29AD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2654300"/>
            <a:ext cx="1571625" cy="3062288"/>
            <a:chOff x="6517094" y="2395313"/>
            <a:chExt cx="2096588" cy="4084354"/>
          </a:xfrm>
        </p:grpSpPr>
        <p:sp>
          <p:nvSpPr>
            <p:cNvPr id="51211" name="CaixaDeTexto 10">
              <a:extLst>
                <a:ext uri="{FF2B5EF4-FFF2-40B4-BE49-F238E27FC236}">
                  <a16:creationId xmlns:a16="http://schemas.microsoft.com/office/drawing/2014/main" id="{D34384E9-ADE9-45A6-B221-8ADCD8C3E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9185" y="2395313"/>
              <a:ext cx="1332411" cy="8617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chemeClr val="bg1"/>
                  </a:solidFill>
                </a:rPr>
                <a:t>anos 2000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C755C69-7482-4A7A-8CD6-C48B3982F26E}"/>
                </a:ext>
              </a:extLst>
            </p:cNvPr>
            <p:cNvSpPr txBox="1"/>
            <p:nvPr/>
          </p:nvSpPr>
          <p:spPr>
            <a:xfrm>
              <a:off x="6517094" y="3525974"/>
              <a:ext cx="2096588" cy="2953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 cap="all">
                  <a:latin typeface="Arial" charset="0"/>
                  <a:ea typeface="Arial" charset="0"/>
                  <a:cs typeface="Arial" charset="0"/>
                </a:rPr>
                <a:t>Hibridização,</a:t>
              </a:r>
            </a:p>
            <a:p>
              <a:pPr algn="ctr">
                <a:defRPr/>
              </a:pPr>
              <a:r>
                <a:rPr lang="pt-BR" sz="1200" cap="all">
                  <a:latin typeface="Arial" charset="0"/>
                  <a:ea typeface="Arial" charset="0"/>
                  <a:cs typeface="Arial" charset="0"/>
                </a:rPr>
                <a:t>Virtualização</a:t>
              </a:r>
            </a:p>
            <a:p>
              <a:pPr marL="38100" lvl="1" algn="ctr">
                <a:defRPr/>
              </a:pP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Desenvolvimento computacional: redes, distribuição, mobilidade, do </a:t>
              </a:r>
              <a:r>
                <a:rPr lang="pt-BR" sz="1050" i="1">
                  <a:latin typeface="Arial" charset="0"/>
                  <a:ea typeface="Arial" charset="0"/>
                  <a:cs typeface="Arial" charset="0"/>
                </a:rPr>
                <a:t>desktop</a:t>
              </a: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 ao </a:t>
              </a:r>
              <a:r>
                <a:rPr lang="pt-BR" sz="1050" i="1">
                  <a:latin typeface="Arial" charset="0"/>
                  <a:ea typeface="Arial" charset="0"/>
                  <a:cs typeface="Arial" charset="0"/>
                </a:rPr>
                <a:t>laptop</a:t>
              </a: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, compatibilidade entre </a:t>
              </a:r>
              <a:r>
                <a:rPr lang="pt-BR" sz="1050" i="1">
                  <a:latin typeface="Arial" charset="0"/>
                  <a:ea typeface="Arial" charset="0"/>
                  <a:cs typeface="Arial" charset="0"/>
                </a:rPr>
                <a:t>software</a:t>
              </a: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, 3D</a:t>
              </a:r>
            </a:p>
            <a:p>
              <a:pPr marL="38100" lvl="1" algn="ctr">
                <a:defRPr/>
              </a:pPr>
              <a:endParaRPr lang="pt-BR" sz="900">
                <a:latin typeface="Arial" charset="0"/>
                <a:ea typeface="Arial" charset="0"/>
                <a:cs typeface="Arial" charset="0"/>
              </a:endParaRPr>
            </a:p>
            <a:p>
              <a:pPr marL="38100" lvl="1" algn="ctr">
                <a:defRPr/>
              </a:pPr>
              <a:r>
                <a:rPr lang="pt-BR" sz="1050" b="1">
                  <a:latin typeface="Arial" charset="0"/>
                  <a:ea typeface="Arial" charset="0"/>
                  <a:cs typeface="Arial" charset="0"/>
                </a:rPr>
                <a:t>Complexidade, biologia, geometria complexa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A050E61-AAB9-41D4-BFD2-E7C99AC85521}"/>
              </a:ext>
            </a:extLst>
          </p:cNvPr>
          <p:cNvGrpSpPr>
            <a:grpSpLocks/>
          </p:cNvGrpSpPr>
          <p:nvPr/>
        </p:nvGrpSpPr>
        <p:grpSpPr bwMode="auto">
          <a:xfrm>
            <a:off x="8591551" y="2654301"/>
            <a:ext cx="1571625" cy="2929122"/>
            <a:chOff x="9422581" y="2395310"/>
            <a:chExt cx="2096588" cy="3907221"/>
          </a:xfrm>
        </p:grpSpPr>
        <p:sp>
          <p:nvSpPr>
            <p:cNvPr id="51209" name="CaixaDeTexto 15">
              <a:extLst>
                <a:ext uri="{FF2B5EF4-FFF2-40B4-BE49-F238E27FC236}">
                  <a16:creationId xmlns:a16="http://schemas.microsoft.com/office/drawing/2014/main" id="{4DD60ACA-5E32-414E-AAB0-B4E45A42B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4672" y="2395310"/>
              <a:ext cx="1332411" cy="8617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chemeClr val="bg1"/>
                  </a:solidFill>
                </a:rPr>
                <a:t>anos 2010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7BE4B37-8376-47E9-8F88-F8C7BA1781C5}"/>
                </a:ext>
              </a:extLst>
            </p:cNvPr>
            <p:cNvSpPr txBox="1"/>
            <p:nvPr/>
          </p:nvSpPr>
          <p:spPr>
            <a:xfrm>
              <a:off x="9422581" y="3562109"/>
              <a:ext cx="2096588" cy="27404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 cap="all">
                  <a:latin typeface="Arial" charset="0"/>
                  <a:ea typeface="Arial" charset="0"/>
                  <a:cs typeface="Arial" charset="0"/>
                </a:rPr>
                <a:t>performance </a:t>
              </a: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Simulação, </a:t>
              </a:r>
            </a:p>
            <a:p>
              <a:pPr algn="ctr">
                <a:defRPr/>
              </a:pPr>
              <a:r>
                <a:rPr lang="pt-BR" sz="1050">
                  <a:latin typeface="Arial" charset="0"/>
                  <a:ea typeface="Arial" charset="0"/>
                  <a:cs typeface="Arial" charset="0"/>
                </a:rPr>
                <a:t>automação, otimização, adaptação, inteligência artificial, GIS, BIM, design paramétrico, fabricação digital</a:t>
              </a:r>
            </a:p>
            <a:p>
              <a:pPr marL="38100" lvl="1" algn="ctr">
                <a:defRPr/>
              </a:pPr>
              <a:endParaRPr lang="pt-BR" sz="1050">
                <a:latin typeface="Arial" charset="0"/>
                <a:ea typeface="Arial" charset="0"/>
                <a:cs typeface="Arial" charset="0"/>
              </a:endParaRPr>
            </a:p>
            <a:p>
              <a:pPr marL="38100" lvl="1" algn="ctr">
                <a:defRPr/>
              </a:pPr>
              <a:endParaRPr lang="pt-BR" sz="1050">
                <a:latin typeface="Arial" charset="0"/>
                <a:ea typeface="Arial" charset="0"/>
                <a:cs typeface="Arial" charset="0"/>
              </a:endParaRPr>
            </a:p>
            <a:p>
              <a:pPr marL="38100" lvl="1" algn="ctr">
                <a:defRPr/>
              </a:pPr>
              <a:r>
                <a:rPr lang="pt-BR" sz="1050" b="1">
                  <a:latin typeface="Arial" charset="0"/>
                  <a:ea typeface="Arial" charset="0"/>
                  <a:cs typeface="Arial" charset="0"/>
                </a:rPr>
                <a:t>Orientado ao sistema, ecologia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5BF92D-C690-47D8-B1E8-969E9DD06701}"/>
              </a:ext>
            </a:extLst>
          </p:cNvPr>
          <p:cNvSpPr txBox="1"/>
          <p:nvPr/>
        </p:nvSpPr>
        <p:spPr>
          <a:xfrm>
            <a:off x="6645340" y="1016001"/>
            <a:ext cx="446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Computação e arquitetura: desenvolvimentos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F8755C3-1875-45FD-821C-4759336F5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286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>
                <a:solidFill>
                  <a:schemeClr val="tx2">
                    <a:lumMod val="40000"/>
                    <a:lumOff val="60000"/>
                  </a:schemeClr>
                </a:solidFill>
                <a:latin typeface="ISOCPEUR" pitchFamily="34" charset="0"/>
              </a:rPr>
              <a:t>MIT </a:t>
            </a:r>
            <a:r>
              <a:rPr lang="pt-BR" sz="4000" err="1">
                <a:solidFill>
                  <a:schemeClr val="tx2">
                    <a:lumMod val="40000"/>
                    <a:lumOff val="60000"/>
                  </a:schemeClr>
                </a:solidFill>
                <a:latin typeface="ISOCPEUR" pitchFamily="34" charset="0"/>
              </a:rPr>
              <a:t>MediaLab</a:t>
            </a:r>
            <a:r>
              <a:rPr lang="pt-BR" sz="4000">
                <a:solidFill>
                  <a:schemeClr val="tx2">
                    <a:lumMod val="40000"/>
                    <a:lumOff val="60000"/>
                  </a:schemeClr>
                </a:solidFill>
                <a:latin typeface="ISOCPEUR" pitchFamily="34" charset="0"/>
              </a:rPr>
              <a:t> &gt; Nicholas </a:t>
            </a:r>
            <a:r>
              <a:rPr lang="pt-BR" sz="4000" err="1">
                <a:solidFill>
                  <a:schemeClr val="tx2">
                    <a:lumMod val="40000"/>
                    <a:lumOff val="60000"/>
                  </a:schemeClr>
                </a:solidFill>
                <a:latin typeface="ISOCPEUR" pitchFamily="34" charset="0"/>
              </a:rPr>
              <a:t>Negroponte</a:t>
            </a:r>
            <a:br>
              <a:rPr lang="pt-BR" sz="4000">
                <a:solidFill>
                  <a:schemeClr val="tx2">
                    <a:lumMod val="40000"/>
                    <a:lumOff val="60000"/>
                  </a:schemeClr>
                </a:solidFill>
                <a:latin typeface="ISOCPEUR" pitchFamily="34" charset="0"/>
              </a:rPr>
            </a:br>
            <a:endParaRPr lang="en-US" sz="4000">
              <a:solidFill>
                <a:schemeClr val="tx2">
                  <a:lumMod val="40000"/>
                  <a:lumOff val="60000"/>
                </a:schemeClr>
              </a:solidFill>
              <a:latin typeface="ISOCPEUR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CB6A003-C5A1-4B77-8183-7B6A0553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1274564"/>
            <a:ext cx="838835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“ O que faz do designer humano um “bom” arquiteto? Sabemos que de uma </a:t>
            </a:r>
          </a:p>
          <a:p>
            <a:pPr>
              <a:defRPr/>
            </a:pPr>
            <a:r>
              <a:rPr lang="pt-BR" sz="1600" b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certa maneira ele deve contribuir aos ambientes físicos que recebem e estimulam uma boa vida. Mas nos não sabemos realmente o que é uma boa vida [ não existe </a:t>
            </a:r>
            <a:r>
              <a:rPr lang="pt-BR" sz="1600" b="1" err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´função</a:t>
            </a:r>
            <a:r>
              <a:rPr lang="pt-BR" sz="1600" b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 </a:t>
            </a:r>
            <a:r>
              <a:rPr lang="pt-BR" sz="1600" b="1" err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utilitária´</a:t>
            </a:r>
            <a:r>
              <a:rPr lang="pt-BR" sz="1600" b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 e isso não pode ser otimizada ]. Sabemos que deve ter uma compreensão da forma física. Mas não sabemos como nossos processos cognitivos visualizam as formas e a geometria. Sabemos que ele deve interpretar os desejos e as necessidades humanas. Mas não sabemos como descrever as necessidades e os desejos.”</a:t>
            </a:r>
          </a:p>
          <a:p>
            <a:pPr>
              <a:defRPr/>
            </a:pPr>
            <a:endParaRPr lang="pt-BR" sz="1600">
              <a:solidFill>
                <a:schemeClr val="tx2">
                  <a:lumMod val="20000"/>
                  <a:lumOff val="80000"/>
                </a:schemeClr>
              </a:solidFill>
              <a:latin typeface="ISOCPEUR" pitchFamily="34" charset="0"/>
            </a:endParaRPr>
          </a:p>
          <a:p>
            <a:pPr>
              <a:defRPr/>
            </a:pPr>
            <a:r>
              <a:rPr lang="pt-BR" sz="1600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Conclui em seguida:</a:t>
            </a:r>
          </a:p>
          <a:p>
            <a:pPr>
              <a:defRPr/>
            </a:pPr>
            <a:endParaRPr lang="pt-BR" sz="1600">
              <a:solidFill>
                <a:schemeClr val="tx2">
                  <a:lumMod val="20000"/>
                  <a:lumOff val="80000"/>
                </a:schemeClr>
              </a:solidFill>
              <a:latin typeface="ISOCPEUR" pitchFamily="34" charset="0"/>
            </a:endParaRPr>
          </a:p>
          <a:p>
            <a:pPr>
              <a:defRPr/>
            </a:pPr>
            <a:r>
              <a:rPr lang="pt-BR" sz="1600" b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“ O que diferencia certamente um designer competente é a sua capacidade de fornecer informações ausentes. Toda concepção de um ambiente se caracteriza para uma quantidade assustadora  de informações nem disponível, nem determinável. Uma parte do processo de design é de procurar a informação.” 	</a:t>
            </a:r>
            <a:r>
              <a:rPr lang="pt-BR" sz="1600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					</a:t>
            </a:r>
          </a:p>
          <a:p>
            <a:pPr>
              <a:defRPr/>
            </a:pPr>
            <a:r>
              <a:rPr lang="pt-BR" sz="1600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						[</a:t>
            </a:r>
            <a:r>
              <a:rPr lang="pt-BR" sz="1600" err="1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Negroponte</a:t>
            </a:r>
            <a:r>
              <a:rPr lang="pt-BR" sz="1600">
                <a:solidFill>
                  <a:schemeClr val="tx2">
                    <a:lumMod val="20000"/>
                    <a:lumOff val="80000"/>
                  </a:schemeClr>
                </a:solidFill>
                <a:latin typeface="ISOCPEUR" pitchFamily="34" charset="0"/>
              </a:rPr>
              <a:t>, 1968]</a:t>
            </a:r>
          </a:p>
          <a:p>
            <a:pPr>
              <a:defRPr/>
            </a:pPr>
            <a:endParaRPr lang="en-US">
              <a:latin typeface="ISOCPEUR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93A3684A-96EF-4F2C-B731-B6C7939B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2492375"/>
            <a:ext cx="7942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ISOCPEUR" pitchFamily="34" charset="0"/>
              </a:rPr>
              <a:t>A viagem para a lua, ou como a concepção da cápsula espacial muda tudo!</a:t>
            </a:r>
            <a:endParaRPr lang="en-US" altLang="pt-BR" sz="2000">
              <a:latin typeface="ISOCPEUR" pitchFamily="34" charset="0"/>
            </a:endParaRPr>
          </a:p>
        </p:txBody>
      </p:sp>
      <p:pic>
        <p:nvPicPr>
          <p:cNvPr id="11267" name="Picture 6" descr="terra">
            <a:extLst>
              <a:ext uri="{FF2B5EF4-FFF2-40B4-BE49-F238E27FC236}">
                <a16:creationId xmlns:a16="http://schemas.microsoft.com/office/drawing/2014/main" id="{E6D4654F-64D4-4A46-908C-0766B7C186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138488"/>
            <a:ext cx="1905000" cy="1447800"/>
          </a:xfrm>
          <a:noFill/>
        </p:spPr>
      </p:pic>
      <p:pic>
        <p:nvPicPr>
          <p:cNvPr id="11268" name="Picture 8" descr="blue-angel-museum-space-capsule">
            <a:extLst>
              <a:ext uri="{FF2B5EF4-FFF2-40B4-BE49-F238E27FC236}">
                <a16:creationId xmlns:a16="http://schemas.microsoft.com/office/drawing/2014/main" id="{FF8BE82D-5857-404C-846E-B37DE38507C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3141663"/>
            <a:ext cx="3816350" cy="2874962"/>
          </a:xfrm>
          <a:noFill/>
        </p:spPr>
      </p:pic>
      <p:pic>
        <p:nvPicPr>
          <p:cNvPr id="11269" name="Picture 11" descr="astronaut">
            <a:extLst>
              <a:ext uri="{FF2B5EF4-FFF2-40B4-BE49-F238E27FC236}">
                <a16:creationId xmlns:a16="http://schemas.microsoft.com/office/drawing/2014/main" id="{880943E5-133A-4723-9178-F05906B623D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652964"/>
            <a:ext cx="1871662" cy="14001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>
            <a:extLst>
              <a:ext uri="{FF2B5EF4-FFF2-40B4-BE49-F238E27FC236}">
                <a16:creationId xmlns:a16="http://schemas.microsoft.com/office/drawing/2014/main" id="{AE3BFA9D-32CA-4C64-AC88-3EF6C6F440E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6" y="1643063"/>
            <a:ext cx="6251575" cy="447675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E88E9EEA-FF33-42B2-947B-169675847446}"/>
              </a:ext>
            </a:extLst>
          </p:cNvPr>
          <p:cNvSpPr txBox="1">
            <a:spLocks/>
          </p:cNvSpPr>
          <p:nvPr/>
        </p:nvSpPr>
        <p:spPr>
          <a:xfrm>
            <a:off x="180975" y="165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CHARDIN, Pierre </a:t>
            </a:r>
            <a:r>
              <a:rPr lang="pt-BR" err="1"/>
              <a:t>Teilhard</a:t>
            </a:r>
            <a:r>
              <a:rPr lang="pt-BR"/>
              <a:t> de,  Prefacio, </a:t>
            </a:r>
            <a:r>
              <a:rPr lang="pt-BR" b="1"/>
              <a:t>O fenómeno humano</a:t>
            </a:r>
            <a:r>
              <a:rPr lang="pt-BR"/>
              <a:t>, 1965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BC62829-93E8-4F46-8B69-28FBBDE39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D43BDD4-8020-4EBC-8E0C-029FC2E72DD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3975" y="1241425"/>
            <a:ext cx="4706937" cy="5299075"/>
          </a:xfrm>
          <a:noFill/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F8B6F1B8-2F8A-448D-9791-1C48BAC0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7500"/>
            <a:ext cx="10515600" cy="1325563"/>
          </a:xfrm>
        </p:spPr>
        <p:txBody>
          <a:bodyPr/>
          <a:lstStyle/>
          <a:p>
            <a:r>
              <a:rPr lang="pt-BR" sz="4400"/>
              <a:t>CHARDIN, Pierre </a:t>
            </a:r>
            <a:r>
              <a:rPr lang="pt-BR" sz="4400" err="1"/>
              <a:t>Teilhard</a:t>
            </a:r>
            <a:r>
              <a:rPr lang="pt-BR" sz="4400"/>
              <a:t> de,  Prefacio, </a:t>
            </a:r>
            <a:r>
              <a:rPr lang="pt-BR" sz="4400" b="1"/>
              <a:t>O fenómeno humano</a:t>
            </a:r>
            <a:r>
              <a:rPr lang="pt-BR" sz="4400"/>
              <a:t>, 1965</a:t>
            </a: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>
            <a:extLst>
              <a:ext uri="{FF2B5EF4-FFF2-40B4-BE49-F238E27FC236}">
                <a16:creationId xmlns:a16="http://schemas.microsoft.com/office/drawing/2014/main" id="{C92D2D8F-69FB-4CE6-9F86-B91A901B59F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550" y="2214564"/>
            <a:ext cx="8807450" cy="981075"/>
          </a:xfrm>
          <a:noFill/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C987E04A-E270-4110-805D-7063AEA6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52750"/>
            <a:ext cx="88582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8C91328-26FA-4952-8BCA-80A57B05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7500"/>
            <a:ext cx="10515600" cy="1325563"/>
          </a:xfrm>
        </p:spPr>
        <p:txBody>
          <a:bodyPr/>
          <a:lstStyle/>
          <a:p>
            <a:r>
              <a:rPr lang="pt-BR" sz="4400"/>
              <a:t>CHARDIN, Pierre </a:t>
            </a:r>
            <a:r>
              <a:rPr lang="pt-BR" sz="4400" err="1"/>
              <a:t>Teilhard</a:t>
            </a:r>
            <a:r>
              <a:rPr lang="pt-BR" sz="4400"/>
              <a:t> de,  Prefacio, </a:t>
            </a:r>
            <a:r>
              <a:rPr lang="pt-BR" sz="4400" b="1"/>
              <a:t>O fenómeno humano</a:t>
            </a:r>
            <a:r>
              <a:rPr lang="pt-BR" sz="4400"/>
              <a:t>, 1965</a:t>
            </a: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>
            <a:extLst>
              <a:ext uri="{FF2B5EF4-FFF2-40B4-BE49-F238E27FC236}">
                <a16:creationId xmlns:a16="http://schemas.microsoft.com/office/drawing/2014/main" id="{D49BFC8E-14CA-436E-90CC-6B3337536B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879AC89E-C56E-4EA3-988D-CB747DDE4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714500"/>
            <a:ext cx="68103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74992F1C-8896-428E-8BED-5A2AF039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7500"/>
            <a:ext cx="10515600" cy="1325563"/>
          </a:xfrm>
        </p:spPr>
        <p:txBody>
          <a:bodyPr/>
          <a:lstStyle/>
          <a:p>
            <a:r>
              <a:rPr lang="pt-BR" sz="4400"/>
              <a:t>CHARDIN, Pierre </a:t>
            </a:r>
            <a:r>
              <a:rPr lang="pt-BR" sz="4400" err="1"/>
              <a:t>Teilhard</a:t>
            </a:r>
            <a:r>
              <a:rPr lang="pt-BR" sz="4400"/>
              <a:t> de,  Prefacio, </a:t>
            </a:r>
            <a:r>
              <a:rPr lang="pt-BR" sz="4400" b="1"/>
              <a:t>O fenómeno humano</a:t>
            </a:r>
            <a:r>
              <a:rPr lang="pt-BR" sz="4400"/>
              <a:t>, 1965</a:t>
            </a: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F67682-A156-426E-9A60-2F5A188091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624" y="3129213"/>
            <a:ext cx="9537031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20040" indent="-320040">
              <a:buNone/>
              <a:defRPr/>
            </a:pPr>
            <a:endParaRPr lang="pt-BR"/>
          </a:p>
          <a:p>
            <a:pPr marL="320040" indent="-320040">
              <a:buNone/>
              <a:defRPr/>
            </a:pPr>
            <a:endParaRPr lang="pt-BR"/>
          </a:p>
          <a:p>
            <a:pPr marL="320040" indent="-320040" algn="just">
              <a:buNone/>
              <a:defRPr/>
            </a:pPr>
            <a:endParaRPr lang="pt-BR" sz="44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20040" indent="-320040" algn="just">
              <a:buNone/>
              <a:defRPr/>
            </a:pPr>
            <a:r>
              <a:rPr lang="pt-BR" sz="4400"/>
              <a:t>dados &gt;informação&gt;conhecimento</a:t>
            </a:r>
          </a:p>
          <a:p>
            <a:pPr marL="320040" indent="-320040" algn="r">
              <a:buNone/>
              <a:defRPr/>
            </a:pPr>
            <a:r>
              <a:rPr lang="pt-BR" sz="4400"/>
              <a:t>[ver –</a:t>
            </a:r>
            <a:r>
              <a:rPr lang="pt-BR" sz="3200"/>
              <a:t>questão da atenção ~4 níveis&gt; afirmativo, cético, empático, e transformador] </a:t>
            </a:r>
            <a:r>
              <a:rPr lang="pt-BR" sz="3200">
                <a:solidFill>
                  <a:schemeClr val="tx2">
                    <a:lumMod val="20000"/>
                    <a:lumOff val="80000"/>
                  </a:schemeClr>
                </a:solidFill>
              </a:rPr>
              <a:t>e gerador]</a:t>
            </a:r>
            <a:endParaRPr lang="pt-BR" sz="3200">
              <a:solidFill>
                <a:schemeClr val="tx2">
                  <a:lumMod val="20000"/>
                  <a:lumOff val="80000"/>
                </a:schemeClr>
              </a:solidFill>
              <a:cs typeface="Calibri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BFA54820-6B11-4B00-9D15-E38272D8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719264"/>
            <a:ext cx="85836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87D506D4-6079-4D55-992B-50A49DF1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7500"/>
            <a:ext cx="10515600" cy="1325563"/>
          </a:xfrm>
        </p:spPr>
        <p:txBody>
          <a:bodyPr/>
          <a:lstStyle/>
          <a:p>
            <a:r>
              <a:rPr lang="pt-BR" sz="4400"/>
              <a:t>CHARDIN, Pierre </a:t>
            </a:r>
            <a:r>
              <a:rPr lang="pt-BR" sz="4400" err="1"/>
              <a:t>Teilhard</a:t>
            </a:r>
            <a:r>
              <a:rPr lang="pt-BR" sz="4400"/>
              <a:t> de,  Prefacio, </a:t>
            </a:r>
            <a:r>
              <a:rPr lang="pt-BR" sz="4400" b="1"/>
              <a:t>O fenómeno humano</a:t>
            </a:r>
            <a:r>
              <a:rPr lang="pt-BR" sz="4400"/>
              <a:t>, 1965</a:t>
            </a: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orest">
            <a:extLst>
              <a:ext uri="{FF2B5EF4-FFF2-40B4-BE49-F238E27FC236}">
                <a16:creationId xmlns:a16="http://schemas.microsoft.com/office/drawing/2014/main" id="{C2D1B950-D022-4CDF-A8FF-69BAD10E018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15889"/>
            <a:ext cx="7058025" cy="5697537"/>
          </a:xfrm>
          <a:noFill/>
        </p:spPr>
      </p:pic>
      <p:sp>
        <p:nvSpPr>
          <p:cNvPr id="3075" name="Text Box 7">
            <a:extLst>
              <a:ext uri="{FF2B5EF4-FFF2-40B4-BE49-F238E27FC236}">
                <a16:creationId xmlns:a16="http://schemas.microsoft.com/office/drawing/2014/main" id="{4C966AAB-79C3-433F-8265-A0FE24DCB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5465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076" name="Text Box 8">
            <a:extLst>
              <a:ext uri="{FF2B5EF4-FFF2-40B4-BE49-F238E27FC236}">
                <a16:creationId xmlns:a16="http://schemas.microsoft.com/office/drawing/2014/main" id="{3F46D440-8E13-48A5-9DAB-B075490D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76926"/>
            <a:ext cx="9144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66FF33"/>
                </a:solidFill>
              </a:rPr>
              <a:t>história da mídia &gt; 3 revoluções + 1</a:t>
            </a:r>
            <a:endParaRPr lang="en-US" altLang="pt-BR" sz="400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Introdução</vt:lpstr>
      <vt:lpstr>MIT MediaLab &gt; Nicholas Negroponte </vt:lpstr>
      <vt:lpstr>PowerPoint Presentation</vt:lpstr>
      <vt:lpstr>PowerPoint Presentation</vt:lpstr>
      <vt:lpstr>CHARDIN, Pierre Teilhard de,  Prefacio, O fenómeno humano, 1965</vt:lpstr>
      <vt:lpstr>CHARDIN, Pierre Teilhard de,  Prefacio, O fenómeno humano, 1965</vt:lpstr>
      <vt:lpstr>CHARDIN, Pierre Teilhard de,  Prefacio, O fenómeno humano, 1965</vt:lpstr>
      <vt:lpstr>CHARDIN, Pierre Teilhard de,  Prefacio, O fenómeno humano, 1965</vt:lpstr>
      <vt:lpstr>PowerPoint Presentation</vt:lpstr>
      <vt:lpstr>cultura oral</vt:lpstr>
      <vt:lpstr>biblioteca beneditina medieval</vt:lpstr>
      <vt:lpstr>          alfabeto fonético</vt:lpstr>
      <vt:lpstr>prensa gráfica 1446  &gt; o homem Gutenberg</vt:lpstr>
      <vt:lpstr>mídia electrônica</vt:lpstr>
      <vt:lpstr>mídia digital</vt:lpstr>
      <vt:lpstr>mídia na era digital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Pratschke Anja</dc:creator>
  <cp:revision>1</cp:revision>
  <dcterms:created xsi:type="dcterms:W3CDTF">2021-04-06T14:41:37Z</dcterms:created>
  <dcterms:modified xsi:type="dcterms:W3CDTF">2021-04-06T19:49:47Z</dcterms:modified>
</cp:coreProperties>
</file>