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3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335" r:id="rId19"/>
    <p:sldId id="334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5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3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6FF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6FF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6FF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036" y="104171"/>
            <a:ext cx="8813927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6FF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5439" y="1198752"/>
            <a:ext cx="8453120" cy="439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2814" y="2280920"/>
            <a:ext cx="727773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9300" marR="5080" indent="-2007235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Modelos macroeconômicos para uma  economia</a:t>
            </a:r>
            <a:r>
              <a:rPr sz="36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aberta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48419" y="6427723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979797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6377" y="597884"/>
            <a:ext cx="693102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58595" marR="5080" indent="-144653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Balanço de </a:t>
            </a:r>
            <a:r>
              <a:rPr sz="3200" spc="-10" dirty="0">
                <a:latin typeface="Arial"/>
                <a:cs typeface="Arial"/>
              </a:rPr>
              <a:t>Pagamentos </a:t>
            </a:r>
            <a:r>
              <a:rPr sz="3200" dirty="0">
                <a:latin typeface="Arial"/>
                <a:cs typeface="Arial"/>
              </a:rPr>
              <a:t>– </a:t>
            </a:r>
            <a:r>
              <a:rPr sz="3200" spc="-5" dirty="0">
                <a:latin typeface="Arial"/>
                <a:cs typeface="Arial"/>
              </a:rPr>
              <a:t>sistemática  válida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partir de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2015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1327" y="1560000"/>
            <a:ext cx="4474845" cy="9398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Conta 1 : Transações</a:t>
            </a:r>
            <a:r>
              <a:rPr sz="25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correntes</a:t>
            </a:r>
            <a:endParaRPr sz="2500">
              <a:latin typeface="Arial"/>
              <a:cs typeface="Arial"/>
            </a:endParaRPr>
          </a:p>
          <a:p>
            <a:pPr marL="901065">
              <a:lnSpc>
                <a:spcPct val="100000"/>
              </a:lnSpc>
              <a:spcBef>
                <a:spcPts val="600"/>
              </a:spcBef>
            </a:pP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1.1 – Balança</a:t>
            </a:r>
            <a:r>
              <a:rPr sz="25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comercial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627" y="2474205"/>
            <a:ext cx="8653145" cy="43789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697989" lvl="1" indent="-530860">
              <a:lnSpc>
                <a:spcPct val="100000"/>
              </a:lnSpc>
              <a:spcBef>
                <a:spcPts val="700"/>
              </a:spcBef>
              <a:buAutoNum type="arabicPeriod" startAt="2"/>
              <a:tabLst>
                <a:tab pos="1698625" algn="l"/>
              </a:tabLst>
            </a:pP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– Balanço de</a:t>
            </a:r>
            <a:r>
              <a:rPr sz="25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Serviços</a:t>
            </a:r>
            <a:endParaRPr sz="2500">
              <a:latin typeface="Arial"/>
              <a:cs typeface="Arial"/>
            </a:endParaRPr>
          </a:p>
          <a:p>
            <a:pPr marL="1697989" lvl="1" indent="-530860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1698625" algn="l"/>
              </a:tabLst>
            </a:pP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– renda</a:t>
            </a:r>
            <a:r>
              <a:rPr sz="25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FFFF00"/>
                </a:solidFill>
                <a:latin typeface="Arial"/>
                <a:cs typeface="Arial"/>
              </a:rPr>
              <a:t>primária</a:t>
            </a:r>
            <a:endParaRPr sz="2500">
              <a:latin typeface="Arial"/>
              <a:cs typeface="Arial"/>
            </a:endParaRPr>
          </a:p>
          <a:p>
            <a:pPr marL="279400" marR="4227195" lvl="1" indent="887730">
              <a:lnSpc>
                <a:spcPct val="120000"/>
              </a:lnSpc>
              <a:buAutoNum type="arabicPeriod" startAt="2"/>
              <a:tabLst>
                <a:tab pos="1698625" algn="l"/>
              </a:tabLst>
            </a:pP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– renda secundária  Conta </a:t>
            </a:r>
            <a:r>
              <a:rPr sz="2500" dirty="0">
                <a:solidFill>
                  <a:srgbClr val="FFFF00"/>
                </a:solidFill>
                <a:latin typeface="Arial"/>
                <a:cs typeface="Arial"/>
              </a:rPr>
              <a:t>2: conta </a:t>
            </a: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de capital  Conta </a:t>
            </a:r>
            <a:r>
              <a:rPr sz="2500" dirty="0">
                <a:solidFill>
                  <a:srgbClr val="FFFF00"/>
                </a:solidFill>
                <a:latin typeface="Arial"/>
                <a:cs typeface="Arial"/>
              </a:rPr>
              <a:t>3: conta </a:t>
            </a: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financeira  Conta </a:t>
            </a:r>
            <a:r>
              <a:rPr sz="2500" dirty="0">
                <a:solidFill>
                  <a:srgbClr val="FFFF00"/>
                </a:solidFill>
                <a:latin typeface="Arial"/>
                <a:cs typeface="Arial"/>
              </a:rPr>
              <a:t>4: </a:t>
            </a: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Erros e</a:t>
            </a:r>
            <a:r>
              <a:rPr sz="25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00"/>
                </a:solidFill>
                <a:latin typeface="Arial"/>
                <a:cs typeface="Arial"/>
              </a:rPr>
              <a:t>Omissões</a:t>
            </a:r>
            <a:endParaRPr sz="2500">
              <a:latin typeface="Arial"/>
              <a:cs typeface="Arial"/>
            </a:endParaRPr>
          </a:p>
          <a:p>
            <a:pPr marL="12700" marR="32575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X-M é a soma da balança comercial, balanço de serviços e  renda primária. Se a renda secundária for nula, X-M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=</a:t>
            </a:r>
            <a:r>
              <a:rPr sz="2400" spc="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CTC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outrara saldo do Balanço de Pagamento é a subconta “Ativos  de Reserva” na Conta</a:t>
            </a:r>
            <a:r>
              <a:rPr sz="2400" spc="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3.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92040" y="2197607"/>
            <a:ext cx="527685" cy="1367155"/>
          </a:xfrm>
          <a:custGeom>
            <a:avLst/>
            <a:gdLst/>
            <a:ahLst/>
            <a:cxnLst/>
            <a:rect l="l" t="t" r="r" b="b"/>
            <a:pathLst>
              <a:path w="527685" h="1367154">
                <a:moveTo>
                  <a:pt x="0" y="0"/>
                </a:moveTo>
                <a:lnTo>
                  <a:pt x="70087" y="1569"/>
                </a:lnTo>
                <a:lnTo>
                  <a:pt x="133067" y="5999"/>
                </a:lnTo>
                <a:lnTo>
                  <a:pt x="186428" y="12869"/>
                </a:lnTo>
                <a:lnTo>
                  <a:pt x="227654" y="21763"/>
                </a:lnTo>
                <a:lnTo>
                  <a:pt x="263652" y="43942"/>
                </a:lnTo>
                <a:lnTo>
                  <a:pt x="263652" y="639572"/>
                </a:lnTo>
                <a:lnTo>
                  <a:pt x="273070" y="651253"/>
                </a:lnTo>
                <a:lnTo>
                  <a:pt x="340875" y="670644"/>
                </a:lnTo>
                <a:lnTo>
                  <a:pt x="394236" y="677514"/>
                </a:lnTo>
                <a:lnTo>
                  <a:pt x="457216" y="681944"/>
                </a:lnTo>
                <a:lnTo>
                  <a:pt x="527304" y="683514"/>
                </a:lnTo>
                <a:lnTo>
                  <a:pt x="457216" y="685083"/>
                </a:lnTo>
                <a:lnTo>
                  <a:pt x="394236" y="689513"/>
                </a:lnTo>
                <a:lnTo>
                  <a:pt x="340875" y="696383"/>
                </a:lnTo>
                <a:lnTo>
                  <a:pt x="299649" y="705277"/>
                </a:lnTo>
                <a:lnTo>
                  <a:pt x="263652" y="727456"/>
                </a:lnTo>
                <a:lnTo>
                  <a:pt x="263652" y="1323086"/>
                </a:lnTo>
                <a:lnTo>
                  <a:pt x="254233" y="1334767"/>
                </a:lnTo>
                <a:lnTo>
                  <a:pt x="227654" y="1345264"/>
                </a:lnTo>
                <a:lnTo>
                  <a:pt x="186428" y="1354158"/>
                </a:lnTo>
                <a:lnTo>
                  <a:pt x="133067" y="1361028"/>
                </a:lnTo>
                <a:lnTo>
                  <a:pt x="70087" y="1365458"/>
                </a:lnTo>
                <a:lnTo>
                  <a:pt x="0" y="1367028"/>
                </a:lnTo>
              </a:path>
            </a:pathLst>
          </a:custGeom>
          <a:ln w="914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792152" y="2654363"/>
            <a:ext cx="887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7515" y="1810004"/>
            <a:ext cx="8156575" cy="4658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6715" marR="5715" indent="-374650" algn="just">
              <a:lnSpc>
                <a:spcPct val="100000"/>
              </a:lnSpc>
              <a:spcBef>
                <a:spcPts val="105"/>
              </a:spcBef>
              <a:buClr>
                <a:srgbClr val="FFFFFF"/>
              </a:buClr>
              <a:buFont typeface="Times New Roman"/>
              <a:buChar char="•"/>
              <a:tabLst>
                <a:tab pos="38798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Considere que X é o valor nominal</a:t>
            </a:r>
            <a:r>
              <a:rPr sz="3200" spc="6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das 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exportações de bens 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serviços;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 M é o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valor 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nominal das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importações de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bens e serviços (de  fatores e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não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fatores).</a:t>
            </a:r>
            <a:endParaRPr sz="3200">
              <a:latin typeface="Times New Roman"/>
              <a:cs typeface="Times New Roman"/>
            </a:endParaRPr>
          </a:p>
          <a:p>
            <a:pPr marL="386715" marR="5080" indent="-374650" algn="just">
              <a:lnSpc>
                <a:spcPct val="100000"/>
              </a:lnSpc>
              <a:spcBef>
                <a:spcPts val="1915"/>
              </a:spcBef>
              <a:buChar char="•"/>
              <a:tabLst>
                <a:tab pos="387985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Logo,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(X –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M)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é 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soma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da balança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comercial,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do balanço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de serviços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da renda primária, que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é igual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ao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saldo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do balanço de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pagamentos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em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transações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correntes (CTC),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quando 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subconta 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“renda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secundária” é</a:t>
            </a:r>
            <a:r>
              <a:rPr sz="3200" spc="-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nula.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2194" y="423668"/>
            <a:ext cx="6502400" cy="1061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0335" marR="5080" indent="-12827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Considerando nulos os valores da</a:t>
            </a:r>
            <a:r>
              <a:rPr sz="3200" spc="-110" dirty="0"/>
              <a:t> </a:t>
            </a:r>
            <a:r>
              <a:rPr sz="3200" spc="5" dirty="0"/>
              <a:t>renda  </a:t>
            </a:r>
            <a:r>
              <a:rPr sz="3200" dirty="0"/>
              <a:t>secundária </a:t>
            </a:r>
            <a:r>
              <a:rPr sz="3200" spc="-5" dirty="0"/>
              <a:t>(isto </a:t>
            </a:r>
            <a:r>
              <a:rPr sz="3200" dirty="0"/>
              <a:t>é, subconta 1.4 =</a:t>
            </a:r>
            <a:r>
              <a:rPr sz="3200" spc="-80" dirty="0"/>
              <a:t> </a:t>
            </a:r>
            <a:r>
              <a:rPr sz="3200" spc="-5" dirty="0"/>
              <a:t>0)</a:t>
            </a:r>
            <a:r>
              <a:rPr sz="3600" spc="-5" dirty="0"/>
              <a:t>...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8864600" y="6427723"/>
            <a:ext cx="1930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45" dirty="0">
                <a:solidFill>
                  <a:srgbClr val="979797"/>
                </a:solidFill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1619" y="207327"/>
            <a:ext cx="5078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PIB pela ótica </a:t>
            </a:r>
            <a:r>
              <a:rPr sz="3600" dirty="0"/>
              <a:t>do</a:t>
            </a:r>
            <a:r>
              <a:rPr sz="3600" spc="-10" dirty="0"/>
              <a:t> </a:t>
            </a:r>
            <a:r>
              <a:rPr sz="3600" spc="-5" dirty="0"/>
              <a:t>dispêndio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9890" y="1414717"/>
            <a:ext cx="8298180" cy="530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70280" indent="-712470">
              <a:lnSpc>
                <a:spcPct val="100000"/>
              </a:lnSpc>
              <a:spcBef>
                <a:spcPts val="105"/>
              </a:spcBef>
              <a:buChar char="•"/>
              <a:tabLst>
                <a:tab pos="970280" algn="l"/>
                <a:tab pos="970915" algn="l"/>
              </a:tabLst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PIB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= Y = C + I + G + (X –</a:t>
            </a:r>
            <a:r>
              <a:rPr sz="3200" spc="-10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M)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 dirty="0">
              <a:latin typeface="Times New Roman"/>
              <a:cs typeface="Times New Roman"/>
            </a:endParaRPr>
          </a:p>
          <a:p>
            <a:pPr marL="5080000">
              <a:lnSpc>
                <a:spcPct val="100000"/>
              </a:lnSpc>
            </a:pPr>
            <a:r>
              <a:rPr sz="3200" dirty="0">
                <a:solidFill>
                  <a:srgbClr val="99FF66"/>
                </a:solidFill>
                <a:latin typeface="Times New Roman"/>
                <a:cs typeface="Times New Roman"/>
              </a:rPr>
              <a:t>CTC</a:t>
            </a:r>
            <a:endParaRPr sz="3200" dirty="0">
              <a:latin typeface="Times New Roman"/>
              <a:cs typeface="Times New Roman"/>
            </a:endParaRPr>
          </a:p>
          <a:p>
            <a:pPr marL="387350" marR="5080" indent="-375285" algn="just">
              <a:lnSpc>
                <a:spcPct val="100000"/>
              </a:lnSpc>
              <a:spcBef>
                <a:spcPts val="1100"/>
              </a:spcBef>
              <a:buChar char="•"/>
              <a:tabLst>
                <a:tab pos="38798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Mas as contas 2 e 3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do Balanço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Pagamentos  (indicando movimentos de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capital e financeira)  envolvem as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transferências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recursos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 não a  produção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corrente.</a:t>
            </a:r>
            <a:endParaRPr sz="3200" dirty="0">
              <a:latin typeface="Times New Roman"/>
              <a:cs typeface="Times New Roman"/>
            </a:endParaRPr>
          </a:p>
          <a:p>
            <a:pPr marL="387350" marR="5715" indent="-375285" algn="just">
              <a:lnSpc>
                <a:spcPct val="100000"/>
              </a:lnSpc>
              <a:spcBef>
                <a:spcPts val="1914"/>
              </a:spcBef>
              <a:buChar char="•"/>
              <a:tabLst>
                <a:tab pos="387985" algn="l"/>
              </a:tabLst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Portanto,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saldo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das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contas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2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(conta capital)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 3  (conta financeira) não apresenta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relação direta 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com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</a:t>
            </a:r>
            <a:r>
              <a:rPr sz="3200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PIB.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31308" y="2036064"/>
            <a:ext cx="1362710" cy="320040"/>
          </a:xfrm>
          <a:custGeom>
            <a:avLst/>
            <a:gdLst/>
            <a:ahLst/>
            <a:cxnLst/>
            <a:rect l="l" t="t" r="r" b="b"/>
            <a:pathLst>
              <a:path w="1362710" h="320039">
                <a:moveTo>
                  <a:pt x="1362456" y="0"/>
                </a:moveTo>
                <a:lnTo>
                  <a:pt x="1356645" y="50579"/>
                </a:lnTo>
                <a:lnTo>
                  <a:pt x="1340464" y="94506"/>
                </a:lnTo>
                <a:lnTo>
                  <a:pt x="1315791" y="129146"/>
                </a:lnTo>
                <a:lnTo>
                  <a:pt x="1284501" y="151862"/>
                </a:lnTo>
                <a:lnTo>
                  <a:pt x="1248473" y="160020"/>
                </a:lnTo>
                <a:lnTo>
                  <a:pt x="795210" y="160020"/>
                </a:lnTo>
                <a:lnTo>
                  <a:pt x="759182" y="168177"/>
                </a:lnTo>
                <a:lnTo>
                  <a:pt x="727892" y="190893"/>
                </a:lnTo>
                <a:lnTo>
                  <a:pt x="703219" y="225533"/>
                </a:lnTo>
                <a:lnTo>
                  <a:pt x="687038" y="269460"/>
                </a:lnTo>
                <a:lnTo>
                  <a:pt x="681228" y="320040"/>
                </a:lnTo>
                <a:lnTo>
                  <a:pt x="675417" y="269460"/>
                </a:lnTo>
                <a:lnTo>
                  <a:pt x="659236" y="225533"/>
                </a:lnTo>
                <a:lnTo>
                  <a:pt x="634563" y="190893"/>
                </a:lnTo>
                <a:lnTo>
                  <a:pt x="603273" y="168177"/>
                </a:lnTo>
                <a:lnTo>
                  <a:pt x="567245" y="160020"/>
                </a:lnTo>
                <a:lnTo>
                  <a:pt x="113982" y="160020"/>
                </a:lnTo>
                <a:lnTo>
                  <a:pt x="77954" y="151862"/>
                </a:lnTo>
                <a:lnTo>
                  <a:pt x="46664" y="129146"/>
                </a:lnTo>
                <a:lnTo>
                  <a:pt x="21991" y="94506"/>
                </a:lnTo>
                <a:lnTo>
                  <a:pt x="5810" y="50579"/>
                </a:lnTo>
                <a:lnTo>
                  <a:pt x="0" y="0"/>
                </a:lnTo>
              </a:path>
            </a:pathLst>
          </a:custGeom>
          <a:ln w="9143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440" y="1059053"/>
            <a:ext cx="8156575" cy="22885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6715" marR="6985" indent="-374650" algn="just">
              <a:lnSpc>
                <a:spcPct val="100299"/>
              </a:lnSpc>
              <a:spcBef>
                <a:spcPts val="90"/>
              </a:spcBef>
              <a:buClr>
                <a:srgbClr val="FFFFFF"/>
              </a:buClr>
              <a:buFont typeface="Times New Roman"/>
              <a:buChar char="•"/>
              <a:tabLst>
                <a:tab pos="387985" algn="l"/>
              </a:tabLst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Considere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que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F seja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a saída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líquida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capitais,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ou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seja,  F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= saída de capitais </a:t>
            </a:r>
            <a:r>
              <a:rPr sz="27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entrada de</a:t>
            </a:r>
            <a:r>
              <a:rPr sz="27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capitais.</a:t>
            </a:r>
            <a:endParaRPr sz="2700">
              <a:latin typeface="Times New Roman"/>
              <a:cs typeface="Times New Roman"/>
            </a:endParaRPr>
          </a:p>
          <a:p>
            <a:pPr marL="387350" marR="5080" indent="-375285" algn="just">
              <a:lnSpc>
                <a:spcPct val="100000"/>
              </a:lnSpc>
              <a:spcBef>
                <a:spcPts val="1610"/>
              </a:spcBef>
              <a:buChar char="•"/>
              <a:tabLst>
                <a:tab pos="387985" algn="l"/>
              </a:tabLst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valor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é o simétrico das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contas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2 e 3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(movimento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de 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capital e financeira) retirando a chamada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subconta 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“Ativos de</a:t>
            </a:r>
            <a:r>
              <a:rPr sz="27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Reserva”.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5440" y="3527932"/>
            <a:ext cx="815657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6715" marR="5080" indent="-37465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87985" algn="l"/>
              </a:tabLst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Assim, tem-se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que o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saldo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total do balanço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de 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pagamentos (BP),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igual ao valor da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subconta “Ativos </a:t>
            </a:r>
            <a:r>
              <a:rPr sz="2700" spc="5" dirty="0">
                <a:solidFill>
                  <a:srgbClr val="FFFFFF"/>
                </a:solidFill>
                <a:latin typeface="Times New Roman"/>
                <a:cs typeface="Times New Roman"/>
              </a:rPr>
              <a:t>de 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Reserva”, é dado pela</a:t>
            </a:r>
            <a:r>
              <a:rPr sz="27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fórmula:</a:t>
            </a:r>
            <a:endParaRPr sz="2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620"/>
              </a:spcBef>
            </a:pPr>
            <a:r>
              <a:rPr sz="2700" spc="-5" dirty="0">
                <a:solidFill>
                  <a:srgbClr val="FFFF00"/>
                </a:solidFill>
                <a:latin typeface="Times New Roman"/>
                <a:cs typeface="Times New Roman"/>
              </a:rPr>
              <a:t>BP </a:t>
            </a:r>
            <a:r>
              <a:rPr sz="2700" dirty="0">
                <a:solidFill>
                  <a:srgbClr val="FFFF00"/>
                </a:solidFill>
                <a:latin typeface="Times New Roman"/>
                <a:cs typeface="Times New Roman"/>
              </a:rPr>
              <a:t>= </a:t>
            </a:r>
            <a:r>
              <a:rPr sz="2700" spc="-5" dirty="0">
                <a:solidFill>
                  <a:srgbClr val="FFFF00"/>
                </a:solidFill>
                <a:latin typeface="Times New Roman"/>
                <a:cs typeface="Times New Roman"/>
              </a:rPr>
              <a:t>(X </a:t>
            </a:r>
            <a:r>
              <a:rPr sz="2700" dirty="0">
                <a:solidFill>
                  <a:srgbClr val="FFFF00"/>
                </a:solidFill>
                <a:latin typeface="Times New Roman"/>
                <a:cs typeface="Times New Roman"/>
              </a:rPr>
              <a:t>– </a:t>
            </a:r>
            <a:r>
              <a:rPr sz="2700" spc="-5" dirty="0">
                <a:solidFill>
                  <a:srgbClr val="FFFF00"/>
                </a:solidFill>
                <a:latin typeface="Times New Roman"/>
                <a:cs typeface="Times New Roman"/>
              </a:rPr>
              <a:t>M) </a:t>
            </a:r>
            <a:r>
              <a:rPr sz="2700" dirty="0">
                <a:solidFill>
                  <a:srgbClr val="FFFF00"/>
                </a:solidFill>
                <a:latin typeface="Times New Roman"/>
                <a:cs typeface="Times New Roman"/>
              </a:rPr>
              <a:t>–</a:t>
            </a:r>
            <a:r>
              <a:rPr sz="27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endParaRPr sz="2700">
              <a:latin typeface="Times New Roman"/>
              <a:cs typeface="Times New Roman"/>
            </a:endParaRPr>
          </a:p>
          <a:p>
            <a:pPr marL="387350" marR="6985" indent="-375285" algn="just">
              <a:lnSpc>
                <a:spcPct val="100000"/>
              </a:lnSpc>
              <a:spcBef>
                <a:spcPts val="1620"/>
              </a:spcBef>
              <a:buChar char="•"/>
              <a:tabLst>
                <a:tab pos="387985" algn="l"/>
              </a:tabLst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Sendo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–F = entrada de capital –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saída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de capital =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saldo 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das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conta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2 e 3 sem os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“Ativos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Reserva”. Supondo 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erros e omissões iguais a</a:t>
            </a:r>
            <a:r>
              <a:rPr sz="27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zero.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0218" y="193040"/>
            <a:ext cx="8178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Saldo Total </a:t>
            </a:r>
            <a:r>
              <a:rPr sz="3600" dirty="0"/>
              <a:t>do </a:t>
            </a:r>
            <a:r>
              <a:rPr sz="3600" spc="-5" dirty="0"/>
              <a:t>Balanço </a:t>
            </a:r>
            <a:r>
              <a:rPr sz="3600" dirty="0"/>
              <a:t>de </a:t>
            </a:r>
            <a:r>
              <a:rPr sz="3600" spc="-5" dirty="0"/>
              <a:t>Pagamentos</a:t>
            </a:r>
            <a:r>
              <a:rPr sz="3600" spc="30" dirty="0"/>
              <a:t> </a:t>
            </a:r>
            <a:r>
              <a:rPr sz="3600" spc="-5" dirty="0"/>
              <a:t>(BP)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4819" y="207327"/>
            <a:ext cx="7213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15.1 </a:t>
            </a:r>
            <a:r>
              <a:rPr sz="3600" spc="-5" dirty="0"/>
              <a:t>Equilíbrio </a:t>
            </a:r>
            <a:r>
              <a:rPr sz="3600" dirty="0"/>
              <a:t>no </a:t>
            </a:r>
            <a:r>
              <a:rPr sz="3600" spc="-5" dirty="0"/>
              <a:t>Mercado </a:t>
            </a:r>
            <a:r>
              <a:rPr sz="3600" dirty="0"/>
              <a:t>de</a:t>
            </a:r>
            <a:r>
              <a:rPr sz="3600" spc="5" dirty="0"/>
              <a:t> </a:t>
            </a:r>
            <a:r>
              <a:rPr sz="3600" spc="-5" dirty="0"/>
              <a:t>Produto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85152" y="1416241"/>
            <a:ext cx="7989570" cy="3959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8150" marR="68580" indent="-37528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438784" algn="l"/>
              </a:tabLst>
            </a:pP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Para </a:t>
            </a:r>
            <a:r>
              <a:rPr sz="2600" spc="5" dirty="0">
                <a:solidFill>
                  <a:srgbClr val="FFFF00"/>
                </a:solidFill>
                <a:latin typeface="Times New Roman"/>
                <a:cs typeface="Times New Roman"/>
              </a:rPr>
              <a:t>um </a:t>
            </a:r>
            <a:r>
              <a:rPr sz="2600" spc="-10" dirty="0">
                <a:solidFill>
                  <a:srgbClr val="FFFF00"/>
                </a:solidFill>
                <a:latin typeface="Times New Roman"/>
                <a:cs typeface="Times New Roman"/>
              </a:rPr>
              <a:t>dado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nível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preços internacionais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(P</a:t>
            </a:r>
            <a:r>
              <a:rPr sz="2550" baseline="26143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) e </a:t>
            </a:r>
            <a:r>
              <a:rPr sz="2600" spc="5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renda agregada externa (y</a:t>
            </a:r>
            <a:r>
              <a:rPr sz="2550" spc="-7" baseline="26143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, as exportações reais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(x)  dependem:</a:t>
            </a:r>
            <a:endParaRPr sz="2600">
              <a:latin typeface="Times New Roman"/>
              <a:cs typeface="Times New Roman"/>
            </a:endParaRPr>
          </a:p>
          <a:p>
            <a:pPr marL="1590040" lvl="1" indent="-674370" algn="just">
              <a:lnSpc>
                <a:spcPct val="100000"/>
              </a:lnSpc>
              <a:spcBef>
                <a:spcPts val="1555"/>
              </a:spcBef>
              <a:buChar char="–"/>
              <a:tabLst>
                <a:tab pos="1590675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do nível de preços vigentes no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Brasil (P);</a:t>
            </a:r>
            <a:r>
              <a:rPr sz="26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e,</a:t>
            </a:r>
            <a:endParaRPr sz="2600">
              <a:latin typeface="Times New Roman"/>
              <a:cs typeface="Times New Roman"/>
            </a:endParaRPr>
          </a:p>
          <a:p>
            <a:pPr marL="1590675" lvl="1" indent="-674370" algn="just">
              <a:lnSpc>
                <a:spcPct val="100000"/>
              </a:lnSpc>
              <a:spcBef>
                <a:spcPts val="1575"/>
              </a:spcBef>
              <a:buChar char="–"/>
              <a:tabLst>
                <a:tab pos="1591310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da taxa de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câmbio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600" spc="-5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).</a:t>
            </a:r>
            <a:endParaRPr sz="2600">
              <a:latin typeface="Times New Roman"/>
              <a:cs typeface="Times New Roman"/>
            </a:endParaRPr>
          </a:p>
          <a:p>
            <a:pPr marL="1590675" marR="69850" indent="-673735">
              <a:lnSpc>
                <a:spcPct val="100400"/>
              </a:lnSpc>
              <a:spcBef>
                <a:spcPts val="1535"/>
              </a:spcBef>
            </a:pP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Veja </a:t>
            </a:r>
            <a:r>
              <a:rPr sz="2600" spc="5" dirty="0">
                <a:solidFill>
                  <a:srgbClr val="FFFFFF"/>
                </a:solidFill>
                <a:latin typeface="Times New Roman"/>
                <a:cs typeface="Times New Roman"/>
              </a:rPr>
              <a:t>que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preço em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dólar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do produto exportado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é  P/</a:t>
            </a:r>
            <a:r>
              <a:rPr sz="2600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Espera-se </a:t>
            </a:r>
            <a:r>
              <a:rPr sz="2600" spc="5" dirty="0">
                <a:solidFill>
                  <a:srgbClr val="FFFFFF"/>
                </a:solidFill>
                <a:latin typeface="Times New Roman"/>
                <a:cs typeface="Times New Roman"/>
              </a:rPr>
              <a:t>que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(P/</a:t>
            </a:r>
            <a:r>
              <a:rPr sz="2600" spc="-5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2600" spc="-5" dirty="0">
                <a:solidFill>
                  <a:srgbClr val="FFFFFF"/>
                </a:solidFill>
                <a:latin typeface="Symbol"/>
                <a:cs typeface="Symbol"/>
              </a:rPr>
              <a:t>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Symbol"/>
                <a:cs typeface="Symbol"/>
              </a:rPr>
              <a:t>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x</a:t>
            </a:r>
            <a:r>
              <a:rPr sz="2600" dirty="0">
                <a:solidFill>
                  <a:srgbClr val="FFFFFF"/>
                </a:solidFill>
                <a:latin typeface="Symbol"/>
                <a:cs typeface="Symbol"/>
              </a:rPr>
              <a:t>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26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Portanto:</a:t>
            </a:r>
            <a:endParaRPr sz="2600">
              <a:latin typeface="Times New Roman"/>
              <a:cs typeface="Times New Roman"/>
            </a:endParaRPr>
          </a:p>
          <a:p>
            <a:pPr marR="201295" algn="ctr">
              <a:lnSpc>
                <a:spcPts val="4440"/>
              </a:lnSpc>
            </a:pPr>
            <a:r>
              <a:rPr sz="2750" spc="150" dirty="0">
                <a:solidFill>
                  <a:srgbClr val="FFFF00"/>
                </a:solidFill>
                <a:latin typeface="Times New Roman"/>
                <a:cs typeface="Times New Roman"/>
              </a:rPr>
              <a:t>x </a:t>
            </a:r>
            <a:r>
              <a:rPr sz="2750" spc="165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750" spc="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750" i="1" spc="100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3700" spc="10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750" spc="100" dirty="0">
                <a:solidFill>
                  <a:srgbClr val="FFFF00"/>
                </a:solidFill>
                <a:latin typeface="Times New Roman"/>
                <a:cs typeface="Times New Roman"/>
              </a:rPr>
              <a:t>P,λ</a:t>
            </a:r>
            <a:r>
              <a:rPr sz="3700" spc="100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endParaRPr sz="3700">
              <a:latin typeface="Symbol"/>
              <a:cs typeface="Symbo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7953" y="5900698"/>
            <a:ext cx="449580" cy="0"/>
          </a:xfrm>
          <a:custGeom>
            <a:avLst/>
            <a:gdLst/>
            <a:ahLst/>
            <a:cxnLst/>
            <a:rect l="l" t="t" r="r" b="b"/>
            <a:pathLst>
              <a:path w="449580">
                <a:moveTo>
                  <a:pt x="0" y="0"/>
                </a:moveTo>
                <a:lnTo>
                  <a:pt x="449294" y="0"/>
                </a:lnTo>
              </a:path>
            </a:pathLst>
          </a:custGeom>
          <a:ln w="1748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88248" y="5901109"/>
            <a:ext cx="426720" cy="487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00" spc="-20" dirty="0">
                <a:solidFill>
                  <a:srgbClr val="99FF66"/>
                </a:solidFill>
                <a:latin typeface="Symbol"/>
                <a:cs typeface="Symbol"/>
              </a:rPr>
              <a:t></a:t>
            </a:r>
            <a:r>
              <a:rPr sz="3000" spc="20" dirty="0">
                <a:solidFill>
                  <a:srgbClr val="99FF66"/>
                </a:solidFill>
                <a:latin typeface="Times New Roman"/>
                <a:cs typeface="Times New Roman"/>
              </a:rPr>
              <a:t>P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9406" y="5355773"/>
            <a:ext cx="1073785" cy="487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3000" dirty="0">
                <a:solidFill>
                  <a:srgbClr val="99FF66"/>
                </a:solidFill>
                <a:latin typeface="Symbol"/>
                <a:cs typeface="Symbol"/>
              </a:rPr>
              <a:t></a:t>
            </a:r>
            <a:r>
              <a:rPr sz="3000" dirty="0">
                <a:solidFill>
                  <a:srgbClr val="99FF66"/>
                </a:solidFill>
                <a:latin typeface="Times New Roman"/>
                <a:cs typeface="Times New Roman"/>
              </a:rPr>
              <a:t>x </a:t>
            </a:r>
            <a:r>
              <a:rPr sz="4500" spc="30" baseline="-35185" dirty="0">
                <a:solidFill>
                  <a:srgbClr val="99FF66"/>
                </a:solidFill>
                <a:latin typeface="Symbol"/>
                <a:cs typeface="Symbol"/>
              </a:rPr>
              <a:t></a:t>
            </a:r>
            <a:r>
              <a:rPr sz="4500" spc="142" baseline="-3518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4500" spc="22" baseline="-35185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4500" baseline="-35185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16288" y="5943370"/>
            <a:ext cx="438150" cy="0"/>
          </a:xfrm>
          <a:custGeom>
            <a:avLst/>
            <a:gdLst/>
            <a:ahLst/>
            <a:cxnLst/>
            <a:rect l="l" t="t" r="r" b="b"/>
            <a:pathLst>
              <a:path w="438150">
                <a:moveTo>
                  <a:pt x="0" y="0"/>
                </a:moveTo>
                <a:lnTo>
                  <a:pt x="437809" y="0"/>
                </a:lnTo>
              </a:path>
            </a:pathLst>
          </a:custGeom>
          <a:ln w="1748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32066" y="5943745"/>
            <a:ext cx="399415" cy="487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00" spc="-15" dirty="0">
                <a:solidFill>
                  <a:srgbClr val="99FF66"/>
                </a:solidFill>
                <a:latin typeface="Symbol"/>
                <a:cs typeface="Symbol"/>
              </a:rPr>
              <a:t></a:t>
            </a:r>
            <a:r>
              <a:rPr sz="3000" spc="20" dirty="0">
                <a:solidFill>
                  <a:srgbClr val="99FF66"/>
                </a:solidFill>
                <a:latin typeface="Times New Roman"/>
                <a:cs typeface="Times New Roman"/>
              </a:rPr>
              <a:t>λ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01259" y="5398409"/>
            <a:ext cx="1076325" cy="4870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3000" dirty="0">
                <a:solidFill>
                  <a:srgbClr val="99FF66"/>
                </a:solidFill>
                <a:latin typeface="Symbol"/>
                <a:cs typeface="Symbol"/>
              </a:rPr>
              <a:t></a:t>
            </a:r>
            <a:r>
              <a:rPr sz="3000" dirty="0">
                <a:solidFill>
                  <a:srgbClr val="99FF66"/>
                </a:solidFill>
                <a:latin typeface="Times New Roman"/>
                <a:cs typeface="Times New Roman"/>
              </a:rPr>
              <a:t>x </a:t>
            </a:r>
            <a:r>
              <a:rPr sz="4500" spc="30" baseline="-35185" dirty="0">
                <a:solidFill>
                  <a:srgbClr val="99FF66"/>
                </a:solidFill>
                <a:latin typeface="Symbol"/>
                <a:cs typeface="Symbol"/>
              </a:rPr>
              <a:t></a:t>
            </a:r>
            <a:r>
              <a:rPr sz="4500" spc="165" baseline="-3518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4500" spc="30" baseline="-35185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4500" baseline="-3518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2019" y="207327"/>
            <a:ext cx="6299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Equilíbrio </a:t>
            </a:r>
            <a:r>
              <a:rPr sz="3600" dirty="0"/>
              <a:t>no </a:t>
            </a:r>
            <a:r>
              <a:rPr sz="3600" spc="-5" dirty="0"/>
              <a:t>Mercado </a:t>
            </a:r>
            <a:r>
              <a:rPr sz="3600" dirty="0"/>
              <a:t>de</a:t>
            </a:r>
            <a:r>
              <a:rPr sz="3600" spc="5" dirty="0"/>
              <a:t> </a:t>
            </a:r>
            <a:r>
              <a:rPr sz="3600" spc="-5" dirty="0"/>
              <a:t>Produto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43865" y="1024128"/>
            <a:ext cx="8282305" cy="4035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0050" marR="17780" indent="-375285">
              <a:lnSpc>
                <a:spcPct val="100000"/>
              </a:lnSpc>
              <a:spcBef>
                <a:spcPts val="95"/>
              </a:spcBef>
              <a:buChar char="•"/>
              <a:tabLst>
                <a:tab pos="400050" algn="l"/>
                <a:tab pos="400685" algn="l"/>
              </a:tabLst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importações reais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bens e serviços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(m)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dependem  (mantendo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fixo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 nível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preços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externos):</a:t>
            </a:r>
            <a:endParaRPr sz="2800">
              <a:latin typeface="Times New Roman"/>
              <a:cs typeface="Times New Roman"/>
            </a:endParaRPr>
          </a:p>
          <a:p>
            <a:pPr marL="1551940" lvl="1" indent="-674370">
              <a:lnSpc>
                <a:spcPct val="100000"/>
              </a:lnSpc>
              <a:spcBef>
                <a:spcPts val="1680"/>
              </a:spcBef>
              <a:buChar char="–"/>
              <a:tabLst>
                <a:tab pos="1551940" algn="l"/>
                <a:tab pos="1552575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nível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renda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Brasil</a:t>
            </a:r>
            <a:r>
              <a:rPr sz="28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(y);</a:t>
            </a:r>
            <a:endParaRPr sz="2800">
              <a:latin typeface="Times New Roman"/>
              <a:cs typeface="Times New Roman"/>
            </a:endParaRPr>
          </a:p>
          <a:p>
            <a:pPr marL="1551940" lvl="1" indent="-673735">
              <a:lnSpc>
                <a:spcPct val="100000"/>
              </a:lnSpc>
              <a:spcBef>
                <a:spcPts val="1695"/>
              </a:spcBef>
              <a:buChar char="–"/>
              <a:tabLst>
                <a:tab pos="1551305" algn="l"/>
                <a:tab pos="1551940" algn="l"/>
                <a:tab pos="4921250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taxa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câmbio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800" spc="-5" dirty="0">
                <a:solidFill>
                  <a:srgbClr val="FFFFFF"/>
                </a:solidFill>
                <a:latin typeface="Symbol"/>
                <a:cs typeface="Symbol"/>
              </a:rPr>
              <a:t>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e,</a:t>
            </a:r>
            <a:endParaRPr sz="2800">
              <a:latin typeface="Times New Roman"/>
              <a:cs typeface="Times New Roman"/>
            </a:endParaRPr>
          </a:p>
          <a:p>
            <a:pPr marL="1551940" lvl="1" indent="-673735">
              <a:lnSpc>
                <a:spcPct val="100000"/>
              </a:lnSpc>
              <a:spcBef>
                <a:spcPts val="1664"/>
              </a:spcBef>
              <a:buChar char="–"/>
              <a:tabLst>
                <a:tab pos="1551305" algn="l"/>
                <a:tab pos="1551940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preço interno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(P).</a:t>
            </a:r>
            <a:endParaRPr sz="2800">
              <a:latin typeface="Times New Roman"/>
              <a:cs typeface="Times New Roman"/>
            </a:endParaRPr>
          </a:p>
          <a:p>
            <a:pPr marL="878205">
              <a:lnSpc>
                <a:spcPct val="100000"/>
              </a:lnSpc>
              <a:spcBef>
                <a:spcPts val="169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 consumidor brasileiro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compara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 com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775" spc="7" baseline="2552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775" spc="382" baseline="25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Symbol"/>
                <a:cs typeface="Symbol"/>
              </a:rPr>
              <a:t></a:t>
            </a:r>
            <a:endParaRPr sz="2800">
              <a:latin typeface="Symbol"/>
              <a:cs typeface="Symbol"/>
            </a:endParaRPr>
          </a:p>
          <a:p>
            <a:pPr marL="3810" algn="ctr">
              <a:lnSpc>
                <a:spcPct val="100000"/>
              </a:lnSpc>
              <a:spcBef>
                <a:spcPts val="235"/>
              </a:spcBef>
            </a:pPr>
            <a:r>
              <a:rPr sz="2750" spc="250" dirty="0">
                <a:solidFill>
                  <a:srgbClr val="FFFF00"/>
                </a:solidFill>
                <a:latin typeface="Times New Roman"/>
                <a:cs typeface="Times New Roman"/>
              </a:rPr>
              <a:t>m </a:t>
            </a:r>
            <a:r>
              <a:rPr sz="2750" spc="175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750" spc="-2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750" i="1" spc="15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700" spc="155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750" spc="155" dirty="0">
                <a:solidFill>
                  <a:srgbClr val="FFFF00"/>
                </a:solidFill>
                <a:latin typeface="Times New Roman"/>
                <a:cs typeface="Times New Roman"/>
              </a:rPr>
              <a:t>y,P,λ</a:t>
            </a:r>
            <a:r>
              <a:rPr sz="3700" spc="155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endParaRPr sz="3700">
              <a:latin typeface="Symbol"/>
              <a:cs typeface="Symbo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01486" y="5941565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0" y="0"/>
                </a:moveTo>
                <a:lnTo>
                  <a:pt x="535328" y="0"/>
                </a:lnTo>
              </a:path>
            </a:pathLst>
          </a:custGeom>
          <a:ln w="17571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65715" y="5942045"/>
            <a:ext cx="405765" cy="4895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050" spc="-40" dirty="0">
                <a:solidFill>
                  <a:srgbClr val="99FF66"/>
                </a:solidFill>
                <a:latin typeface="Symbol"/>
                <a:cs typeface="Symbol"/>
              </a:rPr>
              <a:t></a:t>
            </a:r>
            <a:r>
              <a:rPr sz="3050" spc="-5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532" y="5393878"/>
            <a:ext cx="1174750" cy="4895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3050" spc="-20" dirty="0">
                <a:solidFill>
                  <a:srgbClr val="99FF66"/>
                </a:solidFill>
                <a:latin typeface="Symbol"/>
                <a:cs typeface="Symbol"/>
              </a:rPr>
              <a:t></a:t>
            </a:r>
            <a:r>
              <a:rPr sz="3050" spc="-20" dirty="0">
                <a:solidFill>
                  <a:srgbClr val="99FF66"/>
                </a:solidFill>
                <a:latin typeface="Times New Roman"/>
                <a:cs typeface="Times New Roman"/>
              </a:rPr>
              <a:t>m </a:t>
            </a:r>
            <a:r>
              <a:rPr sz="4575" spc="-7" baseline="-35519" dirty="0">
                <a:solidFill>
                  <a:srgbClr val="99FF66"/>
                </a:solidFill>
                <a:latin typeface="Symbol"/>
                <a:cs typeface="Symbol"/>
              </a:rPr>
              <a:t></a:t>
            </a:r>
            <a:r>
              <a:rPr sz="4575" spc="30" baseline="-35519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4575" spc="-7" baseline="-35519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4575" baseline="-35519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95103" y="5986041"/>
            <a:ext cx="537845" cy="0"/>
          </a:xfrm>
          <a:custGeom>
            <a:avLst/>
            <a:gdLst/>
            <a:ahLst/>
            <a:cxnLst/>
            <a:rect l="l" t="t" r="r" b="b"/>
            <a:pathLst>
              <a:path w="537845">
                <a:moveTo>
                  <a:pt x="0" y="0"/>
                </a:moveTo>
                <a:lnTo>
                  <a:pt x="537245" y="0"/>
                </a:lnTo>
              </a:path>
            </a:pathLst>
          </a:custGeom>
          <a:ln w="1748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09975" y="5986041"/>
            <a:ext cx="536575" cy="0"/>
          </a:xfrm>
          <a:custGeom>
            <a:avLst/>
            <a:gdLst/>
            <a:ahLst/>
            <a:cxnLst/>
            <a:rect l="l" t="t" r="r" b="b"/>
            <a:pathLst>
              <a:path w="536575">
                <a:moveTo>
                  <a:pt x="0" y="0"/>
                </a:moveTo>
                <a:lnTo>
                  <a:pt x="535967" y="0"/>
                </a:lnTo>
              </a:path>
            </a:pathLst>
          </a:custGeom>
          <a:ln w="1748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969549" y="5357278"/>
            <a:ext cx="2807970" cy="111633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785"/>
              </a:spcBef>
              <a:tabLst>
                <a:tab pos="1648460" algn="l"/>
              </a:tabLst>
            </a:pPr>
            <a:r>
              <a:rPr sz="3000" spc="10" dirty="0">
                <a:solidFill>
                  <a:srgbClr val="99FF66"/>
                </a:solidFill>
                <a:latin typeface="Symbol"/>
                <a:cs typeface="Symbol"/>
              </a:rPr>
              <a:t></a:t>
            </a:r>
            <a:r>
              <a:rPr sz="3000" spc="10" dirty="0">
                <a:solidFill>
                  <a:srgbClr val="99FF66"/>
                </a:solidFill>
                <a:latin typeface="Times New Roman"/>
                <a:cs typeface="Times New Roman"/>
              </a:rPr>
              <a:t>m</a:t>
            </a:r>
            <a:r>
              <a:rPr sz="3000" spc="22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4500" spc="37" baseline="-35185" dirty="0">
                <a:solidFill>
                  <a:srgbClr val="99FF66"/>
                </a:solidFill>
                <a:latin typeface="Symbol"/>
                <a:cs typeface="Symbol"/>
              </a:rPr>
              <a:t></a:t>
            </a:r>
            <a:r>
              <a:rPr sz="4500" spc="-179" baseline="-3518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4500" spc="37" baseline="-35185" dirty="0">
                <a:solidFill>
                  <a:srgbClr val="99FF66"/>
                </a:solidFill>
                <a:latin typeface="Times New Roman"/>
                <a:cs typeface="Times New Roman"/>
              </a:rPr>
              <a:t>0	</a:t>
            </a:r>
            <a:r>
              <a:rPr sz="3000" spc="15" dirty="0">
                <a:solidFill>
                  <a:srgbClr val="99FF66"/>
                </a:solidFill>
                <a:latin typeface="Symbol"/>
                <a:cs typeface="Symbol"/>
              </a:rPr>
              <a:t></a:t>
            </a:r>
            <a:r>
              <a:rPr sz="3000" spc="15" dirty="0">
                <a:solidFill>
                  <a:srgbClr val="99FF66"/>
                </a:solidFill>
                <a:latin typeface="Times New Roman"/>
                <a:cs typeface="Times New Roman"/>
              </a:rPr>
              <a:t>m </a:t>
            </a:r>
            <a:r>
              <a:rPr sz="4500" spc="44" baseline="-35185" dirty="0">
                <a:solidFill>
                  <a:srgbClr val="99FF66"/>
                </a:solidFill>
                <a:latin typeface="Symbol"/>
                <a:cs typeface="Symbol"/>
              </a:rPr>
              <a:t></a:t>
            </a:r>
            <a:r>
              <a:rPr sz="4500" spc="-30" baseline="-3518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4500" spc="37" baseline="-35185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4500" baseline="-35185">
              <a:latin typeface="Times New Roman"/>
              <a:cs typeface="Times New Roman"/>
            </a:endParaRPr>
          </a:p>
          <a:p>
            <a:pPr marL="104775">
              <a:lnSpc>
                <a:spcPct val="100000"/>
              </a:lnSpc>
              <a:spcBef>
                <a:spcPts val="695"/>
              </a:spcBef>
              <a:tabLst>
                <a:tab pos="1702435" algn="l"/>
              </a:tabLst>
            </a:pPr>
            <a:r>
              <a:rPr sz="3000" spc="5" dirty="0">
                <a:solidFill>
                  <a:srgbClr val="99FF66"/>
                </a:solidFill>
                <a:latin typeface="Symbol"/>
                <a:cs typeface="Symbol"/>
              </a:rPr>
              <a:t></a:t>
            </a:r>
            <a:r>
              <a:rPr sz="3000" spc="5" dirty="0">
                <a:solidFill>
                  <a:srgbClr val="99FF66"/>
                </a:solidFill>
                <a:latin typeface="Times New Roman"/>
                <a:cs typeface="Times New Roman"/>
              </a:rPr>
              <a:t>P	</a:t>
            </a:r>
            <a:r>
              <a:rPr sz="3000" spc="10" dirty="0">
                <a:solidFill>
                  <a:srgbClr val="99FF66"/>
                </a:solidFill>
                <a:latin typeface="Symbol"/>
                <a:cs typeface="Symbol"/>
              </a:rPr>
              <a:t></a:t>
            </a:r>
            <a:r>
              <a:rPr sz="3000" spc="10" dirty="0">
                <a:solidFill>
                  <a:srgbClr val="99FF66"/>
                </a:solidFill>
                <a:latin typeface="Times New Roman"/>
                <a:cs typeface="Times New Roman"/>
              </a:rPr>
              <a:t>λ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8765" y="2748345"/>
            <a:ext cx="8393430" cy="4130040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387350" indent="-375285">
              <a:lnSpc>
                <a:spcPct val="100000"/>
              </a:lnSpc>
              <a:spcBef>
                <a:spcPts val="1780"/>
              </a:spcBef>
              <a:buClr>
                <a:srgbClr val="FFFFFF"/>
              </a:buClr>
              <a:buFont typeface="Times New Roman"/>
              <a:buChar char="•"/>
              <a:tabLst>
                <a:tab pos="387350" algn="l"/>
                <a:tab pos="387985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rf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subconta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1.4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(renda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secundária)</a:t>
            </a:r>
            <a:endParaRPr sz="2800">
              <a:latin typeface="Times New Roman"/>
              <a:cs typeface="Times New Roman"/>
            </a:endParaRPr>
          </a:p>
          <a:p>
            <a:pPr marL="386715" marR="5715" indent="-374650" algn="just">
              <a:lnSpc>
                <a:spcPct val="100000"/>
              </a:lnSpc>
              <a:spcBef>
                <a:spcPts val="1680"/>
              </a:spcBef>
              <a:buChar char="•"/>
              <a:tabLst>
                <a:tab pos="387985" algn="l"/>
              </a:tabLst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compras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produtos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brasileiros efetuadas pelo resto 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mundo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(que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são as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exportações brasileiras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bens e  serviços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não fatores) constituem um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acréscimo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ao 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fluxo 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renda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equilíbrio;</a:t>
            </a:r>
            <a:endParaRPr sz="2800">
              <a:latin typeface="Times New Roman"/>
              <a:cs typeface="Times New Roman"/>
            </a:endParaRPr>
          </a:p>
          <a:p>
            <a:pPr marL="386715" marR="5080" indent="-374650" algn="just">
              <a:lnSpc>
                <a:spcPct val="105900"/>
              </a:lnSpc>
              <a:spcBef>
                <a:spcPts val="1480"/>
              </a:spcBef>
              <a:buChar char="•"/>
              <a:tabLst>
                <a:tab pos="38798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já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importações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bens e serviços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não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fatores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que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 Brasil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realiza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correspondem a retiradas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renda  brasileira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equilíbrio.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22019" y="135890"/>
            <a:ext cx="6299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Equilíbrio </a:t>
            </a:r>
            <a:r>
              <a:rPr sz="3600" dirty="0"/>
              <a:t>no </a:t>
            </a:r>
            <a:r>
              <a:rPr sz="3600" spc="-5" dirty="0"/>
              <a:t>Mercado </a:t>
            </a:r>
            <a:r>
              <a:rPr sz="3600" dirty="0"/>
              <a:t>de</a:t>
            </a:r>
            <a:r>
              <a:rPr sz="3600" spc="5" dirty="0"/>
              <a:t> </a:t>
            </a:r>
            <a:r>
              <a:rPr sz="3600" spc="-5" dirty="0"/>
              <a:t>Produto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360172" y="754252"/>
            <a:ext cx="8535035" cy="20675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27070" marR="5080" indent="-3215005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Para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uma economia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aberta, tem-se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(página 71),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lembre-se </a:t>
            </a:r>
            <a:r>
              <a:rPr sz="2600" spc="5" dirty="0">
                <a:solidFill>
                  <a:srgbClr val="FFFFFF"/>
                </a:solidFill>
                <a:latin typeface="Times New Roman"/>
                <a:cs typeface="Times New Roman"/>
              </a:rPr>
              <a:t>que</a:t>
            </a:r>
            <a:r>
              <a:rPr sz="26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se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considera i =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ir:</a:t>
            </a:r>
            <a:endParaRPr sz="2600">
              <a:latin typeface="Times New Roman"/>
              <a:cs typeface="Times New Roman"/>
            </a:endParaRPr>
          </a:p>
          <a:p>
            <a:pPr marL="2159000">
              <a:lnSpc>
                <a:spcPct val="100000"/>
              </a:lnSpc>
              <a:spcBef>
                <a:spcPts val="895"/>
              </a:spcBef>
            </a:pPr>
            <a:r>
              <a:rPr sz="3300" spc="2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3300" spc="-1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30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3300" spc="-2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25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300" spc="-2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30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300" spc="-3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15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3300" spc="-2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30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300" spc="-25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25" dirty="0">
                <a:solidFill>
                  <a:srgbClr val="FFFF00"/>
                </a:solidFill>
                <a:latin typeface="Times New Roman"/>
                <a:cs typeface="Times New Roman"/>
              </a:rPr>
              <a:t>g</a:t>
            </a:r>
            <a:r>
              <a:rPr sz="3300" spc="-2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30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300" spc="-1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25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3300" spc="-1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30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3300" spc="-25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4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endParaRPr sz="3300">
              <a:latin typeface="Times New Roman"/>
              <a:cs typeface="Times New Roman"/>
            </a:endParaRPr>
          </a:p>
          <a:p>
            <a:pPr marL="2159000">
              <a:lnSpc>
                <a:spcPct val="100000"/>
              </a:lnSpc>
              <a:spcBef>
                <a:spcPts val="1015"/>
              </a:spcBef>
              <a:tabLst>
                <a:tab pos="4230370" algn="l"/>
              </a:tabLst>
            </a:pPr>
            <a:r>
              <a:rPr sz="3300" spc="2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330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30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3300" spc="-1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25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300" spc="-2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30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300" spc="-30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20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3300" spc="-2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30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300" spc="-1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15" dirty="0">
                <a:solidFill>
                  <a:srgbClr val="FFFF00"/>
                </a:solidFill>
                <a:latin typeface="Times New Roman"/>
                <a:cs typeface="Times New Roman"/>
              </a:rPr>
              <a:t>t	</a:t>
            </a:r>
            <a:r>
              <a:rPr sz="3300" dirty="0">
                <a:solidFill>
                  <a:srgbClr val="FFFF00"/>
                </a:solidFill>
                <a:latin typeface="Times New Roman"/>
                <a:cs typeface="Times New Roman"/>
              </a:rPr>
              <a:t>sendo </a:t>
            </a:r>
            <a:r>
              <a:rPr sz="3300" spc="40" dirty="0">
                <a:solidFill>
                  <a:srgbClr val="FFFF00"/>
                </a:solidFill>
                <a:latin typeface="Times New Roman"/>
                <a:cs typeface="Times New Roman"/>
              </a:rPr>
              <a:t>rf </a:t>
            </a:r>
            <a:r>
              <a:rPr sz="3300" spc="30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3300" spc="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25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33544" y="1749551"/>
            <a:ext cx="342900" cy="437515"/>
          </a:xfrm>
          <a:custGeom>
            <a:avLst/>
            <a:gdLst/>
            <a:ahLst/>
            <a:cxnLst/>
            <a:rect l="l" t="t" r="r" b="b"/>
            <a:pathLst>
              <a:path w="342900" h="437514">
                <a:moveTo>
                  <a:pt x="0" y="218694"/>
                </a:moveTo>
                <a:lnTo>
                  <a:pt x="4528" y="168550"/>
                </a:lnTo>
                <a:lnTo>
                  <a:pt x="17426" y="122519"/>
                </a:lnTo>
                <a:lnTo>
                  <a:pt x="37665" y="81913"/>
                </a:lnTo>
                <a:lnTo>
                  <a:pt x="64215" y="48045"/>
                </a:lnTo>
                <a:lnTo>
                  <a:pt x="96049" y="22229"/>
                </a:lnTo>
                <a:lnTo>
                  <a:pt x="132137" y="5776"/>
                </a:lnTo>
                <a:lnTo>
                  <a:pt x="171450" y="0"/>
                </a:lnTo>
                <a:lnTo>
                  <a:pt x="210762" y="5776"/>
                </a:lnTo>
                <a:lnTo>
                  <a:pt x="246850" y="22229"/>
                </a:lnTo>
                <a:lnTo>
                  <a:pt x="278684" y="48045"/>
                </a:lnTo>
                <a:lnTo>
                  <a:pt x="305234" y="81913"/>
                </a:lnTo>
                <a:lnTo>
                  <a:pt x="325473" y="122519"/>
                </a:lnTo>
                <a:lnTo>
                  <a:pt x="338371" y="168550"/>
                </a:lnTo>
                <a:lnTo>
                  <a:pt x="342900" y="218694"/>
                </a:lnTo>
                <a:lnTo>
                  <a:pt x="338371" y="268837"/>
                </a:lnTo>
                <a:lnTo>
                  <a:pt x="325473" y="314868"/>
                </a:lnTo>
                <a:lnTo>
                  <a:pt x="305234" y="355474"/>
                </a:lnTo>
                <a:lnTo>
                  <a:pt x="278684" y="389342"/>
                </a:lnTo>
                <a:lnTo>
                  <a:pt x="246850" y="415158"/>
                </a:lnTo>
                <a:lnTo>
                  <a:pt x="210762" y="431611"/>
                </a:lnTo>
                <a:lnTo>
                  <a:pt x="171450" y="437388"/>
                </a:lnTo>
                <a:lnTo>
                  <a:pt x="132137" y="431611"/>
                </a:lnTo>
                <a:lnTo>
                  <a:pt x="96049" y="415158"/>
                </a:lnTo>
                <a:lnTo>
                  <a:pt x="64215" y="389342"/>
                </a:lnTo>
                <a:lnTo>
                  <a:pt x="37665" y="355474"/>
                </a:lnTo>
                <a:lnTo>
                  <a:pt x="17426" y="314868"/>
                </a:lnTo>
                <a:lnTo>
                  <a:pt x="4528" y="268837"/>
                </a:lnTo>
                <a:lnTo>
                  <a:pt x="0" y="218694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72100" y="1659635"/>
            <a:ext cx="419100" cy="571500"/>
          </a:xfrm>
          <a:custGeom>
            <a:avLst/>
            <a:gdLst/>
            <a:ahLst/>
            <a:cxnLst/>
            <a:rect l="l" t="t" r="r" b="b"/>
            <a:pathLst>
              <a:path w="419100" h="571500">
                <a:moveTo>
                  <a:pt x="0" y="285750"/>
                </a:moveTo>
                <a:lnTo>
                  <a:pt x="3376" y="234387"/>
                </a:lnTo>
                <a:lnTo>
                  <a:pt x="13109" y="186044"/>
                </a:lnTo>
                <a:lnTo>
                  <a:pt x="28608" y="141528"/>
                </a:lnTo>
                <a:lnTo>
                  <a:pt x="49282" y="101647"/>
                </a:lnTo>
                <a:lnTo>
                  <a:pt x="74538" y="67206"/>
                </a:lnTo>
                <a:lnTo>
                  <a:pt x="103784" y="39014"/>
                </a:lnTo>
                <a:lnTo>
                  <a:pt x="136429" y="17877"/>
                </a:lnTo>
                <a:lnTo>
                  <a:pt x="209550" y="0"/>
                </a:lnTo>
                <a:lnTo>
                  <a:pt x="247217" y="4603"/>
                </a:lnTo>
                <a:lnTo>
                  <a:pt x="315315" y="39014"/>
                </a:lnTo>
                <a:lnTo>
                  <a:pt x="344561" y="67206"/>
                </a:lnTo>
                <a:lnTo>
                  <a:pt x="369817" y="101647"/>
                </a:lnTo>
                <a:lnTo>
                  <a:pt x="390491" y="141528"/>
                </a:lnTo>
                <a:lnTo>
                  <a:pt x="405990" y="186044"/>
                </a:lnTo>
                <a:lnTo>
                  <a:pt x="415723" y="234387"/>
                </a:lnTo>
                <a:lnTo>
                  <a:pt x="419100" y="285750"/>
                </a:lnTo>
                <a:lnTo>
                  <a:pt x="415723" y="337112"/>
                </a:lnTo>
                <a:lnTo>
                  <a:pt x="405990" y="385455"/>
                </a:lnTo>
                <a:lnTo>
                  <a:pt x="390491" y="429971"/>
                </a:lnTo>
                <a:lnTo>
                  <a:pt x="369817" y="469852"/>
                </a:lnTo>
                <a:lnTo>
                  <a:pt x="344561" y="504293"/>
                </a:lnTo>
                <a:lnTo>
                  <a:pt x="315315" y="532485"/>
                </a:lnTo>
                <a:lnTo>
                  <a:pt x="282670" y="553622"/>
                </a:lnTo>
                <a:lnTo>
                  <a:pt x="209550" y="571500"/>
                </a:lnTo>
                <a:lnTo>
                  <a:pt x="171882" y="566896"/>
                </a:lnTo>
                <a:lnTo>
                  <a:pt x="103784" y="532485"/>
                </a:lnTo>
                <a:lnTo>
                  <a:pt x="74538" y="504293"/>
                </a:lnTo>
                <a:lnTo>
                  <a:pt x="49282" y="469852"/>
                </a:lnTo>
                <a:lnTo>
                  <a:pt x="28608" y="429971"/>
                </a:lnTo>
                <a:lnTo>
                  <a:pt x="13109" y="385455"/>
                </a:lnTo>
                <a:lnTo>
                  <a:pt x="3376" y="337112"/>
                </a:lnTo>
                <a:lnTo>
                  <a:pt x="0" y="28575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3035" y="4295560"/>
            <a:ext cx="350520" cy="0"/>
          </a:xfrm>
          <a:custGeom>
            <a:avLst/>
            <a:gdLst/>
            <a:ahLst/>
            <a:cxnLst/>
            <a:rect l="l" t="t" r="r" b="b"/>
            <a:pathLst>
              <a:path w="350519">
                <a:moveTo>
                  <a:pt x="0" y="0"/>
                </a:moveTo>
                <a:lnTo>
                  <a:pt x="350415" y="0"/>
                </a:lnTo>
              </a:path>
            </a:pathLst>
          </a:custGeom>
          <a:ln w="1759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16414" y="3966094"/>
            <a:ext cx="2132330" cy="862330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860425" marR="30480" indent="-822960">
              <a:lnSpc>
                <a:spcPct val="65600"/>
              </a:lnSpc>
              <a:spcBef>
                <a:spcPts val="1485"/>
              </a:spcBef>
              <a:tabLst>
                <a:tab pos="312420" algn="l"/>
                <a:tab pos="1205230" algn="l"/>
                <a:tab pos="1936114" algn="l"/>
              </a:tabLst>
            </a:pPr>
            <a:r>
              <a:rPr sz="3300" spc="-20" dirty="0">
                <a:solidFill>
                  <a:srgbClr val="FFFF00"/>
                </a:solidFill>
                <a:latin typeface="Times New Roman"/>
                <a:cs typeface="Times New Roman"/>
              </a:rPr>
              <a:t>t	</a:t>
            </a:r>
            <a:r>
              <a:rPr sz="3300" spc="-3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3300" spc="11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-20" dirty="0">
                <a:solidFill>
                  <a:srgbClr val="FFFF00"/>
                </a:solidFill>
                <a:latin typeface="Times New Roman"/>
                <a:cs typeface="Times New Roman"/>
              </a:rPr>
              <a:t>,		, </a:t>
            </a:r>
            <a:r>
              <a:rPr sz="3300" spc="-75" dirty="0">
                <a:solidFill>
                  <a:srgbClr val="FFFF00"/>
                </a:solidFill>
                <a:latin typeface="Times New Roman"/>
                <a:cs typeface="Times New Roman"/>
              </a:rPr>
              <a:t>CR </a:t>
            </a:r>
            <a:r>
              <a:rPr sz="4950" spc="-1904" baseline="-22727" dirty="0">
                <a:solidFill>
                  <a:srgbClr val="FFFF00"/>
                </a:solidFill>
                <a:latin typeface="Symbol"/>
                <a:cs typeface="Symbol"/>
              </a:rPr>
              <a:t></a:t>
            </a:r>
            <a:r>
              <a:rPr sz="4950" spc="-1222" baseline="-22727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-4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3300" dirty="0">
                <a:solidFill>
                  <a:srgbClr val="FFFF00"/>
                </a:solidFill>
                <a:latin typeface="Times New Roman"/>
                <a:cs typeface="Times New Roman"/>
              </a:rPr>
              <a:t>		</a:t>
            </a:r>
            <a:r>
              <a:rPr sz="4950" spc="-44" baseline="-6734" dirty="0">
                <a:solidFill>
                  <a:srgbClr val="FFFF00"/>
                </a:solidFill>
                <a:latin typeface="Symbol"/>
                <a:cs typeface="Symbol"/>
              </a:rPr>
              <a:t></a:t>
            </a:r>
            <a:endParaRPr sz="4950" baseline="-6734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0336" y="4135458"/>
            <a:ext cx="233679" cy="532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3300" spc="-650" dirty="0">
                <a:solidFill>
                  <a:srgbClr val="FFFF00"/>
                </a:solidFill>
                <a:latin typeface="Symbol"/>
                <a:cs typeface="Symbol"/>
              </a:rPr>
              <a:t></a:t>
            </a:r>
            <a:r>
              <a:rPr sz="4950" spc="-975" baseline="-27777" dirty="0">
                <a:solidFill>
                  <a:srgbClr val="FFFF00"/>
                </a:solidFill>
                <a:latin typeface="Symbol"/>
                <a:cs typeface="Symbol"/>
              </a:rPr>
              <a:t></a:t>
            </a:r>
            <a:endParaRPr sz="4950" baseline="-27777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303" y="3830808"/>
            <a:ext cx="8908415" cy="6946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753235" algn="l"/>
                <a:tab pos="2118360" algn="l"/>
                <a:tab pos="3519170" algn="l"/>
              </a:tabLst>
            </a:pPr>
            <a:r>
              <a:rPr sz="3300" spc="-35" dirty="0">
                <a:solidFill>
                  <a:srgbClr val="FFFF00"/>
                </a:solidFill>
                <a:latin typeface="Times New Roman"/>
                <a:cs typeface="Times New Roman"/>
              </a:rPr>
              <a:t>y </a:t>
            </a:r>
            <a:r>
              <a:rPr sz="3300" spc="-40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3300" spc="-1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65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4950" spc="97" baseline="31144" dirty="0">
                <a:solidFill>
                  <a:srgbClr val="FFFF00"/>
                </a:solidFill>
                <a:latin typeface="Symbol"/>
                <a:cs typeface="Symbol"/>
              </a:rPr>
              <a:t></a:t>
            </a:r>
            <a:r>
              <a:rPr sz="3300" spc="6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3300" spc="-2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-40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3300" spc="-40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4400" spc="-405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4400" spc="-405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4400" spc="-405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r>
              <a:rPr sz="4400" spc="1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950" spc="-82" baseline="35353" dirty="0">
                <a:solidFill>
                  <a:srgbClr val="FFFF00"/>
                </a:solidFill>
                <a:latin typeface="Times New Roman"/>
                <a:cs typeface="Times New Roman"/>
              </a:rPr>
              <a:t>A	</a:t>
            </a:r>
            <a:r>
              <a:rPr sz="4950" spc="-44" baseline="31144" dirty="0">
                <a:solidFill>
                  <a:srgbClr val="FFFF00"/>
                </a:solidFill>
                <a:latin typeface="Symbol"/>
                <a:cs typeface="Symbol"/>
              </a:rPr>
              <a:t></a:t>
            </a:r>
            <a:r>
              <a:rPr sz="4950" spc="-315" baseline="3114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-40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300" spc="-3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-105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4400" spc="-105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3300" spc="-105" dirty="0">
                <a:solidFill>
                  <a:srgbClr val="FFFF00"/>
                </a:solidFill>
                <a:latin typeface="Times New Roman"/>
                <a:cs typeface="Times New Roman"/>
              </a:rPr>
              <a:t>r,</a:t>
            </a:r>
            <a:r>
              <a:rPr sz="3300" spc="-3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-1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4400" spc="-15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r>
              <a:rPr sz="3300" spc="-15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300" spc="-2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-35" dirty="0">
                <a:solidFill>
                  <a:srgbClr val="FFFF00"/>
                </a:solidFill>
                <a:latin typeface="Times New Roman"/>
                <a:cs typeface="Times New Roman"/>
              </a:rPr>
              <a:t>g</a:t>
            </a:r>
            <a:r>
              <a:rPr sz="3300" spc="-2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-40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300" spc="-1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-110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4400" spc="-11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3300" spc="-110" dirty="0">
                <a:solidFill>
                  <a:srgbClr val="FFFF00"/>
                </a:solidFill>
                <a:latin typeface="Times New Roman"/>
                <a:cs typeface="Times New Roman"/>
              </a:rPr>
              <a:t>P,</a:t>
            </a:r>
            <a:r>
              <a:rPr sz="3300" spc="-3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5" dirty="0">
                <a:solidFill>
                  <a:srgbClr val="FFFF00"/>
                </a:solidFill>
                <a:latin typeface="Times New Roman"/>
                <a:cs typeface="Times New Roman"/>
              </a:rPr>
              <a:t>λ</a:t>
            </a:r>
            <a:r>
              <a:rPr sz="4400" spc="5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r>
              <a:rPr sz="3300" spc="5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3300" spc="-2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-14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4400" spc="-145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3300" spc="-145" dirty="0">
                <a:solidFill>
                  <a:srgbClr val="FFFF00"/>
                </a:solidFill>
                <a:latin typeface="Times New Roman"/>
                <a:cs typeface="Times New Roman"/>
              </a:rPr>
              <a:t>y,</a:t>
            </a:r>
            <a:r>
              <a:rPr sz="3300" spc="-3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-45" dirty="0">
                <a:solidFill>
                  <a:srgbClr val="FFFF00"/>
                </a:solidFill>
                <a:latin typeface="Times New Roman"/>
                <a:cs typeface="Times New Roman"/>
              </a:rPr>
              <a:t>P,</a:t>
            </a:r>
            <a:r>
              <a:rPr sz="3300" spc="-3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300" spc="-120" dirty="0">
                <a:solidFill>
                  <a:srgbClr val="FFFF00"/>
                </a:solidFill>
                <a:latin typeface="Times New Roman"/>
                <a:cs typeface="Times New Roman"/>
              </a:rPr>
              <a:t>λ</a:t>
            </a:r>
            <a:r>
              <a:rPr sz="4400" spc="-120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endParaRPr sz="4400">
              <a:latin typeface="Symbol"/>
              <a:cs typeface="Symbo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87635" y="5738033"/>
            <a:ext cx="332105" cy="0"/>
          </a:xfrm>
          <a:custGeom>
            <a:avLst/>
            <a:gdLst/>
            <a:ahLst/>
            <a:cxnLst/>
            <a:rect l="l" t="t" r="r" b="b"/>
            <a:pathLst>
              <a:path w="332104">
                <a:moveTo>
                  <a:pt x="0" y="0"/>
                </a:moveTo>
                <a:lnTo>
                  <a:pt x="331599" y="0"/>
                </a:lnTo>
              </a:path>
            </a:pathLst>
          </a:custGeom>
          <a:ln w="17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31194" y="5408968"/>
            <a:ext cx="2021839" cy="861060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815975" marR="30480" indent="-778510">
              <a:lnSpc>
                <a:spcPct val="65500"/>
              </a:lnSpc>
              <a:spcBef>
                <a:spcPts val="1485"/>
              </a:spcBef>
              <a:tabLst>
                <a:tab pos="1142365" algn="l"/>
                <a:tab pos="1834514" algn="l"/>
              </a:tabLst>
            </a:pPr>
            <a:r>
              <a:rPr sz="3300" spc="-7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300" spc="3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2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3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65" dirty="0">
                <a:solidFill>
                  <a:srgbClr val="FFFFFF"/>
                </a:solidFill>
                <a:latin typeface="Times New Roman"/>
                <a:cs typeface="Times New Roman"/>
              </a:rPr>
              <a:t>,		, </a:t>
            </a:r>
            <a:r>
              <a:rPr sz="3300" spc="-190" dirty="0">
                <a:solidFill>
                  <a:srgbClr val="FFFFFF"/>
                </a:solidFill>
                <a:latin typeface="Times New Roman"/>
                <a:cs typeface="Times New Roman"/>
              </a:rPr>
              <a:t>CR </a:t>
            </a:r>
            <a:r>
              <a:rPr sz="4950" spc="-1904" baseline="-22727" dirty="0">
                <a:solidFill>
                  <a:srgbClr val="FFFFFF"/>
                </a:solidFill>
                <a:latin typeface="Symbol"/>
                <a:cs typeface="Symbol"/>
              </a:rPr>
              <a:t></a:t>
            </a:r>
            <a:r>
              <a:rPr sz="4950" spc="-1222" baseline="-2272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4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300" dirty="0">
                <a:solidFill>
                  <a:srgbClr val="FFFFFF"/>
                </a:solidFill>
                <a:latin typeface="Times New Roman"/>
                <a:cs typeface="Times New Roman"/>
              </a:rPr>
              <a:t>		</a:t>
            </a:r>
            <a:r>
              <a:rPr sz="4950" spc="-142" baseline="-6734" dirty="0">
                <a:solidFill>
                  <a:srgbClr val="FFFFFF"/>
                </a:solidFill>
                <a:latin typeface="Symbol"/>
                <a:cs typeface="Symbol"/>
              </a:rPr>
              <a:t></a:t>
            </a:r>
            <a:endParaRPr sz="4950" baseline="-6734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15717" y="5578118"/>
            <a:ext cx="225425" cy="5321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300" spc="-685" dirty="0">
                <a:solidFill>
                  <a:srgbClr val="FFFFFF"/>
                </a:solidFill>
                <a:latin typeface="Symbol"/>
                <a:cs typeface="Symbol"/>
              </a:rPr>
              <a:t></a:t>
            </a:r>
            <a:r>
              <a:rPr sz="4950" spc="-1027" baseline="-27777" dirty="0">
                <a:solidFill>
                  <a:srgbClr val="FFFFFF"/>
                </a:solidFill>
                <a:latin typeface="Symbol"/>
                <a:cs typeface="Symbol"/>
              </a:rPr>
              <a:t></a:t>
            </a:r>
            <a:endParaRPr sz="4950" baseline="-27777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235" y="5273854"/>
            <a:ext cx="8808720" cy="6940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  <a:tabLst>
                <a:tab pos="4179570" algn="l"/>
                <a:tab pos="4525010" algn="l"/>
                <a:tab pos="5850255" algn="l"/>
              </a:tabLst>
            </a:pPr>
            <a:r>
              <a:rPr sz="3300" spc="-15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4350" spc="-155" dirty="0">
                <a:solidFill>
                  <a:srgbClr val="FFFFFF"/>
                </a:solidFill>
                <a:latin typeface="Symbol"/>
                <a:cs typeface="Symbol"/>
              </a:rPr>
              <a:t></a:t>
            </a:r>
            <a:r>
              <a:rPr sz="3300" spc="-155" dirty="0">
                <a:solidFill>
                  <a:srgbClr val="FFFFFF"/>
                </a:solidFill>
                <a:latin typeface="Times New Roman"/>
                <a:cs typeface="Times New Roman"/>
              </a:rPr>
              <a:t>r,</a:t>
            </a:r>
            <a:r>
              <a:rPr sz="3300" spc="-4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4350" spc="-100" dirty="0">
                <a:solidFill>
                  <a:srgbClr val="FFFFFF"/>
                </a:solidFill>
                <a:latin typeface="Symbol"/>
                <a:cs typeface="Symbol"/>
              </a:rPr>
              <a:t></a:t>
            </a:r>
            <a:r>
              <a:rPr sz="3300" spc="-100" dirty="0">
                <a:solidFill>
                  <a:srgbClr val="FFFFFF"/>
                </a:solidFill>
                <a:latin typeface="Symbol"/>
                <a:cs typeface="Symbol"/>
              </a:rPr>
              <a:t></a:t>
            </a:r>
            <a:r>
              <a:rPr sz="3300" spc="-3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2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300" spc="-2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35" dirty="0">
                <a:solidFill>
                  <a:srgbClr val="FFFFFF"/>
                </a:solidFill>
                <a:latin typeface="Symbol"/>
                <a:cs typeface="Symbol"/>
              </a:rPr>
              <a:t></a:t>
            </a:r>
            <a:r>
              <a:rPr sz="3300" spc="-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8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4350" spc="-180" dirty="0">
                <a:solidFill>
                  <a:srgbClr val="FFFFFF"/>
                </a:solidFill>
                <a:latin typeface="Symbol"/>
                <a:cs typeface="Symbol"/>
              </a:rPr>
              <a:t></a:t>
            </a:r>
            <a:r>
              <a:rPr sz="3300" spc="-180" dirty="0">
                <a:solidFill>
                  <a:srgbClr val="FFFFFF"/>
                </a:solidFill>
                <a:latin typeface="Times New Roman"/>
                <a:cs typeface="Times New Roman"/>
              </a:rPr>
              <a:t>P,</a:t>
            </a:r>
            <a:r>
              <a:rPr sz="3300" spc="-4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90" dirty="0">
                <a:solidFill>
                  <a:srgbClr val="FFFFFF"/>
                </a:solidFill>
                <a:latin typeface="Times New Roman"/>
                <a:cs typeface="Times New Roman"/>
              </a:rPr>
              <a:t>λ</a:t>
            </a:r>
            <a:r>
              <a:rPr sz="4350" spc="-190" dirty="0">
                <a:solidFill>
                  <a:srgbClr val="FFFFFF"/>
                </a:solidFill>
                <a:latin typeface="Symbol"/>
                <a:cs typeface="Symbol"/>
              </a:rPr>
              <a:t></a:t>
            </a:r>
            <a:r>
              <a:rPr sz="4350" spc="-6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35" dirty="0">
                <a:solidFill>
                  <a:srgbClr val="FFFFFF"/>
                </a:solidFill>
                <a:latin typeface="Symbol"/>
                <a:cs typeface="Symbol"/>
              </a:rPr>
              <a:t></a:t>
            </a:r>
            <a:r>
              <a:rPr sz="3300" spc="-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4950" spc="-7" baseline="31144" dirty="0">
                <a:solidFill>
                  <a:srgbClr val="FFFFFF"/>
                </a:solidFill>
                <a:latin typeface="Symbol"/>
                <a:cs typeface="Symbol"/>
              </a:rPr>
              <a:t></a:t>
            </a:r>
            <a:r>
              <a:rPr sz="3300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300" spc="-2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3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300" spc="-13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4350" spc="-445" dirty="0">
                <a:solidFill>
                  <a:srgbClr val="FFFFFF"/>
                </a:solidFill>
                <a:latin typeface="Symbol"/>
                <a:cs typeface="Symbol"/>
              </a:rPr>
              <a:t></a:t>
            </a:r>
            <a:r>
              <a:rPr sz="4350" spc="-44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4350" spc="-445" dirty="0">
                <a:solidFill>
                  <a:srgbClr val="FFFFFF"/>
                </a:solidFill>
                <a:latin typeface="Symbol"/>
                <a:cs typeface="Symbol"/>
              </a:rPr>
              <a:t></a:t>
            </a:r>
            <a:r>
              <a:rPr sz="435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950" spc="-270" baseline="35353" dirty="0">
                <a:solidFill>
                  <a:srgbClr val="FFFFFF"/>
                </a:solidFill>
                <a:latin typeface="Times New Roman"/>
                <a:cs typeface="Times New Roman"/>
              </a:rPr>
              <a:t>A	</a:t>
            </a:r>
            <a:r>
              <a:rPr sz="4950" spc="-142" baseline="31144" dirty="0">
                <a:solidFill>
                  <a:srgbClr val="FFFFFF"/>
                </a:solidFill>
                <a:latin typeface="Symbol"/>
                <a:cs typeface="Symbol"/>
              </a:rPr>
              <a:t></a:t>
            </a:r>
            <a:r>
              <a:rPr sz="4950" spc="-375" baseline="3114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35" dirty="0">
                <a:solidFill>
                  <a:srgbClr val="FFFFFF"/>
                </a:solidFill>
                <a:latin typeface="Symbol"/>
                <a:cs typeface="Symbol"/>
              </a:rPr>
              <a:t></a:t>
            </a:r>
            <a:r>
              <a:rPr sz="3300" spc="-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2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4350" spc="-125" dirty="0">
                <a:solidFill>
                  <a:srgbClr val="FFFFFF"/>
                </a:solidFill>
                <a:latin typeface="Symbol"/>
                <a:cs typeface="Symbol"/>
              </a:rPr>
              <a:t></a:t>
            </a:r>
            <a:r>
              <a:rPr sz="3300" spc="-12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4350" spc="-125" dirty="0">
                <a:solidFill>
                  <a:srgbClr val="FFFFFF"/>
                </a:solidFill>
                <a:latin typeface="Symbol"/>
                <a:cs typeface="Symbol"/>
              </a:rPr>
              <a:t></a:t>
            </a:r>
            <a:r>
              <a:rPr sz="3300" spc="-125" dirty="0">
                <a:solidFill>
                  <a:srgbClr val="FFFFFF"/>
                </a:solidFill>
                <a:latin typeface="Symbol"/>
                <a:cs typeface="Symbol"/>
              </a:rPr>
              <a:t></a:t>
            </a:r>
            <a:r>
              <a:rPr sz="3300" spc="-2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22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4350" spc="-220" dirty="0">
                <a:solidFill>
                  <a:srgbClr val="FFFFFF"/>
                </a:solidFill>
                <a:latin typeface="Symbol"/>
                <a:cs typeface="Symbol"/>
              </a:rPr>
              <a:t></a:t>
            </a:r>
            <a:r>
              <a:rPr sz="3300" spc="-220" dirty="0">
                <a:solidFill>
                  <a:srgbClr val="FFFFFF"/>
                </a:solidFill>
                <a:latin typeface="Times New Roman"/>
                <a:cs typeface="Times New Roman"/>
              </a:rPr>
              <a:t>y,</a:t>
            </a:r>
            <a:r>
              <a:rPr sz="3300" spc="-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14" dirty="0">
                <a:solidFill>
                  <a:srgbClr val="FFFFFF"/>
                </a:solidFill>
                <a:latin typeface="Times New Roman"/>
                <a:cs typeface="Times New Roman"/>
              </a:rPr>
              <a:t>P,</a:t>
            </a:r>
            <a:r>
              <a:rPr sz="3300" spc="-4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90" dirty="0">
                <a:solidFill>
                  <a:srgbClr val="FFFFFF"/>
                </a:solidFill>
                <a:latin typeface="Times New Roman"/>
                <a:cs typeface="Times New Roman"/>
              </a:rPr>
              <a:t>λ</a:t>
            </a:r>
            <a:r>
              <a:rPr sz="4350" spc="-190" dirty="0">
                <a:solidFill>
                  <a:srgbClr val="FFFFFF"/>
                </a:solidFill>
                <a:latin typeface="Symbol"/>
                <a:cs typeface="Symbol"/>
              </a:rPr>
              <a:t></a:t>
            </a:r>
            <a:endParaRPr sz="43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7840" y="207327"/>
            <a:ext cx="7602220" cy="3225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4830"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66FFFF"/>
                </a:solidFill>
                <a:latin typeface="Times New Roman"/>
                <a:cs typeface="Times New Roman"/>
              </a:rPr>
              <a:t>Equilíbrio </a:t>
            </a:r>
            <a:r>
              <a:rPr sz="3600" dirty="0">
                <a:solidFill>
                  <a:srgbClr val="66FFFF"/>
                </a:solidFill>
                <a:latin typeface="Times New Roman"/>
                <a:cs typeface="Times New Roman"/>
              </a:rPr>
              <a:t>no </a:t>
            </a:r>
            <a:r>
              <a:rPr sz="3600" spc="-5" dirty="0">
                <a:solidFill>
                  <a:srgbClr val="66FFFF"/>
                </a:solidFill>
                <a:latin typeface="Times New Roman"/>
                <a:cs typeface="Times New Roman"/>
              </a:rPr>
              <a:t>Mercado </a:t>
            </a:r>
            <a:r>
              <a:rPr sz="3600" dirty="0">
                <a:solidFill>
                  <a:srgbClr val="66FFFF"/>
                </a:solidFill>
                <a:latin typeface="Times New Roman"/>
                <a:cs typeface="Times New Roman"/>
              </a:rPr>
              <a:t>de</a:t>
            </a:r>
            <a:r>
              <a:rPr sz="3600" spc="20" dirty="0">
                <a:solidFill>
                  <a:srgbClr val="66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66FFFF"/>
                </a:solidFill>
                <a:latin typeface="Times New Roman"/>
                <a:cs typeface="Times New Roman"/>
              </a:rPr>
              <a:t>Produto</a:t>
            </a:r>
            <a:endParaRPr sz="3600">
              <a:latin typeface="Times New Roman"/>
              <a:cs typeface="Times New Roman"/>
            </a:endParaRPr>
          </a:p>
          <a:p>
            <a:pPr marL="50800" marR="86995">
              <a:lnSpc>
                <a:spcPct val="100000"/>
              </a:lnSpc>
              <a:spcBef>
                <a:spcPts val="187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Substituindo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equações 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comportamento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na equação de  equilíbrio (há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duas versões alternativas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desta última),</a:t>
            </a:r>
            <a:r>
              <a:rPr sz="24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tem-se:</a:t>
            </a:r>
            <a:endParaRPr sz="2400">
              <a:latin typeface="Times New Roman"/>
              <a:cs typeface="Times New Roman"/>
            </a:endParaRPr>
          </a:p>
          <a:p>
            <a:pPr marL="830580" algn="ctr">
              <a:lnSpc>
                <a:spcPct val="100000"/>
              </a:lnSpc>
              <a:spcBef>
                <a:spcPts val="840"/>
              </a:spcBef>
              <a:tabLst>
                <a:tab pos="3957954" algn="l"/>
                <a:tab pos="4505325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y = c + i + g + x</a:t>
            </a:r>
            <a:r>
              <a:rPr sz="2800" spc="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28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m	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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800" spc="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2775" spc="7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o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=</a:t>
            </a:r>
            <a:r>
              <a:rPr sz="2800" spc="-25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2775" spc="7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endParaRPr sz="2775" baseline="25525">
              <a:latin typeface="Times New Roman"/>
              <a:cs typeface="Times New Roman"/>
            </a:endParaRPr>
          </a:p>
          <a:p>
            <a:pPr marL="549275" algn="ctr">
              <a:lnSpc>
                <a:spcPct val="100000"/>
              </a:lnSpc>
              <a:spcBef>
                <a:spcPts val="405"/>
              </a:spcBef>
              <a:tabLst>
                <a:tab pos="5016500" algn="l"/>
              </a:tabLst>
            </a:pPr>
            <a:r>
              <a:rPr sz="3000" spc="155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000" spc="-1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195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000" spc="-2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3000" spc="-1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195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000" spc="-1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175" dirty="0">
                <a:solidFill>
                  <a:srgbClr val="FFFF00"/>
                </a:solidFill>
                <a:latin typeface="Times New Roman"/>
                <a:cs typeface="Times New Roman"/>
              </a:rPr>
              <a:t>g</a:t>
            </a:r>
            <a:r>
              <a:rPr sz="3000" spc="-1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195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000" spc="-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175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3000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195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3000" spc="-1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27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000" spc="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195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3000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155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000" spc="-1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195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000" spc="-2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13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3000" spc="-1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195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000" spc="-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FFF00"/>
                </a:solidFill>
                <a:latin typeface="Times New Roman"/>
                <a:cs typeface="Times New Roman"/>
              </a:rPr>
              <a:t>t	</a:t>
            </a:r>
            <a:r>
              <a:rPr sz="3000" spc="125" dirty="0">
                <a:solidFill>
                  <a:srgbClr val="FFFF00"/>
                </a:solidFill>
                <a:latin typeface="Times New Roman"/>
                <a:cs typeface="Times New Roman"/>
              </a:rPr>
              <a:t>supondo </a:t>
            </a:r>
            <a:r>
              <a:rPr sz="3000" spc="140" dirty="0">
                <a:solidFill>
                  <a:srgbClr val="FFFF00"/>
                </a:solidFill>
                <a:latin typeface="Times New Roman"/>
                <a:cs typeface="Times New Roman"/>
              </a:rPr>
              <a:t>rf </a:t>
            </a:r>
            <a:r>
              <a:rPr sz="3000" spc="195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3000" spc="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175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3000">
              <a:latin typeface="Times New Roman"/>
              <a:cs typeface="Times New Roman"/>
            </a:endParaRPr>
          </a:p>
          <a:p>
            <a:pPr marL="535940" algn="ctr">
              <a:lnSpc>
                <a:spcPct val="100000"/>
              </a:lnSpc>
              <a:spcBef>
                <a:spcPts val="1430"/>
              </a:spcBef>
              <a:tabLst>
                <a:tab pos="1369695" algn="l"/>
              </a:tabLst>
            </a:pPr>
            <a:r>
              <a:rPr sz="3000" spc="175" dirty="0">
                <a:solidFill>
                  <a:srgbClr val="FFFFFF"/>
                </a:solidFill>
                <a:latin typeface="Times New Roman"/>
                <a:cs typeface="Times New Roman"/>
              </a:rPr>
              <a:t>ou	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95" dirty="0">
                <a:solidFill>
                  <a:srgbClr val="FFFFFF"/>
                </a:solidFill>
                <a:latin typeface="Symbol"/>
                <a:cs typeface="Symbol"/>
              </a:rPr>
              <a:t></a:t>
            </a:r>
            <a:r>
              <a:rPr sz="3000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7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0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95" dirty="0">
                <a:solidFill>
                  <a:srgbClr val="FFFFFF"/>
                </a:solidFill>
                <a:latin typeface="Symbol"/>
                <a:cs typeface="Symbol"/>
              </a:rPr>
              <a:t></a:t>
            </a:r>
            <a:r>
              <a:rPr sz="30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7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95" dirty="0">
                <a:solidFill>
                  <a:srgbClr val="FFFFFF"/>
                </a:solidFill>
                <a:latin typeface="Symbol"/>
                <a:cs typeface="Symbol"/>
              </a:rPr>
              <a:t></a:t>
            </a:r>
            <a:r>
              <a:rPr sz="30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3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95" dirty="0">
                <a:solidFill>
                  <a:srgbClr val="FFFFFF"/>
                </a:solidFill>
                <a:latin typeface="Symbol"/>
                <a:cs typeface="Symbol"/>
              </a:rPr>
              <a:t></a:t>
            </a:r>
            <a:r>
              <a:rPr sz="30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95" dirty="0">
                <a:solidFill>
                  <a:srgbClr val="FFFFFF"/>
                </a:solidFill>
                <a:latin typeface="Symbol"/>
                <a:cs typeface="Symbol"/>
              </a:rPr>
              <a:t>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27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42020" y="3497579"/>
            <a:ext cx="1552575" cy="1947545"/>
          </a:xfrm>
          <a:custGeom>
            <a:avLst/>
            <a:gdLst/>
            <a:ahLst/>
            <a:cxnLst/>
            <a:rect l="l" t="t" r="r" b="b"/>
            <a:pathLst>
              <a:path w="1552575" h="1947545">
                <a:moveTo>
                  <a:pt x="1552486" y="0"/>
                </a:moveTo>
                <a:lnTo>
                  <a:pt x="1551206" y="48996"/>
                </a:lnTo>
                <a:lnTo>
                  <a:pt x="1547425" y="97883"/>
                </a:lnTo>
                <a:lnTo>
                  <a:pt x="1541230" y="146552"/>
                </a:lnTo>
                <a:lnTo>
                  <a:pt x="1532705" y="194895"/>
                </a:lnTo>
                <a:lnTo>
                  <a:pt x="1521938" y="242801"/>
                </a:lnTo>
                <a:lnTo>
                  <a:pt x="1509014" y="290163"/>
                </a:lnTo>
                <a:lnTo>
                  <a:pt x="1494020" y="336872"/>
                </a:lnTo>
                <a:lnTo>
                  <a:pt x="1477043" y="382818"/>
                </a:lnTo>
                <a:lnTo>
                  <a:pt x="1458168" y="427892"/>
                </a:lnTo>
                <a:lnTo>
                  <a:pt x="1437481" y="471987"/>
                </a:lnTo>
                <a:lnTo>
                  <a:pt x="1415070" y="514992"/>
                </a:lnTo>
                <a:lnTo>
                  <a:pt x="1391020" y="556798"/>
                </a:lnTo>
                <a:lnTo>
                  <a:pt x="1365417" y="597298"/>
                </a:lnTo>
                <a:lnTo>
                  <a:pt x="1338347" y="636382"/>
                </a:lnTo>
                <a:lnTo>
                  <a:pt x="1309898" y="673941"/>
                </a:lnTo>
                <a:lnTo>
                  <a:pt x="1280155" y="709866"/>
                </a:lnTo>
                <a:lnTo>
                  <a:pt x="1249204" y="744048"/>
                </a:lnTo>
                <a:lnTo>
                  <a:pt x="1217132" y="776379"/>
                </a:lnTo>
                <a:lnTo>
                  <a:pt x="1184025" y="806749"/>
                </a:lnTo>
                <a:lnTo>
                  <a:pt x="1149969" y="835050"/>
                </a:lnTo>
                <a:lnTo>
                  <a:pt x="1115050" y="861172"/>
                </a:lnTo>
                <a:lnTo>
                  <a:pt x="1079355" y="885007"/>
                </a:lnTo>
                <a:lnTo>
                  <a:pt x="1042970" y="906446"/>
                </a:lnTo>
                <a:lnTo>
                  <a:pt x="1005982" y="925380"/>
                </a:lnTo>
                <a:lnTo>
                  <a:pt x="968475" y="941699"/>
                </a:lnTo>
                <a:lnTo>
                  <a:pt x="930537" y="955296"/>
                </a:lnTo>
                <a:lnTo>
                  <a:pt x="892255" y="966061"/>
                </a:lnTo>
                <a:lnTo>
                  <a:pt x="853713" y="973885"/>
                </a:lnTo>
                <a:lnTo>
                  <a:pt x="814999" y="978659"/>
                </a:lnTo>
                <a:lnTo>
                  <a:pt x="776198" y="980274"/>
                </a:lnTo>
                <a:lnTo>
                  <a:pt x="736423" y="981972"/>
                </a:lnTo>
                <a:lnTo>
                  <a:pt x="696740" y="986986"/>
                </a:lnTo>
                <a:lnTo>
                  <a:pt x="657243" y="995200"/>
                </a:lnTo>
                <a:lnTo>
                  <a:pt x="618025" y="1006497"/>
                </a:lnTo>
                <a:lnTo>
                  <a:pt x="579179" y="1020758"/>
                </a:lnTo>
                <a:lnTo>
                  <a:pt x="540797" y="1037866"/>
                </a:lnTo>
                <a:lnTo>
                  <a:pt x="502973" y="1057705"/>
                </a:lnTo>
                <a:lnTo>
                  <a:pt x="465799" y="1080156"/>
                </a:lnTo>
                <a:lnTo>
                  <a:pt x="429369" y="1105102"/>
                </a:lnTo>
                <a:lnTo>
                  <a:pt x="393775" y="1132427"/>
                </a:lnTo>
                <a:lnTo>
                  <a:pt x="359110" y="1162012"/>
                </a:lnTo>
                <a:lnTo>
                  <a:pt x="325467" y="1193741"/>
                </a:lnTo>
                <a:lnTo>
                  <a:pt x="292940" y="1227496"/>
                </a:lnTo>
                <a:lnTo>
                  <a:pt x="261621" y="1263159"/>
                </a:lnTo>
                <a:lnTo>
                  <a:pt x="231602" y="1300613"/>
                </a:lnTo>
                <a:lnTo>
                  <a:pt x="202978" y="1339741"/>
                </a:lnTo>
                <a:lnTo>
                  <a:pt x="175841" y="1380426"/>
                </a:lnTo>
                <a:lnTo>
                  <a:pt x="150283" y="1422550"/>
                </a:lnTo>
                <a:lnTo>
                  <a:pt x="126398" y="1465995"/>
                </a:lnTo>
                <a:lnTo>
                  <a:pt x="104279" y="1510645"/>
                </a:lnTo>
                <a:lnTo>
                  <a:pt x="84019" y="1556382"/>
                </a:lnTo>
                <a:lnTo>
                  <a:pt x="65710" y="1603089"/>
                </a:lnTo>
                <a:lnTo>
                  <a:pt x="49446" y="1650648"/>
                </a:lnTo>
                <a:lnTo>
                  <a:pt x="35319" y="1698942"/>
                </a:lnTo>
                <a:lnTo>
                  <a:pt x="23422" y="1747853"/>
                </a:lnTo>
                <a:lnTo>
                  <a:pt x="13849" y="1797265"/>
                </a:lnTo>
                <a:lnTo>
                  <a:pt x="6693" y="1847060"/>
                </a:lnTo>
                <a:lnTo>
                  <a:pt x="2045" y="1897120"/>
                </a:lnTo>
                <a:lnTo>
                  <a:pt x="0" y="1947329"/>
                </a:lnTo>
              </a:path>
            </a:pathLst>
          </a:custGeom>
          <a:ln w="12699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98117" y="5369054"/>
            <a:ext cx="88900" cy="76835"/>
          </a:xfrm>
          <a:custGeom>
            <a:avLst/>
            <a:gdLst/>
            <a:ahLst/>
            <a:cxnLst/>
            <a:rect l="l" t="t" r="r" b="b"/>
            <a:pathLst>
              <a:path w="88900" h="76835">
                <a:moveTo>
                  <a:pt x="88900" y="634"/>
                </a:moveTo>
                <a:lnTo>
                  <a:pt x="43903" y="76517"/>
                </a:lnTo>
                <a:lnTo>
                  <a:pt x="0" y="0"/>
                </a:lnTo>
              </a:path>
            </a:pathLst>
          </a:custGeom>
          <a:ln w="12700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8982" y="2272283"/>
            <a:ext cx="1510030" cy="1700530"/>
          </a:xfrm>
          <a:custGeom>
            <a:avLst/>
            <a:gdLst/>
            <a:ahLst/>
            <a:cxnLst/>
            <a:rect l="l" t="t" r="r" b="b"/>
            <a:pathLst>
              <a:path w="1510030" h="1700529">
                <a:moveTo>
                  <a:pt x="1509598" y="0"/>
                </a:moveTo>
                <a:lnTo>
                  <a:pt x="1508064" y="47559"/>
                </a:lnTo>
                <a:lnTo>
                  <a:pt x="1503538" y="94988"/>
                </a:lnTo>
                <a:lnTo>
                  <a:pt x="1496137" y="142156"/>
                </a:lnTo>
                <a:lnTo>
                  <a:pt x="1485974" y="188932"/>
                </a:lnTo>
                <a:lnTo>
                  <a:pt x="1473164" y="235186"/>
                </a:lnTo>
                <a:lnTo>
                  <a:pt x="1457824" y="280788"/>
                </a:lnTo>
                <a:lnTo>
                  <a:pt x="1440068" y="325606"/>
                </a:lnTo>
                <a:lnTo>
                  <a:pt x="1420010" y="369510"/>
                </a:lnTo>
                <a:lnTo>
                  <a:pt x="1397767" y="412370"/>
                </a:lnTo>
                <a:lnTo>
                  <a:pt x="1373452" y="454056"/>
                </a:lnTo>
                <a:lnTo>
                  <a:pt x="1347182" y="494436"/>
                </a:lnTo>
                <a:lnTo>
                  <a:pt x="1319071" y="533380"/>
                </a:lnTo>
                <a:lnTo>
                  <a:pt x="1289234" y="570757"/>
                </a:lnTo>
                <a:lnTo>
                  <a:pt x="1257787" y="606438"/>
                </a:lnTo>
                <a:lnTo>
                  <a:pt x="1224844" y="640290"/>
                </a:lnTo>
                <a:lnTo>
                  <a:pt x="1190520" y="672185"/>
                </a:lnTo>
                <a:lnTo>
                  <a:pt x="1154931" y="701992"/>
                </a:lnTo>
                <a:lnTo>
                  <a:pt x="1118191" y="729579"/>
                </a:lnTo>
                <a:lnTo>
                  <a:pt x="1080416" y="754816"/>
                </a:lnTo>
                <a:lnTo>
                  <a:pt x="1041721" y="777573"/>
                </a:lnTo>
                <a:lnTo>
                  <a:pt x="1002220" y="797720"/>
                </a:lnTo>
                <a:lnTo>
                  <a:pt x="962029" y="815125"/>
                </a:lnTo>
                <a:lnTo>
                  <a:pt x="921263" y="829658"/>
                </a:lnTo>
                <a:lnTo>
                  <a:pt x="880037" y="841189"/>
                </a:lnTo>
                <a:lnTo>
                  <a:pt x="838465" y="849587"/>
                </a:lnTo>
                <a:lnTo>
                  <a:pt x="796664" y="854722"/>
                </a:lnTo>
                <a:lnTo>
                  <a:pt x="754748" y="856462"/>
                </a:lnTo>
                <a:lnTo>
                  <a:pt x="713249" y="858168"/>
                </a:lnTo>
                <a:lnTo>
                  <a:pt x="671861" y="863202"/>
                </a:lnTo>
                <a:lnTo>
                  <a:pt x="630697" y="871436"/>
                </a:lnTo>
                <a:lnTo>
                  <a:pt x="589868" y="882745"/>
                </a:lnTo>
                <a:lnTo>
                  <a:pt x="549485" y="897002"/>
                </a:lnTo>
                <a:lnTo>
                  <a:pt x="509661" y="914080"/>
                </a:lnTo>
                <a:lnTo>
                  <a:pt x="470506" y="933852"/>
                </a:lnTo>
                <a:lnTo>
                  <a:pt x="432133" y="956192"/>
                </a:lnTo>
                <a:lnTo>
                  <a:pt x="394652" y="980972"/>
                </a:lnTo>
                <a:lnTo>
                  <a:pt x="358177" y="1008068"/>
                </a:lnTo>
                <a:lnTo>
                  <a:pt x="322818" y="1037351"/>
                </a:lnTo>
                <a:lnTo>
                  <a:pt x="288687" y="1068695"/>
                </a:lnTo>
                <a:lnTo>
                  <a:pt x="255896" y="1101973"/>
                </a:lnTo>
                <a:lnTo>
                  <a:pt x="224556" y="1137059"/>
                </a:lnTo>
                <a:lnTo>
                  <a:pt x="194779" y="1173827"/>
                </a:lnTo>
                <a:lnTo>
                  <a:pt x="166676" y="1212148"/>
                </a:lnTo>
                <a:lnTo>
                  <a:pt x="140360" y="1251898"/>
                </a:lnTo>
                <a:lnTo>
                  <a:pt x="115942" y="1292949"/>
                </a:lnTo>
                <a:lnTo>
                  <a:pt x="93533" y="1335174"/>
                </a:lnTo>
                <a:lnTo>
                  <a:pt x="73245" y="1378447"/>
                </a:lnTo>
                <a:lnTo>
                  <a:pt x="55190" y="1422642"/>
                </a:lnTo>
                <a:lnTo>
                  <a:pt x="39479" y="1467630"/>
                </a:lnTo>
                <a:lnTo>
                  <a:pt x="26225" y="1513287"/>
                </a:lnTo>
                <a:lnTo>
                  <a:pt x="15538" y="1559485"/>
                </a:lnTo>
                <a:lnTo>
                  <a:pt x="7530" y="1606098"/>
                </a:lnTo>
                <a:lnTo>
                  <a:pt x="2314" y="1652998"/>
                </a:lnTo>
                <a:lnTo>
                  <a:pt x="0" y="1700060"/>
                </a:lnTo>
              </a:path>
            </a:pathLst>
          </a:custGeom>
          <a:ln w="12700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5200" y="3896031"/>
            <a:ext cx="88900" cy="76835"/>
          </a:xfrm>
          <a:custGeom>
            <a:avLst/>
            <a:gdLst/>
            <a:ahLst/>
            <a:cxnLst/>
            <a:rect l="l" t="t" r="r" b="b"/>
            <a:pathLst>
              <a:path w="88900" h="76835">
                <a:moveTo>
                  <a:pt x="88900" y="787"/>
                </a:moveTo>
                <a:lnTo>
                  <a:pt x="43776" y="76593"/>
                </a:lnTo>
                <a:lnTo>
                  <a:pt x="0" y="0"/>
                </a:lnTo>
              </a:path>
            </a:pathLst>
          </a:custGeom>
          <a:ln w="12700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2400" y="207963"/>
            <a:ext cx="6299200" cy="573087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600" spc="-5" dirty="0"/>
              <a:t>Equilíbrio </a:t>
            </a:r>
            <a:r>
              <a:rPr sz="3600" dirty="0"/>
              <a:t>no </a:t>
            </a:r>
            <a:r>
              <a:rPr sz="3600" spc="-5" dirty="0"/>
              <a:t>Mercado </a:t>
            </a:r>
            <a:r>
              <a:rPr sz="3600" dirty="0"/>
              <a:t>de</a:t>
            </a:r>
            <a:r>
              <a:rPr sz="3600" spc="5" dirty="0"/>
              <a:t> </a:t>
            </a:r>
            <a:r>
              <a:rPr sz="3600" spc="-5" dirty="0"/>
              <a:t>Produto</a:t>
            </a:r>
            <a:endParaRPr sz="3600"/>
          </a:p>
        </p:txBody>
      </p:sp>
      <p:sp>
        <p:nvSpPr>
          <p:cNvPr id="19459" name="object 10"/>
          <p:cNvSpPr txBox="1">
            <a:spLocks noChangeArrowheads="1"/>
          </p:cNvSpPr>
          <p:nvPr/>
        </p:nvSpPr>
        <p:spPr bwMode="auto">
          <a:xfrm>
            <a:off x="354013" y="4030663"/>
            <a:ext cx="8496300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42240" rIns="0" bIns="0">
            <a:spAutoFit/>
          </a:bodyPr>
          <a:lstStyle>
            <a:lvl1pPr marL="412750" indent="-374650">
              <a:tabLst>
                <a:tab pos="412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412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412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412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412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FontTx/>
              <a:buChar char="•"/>
            </a:pPr>
            <a:r>
              <a:rPr lang="pt-BR" altLang="pt-BR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Essas expressões dão a curva IS.</a:t>
            </a:r>
            <a:endParaRPr lang="pt-BR" altLang="pt-B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1700"/>
              </a:spcBef>
              <a:buFontTx/>
              <a:buChar char="•"/>
            </a:pPr>
            <a:r>
              <a:rPr lang="pt-BR" altLang="pt-BR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um nível de preço P</a:t>
            </a:r>
            <a:r>
              <a:rPr lang="pt-BR" altLang="pt-BR" sz="2700" baseline="-26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altLang="pt-BR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uma taxa de câmbio </a:t>
            </a:r>
            <a:r>
              <a:rPr lang="pt-BR" altLang="pt-BR" sz="28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</a:t>
            </a:r>
            <a:r>
              <a:rPr lang="pt-BR" altLang="pt-BR" sz="2700" baseline="-26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pt-BR" altLang="pt-BR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um  certo valor nominal A</a:t>
            </a:r>
            <a:r>
              <a:rPr lang="pt-BR" altLang="pt-BR" sz="2700" baseline="-26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pt-BR" altLang="pt-BR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ativos líquidos possuídos  pelo setor privado e de crédito ao consumo CR</a:t>
            </a:r>
            <a:r>
              <a:rPr lang="pt-BR" altLang="pt-BR" sz="2700" baseline="-21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altLang="pt-BR" sz="2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encontram-se as combinações (y, r) que dão o equilíbrio  no mercado de produto.</a:t>
            </a:r>
            <a:endParaRPr lang="pt-BR" altLang="pt-B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object 11"/>
          <p:cNvSpPr txBox="1">
            <a:spLocks noChangeArrowheads="1"/>
          </p:cNvSpPr>
          <p:nvPr/>
        </p:nvSpPr>
        <p:spPr bwMode="auto">
          <a:xfrm>
            <a:off x="1341438" y="804863"/>
            <a:ext cx="60198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335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pt-BR" altLang="pt-BR" sz="2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Existem duas equações alternativas para  expressar o equilíbrio do mercado de produto</a:t>
            </a:r>
            <a:endParaRPr lang="pt-BR" altLang="pt-BR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58250" y="6427788"/>
            <a:ext cx="206375" cy="239712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CaixaDeTexto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1992" y="1930218"/>
            <a:ext cx="8740341" cy="64171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4" name="CaixaDeTexto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7657" y="2949406"/>
            <a:ext cx="8089009" cy="70378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01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8013" y="188913"/>
            <a:ext cx="7988300" cy="512762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200" dirty="0"/>
              <a:t>Equilíbrio no Mercado de Produto (p. </a:t>
            </a:r>
            <a:r>
              <a:rPr sz="3200" spc="5" dirty="0"/>
              <a:t>332 </a:t>
            </a:r>
            <a:r>
              <a:rPr sz="3200" dirty="0"/>
              <a:t>e</a:t>
            </a:r>
            <a:r>
              <a:rPr sz="3200" spc="-180" dirty="0"/>
              <a:t> </a:t>
            </a:r>
            <a:r>
              <a:rPr sz="3200" spc="5" dirty="0"/>
              <a:t>333)</a:t>
            </a:r>
            <a:endParaRPr sz="3200"/>
          </a:p>
        </p:txBody>
      </p:sp>
      <p:sp>
        <p:nvSpPr>
          <p:cNvPr id="20483" name="object 3"/>
          <p:cNvSpPr>
            <a:spLocks/>
          </p:cNvSpPr>
          <p:nvPr/>
        </p:nvSpPr>
        <p:spPr bwMode="auto">
          <a:xfrm>
            <a:off x="1058863" y="3502025"/>
            <a:ext cx="6835775" cy="0"/>
          </a:xfrm>
          <a:custGeom>
            <a:avLst/>
            <a:gdLst>
              <a:gd name="T0" fmla="*/ 0 w 6835140"/>
              <a:gd name="T1" fmla="*/ 6837807 w 683514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6835140">
                <a:moveTo>
                  <a:pt x="0" y="0"/>
                </a:moveTo>
                <a:lnTo>
                  <a:pt x="6834632" y="0"/>
                </a:lnTo>
              </a:path>
            </a:pathLst>
          </a:custGeom>
          <a:noFill/>
          <a:ln w="19812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484" name="object 4"/>
          <p:cNvSpPr>
            <a:spLocks/>
          </p:cNvSpPr>
          <p:nvPr/>
        </p:nvSpPr>
        <p:spPr bwMode="auto">
          <a:xfrm>
            <a:off x="7881938" y="3463925"/>
            <a:ext cx="76200" cy="76200"/>
          </a:xfrm>
          <a:custGeom>
            <a:avLst/>
            <a:gdLst>
              <a:gd name="T0" fmla="*/ 0 w 76200"/>
              <a:gd name="T1" fmla="*/ 0 h 76200"/>
              <a:gd name="T2" fmla="*/ 0 w 76200"/>
              <a:gd name="T3" fmla="*/ 76200 h 76200"/>
              <a:gd name="T4" fmla="*/ 76200 w 76200"/>
              <a:gd name="T5" fmla="*/ 38100 h 76200"/>
              <a:gd name="T6" fmla="*/ 0 w 76200"/>
              <a:gd name="T7" fmla="*/ 0 h 762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485" name="object 5"/>
          <p:cNvSpPr>
            <a:spLocks/>
          </p:cNvSpPr>
          <p:nvPr/>
        </p:nvSpPr>
        <p:spPr bwMode="auto">
          <a:xfrm>
            <a:off x="995363" y="3463925"/>
            <a:ext cx="76200" cy="76200"/>
          </a:xfrm>
          <a:custGeom>
            <a:avLst/>
            <a:gdLst>
              <a:gd name="T0" fmla="*/ 76200 w 76200"/>
              <a:gd name="T1" fmla="*/ 0 h 76200"/>
              <a:gd name="T2" fmla="*/ 0 w 76200"/>
              <a:gd name="T3" fmla="*/ 38100 h 76200"/>
              <a:gd name="T4" fmla="*/ 76200 w 76200"/>
              <a:gd name="T5" fmla="*/ 76200 h 76200"/>
              <a:gd name="T6" fmla="*/ 76200 w 76200"/>
              <a:gd name="T7" fmla="*/ 0 h 762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486" name="object 6"/>
          <p:cNvSpPr>
            <a:spLocks/>
          </p:cNvSpPr>
          <p:nvPr/>
        </p:nvSpPr>
        <p:spPr bwMode="auto">
          <a:xfrm>
            <a:off x="4567238" y="1044575"/>
            <a:ext cx="0" cy="4954588"/>
          </a:xfrm>
          <a:custGeom>
            <a:avLst/>
            <a:gdLst>
              <a:gd name="T0" fmla="*/ 4950782 h 4955540"/>
              <a:gd name="T1" fmla="*/ 0 h 495554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4955540">
                <a:moveTo>
                  <a:pt x="0" y="4955540"/>
                </a:moveTo>
                <a:lnTo>
                  <a:pt x="0" y="0"/>
                </a:lnTo>
              </a:path>
            </a:pathLst>
          </a:custGeom>
          <a:noFill/>
          <a:ln w="19812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487" name="object 7"/>
          <p:cNvSpPr>
            <a:spLocks/>
          </p:cNvSpPr>
          <p:nvPr/>
        </p:nvSpPr>
        <p:spPr bwMode="auto">
          <a:xfrm>
            <a:off x="4529138" y="981075"/>
            <a:ext cx="76200" cy="76200"/>
          </a:xfrm>
          <a:custGeom>
            <a:avLst/>
            <a:gdLst>
              <a:gd name="T0" fmla="*/ 38100 w 76200"/>
              <a:gd name="T1" fmla="*/ 0 h 76200"/>
              <a:gd name="T2" fmla="*/ 0 w 76200"/>
              <a:gd name="T3" fmla="*/ 76200 h 76200"/>
              <a:gd name="T4" fmla="*/ 76200 w 76200"/>
              <a:gd name="T5" fmla="*/ 76200 h 76200"/>
              <a:gd name="T6" fmla="*/ 38100 w 76200"/>
              <a:gd name="T7" fmla="*/ 0 h 762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488" name="object 8"/>
          <p:cNvSpPr>
            <a:spLocks/>
          </p:cNvSpPr>
          <p:nvPr/>
        </p:nvSpPr>
        <p:spPr bwMode="auto">
          <a:xfrm>
            <a:off x="4529138" y="5986463"/>
            <a:ext cx="76200" cy="76200"/>
          </a:xfrm>
          <a:custGeom>
            <a:avLst/>
            <a:gdLst>
              <a:gd name="T0" fmla="*/ 76200 w 76200"/>
              <a:gd name="T1" fmla="*/ 0 h 76200"/>
              <a:gd name="T2" fmla="*/ 0 w 76200"/>
              <a:gd name="T3" fmla="*/ 0 h 76200"/>
              <a:gd name="T4" fmla="*/ 38100 w 76200"/>
              <a:gd name="T5" fmla="*/ 76199 h 76200"/>
              <a:gd name="T6" fmla="*/ 76200 w 76200"/>
              <a:gd name="T7" fmla="*/ 0 h 762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199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9" name="object 9"/>
          <p:cNvSpPr txBox="1"/>
          <p:nvPr/>
        </p:nvSpPr>
        <p:spPr>
          <a:xfrm>
            <a:off x="823913" y="3538538"/>
            <a:ext cx="803275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dirty="0">
                <a:solidFill>
                  <a:srgbClr val="FFFFFF"/>
                </a:solidFill>
                <a:latin typeface="Times New Roman"/>
                <a:cs typeface="Times New Roman"/>
              </a:rPr>
              <a:t>i + g +</a:t>
            </a:r>
            <a:r>
              <a:rPr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94238" y="5811838"/>
            <a:ext cx="841375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pc="-5" dirty="0">
                <a:solidFill>
                  <a:srgbClr val="FFFFFF"/>
                </a:solidFill>
                <a:latin typeface="Times New Roman"/>
                <a:cs typeface="Times New Roman"/>
              </a:rPr>
              <a:t>s </a:t>
            </a:r>
            <a:r>
              <a:rPr dirty="0">
                <a:solidFill>
                  <a:srgbClr val="FFFFFF"/>
                </a:solidFill>
                <a:latin typeface="Times New Roman"/>
                <a:cs typeface="Times New Roman"/>
              </a:rPr>
              <a:t>+ t +</a:t>
            </a:r>
            <a:r>
              <a:rPr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0491" name="object 11"/>
          <p:cNvSpPr txBox="1">
            <a:spLocks noChangeArrowheads="1"/>
          </p:cNvSpPr>
          <p:nvPr/>
        </p:nvSpPr>
        <p:spPr bwMode="auto">
          <a:xfrm>
            <a:off x="7643813" y="3517900"/>
            <a:ext cx="13970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pt-BR" altLang="pt-BR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pt-BR" altLang="pt-B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3425" y="5846763"/>
            <a:ext cx="115888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0493" name="object 13"/>
          <p:cNvSpPr txBox="1">
            <a:spLocks noChangeArrowheads="1"/>
          </p:cNvSpPr>
          <p:nvPr/>
        </p:nvSpPr>
        <p:spPr bwMode="auto">
          <a:xfrm>
            <a:off x="8615363" y="5980113"/>
            <a:ext cx="1016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pt-BR" altLang="pt-BR" sz="1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pt-BR" altLang="pt-B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43825" y="5846763"/>
            <a:ext cx="1049338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dirty="0">
                <a:solidFill>
                  <a:srgbClr val="FFFF00"/>
                </a:solidFill>
                <a:latin typeface="Times New Roman"/>
                <a:cs typeface="Times New Roman"/>
              </a:rPr>
              <a:t>+ t + </a:t>
            </a:r>
            <a:r>
              <a:rPr spc="-5" dirty="0">
                <a:solidFill>
                  <a:srgbClr val="FFFF00"/>
                </a:solidFill>
                <a:latin typeface="Times New Roman"/>
                <a:cs typeface="Times New Roman"/>
              </a:rPr>
              <a:t>m(P</a:t>
            </a:r>
            <a:r>
              <a:rPr spc="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0495" name="object 15"/>
          <p:cNvSpPr txBox="1">
            <a:spLocks noChangeArrowheads="1"/>
          </p:cNvSpPr>
          <p:nvPr/>
        </p:nvSpPr>
        <p:spPr bwMode="auto">
          <a:xfrm>
            <a:off x="7312025" y="5692775"/>
            <a:ext cx="3175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381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pt-BR" altLang="pt-BR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altLang="pt-BR" baseline="-21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</a:t>
            </a:r>
            <a:r>
              <a:rPr lang="pt-BR" altLang="pt-BR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altLang="pt-BR" baseline="-21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pt-BR" altLang="pt-BR" baseline="-2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6" name="object 16"/>
          <p:cNvSpPr>
            <a:spLocks/>
          </p:cNvSpPr>
          <p:nvPr/>
        </p:nvSpPr>
        <p:spPr bwMode="auto">
          <a:xfrm>
            <a:off x="7297738" y="6008688"/>
            <a:ext cx="338137" cy="0"/>
          </a:xfrm>
          <a:custGeom>
            <a:avLst/>
            <a:gdLst>
              <a:gd name="T0" fmla="*/ 0 w 337184"/>
              <a:gd name="T1" fmla="*/ 341591 w 337184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337184">
                <a:moveTo>
                  <a:pt x="0" y="0"/>
                </a:moveTo>
                <a:lnTo>
                  <a:pt x="336804" y="0"/>
                </a:lnTo>
              </a:path>
            </a:pathLst>
          </a:custGeom>
          <a:noFill/>
          <a:ln w="9144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497" name="object 17"/>
          <p:cNvSpPr>
            <a:spLocks/>
          </p:cNvSpPr>
          <p:nvPr/>
        </p:nvSpPr>
        <p:spPr bwMode="auto">
          <a:xfrm>
            <a:off x="7240588" y="5719763"/>
            <a:ext cx="74612" cy="595312"/>
          </a:xfrm>
          <a:custGeom>
            <a:avLst/>
            <a:gdLst>
              <a:gd name="T0" fmla="*/ 73357 w 74929"/>
              <a:gd name="T1" fmla="*/ 591142 h 596264"/>
              <a:gd name="T2" fmla="*/ 44801 w 74929"/>
              <a:gd name="T3" fmla="*/ 585300 h 596264"/>
              <a:gd name="T4" fmla="*/ 21484 w 74929"/>
              <a:gd name="T5" fmla="*/ 569368 h 596264"/>
              <a:gd name="T6" fmla="*/ 5763 w 74929"/>
              <a:gd name="T7" fmla="*/ 545739 h 596264"/>
              <a:gd name="T8" fmla="*/ 0 w 74929"/>
              <a:gd name="T9" fmla="*/ 516808 h 596264"/>
              <a:gd name="T10" fmla="*/ 0 w 74929"/>
              <a:gd name="T11" fmla="*/ 74333 h 596264"/>
              <a:gd name="T12" fmla="*/ 5763 w 74929"/>
              <a:gd name="T13" fmla="*/ 45401 h 596264"/>
              <a:gd name="T14" fmla="*/ 21484 w 74929"/>
              <a:gd name="T15" fmla="*/ 21773 h 596264"/>
              <a:gd name="T16" fmla="*/ 44801 w 74929"/>
              <a:gd name="T17" fmla="*/ 5844 h 596264"/>
              <a:gd name="T18" fmla="*/ 73357 w 74929"/>
              <a:gd name="T19" fmla="*/ 0 h 5962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4929" h="596264">
                <a:moveTo>
                  <a:pt x="74929" y="595883"/>
                </a:moveTo>
                <a:lnTo>
                  <a:pt x="45761" y="589994"/>
                </a:lnTo>
                <a:lnTo>
                  <a:pt x="21944" y="573935"/>
                </a:lnTo>
                <a:lnTo>
                  <a:pt x="5887" y="550117"/>
                </a:lnTo>
                <a:lnTo>
                  <a:pt x="0" y="520953"/>
                </a:lnTo>
                <a:lnTo>
                  <a:pt x="0" y="74929"/>
                </a:lnTo>
                <a:lnTo>
                  <a:pt x="5887" y="45766"/>
                </a:lnTo>
                <a:lnTo>
                  <a:pt x="21944" y="21948"/>
                </a:lnTo>
                <a:lnTo>
                  <a:pt x="45761" y="5889"/>
                </a:lnTo>
                <a:lnTo>
                  <a:pt x="74929" y="0"/>
                </a:lnTo>
              </a:path>
            </a:pathLst>
          </a:custGeom>
          <a:noFill/>
          <a:ln w="9144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498" name="object 18"/>
          <p:cNvSpPr>
            <a:spLocks/>
          </p:cNvSpPr>
          <p:nvPr/>
        </p:nvSpPr>
        <p:spPr bwMode="auto">
          <a:xfrm>
            <a:off x="7615238" y="5719763"/>
            <a:ext cx="74612" cy="595312"/>
          </a:xfrm>
          <a:custGeom>
            <a:avLst/>
            <a:gdLst>
              <a:gd name="T0" fmla="*/ 0 w 74929"/>
              <a:gd name="T1" fmla="*/ 0 h 596264"/>
              <a:gd name="T2" fmla="*/ 28552 w 74929"/>
              <a:gd name="T3" fmla="*/ 5844 h 596264"/>
              <a:gd name="T4" fmla="*/ 51871 w 74929"/>
              <a:gd name="T5" fmla="*/ 21773 h 596264"/>
              <a:gd name="T6" fmla="*/ 67592 w 74929"/>
              <a:gd name="T7" fmla="*/ 45401 h 596264"/>
              <a:gd name="T8" fmla="*/ 73357 w 74929"/>
              <a:gd name="T9" fmla="*/ 74333 h 596264"/>
              <a:gd name="T10" fmla="*/ 73357 w 74929"/>
              <a:gd name="T11" fmla="*/ 516808 h 596264"/>
              <a:gd name="T12" fmla="*/ 67592 w 74929"/>
              <a:gd name="T13" fmla="*/ 545739 h 596264"/>
              <a:gd name="T14" fmla="*/ 51871 w 74929"/>
              <a:gd name="T15" fmla="*/ 569368 h 596264"/>
              <a:gd name="T16" fmla="*/ 28552 w 74929"/>
              <a:gd name="T17" fmla="*/ 585300 h 596264"/>
              <a:gd name="T18" fmla="*/ 0 w 74929"/>
              <a:gd name="T19" fmla="*/ 591142 h 5962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4929" h="596264">
                <a:moveTo>
                  <a:pt x="0" y="0"/>
                </a:moveTo>
                <a:lnTo>
                  <a:pt x="29163" y="5889"/>
                </a:lnTo>
                <a:lnTo>
                  <a:pt x="52981" y="21948"/>
                </a:lnTo>
                <a:lnTo>
                  <a:pt x="69040" y="45766"/>
                </a:lnTo>
                <a:lnTo>
                  <a:pt x="74929" y="74929"/>
                </a:lnTo>
                <a:lnTo>
                  <a:pt x="74929" y="520953"/>
                </a:lnTo>
                <a:lnTo>
                  <a:pt x="69040" y="550117"/>
                </a:lnTo>
                <a:lnTo>
                  <a:pt x="52981" y="573935"/>
                </a:lnTo>
                <a:lnTo>
                  <a:pt x="29163" y="589994"/>
                </a:lnTo>
                <a:lnTo>
                  <a:pt x="0" y="595883"/>
                </a:lnTo>
              </a:path>
            </a:pathLst>
          </a:custGeom>
          <a:noFill/>
          <a:ln w="9144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499" name="object 19"/>
          <p:cNvSpPr>
            <a:spLocks/>
          </p:cNvSpPr>
          <p:nvPr/>
        </p:nvSpPr>
        <p:spPr bwMode="auto">
          <a:xfrm>
            <a:off x="4565650" y="3495675"/>
            <a:ext cx="2497138" cy="2325688"/>
          </a:xfrm>
          <a:custGeom>
            <a:avLst/>
            <a:gdLst>
              <a:gd name="T0" fmla="*/ 0 w 2498090"/>
              <a:gd name="T1" fmla="*/ 0 h 2326004"/>
              <a:gd name="T2" fmla="*/ 2493080 w 2498090"/>
              <a:gd name="T3" fmla="*/ 2324044 h 232600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498090" h="2326004">
                <a:moveTo>
                  <a:pt x="0" y="0"/>
                </a:moveTo>
                <a:lnTo>
                  <a:pt x="2497836" y="2325624"/>
                </a:lnTo>
              </a:path>
            </a:pathLst>
          </a:custGeom>
          <a:noFill/>
          <a:ln w="2895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" name="object 20"/>
          <p:cNvSpPr txBox="1"/>
          <p:nvPr/>
        </p:nvSpPr>
        <p:spPr>
          <a:xfrm>
            <a:off x="441325" y="3086100"/>
            <a:ext cx="1820863" cy="3000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1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pc="-20" dirty="0">
                <a:solidFill>
                  <a:srgbClr val="FFFF00"/>
                </a:solidFill>
                <a:latin typeface="Times New Roman"/>
                <a:cs typeface="Times New Roman"/>
              </a:rPr>
              <a:t>i(r, </a:t>
            </a:r>
            <a:r>
              <a:rPr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dirty="0">
                <a:solidFill>
                  <a:srgbClr val="FFFF00"/>
                </a:solidFill>
                <a:latin typeface="Times New Roman"/>
                <a:cs typeface="Times New Roman"/>
              </a:rPr>
              <a:t>)+x(P</a:t>
            </a:r>
            <a:r>
              <a:rPr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pc="-5" dirty="0">
                <a:solidFill>
                  <a:srgbClr val="FFFF00"/>
                </a:solidFill>
                <a:latin typeface="Times New Roman"/>
                <a:cs typeface="Times New Roman"/>
              </a:rPr>
              <a:t>)+g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0501" name="object 21"/>
          <p:cNvSpPr>
            <a:spLocks/>
          </p:cNvSpPr>
          <p:nvPr/>
        </p:nvSpPr>
        <p:spPr bwMode="auto">
          <a:xfrm>
            <a:off x="2198688" y="1184275"/>
            <a:ext cx="1590675" cy="1987550"/>
          </a:xfrm>
          <a:custGeom>
            <a:avLst/>
            <a:gdLst>
              <a:gd name="T0" fmla="*/ 0 w 1591310"/>
              <a:gd name="T1" fmla="*/ 1987296 h 1987550"/>
              <a:gd name="T2" fmla="*/ 49345 w 1591310"/>
              <a:gd name="T3" fmla="*/ 1963177 h 1987550"/>
              <a:gd name="T4" fmla="*/ 98644 w 1591310"/>
              <a:gd name="T5" fmla="*/ 1939039 h 1987550"/>
              <a:gd name="T6" fmla="*/ 147837 w 1591310"/>
              <a:gd name="T7" fmla="*/ 1914861 h 1987550"/>
              <a:gd name="T8" fmla="*/ 196877 w 1591310"/>
              <a:gd name="T9" fmla="*/ 1890623 h 1987550"/>
              <a:gd name="T10" fmla="*/ 245718 w 1591310"/>
              <a:gd name="T11" fmla="*/ 1866305 h 1987550"/>
              <a:gd name="T12" fmla="*/ 294300 w 1591310"/>
              <a:gd name="T13" fmla="*/ 1841886 h 1987550"/>
              <a:gd name="T14" fmla="*/ 342579 w 1591310"/>
              <a:gd name="T15" fmla="*/ 1817348 h 1987550"/>
              <a:gd name="T16" fmla="*/ 390503 w 1591310"/>
              <a:gd name="T17" fmla="*/ 1792669 h 1987550"/>
              <a:gd name="T18" fmla="*/ 438019 w 1591310"/>
              <a:gd name="T19" fmla="*/ 1767831 h 1987550"/>
              <a:gd name="T20" fmla="*/ 485076 w 1591310"/>
              <a:gd name="T21" fmla="*/ 1742812 h 1987550"/>
              <a:gd name="T22" fmla="*/ 531627 w 1591310"/>
              <a:gd name="T23" fmla="*/ 1717593 h 1987550"/>
              <a:gd name="T24" fmla="*/ 577615 w 1591310"/>
              <a:gd name="T25" fmla="*/ 1692154 h 1987550"/>
              <a:gd name="T26" fmla="*/ 622996 w 1591310"/>
              <a:gd name="T27" fmla="*/ 1666475 h 1987550"/>
              <a:gd name="T28" fmla="*/ 667713 w 1591310"/>
              <a:gd name="T29" fmla="*/ 1640535 h 1987550"/>
              <a:gd name="T30" fmla="*/ 711722 w 1591310"/>
              <a:gd name="T31" fmla="*/ 1614316 h 1987550"/>
              <a:gd name="T32" fmla="*/ 754963 w 1591310"/>
              <a:gd name="T33" fmla="*/ 1587796 h 1987550"/>
              <a:gd name="T34" fmla="*/ 797393 w 1591310"/>
              <a:gd name="T35" fmla="*/ 1560955 h 1987550"/>
              <a:gd name="T36" fmla="*/ 838959 w 1591310"/>
              <a:gd name="T37" fmla="*/ 1533775 h 1987550"/>
              <a:gd name="T38" fmla="*/ 879607 w 1591310"/>
              <a:gd name="T39" fmla="*/ 1506234 h 1987550"/>
              <a:gd name="T40" fmla="*/ 919290 w 1591310"/>
              <a:gd name="T41" fmla="*/ 1478313 h 1987550"/>
              <a:gd name="T42" fmla="*/ 957954 w 1591310"/>
              <a:gd name="T43" fmla="*/ 1449992 h 1987550"/>
              <a:gd name="T44" fmla="*/ 995551 w 1591310"/>
              <a:gd name="T45" fmla="*/ 1421250 h 1987550"/>
              <a:gd name="T46" fmla="*/ 1032030 w 1591310"/>
              <a:gd name="T47" fmla="*/ 1392069 h 1987550"/>
              <a:gd name="T48" fmla="*/ 1067337 w 1591310"/>
              <a:gd name="T49" fmla="*/ 1362426 h 1987550"/>
              <a:gd name="T50" fmla="*/ 1101424 w 1591310"/>
              <a:gd name="T51" fmla="*/ 1332304 h 1987550"/>
              <a:gd name="T52" fmla="*/ 1134238 w 1591310"/>
              <a:gd name="T53" fmla="*/ 1301681 h 1987550"/>
              <a:gd name="T54" fmla="*/ 1165731 w 1591310"/>
              <a:gd name="T55" fmla="*/ 1270537 h 1987550"/>
              <a:gd name="T56" fmla="*/ 1195850 w 1591310"/>
              <a:gd name="T57" fmla="*/ 1238853 h 1987550"/>
              <a:gd name="T58" fmla="*/ 1224545 w 1591310"/>
              <a:gd name="T59" fmla="*/ 1206609 h 1987550"/>
              <a:gd name="T60" fmla="*/ 1251763 w 1591310"/>
              <a:gd name="T61" fmla="*/ 1173784 h 1987550"/>
              <a:gd name="T62" fmla="*/ 1282437 w 1591310"/>
              <a:gd name="T63" fmla="*/ 1133612 h 1987550"/>
              <a:gd name="T64" fmla="*/ 1311001 w 1591310"/>
              <a:gd name="T65" fmla="*/ 1092609 h 1987550"/>
              <a:gd name="T66" fmla="*/ 1337543 w 1591310"/>
              <a:gd name="T67" fmla="*/ 1050811 h 1987550"/>
              <a:gd name="T68" fmla="*/ 1362151 w 1591310"/>
              <a:gd name="T69" fmla="*/ 1008252 h 1987550"/>
              <a:gd name="T70" fmla="*/ 1384913 w 1591310"/>
              <a:gd name="T71" fmla="*/ 964967 h 1987550"/>
              <a:gd name="T72" fmla="*/ 1405918 w 1591310"/>
              <a:gd name="T73" fmla="*/ 920990 h 1987550"/>
              <a:gd name="T74" fmla="*/ 1425252 w 1591310"/>
              <a:gd name="T75" fmla="*/ 876356 h 1987550"/>
              <a:gd name="T76" fmla="*/ 1443003 w 1591310"/>
              <a:gd name="T77" fmla="*/ 831099 h 1987550"/>
              <a:gd name="T78" fmla="*/ 1459261 w 1591310"/>
              <a:gd name="T79" fmla="*/ 785255 h 1987550"/>
              <a:gd name="T80" fmla="*/ 1474112 w 1591310"/>
              <a:gd name="T81" fmla="*/ 738857 h 1987550"/>
              <a:gd name="T82" fmla="*/ 1487644 w 1591310"/>
              <a:gd name="T83" fmla="*/ 691940 h 1987550"/>
              <a:gd name="T84" fmla="*/ 1499946 w 1591310"/>
              <a:gd name="T85" fmla="*/ 644539 h 1987550"/>
              <a:gd name="T86" fmla="*/ 1511106 w 1591310"/>
              <a:gd name="T87" fmla="*/ 596688 h 1987550"/>
              <a:gd name="T88" fmla="*/ 1521209 w 1591310"/>
              <a:gd name="T89" fmla="*/ 548423 h 1987550"/>
              <a:gd name="T90" fmla="*/ 1530347 w 1591310"/>
              <a:gd name="T91" fmla="*/ 499776 h 1987550"/>
              <a:gd name="T92" fmla="*/ 1538606 w 1591310"/>
              <a:gd name="T93" fmla="*/ 450784 h 1987550"/>
              <a:gd name="T94" fmla="*/ 1546073 w 1591310"/>
              <a:gd name="T95" fmla="*/ 401481 h 1987550"/>
              <a:gd name="T96" fmla="*/ 1552837 w 1591310"/>
              <a:gd name="T97" fmla="*/ 351901 h 1987550"/>
              <a:gd name="T98" fmla="*/ 1558987 w 1591310"/>
              <a:gd name="T99" fmla="*/ 302079 h 1987550"/>
              <a:gd name="T100" fmla="*/ 1564608 w 1591310"/>
              <a:gd name="T101" fmla="*/ 252050 h 1987550"/>
              <a:gd name="T102" fmla="*/ 1569790 w 1591310"/>
              <a:gd name="T103" fmla="*/ 201847 h 1987550"/>
              <a:gd name="T104" fmla="*/ 1574621 w 1591310"/>
              <a:gd name="T105" fmla="*/ 151506 h 1987550"/>
              <a:gd name="T106" fmla="*/ 1579189 w 1591310"/>
              <a:gd name="T107" fmla="*/ 101062 h 1987550"/>
              <a:gd name="T108" fmla="*/ 1583580 w 1591310"/>
              <a:gd name="T109" fmla="*/ 50548 h 1987550"/>
              <a:gd name="T110" fmla="*/ 1587884 w 1591310"/>
              <a:gd name="T111" fmla="*/ 0 h 198755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591310" h="1987550">
                <a:moveTo>
                  <a:pt x="0" y="1987296"/>
                </a:moveTo>
                <a:lnTo>
                  <a:pt x="49445" y="1963177"/>
                </a:lnTo>
                <a:lnTo>
                  <a:pt x="98839" y="1939039"/>
                </a:lnTo>
                <a:lnTo>
                  <a:pt x="148132" y="1914861"/>
                </a:lnTo>
                <a:lnTo>
                  <a:pt x="197272" y="1890623"/>
                </a:lnTo>
                <a:lnTo>
                  <a:pt x="246208" y="1866305"/>
                </a:lnTo>
                <a:lnTo>
                  <a:pt x="294889" y="1841886"/>
                </a:lnTo>
                <a:lnTo>
                  <a:pt x="343264" y="1817348"/>
                </a:lnTo>
                <a:lnTo>
                  <a:pt x="391283" y="1792669"/>
                </a:lnTo>
                <a:lnTo>
                  <a:pt x="438894" y="1767831"/>
                </a:lnTo>
                <a:lnTo>
                  <a:pt x="486046" y="1742812"/>
                </a:lnTo>
                <a:lnTo>
                  <a:pt x="532688" y="1717593"/>
                </a:lnTo>
                <a:lnTo>
                  <a:pt x="578770" y="1692154"/>
                </a:lnTo>
                <a:lnTo>
                  <a:pt x="624241" y="1666475"/>
                </a:lnTo>
                <a:lnTo>
                  <a:pt x="669048" y="1640535"/>
                </a:lnTo>
                <a:lnTo>
                  <a:pt x="713143" y="1614316"/>
                </a:lnTo>
                <a:lnTo>
                  <a:pt x="756472" y="1587796"/>
                </a:lnTo>
                <a:lnTo>
                  <a:pt x="798986" y="1560955"/>
                </a:lnTo>
                <a:lnTo>
                  <a:pt x="840634" y="1533775"/>
                </a:lnTo>
                <a:lnTo>
                  <a:pt x="881364" y="1506234"/>
                </a:lnTo>
                <a:lnTo>
                  <a:pt x="921126" y="1478313"/>
                </a:lnTo>
                <a:lnTo>
                  <a:pt x="959868" y="1449992"/>
                </a:lnTo>
                <a:lnTo>
                  <a:pt x="997540" y="1421250"/>
                </a:lnTo>
                <a:lnTo>
                  <a:pt x="1034091" y="1392069"/>
                </a:lnTo>
                <a:lnTo>
                  <a:pt x="1069469" y="1362426"/>
                </a:lnTo>
                <a:lnTo>
                  <a:pt x="1103624" y="1332304"/>
                </a:lnTo>
                <a:lnTo>
                  <a:pt x="1136504" y="1301681"/>
                </a:lnTo>
                <a:lnTo>
                  <a:pt x="1168060" y="1270537"/>
                </a:lnTo>
                <a:lnTo>
                  <a:pt x="1198239" y="1238853"/>
                </a:lnTo>
                <a:lnTo>
                  <a:pt x="1226991" y="1206609"/>
                </a:lnTo>
                <a:lnTo>
                  <a:pt x="1254264" y="1173784"/>
                </a:lnTo>
                <a:lnTo>
                  <a:pt x="1284999" y="1133612"/>
                </a:lnTo>
                <a:lnTo>
                  <a:pt x="1313620" y="1092609"/>
                </a:lnTo>
                <a:lnTo>
                  <a:pt x="1340215" y="1050811"/>
                </a:lnTo>
                <a:lnTo>
                  <a:pt x="1364872" y="1008252"/>
                </a:lnTo>
                <a:lnTo>
                  <a:pt x="1387680" y="964967"/>
                </a:lnTo>
                <a:lnTo>
                  <a:pt x="1408726" y="920990"/>
                </a:lnTo>
                <a:lnTo>
                  <a:pt x="1428099" y="876356"/>
                </a:lnTo>
                <a:lnTo>
                  <a:pt x="1445886" y="831099"/>
                </a:lnTo>
                <a:lnTo>
                  <a:pt x="1462176" y="785255"/>
                </a:lnTo>
                <a:lnTo>
                  <a:pt x="1477056" y="738857"/>
                </a:lnTo>
                <a:lnTo>
                  <a:pt x="1490616" y="691940"/>
                </a:lnTo>
                <a:lnTo>
                  <a:pt x="1502942" y="644539"/>
                </a:lnTo>
                <a:lnTo>
                  <a:pt x="1514124" y="596688"/>
                </a:lnTo>
                <a:lnTo>
                  <a:pt x="1524248" y="548423"/>
                </a:lnTo>
                <a:lnTo>
                  <a:pt x="1533404" y="499776"/>
                </a:lnTo>
                <a:lnTo>
                  <a:pt x="1541679" y="450784"/>
                </a:lnTo>
                <a:lnTo>
                  <a:pt x="1549161" y="401481"/>
                </a:lnTo>
                <a:lnTo>
                  <a:pt x="1555939" y="351901"/>
                </a:lnTo>
                <a:lnTo>
                  <a:pt x="1562101" y="302079"/>
                </a:lnTo>
                <a:lnTo>
                  <a:pt x="1567734" y="252050"/>
                </a:lnTo>
                <a:lnTo>
                  <a:pt x="1572926" y="201847"/>
                </a:lnTo>
                <a:lnTo>
                  <a:pt x="1577767" y="151506"/>
                </a:lnTo>
                <a:lnTo>
                  <a:pt x="1582343" y="101062"/>
                </a:lnTo>
                <a:lnTo>
                  <a:pt x="1586743" y="50548"/>
                </a:lnTo>
                <a:lnTo>
                  <a:pt x="1591056" y="0"/>
                </a:lnTo>
              </a:path>
            </a:pathLst>
          </a:custGeom>
          <a:noFill/>
          <a:ln w="2895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2" name="object 22"/>
          <p:cNvSpPr txBox="1"/>
          <p:nvPr/>
        </p:nvSpPr>
        <p:spPr>
          <a:xfrm>
            <a:off x="1201738" y="5789613"/>
            <a:ext cx="1863725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dirty="0">
                <a:solidFill>
                  <a:srgbClr val="FFFF00"/>
                </a:solidFill>
                <a:latin typeface="Times New Roman"/>
                <a:cs typeface="Times New Roman"/>
              </a:rPr>
              <a:t>i + g + x = </a:t>
            </a:r>
            <a:r>
              <a:rPr spc="-5" dirty="0">
                <a:solidFill>
                  <a:srgbClr val="FFFF00"/>
                </a:solidFill>
                <a:latin typeface="Times New Roman"/>
                <a:cs typeface="Times New Roman"/>
              </a:rPr>
              <a:t>s </a:t>
            </a:r>
            <a:r>
              <a:rPr dirty="0">
                <a:solidFill>
                  <a:srgbClr val="FFFF00"/>
                </a:solidFill>
                <a:latin typeface="Times New Roman"/>
                <a:cs typeface="Times New Roman"/>
              </a:rPr>
              <a:t>+ t +</a:t>
            </a:r>
            <a:r>
              <a:rPr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0503" name="object 23"/>
          <p:cNvSpPr>
            <a:spLocks/>
          </p:cNvSpPr>
          <p:nvPr/>
        </p:nvSpPr>
        <p:spPr bwMode="auto">
          <a:xfrm>
            <a:off x="2178050" y="3502025"/>
            <a:ext cx="2389188" cy="2295525"/>
          </a:xfrm>
          <a:custGeom>
            <a:avLst/>
            <a:gdLst>
              <a:gd name="T0" fmla="*/ 2392876 w 2388235"/>
              <a:gd name="T1" fmla="*/ 0 h 2296795"/>
              <a:gd name="T2" fmla="*/ 0 w 2388235"/>
              <a:gd name="T3" fmla="*/ 2290325 h 22967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388235" h="2296795">
                <a:moveTo>
                  <a:pt x="2388108" y="0"/>
                </a:moveTo>
                <a:lnTo>
                  <a:pt x="0" y="2296668"/>
                </a:lnTo>
              </a:path>
            </a:pathLst>
          </a:custGeom>
          <a:noFill/>
          <a:ln w="2895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04" name="object 24"/>
          <p:cNvSpPr>
            <a:spLocks noChangeArrowheads="1"/>
          </p:cNvSpPr>
          <p:nvPr/>
        </p:nvSpPr>
        <p:spPr bwMode="auto">
          <a:xfrm>
            <a:off x="4343400" y="3700463"/>
            <a:ext cx="227013" cy="1460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" name="object 25"/>
          <p:cNvSpPr txBox="1"/>
          <p:nvPr/>
        </p:nvSpPr>
        <p:spPr>
          <a:xfrm>
            <a:off x="5487988" y="3432175"/>
            <a:ext cx="269875" cy="3000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1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baseline="-20833">
              <a:latin typeface="Times New Roman"/>
              <a:cs typeface="Times New Roman"/>
            </a:endParaRPr>
          </a:p>
        </p:txBody>
      </p:sp>
      <p:sp>
        <p:nvSpPr>
          <p:cNvPr id="20506" name="object 26"/>
          <p:cNvSpPr>
            <a:spLocks/>
          </p:cNvSpPr>
          <p:nvPr/>
        </p:nvSpPr>
        <p:spPr bwMode="auto">
          <a:xfrm>
            <a:off x="5718175" y="3497263"/>
            <a:ext cx="0" cy="1074737"/>
          </a:xfrm>
          <a:custGeom>
            <a:avLst/>
            <a:gdLst>
              <a:gd name="T0" fmla="*/ 0 h 1074420"/>
              <a:gd name="T1" fmla="*/ 1076005 h 107442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1074420">
                <a:moveTo>
                  <a:pt x="0" y="0"/>
                </a:moveTo>
                <a:lnTo>
                  <a:pt x="0" y="1074420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07" name="object 27"/>
          <p:cNvSpPr>
            <a:spLocks/>
          </p:cNvSpPr>
          <p:nvPr/>
        </p:nvSpPr>
        <p:spPr bwMode="auto">
          <a:xfrm>
            <a:off x="4572000" y="4572000"/>
            <a:ext cx="1146175" cy="0"/>
          </a:xfrm>
          <a:custGeom>
            <a:avLst/>
            <a:gdLst>
              <a:gd name="T0" fmla="*/ 1146048 w 1146175"/>
              <a:gd name="T1" fmla="*/ 0 w 114617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1146175">
                <a:moveTo>
                  <a:pt x="1146048" y="0"/>
                </a:moveTo>
                <a:lnTo>
                  <a:pt x="0" y="0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08" name="object 28"/>
          <p:cNvSpPr txBox="1">
            <a:spLocks noChangeArrowheads="1"/>
          </p:cNvSpPr>
          <p:nvPr/>
        </p:nvSpPr>
        <p:spPr bwMode="auto">
          <a:xfrm>
            <a:off x="4167188" y="3778250"/>
            <a:ext cx="625475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pt-BR" altLang="pt-BR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45º</a:t>
            </a:r>
            <a:endParaRPr lang="pt-BR" altLang="pt-B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25"/>
              </a:spcBef>
            </a:pPr>
            <a:endParaRPr lang="pt-BR" altLang="pt-BR" sz="1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pt-BR" altLang="pt-BR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pt-BR" altLang="pt-B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9" name="object 29"/>
          <p:cNvSpPr>
            <a:spLocks/>
          </p:cNvSpPr>
          <p:nvPr/>
        </p:nvSpPr>
        <p:spPr bwMode="auto">
          <a:xfrm>
            <a:off x="3454400" y="4572000"/>
            <a:ext cx="1117600" cy="0"/>
          </a:xfrm>
          <a:custGeom>
            <a:avLst/>
            <a:gdLst>
              <a:gd name="T0" fmla="*/ 1117091 w 1117600"/>
              <a:gd name="T1" fmla="*/ 0 w 111760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1117600">
                <a:moveTo>
                  <a:pt x="1117091" y="0"/>
                </a:moveTo>
                <a:lnTo>
                  <a:pt x="0" y="0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10" name="object 30"/>
          <p:cNvSpPr>
            <a:spLocks/>
          </p:cNvSpPr>
          <p:nvPr/>
        </p:nvSpPr>
        <p:spPr bwMode="auto">
          <a:xfrm>
            <a:off x="3454400" y="3513138"/>
            <a:ext cx="0" cy="1058862"/>
          </a:xfrm>
          <a:custGeom>
            <a:avLst/>
            <a:gdLst>
              <a:gd name="T0" fmla="*/ 1057594 h 1059179"/>
              <a:gd name="T1" fmla="*/ 0 h 1059179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1059179">
                <a:moveTo>
                  <a:pt x="0" y="1059179"/>
                </a:moveTo>
                <a:lnTo>
                  <a:pt x="0" y="0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31" name="object 31"/>
          <p:cNvSpPr txBox="1"/>
          <p:nvPr/>
        </p:nvSpPr>
        <p:spPr>
          <a:xfrm>
            <a:off x="3497263" y="3475038"/>
            <a:ext cx="190500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0512" name="object 32"/>
          <p:cNvSpPr>
            <a:spLocks/>
          </p:cNvSpPr>
          <p:nvPr/>
        </p:nvSpPr>
        <p:spPr bwMode="auto">
          <a:xfrm>
            <a:off x="3454400" y="2370138"/>
            <a:ext cx="0" cy="1127125"/>
          </a:xfrm>
          <a:custGeom>
            <a:avLst/>
            <a:gdLst>
              <a:gd name="T0" fmla="*/ 1124588 h 1127760"/>
              <a:gd name="T1" fmla="*/ 0 h 112776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1127760">
                <a:moveTo>
                  <a:pt x="0" y="1127760"/>
                </a:moveTo>
                <a:lnTo>
                  <a:pt x="0" y="0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13" name="object 33"/>
          <p:cNvSpPr>
            <a:spLocks/>
          </p:cNvSpPr>
          <p:nvPr/>
        </p:nvSpPr>
        <p:spPr bwMode="auto">
          <a:xfrm>
            <a:off x="3454400" y="2370138"/>
            <a:ext cx="1117600" cy="0"/>
          </a:xfrm>
          <a:custGeom>
            <a:avLst/>
            <a:gdLst>
              <a:gd name="T0" fmla="*/ 0 w 1117600"/>
              <a:gd name="T1" fmla="*/ 1117092 w 111760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1117600">
                <a:moveTo>
                  <a:pt x="0" y="0"/>
                </a:moveTo>
                <a:lnTo>
                  <a:pt x="1117092" y="0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14" name="object 34"/>
          <p:cNvSpPr txBox="1">
            <a:spLocks noChangeArrowheads="1"/>
          </p:cNvSpPr>
          <p:nvPr/>
        </p:nvSpPr>
        <p:spPr bwMode="auto">
          <a:xfrm>
            <a:off x="4321175" y="2033588"/>
            <a:ext cx="22860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381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pt-BR" altLang="pt-BR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altLang="pt-BR" baseline="-21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pt-BR" altLang="pt-BR" baseline="-2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5" name="object 35"/>
          <p:cNvSpPr>
            <a:spLocks/>
          </p:cNvSpPr>
          <p:nvPr/>
        </p:nvSpPr>
        <p:spPr bwMode="auto">
          <a:xfrm>
            <a:off x="5718175" y="2370138"/>
            <a:ext cx="0" cy="1127125"/>
          </a:xfrm>
          <a:custGeom>
            <a:avLst/>
            <a:gdLst>
              <a:gd name="T0" fmla="*/ 1124588 h 1127760"/>
              <a:gd name="T1" fmla="*/ 0 h 112776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1127760">
                <a:moveTo>
                  <a:pt x="0" y="1127760"/>
                </a:moveTo>
                <a:lnTo>
                  <a:pt x="0" y="0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16" name="object 36"/>
          <p:cNvSpPr>
            <a:spLocks/>
          </p:cNvSpPr>
          <p:nvPr/>
        </p:nvSpPr>
        <p:spPr bwMode="auto">
          <a:xfrm>
            <a:off x="4572000" y="2370138"/>
            <a:ext cx="1146175" cy="0"/>
          </a:xfrm>
          <a:custGeom>
            <a:avLst/>
            <a:gdLst>
              <a:gd name="T0" fmla="*/ 1146048 w 1146175"/>
              <a:gd name="T1" fmla="*/ 0 w 114617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1146175">
                <a:moveTo>
                  <a:pt x="1146048" y="0"/>
                </a:moveTo>
                <a:lnTo>
                  <a:pt x="0" y="0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17" name="object 37"/>
          <p:cNvSpPr txBox="1">
            <a:spLocks noChangeArrowheads="1"/>
          </p:cNvSpPr>
          <p:nvPr/>
        </p:nvSpPr>
        <p:spPr bwMode="auto">
          <a:xfrm>
            <a:off x="5757863" y="2095500"/>
            <a:ext cx="17780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pt-BR" altLang="pt-BR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pt-BR" altLang="pt-B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640513" y="3452813"/>
            <a:ext cx="269875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1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baseline="-20833" dirty="0">
              <a:latin typeface="Times New Roman"/>
              <a:cs typeface="Times New Roman"/>
            </a:endParaRPr>
          </a:p>
        </p:txBody>
      </p:sp>
      <p:sp>
        <p:nvSpPr>
          <p:cNvPr id="20519" name="object 39"/>
          <p:cNvSpPr>
            <a:spLocks/>
          </p:cNvSpPr>
          <p:nvPr/>
        </p:nvSpPr>
        <p:spPr bwMode="auto">
          <a:xfrm>
            <a:off x="2047875" y="1184275"/>
            <a:ext cx="1382713" cy="1895475"/>
          </a:xfrm>
          <a:custGeom>
            <a:avLst/>
            <a:gdLst>
              <a:gd name="T0" fmla="*/ 0 w 1382395"/>
              <a:gd name="T1" fmla="*/ 1897513 h 1894839"/>
              <a:gd name="T2" fmla="*/ 47782 w 1382395"/>
              <a:gd name="T3" fmla="*/ 1871924 h 1894839"/>
              <a:gd name="T4" fmla="*/ 95504 w 1382395"/>
              <a:gd name="T5" fmla="*/ 1846310 h 1894839"/>
              <a:gd name="T6" fmla="*/ 143105 w 1382395"/>
              <a:gd name="T7" fmla="*/ 1820642 h 1894839"/>
              <a:gd name="T8" fmla="*/ 190524 w 1382395"/>
              <a:gd name="T9" fmla="*/ 1794897 h 1894839"/>
              <a:gd name="T10" fmla="*/ 237700 w 1382395"/>
              <a:gd name="T11" fmla="*/ 1769047 h 1894839"/>
              <a:gd name="T12" fmla="*/ 284567 w 1382395"/>
              <a:gd name="T13" fmla="*/ 1743065 h 1894839"/>
              <a:gd name="T14" fmla="*/ 331074 w 1382395"/>
              <a:gd name="T15" fmla="*/ 1716927 h 1894839"/>
              <a:gd name="T16" fmla="*/ 377157 w 1382395"/>
              <a:gd name="T17" fmla="*/ 1690603 h 1894839"/>
              <a:gd name="T18" fmla="*/ 422749 w 1382395"/>
              <a:gd name="T19" fmla="*/ 1664072 h 1894839"/>
              <a:gd name="T20" fmla="*/ 467798 w 1382395"/>
              <a:gd name="T21" fmla="*/ 1637304 h 1894839"/>
              <a:gd name="T22" fmla="*/ 512236 w 1382395"/>
              <a:gd name="T23" fmla="*/ 1610274 h 1894839"/>
              <a:gd name="T24" fmla="*/ 556006 w 1382395"/>
              <a:gd name="T25" fmla="*/ 1582955 h 1894839"/>
              <a:gd name="T26" fmla="*/ 599046 w 1382395"/>
              <a:gd name="T27" fmla="*/ 1555322 h 1894839"/>
              <a:gd name="T28" fmla="*/ 641292 w 1382395"/>
              <a:gd name="T29" fmla="*/ 1527347 h 1894839"/>
              <a:gd name="T30" fmla="*/ 682693 w 1382395"/>
              <a:gd name="T31" fmla="*/ 1499007 h 1894839"/>
              <a:gd name="T32" fmla="*/ 723178 w 1382395"/>
              <a:gd name="T33" fmla="*/ 1470273 h 1894839"/>
              <a:gd name="T34" fmla="*/ 762690 w 1382395"/>
              <a:gd name="T35" fmla="*/ 1441119 h 1894839"/>
              <a:gd name="T36" fmla="*/ 801170 w 1382395"/>
              <a:gd name="T37" fmla="*/ 1411520 h 1894839"/>
              <a:gd name="T38" fmla="*/ 838557 w 1382395"/>
              <a:gd name="T39" fmla="*/ 1381449 h 1894839"/>
              <a:gd name="T40" fmla="*/ 874784 w 1382395"/>
              <a:gd name="T41" fmla="*/ 1350880 h 1894839"/>
              <a:gd name="T42" fmla="*/ 909797 w 1382395"/>
              <a:gd name="T43" fmla="*/ 1319787 h 1894839"/>
              <a:gd name="T44" fmla="*/ 943533 w 1382395"/>
              <a:gd name="T45" fmla="*/ 1288143 h 1894839"/>
              <a:gd name="T46" fmla="*/ 975929 w 1382395"/>
              <a:gd name="T47" fmla="*/ 1255922 h 1894839"/>
              <a:gd name="T48" fmla="*/ 1006929 w 1382395"/>
              <a:gd name="T49" fmla="*/ 1223098 h 1894839"/>
              <a:gd name="T50" fmla="*/ 1036468 w 1382395"/>
              <a:gd name="T51" fmla="*/ 1189647 h 1894839"/>
              <a:gd name="T52" fmla="*/ 1064490 w 1382395"/>
              <a:gd name="T53" fmla="*/ 1155538 h 1894839"/>
              <a:gd name="T54" fmla="*/ 1090927 w 1382395"/>
              <a:gd name="T55" fmla="*/ 1120750 h 1894839"/>
              <a:gd name="T56" fmla="*/ 1118731 w 1382395"/>
              <a:gd name="T57" fmla="*/ 1080775 h 1894839"/>
              <a:gd name="T58" fmla="*/ 1144545 w 1382395"/>
              <a:gd name="T59" fmla="*/ 1039944 h 1894839"/>
              <a:gd name="T60" fmla="*/ 1168456 w 1382395"/>
              <a:gd name="T61" fmla="*/ 998292 h 1894839"/>
              <a:gd name="T62" fmla="*/ 1190548 w 1382395"/>
              <a:gd name="T63" fmla="*/ 955855 h 1894839"/>
              <a:gd name="T64" fmla="*/ 1210903 w 1382395"/>
              <a:gd name="T65" fmla="*/ 912671 h 1894839"/>
              <a:gd name="T66" fmla="*/ 1229620 w 1382395"/>
              <a:gd name="T67" fmla="*/ 868778 h 1894839"/>
              <a:gd name="T68" fmla="*/ 1246775 w 1382395"/>
              <a:gd name="T69" fmla="*/ 824214 h 1894839"/>
              <a:gd name="T70" fmla="*/ 1262456 w 1382395"/>
              <a:gd name="T71" fmla="*/ 779015 h 1894839"/>
              <a:gd name="T72" fmla="*/ 1276754 w 1382395"/>
              <a:gd name="T73" fmla="*/ 733221 h 1894839"/>
              <a:gd name="T74" fmla="*/ 1289753 w 1382395"/>
              <a:gd name="T75" fmla="*/ 686863 h 1894839"/>
              <a:gd name="T76" fmla="*/ 1301540 w 1382395"/>
              <a:gd name="T77" fmla="*/ 639987 h 1894839"/>
              <a:gd name="T78" fmla="*/ 1312203 w 1382395"/>
              <a:gd name="T79" fmla="*/ 592624 h 1894839"/>
              <a:gd name="T80" fmla="*/ 1321825 w 1382395"/>
              <a:gd name="T81" fmla="*/ 544813 h 1894839"/>
              <a:gd name="T82" fmla="*/ 1330494 w 1382395"/>
              <a:gd name="T83" fmla="*/ 496590 h 1894839"/>
              <a:gd name="T84" fmla="*/ 1338299 w 1382395"/>
              <a:gd name="T85" fmla="*/ 447993 h 1894839"/>
              <a:gd name="T86" fmla="*/ 1345321 w 1382395"/>
              <a:gd name="T87" fmla="*/ 399064 h 1894839"/>
              <a:gd name="T88" fmla="*/ 1351655 w 1382395"/>
              <a:gd name="T89" fmla="*/ 349832 h 1894839"/>
              <a:gd name="T90" fmla="*/ 1357380 w 1382395"/>
              <a:gd name="T91" fmla="*/ 300344 h 1894839"/>
              <a:gd name="T92" fmla="*/ 1362585 w 1382395"/>
              <a:gd name="T93" fmla="*/ 250627 h 1894839"/>
              <a:gd name="T94" fmla="*/ 1367358 w 1382395"/>
              <a:gd name="T95" fmla="*/ 200724 h 1894839"/>
              <a:gd name="T96" fmla="*/ 1371786 w 1382395"/>
              <a:gd name="T97" fmla="*/ 150676 h 1894839"/>
              <a:gd name="T98" fmla="*/ 1375954 w 1382395"/>
              <a:gd name="T99" fmla="*/ 100513 h 1894839"/>
              <a:gd name="T100" fmla="*/ 1379949 w 1382395"/>
              <a:gd name="T101" fmla="*/ 50275 h 1894839"/>
              <a:gd name="T102" fmla="*/ 1383858 w 1382395"/>
              <a:gd name="T103" fmla="*/ 0 h 18948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382395" h="1894839">
                <a:moveTo>
                  <a:pt x="0" y="1894332"/>
                </a:moveTo>
                <a:lnTo>
                  <a:pt x="47727" y="1868786"/>
                </a:lnTo>
                <a:lnTo>
                  <a:pt x="95394" y="1843214"/>
                </a:lnTo>
                <a:lnTo>
                  <a:pt x="142940" y="1817590"/>
                </a:lnTo>
                <a:lnTo>
                  <a:pt x="190304" y="1791888"/>
                </a:lnTo>
                <a:lnTo>
                  <a:pt x="237425" y="1766081"/>
                </a:lnTo>
                <a:lnTo>
                  <a:pt x="284242" y="1740143"/>
                </a:lnTo>
                <a:lnTo>
                  <a:pt x="330694" y="1714048"/>
                </a:lnTo>
                <a:lnTo>
                  <a:pt x="376722" y="1687769"/>
                </a:lnTo>
                <a:lnTo>
                  <a:pt x="422264" y="1661282"/>
                </a:lnTo>
                <a:lnTo>
                  <a:pt x="467259" y="1634559"/>
                </a:lnTo>
                <a:lnTo>
                  <a:pt x="511646" y="1607574"/>
                </a:lnTo>
                <a:lnTo>
                  <a:pt x="555366" y="1580301"/>
                </a:lnTo>
                <a:lnTo>
                  <a:pt x="598356" y="1552714"/>
                </a:lnTo>
                <a:lnTo>
                  <a:pt x="640557" y="1524787"/>
                </a:lnTo>
                <a:lnTo>
                  <a:pt x="681908" y="1496494"/>
                </a:lnTo>
                <a:lnTo>
                  <a:pt x="722348" y="1467808"/>
                </a:lnTo>
                <a:lnTo>
                  <a:pt x="761815" y="1438703"/>
                </a:lnTo>
                <a:lnTo>
                  <a:pt x="800250" y="1409154"/>
                </a:lnTo>
                <a:lnTo>
                  <a:pt x="837592" y="1379133"/>
                </a:lnTo>
                <a:lnTo>
                  <a:pt x="873779" y="1348615"/>
                </a:lnTo>
                <a:lnTo>
                  <a:pt x="908752" y="1317574"/>
                </a:lnTo>
                <a:lnTo>
                  <a:pt x="942448" y="1285983"/>
                </a:lnTo>
                <a:lnTo>
                  <a:pt x="974809" y="1253817"/>
                </a:lnTo>
                <a:lnTo>
                  <a:pt x="1005772" y="1221048"/>
                </a:lnTo>
                <a:lnTo>
                  <a:pt x="1035278" y="1187652"/>
                </a:lnTo>
                <a:lnTo>
                  <a:pt x="1063265" y="1153601"/>
                </a:lnTo>
                <a:lnTo>
                  <a:pt x="1089672" y="1118870"/>
                </a:lnTo>
                <a:lnTo>
                  <a:pt x="1117446" y="1078963"/>
                </a:lnTo>
                <a:lnTo>
                  <a:pt x="1143230" y="1038200"/>
                </a:lnTo>
                <a:lnTo>
                  <a:pt x="1167112" y="996617"/>
                </a:lnTo>
                <a:lnTo>
                  <a:pt x="1189178" y="954252"/>
                </a:lnTo>
                <a:lnTo>
                  <a:pt x="1209513" y="911141"/>
                </a:lnTo>
                <a:lnTo>
                  <a:pt x="1228205" y="867322"/>
                </a:lnTo>
                <a:lnTo>
                  <a:pt x="1245341" y="822833"/>
                </a:lnTo>
                <a:lnTo>
                  <a:pt x="1261006" y="777710"/>
                </a:lnTo>
                <a:lnTo>
                  <a:pt x="1275287" y="731991"/>
                </a:lnTo>
                <a:lnTo>
                  <a:pt x="1288271" y="685713"/>
                </a:lnTo>
                <a:lnTo>
                  <a:pt x="1300045" y="638913"/>
                </a:lnTo>
                <a:lnTo>
                  <a:pt x="1310693" y="591629"/>
                </a:lnTo>
                <a:lnTo>
                  <a:pt x="1320305" y="543898"/>
                </a:lnTo>
                <a:lnTo>
                  <a:pt x="1328964" y="495757"/>
                </a:lnTo>
                <a:lnTo>
                  <a:pt x="1336759" y="447243"/>
                </a:lnTo>
                <a:lnTo>
                  <a:pt x="1343776" y="398394"/>
                </a:lnTo>
                <a:lnTo>
                  <a:pt x="1350100" y="349247"/>
                </a:lnTo>
                <a:lnTo>
                  <a:pt x="1355820" y="299839"/>
                </a:lnTo>
                <a:lnTo>
                  <a:pt x="1361020" y="250207"/>
                </a:lnTo>
                <a:lnTo>
                  <a:pt x="1365788" y="200389"/>
                </a:lnTo>
                <a:lnTo>
                  <a:pt x="1370211" y="150422"/>
                </a:lnTo>
                <a:lnTo>
                  <a:pt x="1374374" y="100343"/>
                </a:lnTo>
                <a:lnTo>
                  <a:pt x="1378364" y="50190"/>
                </a:lnTo>
                <a:lnTo>
                  <a:pt x="1382268" y="0"/>
                </a:lnTo>
              </a:path>
            </a:pathLst>
          </a:custGeom>
          <a:noFill/>
          <a:ln w="28956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0" name="object 40"/>
          <p:cNvSpPr txBox="1"/>
          <p:nvPr/>
        </p:nvSpPr>
        <p:spPr>
          <a:xfrm>
            <a:off x="238125" y="2701925"/>
            <a:ext cx="1820863" cy="3000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1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pc="-20" dirty="0">
                <a:solidFill>
                  <a:srgbClr val="99FF66"/>
                </a:solidFill>
                <a:latin typeface="Times New Roman"/>
                <a:cs typeface="Times New Roman"/>
              </a:rPr>
              <a:t>i(r, </a:t>
            </a:r>
            <a:r>
              <a:rPr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dirty="0">
                <a:solidFill>
                  <a:srgbClr val="99FF66"/>
                </a:solidFill>
                <a:latin typeface="Times New Roman"/>
                <a:cs typeface="Times New Roman"/>
              </a:rPr>
              <a:t>)+x(P</a:t>
            </a:r>
            <a:r>
              <a:rPr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dirty="0">
                <a:solidFill>
                  <a:srgbClr val="99FF66"/>
                </a:solidFill>
                <a:latin typeface="Times New Roman"/>
                <a:cs typeface="Times New Roman"/>
              </a:rPr>
              <a:t>,</a:t>
            </a:r>
            <a:r>
              <a:rPr spc="-6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pc="-5" dirty="0">
                <a:solidFill>
                  <a:srgbClr val="99FF66"/>
                </a:solidFill>
                <a:latin typeface="Times New Roman"/>
                <a:cs typeface="Times New Roman"/>
              </a:rPr>
              <a:t>)+g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0521" name="object 41"/>
          <p:cNvSpPr>
            <a:spLocks/>
          </p:cNvSpPr>
          <p:nvPr/>
        </p:nvSpPr>
        <p:spPr bwMode="auto">
          <a:xfrm>
            <a:off x="3898900" y="1427163"/>
            <a:ext cx="0" cy="2041525"/>
          </a:xfrm>
          <a:custGeom>
            <a:avLst/>
            <a:gdLst>
              <a:gd name="T0" fmla="*/ 2043818 h 2040889"/>
              <a:gd name="T1" fmla="*/ 0 h 2040889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2040889">
                <a:moveTo>
                  <a:pt x="0" y="2040636"/>
                </a:moveTo>
                <a:lnTo>
                  <a:pt x="0" y="0"/>
                </a:lnTo>
              </a:path>
            </a:pathLst>
          </a:custGeom>
          <a:noFill/>
          <a:ln w="28956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22" name="object 42"/>
          <p:cNvSpPr>
            <a:spLocks/>
          </p:cNvSpPr>
          <p:nvPr/>
        </p:nvSpPr>
        <p:spPr bwMode="auto">
          <a:xfrm>
            <a:off x="6908800" y="3513138"/>
            <a:ext cx="0" cy="2162175"/>
          </a:xfrm>
          <a:custGeom>
            <a:avLst/>
            <a:gdLst>
              <a:gd name="T0" fmla="*/ 0 h 2162810"/>
              <a:gd name="T1" fmla="*/ 2159383 h 216281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2162810">
                <a:moveTo>
                  <a:pt x="0" y="0"/>
                </a:moveTo>
                <a:lnTo>
                  <a:pt x="0" y="2162556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23" name="object 43"/>
          <p:cNvSpPr>
            <a:spLocks/>
          </p:cNvSpPr>
          <p:nvPr/>
        </p:nvSpPr>
        <p:spPr bwMode="auto">
          <a:xfrm>
            <a:off x="2308225" y="5675313"/>
            <a:ext cx="4600575" cy="0"/>
          </a:xfrm>
          <a:custGeom>
            <a:avLst/>
            <a:gdLst>
              <a:gd name="T0" fmla="*/ 4602607 w 4599940"/>
              <a:gd name="T1" fmla="*/ 0 w 459994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4599940">
                <a:moveTo>
                  <a:pt x="4599432" y="0"/>
                </a:moveTo>
                <a:lnTo>
                  <a:pt x="0" y="0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24" name="object 44"/>
          <p:cNvSpPr txBox="1">
            <a:spLocks noChangeArrowheads="1"/>
          </p:cNvSpPr>
          <p:nvPr/>
        </p:nvSpPr>
        <p:spPr bwMode="auto">
          <a:xfrm>
            <a:off x="4629150" y="5397500"/>
            <a:ext cx="17780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pt-BR" altLang="pt-BR">
                <a:solidFill>
                  <a:srgbClr val="99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pt-BR" altLang="pt-B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5" name="object 45"/>
          <p:cNvSpPr>
            <a:spLocks/>
          </p:cNvSpPr>
          <p:nvPr/>
        </p:nvSpPr>
        <p:spPr bwMode="auto">
          <a:xfrm>
            <a:off x="2308225" y="2932113"/>
            <a:ext cx="0" cy="2743200"/>
          </a:xfrm>
          <a:custGeom>
            <a:avLst/>
            <a:gdLst>
              <a:gd name="T0" fmla="*/ 2743200 h 2743200"/>
              <a:gd name="T1" fmla="*/ 0 h 274320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2743200">
                <a:moveTo>
                  <a:pt x="0" y="2743200"/>
                </a:moveTo>
                <a:lnTo>
                  <a:pt x="0" y="0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26" name="object 46"/>
          <p:cNvSpPr txBox="1">
            <a:spLocks noChangeArrowheads="1"/>
          </p:cNvSpPr>
          <p:nvPr/>
        </p:nvSpPr>
        <p:spPr bwMode="auto">
          <a:xfrm>
            <a:off x="2333625" y="3479800"/>
            <a:ext cx="17780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pt-BR" altLang="pt-BR">
                <a:solidFill>
                  <a:srgbClr val="99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pt-BR" altLang="pt-B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7" name="object 47"/>
          <p:cNvSpPr>
            <a:spLocks/>
          </p:cNvSpPr>
          <p:nvPr/>
        </p:nvSpPr>
        <p:spPr bwMode="auto">
          <a:xfrm>
            <a:off x="2308225" y="2932113"/>
            <a:ext cx="2263775" cy="0"/>
          </a:xfrm>
          <a:custGeom>
            <a:avLst/>
            <a:gdLst>
              <a:gd name="T0" fmla="*/ 0 w 2263140"/>
              <a:gd name="T1" fmla="*/ 2266317 w 226314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2263140">
                <a:moveTo>
                  <a:pt x="0" y="0"/>
                </a:moveTo>
                <a:lnTo>
                  <a:pt x="2263140" y="0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28" name="object 48"/>
          <p:cNvSpPr txBox="1">
            <a:spLocks noChangeArrowheads="1"/>
          </p:cNvSpPr>
          <p:nvPr/>
        </p:nvSpPr>
        <p:spPr bwMode="auto">
          <a:xfrm>
            <a:off x="4335463" y="2609850"/>
            <a:ext cx="22860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381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pt-BR" altLang="pt-BR">
                <a:solidFill>
                  <a:srgbClr val="99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altLang="pt-BR" baseline="-21000">
                <a:solidFill>
                  <a:srgbClr val="99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pt-BR" altLang="pt-BR" baseline="-2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9" name="object 49"/>
          <p:cNvSpPr>
            <a:spLocks/>
          </p:cNvSpPr>
          <p:nvPr/>
        </p:nvSpPr>
        <p:spPr bwMode="auto">
          <a:xfrm>
            <a:off x="4572000" y="2932113"/>
            <a:ext cx="2336800" cy="0"/>
          </a:xfrm>
          <a:custGeom>
            <a:avLst/>
            <a:gdLst>
              <a:gd name="T0" fmla="*/ 0 w 2336800"/>
              <a:gd name="T1" fmla="*/ 2336292 w 233680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2336800">
                <a:moveTo>
                  <a:pt x="0" y="0"/>
                </a:moveTo>
                <a:lnTo>
                  <a:pt x="2336292" y="0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30" name="object 50"/>
          <p:cNvSpPr>
            <a:spLocks/>
          </p:cNvSpPr>
          <p:nvPr/>
        </p:nvSpPr>
        <p:spPr bwMode="auto">
          <a:xfrm>
            <a:off x="6908800" y="2932113"/>
            <a:ext cx="0" cy="565150"/>
          </a:xfrm>
          <a:custGeom>
            <a:avLst/>
            <a:gdLst>
              <a:gd name="T0" fmla="*/ 562237 h 565785"/>
              <a:gd name="T1" fmla="*/ 0 h 565785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565785">
                <a:moveTo>
                  <a:pt x="0" y="565403"/>
                </a:moveTo>
                <a:lnTo>
                  <a:pt x="0" y="0"/>
                </a:lnTo>
              </a:path>
            </a:pathLst>
          </a:custGeom>
          <a:noFill/>
          <a:ln w="9144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51" name="object 51"/>
          <p:cNvSpPr txBox="1"/>
          <p:nvPr/>
        </p:nvSpPr>
        <p:spPr>
          <a:xfrm>
            <a:off x="6946900" y="2649538"/>
            <a:ext cx="190500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0532" name="object 52"/>
          <p:cNvSpPr>
            <a:spLocks/>
          </p:cNvSpPr>
          <p:nvPr/>
        </p:nvSpPr>
        <p:spPr bwMode="auto">
          <a:xfrm>
            <a:off x="5140325" y="1614488"/>
            <a:ext cx="2393950" cy="1477962"/>
          </a:xfrm>
          <a:custGeom>
            <a:avLst/>
            <a:gdLst>
              <a:gd name="T0" fmla="*/ 0 w 2394584"/>
              <a:gd name="T1" fmla="*/ 0 h 1477010"/>
              <a:gd name="T2" fmla="*/ 23389 w 2394584"/>
              <a:gd name="T3" fmla="*/ 41439 h 1477010"/>
              <a:gd name="T4" fmla="*/ 46907 w 2394584"/>
              <a:gd name="T5" fmla="*/ 82838 h 1477010"/>
              <a:gd name="T6" fmla="*/ 70680 w 2394584"/>
              <a:gd name="T7" fmla="*/ 124171 h 1477010"/>
              <a:gd name="T8" fmla="*/ 94847 w 2394584"/>
              <a:gd name="T9" fmla="*/ 165392 h 1477010"/>
              <a:gd name="T10" fmla="*/ 119527 w 2394584"/>
              <a:gd name="T11" fmla="*/ 206475 h 1477010"/>
              <a:gd name="T12" fmla="*/ 144860 w 2394584"/>
              <a:gd name="T13" fmla="*/ 247375 h 1477010"/>
              <a:gd name="T14" fmla="*/ 170967 w 2394584"/>
              <a:gd name="T15" fmla="*/ 288063 h 1477010"/>
              <a:gd name="T16" fmla="*/ 197980 w 2394584"/>
              <a:gd name="T17" fmla="*/ 328501 h 1477010"/>
              <a:gd name="T18" fmla="*/ 226026 w 2394584"/>
              <a:gd name="T19" fmla="*/ 368652 h 1477010"/>
              <a:gd name="T20" fmla="*/ 255238 w 2394584"/>
              <a:gd name="T21" fmla="*/ 408483 h 1477010"/>
              <a:gd name="T22" fmla="*/ 285746 w 2394584"/>
              <a:gd name="T23" fmla="*/ 447957 h 1477010"/>
              <a:gd name="T24" fmla="*/ 317681 w 2394584"/>
              <a:gd name="T25" fmla="*/ 487037 h 1477010"/>
              <a:gd name="T26" fmla="*/ 351165 w 2394584"/>
              <a:gd name="T27" fmla="*/ 525688 h 1477010"/>
              <a:gd name="T28" fmla="*/ 386335 w 2394584"/>
              <a:gd name="T29" fmla="*/ 563876 h 1477010"/>
              <a:gd name="T30" fmla="*/ 423315 w 2394584"/>
              <a:gd name="T31" fmla="*/ 601562 h 1477010"/>
              <a:gd name="T32" fmla="*/ 462237 w 2394584"/>
              <a:gd name="T33" fmla="*/ 638713 h 1477010"/>
              <a:gd name="T34" fmla="*/ 503232 w 2394584"/>
              <a:gd name="T35" fmla="*/ 675293 h 1477010"/>
              <a:gd name="T36" fmla="*/ 546424 w 2394584"/>
              <a:gd name="T37" fmla="*/ 711266 h 1477010"/>
              <a:gd name="T38" fmla="*/ 591949 w 2394584"/>
              <a:gd name="T39" fmla="*/ 746596 h 1477010"/>
              <a:gd name="T40" fmla="*/ 627367 w 2394584"/>
              <a:gd name="T41" fmla="*/ 772239 h 1477010"/>
              <a:gd name="T42" fmla="*/ 665177 w 2394584"/>
              <a:gd name="T43" fmla="*/ 797994 h 1477010"/>
              <a:gd name="T44" fmla="*/ 705181 w 2394584"/>
              <a:gd name="T45" fmla="*/ 823811 h 1477010"/>
              <a:gd name="T46" fmla="*/ 747187 w 2394584"/>
              <a:gd name="T47" fmla="*/ 849646 h 1477010"/>
              <a:gd name="T48" fmla="*/ 790990 w 2394584"/>
              <a:gd name="T49" fmla="*/ 875454 h 1477010"/>
              <a:gd name="T50" fmla="*/ 836396 w 2394584"/>
              <a:gd name="T51" fmla="*/ 901187 h 1477010"/>
              <a:gd name="T52" fmla="*/ 883209 w 2394584"/>
              <a:gd name="T53" fmla="*/ 926802 h 1477010"/>
              <a:gd name="T54" fmla="*/ 931224 w 2394584"/>
              <a:gd name="T55" fmla="*/ 952252 h 1477010"/>
              <a:gd name="T56" fmla="*/ 980248 w 2394584"/>
              <a:gd name="T57" fmla="*/ 977490 h 1477010"/>
              <a:gd name="T58" fmla="*/ 1030083 w 2394584"/>
              <a:gd name="T59" fmla="*/ 1002471 h 1477010"/>
              <a:gd name="T60" fmla="*/ 1080530 w 2394584"/>
              <a:gd name="T61" fmla="*/ 1027150 h 1477010"/>
              <a:gd name="T62" fmla="*/ 1131386 w 2394584"/>
              <a:gd name="T63" fmla="*/ 1051480 h 1477010"/>
              <a:gd name="T64" fmla="*/ 1182462 w 2394584"/>
              <a:gd name="T65" fmla="*/ 1075416 h 1477010"/>
              <a:gd name="T66" fmla="*/ 1233550 w 2394584"/>
              <a:gd name="T67" fmla="*/ 1098912 h 1477010"/>
              <a:gd name="T68" fmla="*/ 1284462 w 2394584"/>
              <a:gd name="T69" fmla="*/ 1121923 h 1477010"/>
              <a:gd name="T70" fmla="*/ 1334990 w 2394584"/>
              <a:gd name="T71" fmla="*/ 1144401 h 1477010"/>
              <a:gd name="T72" fmla="*/ 1384945 w 2394584"/>
              <a:gd name="T73" fmla="*/ 1166301 h 1477010"/>
              <a:gd name="T74" fmla="*/ 1434123 w 2394584"/>
              <a:gd name="T75" fmla="*/ 1187578 h 1477010"/>
              <a:gd name="T76" fmla="*/ 1482327 w 2394584"/>
              <a:gd name="T77" fmla="*/ 1208187 h 1477010"/>
              <a:gd name="T78" fmla="*/ 1529362 w 2394584"/>
              <a:gd name="T79" fmla="*/ 1228082 h 1477010"/>
              <a:gd name="T80" fmla="*/ 1575025 w 2394584"/>
              <a:gd name="T81" fmla="*/ 1247213 h 1477010"/>
              <a:gd name="T82" fmla="*/ 1619120 w 2394584"/>
              <a:gd name="T83" fmla="*/ 1265541 h 1477010"/>
              <a:gd name="T84" fmla="*/ 1661451 w 2394584"/>
              <a:gd name="T85" fmla="*/ 1283014 h 1477010"/>
              <a:gd name="T86" fmla="*/ 1701815 w 2394584"/>
              <a:gd name="T87" fmla="*/ 1299590 h 1477010"/>
              <a:gd name="T88" fmla="*/ 1740019 w 2394584"/>
              <a:gd name="T89" fmla="*/ 1315223 h 1477010"/>
              <a:gd name="T90" fmla="*/ 1775862 w 2394584"/>
              <a:gd name="T91" fmla="*/ 1329865 h 1477010"/>
              <a:gd name="T92" fmla="*/ 1842601 w 2394584"/>
              <a:gd name="T93" fmla="*/ 1356265 h 1477010"/>
              <a:gd name="T94" fmla="*/ 1904678 w 2394584"/>
              <a:gd name="T95" fmla="*/ 1379130 h 1477010"/>
              <a:gd name="T96" fmla="*/ 1962484 w 2394584"/>
              <a:gd name="T97" fmla="*/ 1398752 h 1477010"/>
              <a:gd name="T98" fmla="*/ 2016407 w 2394584"/>
              <a:gd name="T99" fmla="*/ 1415428 h 1477010"/>
              <a:gd name="T100" fmla="*/ 2066833 w 2394584"/>
              <a:gd name="T101" fmla="*/ 1429451 h 1477010"/>
              <a:gd name="T102" fmla="*/ 2114155 w 2394584"/>
              <a:gd name="T103" fmla="*/ 1441116 h 1477010"/>
              <a:gd name="T104" fmla="*/ 2158757 w 2394584"/>
              <a:gd name="T105" fmla="*/ 1450718 h 1477010"/>
              <a:gd name="T106" fmla="*/ 2201029 w 2394584"/>
              <a:gd name="T107" fmla="*/ 1458553 h 1477010"/>
              <a:gd name="T108" fmla="*/ 2241359 w 2394584"/>
              <a:gd name="T109" fmla="*/ 1464914 h 1477010"/>
              <a:gd name="T110" fmla="*/ 2280138 w 2394584"/>
              <a:gd name="T111" fmla="*/ 1470096 h 1477010"/>
              <a:gd name="T112" fmla="*/ 2354587 w 2394584"/>
              <a:gd name="T113" fmla="*/ 1478105 h 1477010"/>
              <a:gd name="T114" fmla="*/ 2391036 w 2394584"/>
              <a:gd name="T115" fmla="*/ 1481521 h 14770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394584" h="1477010">
                <a:moveTo>
                  <a:pt x="0" y="0"/>
                </a:moveTo>
                <a:lnTo>
                  <a:pt x="23419" y="41304"/>
                </a:lnTo>
                <a:lnTo>
                  <a:pt x="46967" y="82573"/>
                </a:lnTo>
                <a:lnTo>
                  <a:pt x="70775" y="123771"/>
                </a:lnTo>
                <a:lnTo>
                  <a:pt x="94972" y="164861"/>
                </a:lnTo>
                <a:lnTo>
                  <a:pt x="119687" y="205810"/>
                </a:lnTo>
                <a:lnTo>
                  <a:pt x="145050" y="246580"/>
                </a:lnTo>
                <a:lnTo>
                  <a:pt x="171192" y="287137"/>
                </a:lnTo>
                <a:lnTo>
                  <a:pt x="198240" y="327445"/>
                </a:lnTo>
                <a:lnTo>
                  <a:pt x="226326" y="367467"/>
                </a:lnTo>
                <a:lnTo>
                  <a:pt x="255578" y="407169"/>
                </a:lnTo>
                <a:lnTo>
                  <a:pt x="286126" y="446516"/>
                </a:lnTo>
                <a:lnTo>
                  <a:pt x="318101" y="485470"/>
                </a:lnTo>
                <a:lnTo>
                  <a:pt x="351630" y="523997"/>
                </a:lnTo>
                <a:lnTo>
                  <a:pt x="386845" y="562062"/>
                </a:lnTo>
                <a:lnTo>
                  <a:pt x="423875" y="599628"/>
                </a:lnTo>
                <a:lnTo>
                  <a:pt x="462849" y="636659"/>
                </a:lnTo>
                <a:lnTo>
                  <a:pt x="503897" y="673121"/>
                </a:lnTo>
                <a:lnTo>
                  <a:pt x="547149" y="708978"/>
                </a:lnTo>
                <a:lnTo>
                  <a:pt x="592734" y="744194"/>
                </a:lnTo>
                <a:lnTo>
                  <a:pt x="628197" y="769756"/>
                </a:lnTo>
                <a:lnTo>
                  <a:pt x="666057" y="795427"/>
                </a:lnTo>
                <a:lnTo>
                  <a:pt x="706116" y="821161"/>
                </a:lnTo>
                <a:lnTo>
                  <a:pt x="748177" y="846913"/>
                </a:lnTo>
                <a:lnTo>
                  <a:pt x="792039" y="872638"/>
                </a:lnTo>
                <a:lnTo>
                  <a:pt x="837506" y="898289"/>
                </a:lnTo>
                <a:lnTo>
                  <a:pt x="884379" y="923821"/>
                </a:lnTo>
                <a:lnTo>
                  <a:pt x="932459" y="949189"/>
                </a:lnTo>
                <a:lnTo>
                  <a:pt x="981548" y="974346"/>
                </a:lnTo>
                <a:lnTo>
                  <a:pt x="1031448" y="999247"/>
                </a:lnTo>
                <a:lnTo>
                  <a:pt x="1081960" y="1023846"/>
                </a:lnTo>
                <a:lnTo>
                  <a:pt x="1132886" y="1048098"/>
                </a:lnTo>
                <a:lnTo>
                  <a:pt x="1184027" y="1071957"/>
                </a:lnTo>
                <a:lnTo>
                  <a:pt x="1235185" y="1095378"/>
                </a:lnTo>
                <a:lnTo>
                  <a:pt x="1286163" y="1118314"/>
                </a:lnTo>
                <a:lnTo>
                  <a:pt x="1336760" y="1140720"/>
                </a:lnTo>
                <a:lnTo>
                  <a:pt x="1386780" y="1162550"/>
                </a:lnTo>
                <a:lnTo>
                  <a:pt x="1436023" y="1183759"/>
                </a:lnTo>
                <a:lnTo>
                  <a:pt x="1484292" y="1204301"/>
                </a:lnTo>
                <a:lnTo>
                  <a:pt x="1531387" y="1224131"/>
                </a:lnTo>
                <a:lnTo>
                  <a:pt x="1577111" y="1243202"/>
                </a:lnTo>
                <a:lnTo>
                  <a:pt x="1621265" y="1261470"/>
                </a:lnTo>
                <a:lnTo>
                  <a:pt x="1663651" y="1278888"/>
                </a:lnTo>
                <a:lnTo>
                  <a:pt x="1704070" y="1295410"/>
                </a:lnTo>
                <a:lnTo>
                  <a:pt x="1742324" y="1310992"/>
                </a:lnTo>
                <a:lnTo>
                  <a:pt x="1778215" y="1325587"/>
                </a:lnTo>
                <a:lnTo>
                  <a:pt x="1845042" y="1351903"/>
                </a:lnTo>
                <a:lnTo>
                  <a:pt x="1907202" y="1374694"/>
                </a:lnTo>
                <a:lnTo>
                  <a:pt x="1965084" y="1394253"/>
                </a:lnTo>
                <a:lnTo>
                  <a:pt x="2019078" y="1410875"/>
                </a:lnTo>
                <a:lnTo>
                  <a:pt x="2069572" y="1424853"/>
                </a:lnTo>
                <a:lnTo>
                  <a:pt x="2116955" y="1436481"/>
                </a:lnTo>
                <a:lnTo>
                  <a:pt x="2161617" y="1446052"/>
                </a:lnTo>
                <a:lnTo>
                  <a:pt x="2203945" y="1453862"/>
                </a:lnTo>
                <a:lnTo>
                  <a:pt x="2244329" y="1460202"/>
                </a:lnTo>
                <a:lnTo>
                  <a:pt x="2283158" y="1465368"/>
                </a:lnTo>
                <a:lnTo>
                  <a:pt x="2357707" y="1473351"/>
                </a:lnTo>
                <a:lnTo>
                  <a:pt x="2394204" y="1476756"/>
                </a:ln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533" name="object 53"/>
          <p:cNvSpPr txBox="1">
            <a:spLocks noChangeArrowheads="1"/>
          </p:cNvSpPr>
          <p:nvPr/>
        </p:nvSpPr>
        <p:spPr bwMode="auto">
          <a:xfrm>
            <a:off x="3835400" y="955675"/>
            <a:ext cx="1228725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963"/>
              </a:lnSpc>
              <a:spcBef>
                <a:spcPts val="100"/>
              </a:spcBef>
            </a:pPr>
            <a:r>
              <a:rPr lang="pt-BR" altLang="pt-BR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pt-BR" altLang="pt-B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ts val="1588"/>
              </a:lnSpc>
            </a:pPr>
            <a:r>
              <a:rPr lang="pt-BR" altLang="pt-BR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x(P</a:t>
            </a:r>
            <a:r>
              <a:rPr lang="pt-BR" altLang="pt-BR" sz="1500" baseline="-21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altLang="pt-BR" sz="1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)+g</a:t>
            </a:r>
            <a:endParaRPr lang="pt-BR" altLang="pt-BR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583488" y="2914650"/>
            <a:ext cx="152400" cy="3000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87375" y="6410325"/>
            <a:ext cx="7529513" cy="33020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Para se obter a IS parte-se de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um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dado y 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encontra-se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 r</a:t>
            </a:r>
            <a:r>
              <a:rPr sz="20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correspondente.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858250" y="6427788"/>
            <a:ext cx="206375" cy="239712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CaixaDeTexto 57"/>
          <p:cNvSpPr txBox="1">
            <a:spLocks noChangeArrowheads="1"/>
          </p:cNvSpPr>
          <p:nvPr/>
        </p:nvSpPr>
        <p:spPr bwMode="auto">
          <a:xfrm>
            <a:off x="608013" y="1331913"/>
            <a:ext cx="471328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ts val="2025"/>
              </a:lnSpc>
            </a:pPr>
            <a:r>
              <a:rPr lang="pt-BR" altLang="pt-BR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pt-BR" altLang="pt-B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493" grpId="0"/>
      <p:bldP spid="14" grpId="0"/>
      <p:bldP spid="20495" grpId="0"/>
      <p:bldP spid="20" grpId="0"/>
      <p:bldP spid="22" grpId="0"/>
      <p:bldP spid="20504" grpId="0" animBg="1"/>
      <p:bldP spid="25" grpId="0"/>
      <p:bldP spid="20508" grpId="0"/>
      <p:bldP spid="31" grpId="0"/>
      <p:bldP spid="20514" grpId="0"/>
      <p:bldP spid="20517" grpId="0"/>
      <p:bldP spid="38" grpId="0"/>
      <p:bldP spid="40" grpId="0"/>
      <p:bldP spid="20524" grpId="0"/>
      <p:bldP spid="20526" grpId="0"/>
      <p:bldP spid="20528" grpId="0"/>
      <p:bldP spid="51" grpId="0"/>
      <p:bldP spid="20533" grpId="0"/>
      <p:bldP spid="54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77720" marR="5080" indent="-151384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 modelo IS/LM/BP (também chamado </a:t>
            </a:r>
            <a:r>
              <a:rPr sz="3600" dirty="0"/>
              <a:t>de  </a:t>
            </a:r>
            <a:r>
              <a:rPr sz="3600" spc="-5" dirty="0"/>
              <a:t>modelo</a:t>
            </a:r>
            <a:r>
              <a:rPr sz="3600" spc="5" dirty="0"/>
              <a:t> </a:t>
            </a:r>
            <a:r>
              <a:rPr sz="3600" spc="-5" dirty="0"/>
              <a:t>Mundell-Fleming)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3400" y="1409731"/>
            <a:ext cx="7958455" cy="53892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Desde o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capítulo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5 está sendo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considerada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uma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economia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fechada,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isto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é, sem  exportações,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sem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importações 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sem fluxo </a:t>
            </a:r>
            <a:r>
              <a:rPr sz="2800" spc="5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capitais entre os</a:t>
            </a:r>
            <a:r>
              <a:rPr sz="2800" spc="-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países.</a:t>
            </a:r>
            <a:endParaRPr sz="2800" dirty="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65"/>
              </a:spcBef>
              <a:buChar char="•"/>
              <a:tabLst>
                <a:tab pos="356235" algn="l"/>
              </a:tabLst>
            </a:pP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Essas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simplificações serão,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agora,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suprimidas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surgirá um novo modelo de demanda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agregada baseado nas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curvas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IS,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LM 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BP,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que serão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conjugadas com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curva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oferta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agregada geral dos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novos-keynesianos para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uma economia</a:t>
            </a:r>
            <a:r>
              <a:rPr sz="2800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 err="1">
                <a:solidFill>
                  <a:srgbClr val="FFFF00"/>
                </a:solidFill>
                <a:latin typeface="Times New Roman"/>
                <a:cs typeface="Times New Roman"/>
              </a:rPr>
              <a:t>aberta</a:t>
            </a:r>
            <a:r>
              <a:rPr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.</a:t>
            </a:r>
            <a:endParaRPr lang="pt-BR" sz="28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65"/>
              </a:spcBef>
              <a:buChar char="•"/>
              <a:tabLst>
                <a:tab pos="356235" algn="l"/>
              </a:tabLst>
            </a:pPr>
            <a:r>
              <a:rPr lang="pt-BR"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 curva de oferta agregada dos novos-</a:t>
            </a:r>
            <a:r>
              <a:rPr lang="pt-BR" sz="28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keynesianos</a:t>
            </a:r>
            <a:r>
              <a:rPr lang="pt-BR"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incluem o preço da matéria prima que é afetada pelos preços internacionais e pela taxa de câmbio. O que poderá, agora, ser ressaltado.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48419" y="6427723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979797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8171" y="188531"/>
            <a:ext cx="79876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Equilíbrio no Mercado de Produto (p. </a:t>
            </a:r>
            <a:r>
              <a:rPr sz="3200" spc="5" dirty="0"/>
              <a:t>332 </a:t>
            </a:r>
            <a:r>
              <a:rPr sz="3200" dirty="0"/>
              <a:t>e</a:t>
            </a:r>
            <a:r>
              <a:rPr sz="3200" spc="-180" dirty="0"/>
              <a:t> </a:t>
            </a:r>
            <a:r>
              <a:rPr sz="3200" spc="5" dirty="0"/>
              <a:t>333)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059433" y="3501390"/>
            <a:ext cx="6835140" cy="0"/>
          </a:xfrm>
          <a:custGeom>
            <a:avLst/>
            <a:gdLst/>
            <a:ahLst/>
            <a:cxnLst/>
            <a:rect l="l" t="t" r="r" b="b"/>
            <a:pathLst>
              <a:path w="6835140">
                <a:moveTo>
                  <a:pt x="0" y="0"/>
                </a:moveTo>
                <a:lnTo>
                  <a:pt x="6834632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81366" y="346328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5935" y="346328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66665" y="1044194"/>
            <a:ext cx="0" cy="4955540"/>
          </a:xfrm>
          <a:custGeom>
            <a:avLst/>
            <a:gdLst/>
            <a:ahLst/>
            <a:cxnLst/>
            <a:rect l="l" t="t" r="r" b="b"/>
            <a:pathLst>
              <a:path h="4955540">
                <a:moveTo>
                  <a:pt x="0" y="4955540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28569" y="98069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28568" y="598703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199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23277" y="3538537"/>
            <a:ext cx="8032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i + g +</a:t>
            </a:r>
            <a:r>
              <a:rPr sz="18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93704" y="5811735"/>
            <a:ext cx="8426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s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+ t +</a:t>
            </a:r>
            <a:r>
              <a:rPr sz="1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3329" y="3517734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83717" y="5846711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15298" y="597935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43982" y="5846711"/>
            <a:ext cx="1049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+ t +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m(P</a:t>
            </a:r>
            <a:r>
              <a:rPr sz="1800" spc="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11390" y="5692685"/>
            <a:ext cx="317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 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298435" y="6009132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4">
                <a:moveTo>
                  <a:pt x="0" y="0"/>
                </a:moveTo>
                <a:lnTo>
                  <a:pt x="336804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40525" y="5719571"/>
            <a:ext cx="74930" cy="596265"/>
          </a:xfrm>
          <a:custGeom>
            <a:avLst/>
            <a:gdLst/>
            <a:ahLst/>
            <a:cxnLst/>
            <a:rect l="l" t="t" r="r" b="b"/>
            <a:pathLst>
              <a:path w="74929" h="596264">
                <a:moveTo>
                  <a:pt x="74929" y="595883"/>
                </a:moveTo>
                <a:lnTo>
                  <a:pt x="45761" y="589994"/>
                </a:lnTo>
                <a:lnTo>
                  <a:pt x="21944" y="573935"/>
                </a:lnTo>
                <a:lnTo>
                  <a:pt x="5887" y="550117"/>
                </a:lnTo>
                <a:lnTo>
                  <a:pt x="0" y="520953"/>
                </a:lnTo>
                <a:lnTo>
                  <a:pt x="0" y="74929"/>
                </a:lnTo>
                <a:lnTo>
                  <a:pt x="5887" y="45766"/>
                </a:lnTo>
                <a:lnTo>
                  <a:pt x="21944" y="21948"/>
                </a:lnTo>
                <a:lnTo>
                  <a:pt x="45761" y="5889"/>
                </a:lnTo>
                <a:lnTo>
                  <a:pt x="74929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15175" y="5719571"/>
            <a:ext cx="74930" cy="596265"/>
          </a:xfrm>
          <a:custGeom>
            <a:avLst/>
            <a:gdLst/>
            <a:ahLst/>
            <a:cxnLst/>
            <a:rect l="l" t="t" r="r" b="b"/>
            <a:pathLst>
              <a:path w="74929" h="596264">
                <a:moveTo>
                  <a:pt x="0" y="0"/>
                </a:moveTo>
                <a:lnTo>
                  <a:pt x="29163" y="5889"/>
                </a:lnTo>
                <a:lnTo>
                  <a:pt x="52981" y="21948"/>
                </a:lnTo>
                <a:lnTo>
                  <a:pt x="69040" y="45766"/>
                </a:lnTo>
                <a:lnTo>
                  <a:pt x="74929" y="74929"/>
                </a:lnTo>
                <a:lnTo>
                  <a:pt x="74929" y="520953"/>
                </a:lnTo>
                <a:lnTo>
                  <a:pt x="69040" y="550117"/>
                </a:lnTo>
                <a:lnTo>
                  <a:pt x="52981" y="573935"/>
                </a:lnTo>
                <a:lnTo>
                  <a:pt x="29163" y="589994"/>
                </a:lnTo>
                <a:lnTo>
                  <a:pt x="0" y="595883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65141" y="3495294"/>
            <a:ext cx="2498090" cy="2326005"/>
          </a:xfrm>
          <a:custGeom>
            <a:avLst/>
            <a:gdLst/>
            <a:ahLst/>
            <a:cxnLst/>
            <a:rect l="l" t="t" r="r" b="b"/>
            <a:pathLst>
              <a:path w="2498090" h="2326004">
                <a:moveTo>
                  <a:pt x="0" y="0"/>
                </a:moveTo>
                <a:lnTo>
                  <a:pt x="2497836" y="2325624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40690" y="3086100"/>
            <a:ext cx="1821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00"/>
                </a:solidFill>
                <a:latin typeface="Times New Roman"/>
                <a:cs typeface="Times New Roman"/>
              </a:rPr>
              <a:t>i(r,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)+x(P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1800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)+g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98370" y="1184910"/>
            <a:ext cx="1591310" cy="1987550"/>
          </a:xfrm>
          <a:custGeom>
            <a:avLst/>
            <a:gdLst/>
            <a:ahLst/>
            <a:cxnLst/>
            <a:rect l="l" t="t" r="r" b="b"/>
            <a:pathLst>
              <a:path w="1591310" h="1987550">
                <a:moveTo>
                  <a:pt x="0" y="1987296"/>
                </a:moveTo>
                <a:lnTo>
                  <a:pt x="49445" y="1963177"/>
                </a:lnTo>
                <a:lnTo>
                  <a:pt x="98839" y="1939039"/>
                </a:lnTo>
                <a:lnTo>
                  <a:pt x="148132" y="1914861"/>
                </a:lnTo>
                <a:lnTo>
                  <a:pt x="197272" y="1890623"/>
                </a:lnTo>
                <a:lnTo>
                  <a:pt x="246208" y="1866305"/>
                </a:lnTo>
                <a:lnTo>
                  <a:pt x="294889" y="1841886"/>
                </a:lnTo>
                <a:lnTo>
                  <a:pt x="343264" y="1817348"/>
                </a:lnTo>
                <a:lnTo>
                  <a:pt x="391283" y="1792669"/>
                </a:lnTo>
                <a:lnTo>
                  <a:pt x="438894" y="1767831"/>
                </a:lnTo>
                <a:lnTo>
                  <a:pt x="486046" y="1742812"/>
                </a:lnTo>
                <a:lnTo>
                  <a:pt x="532688" y="1717593"/>
                </a:lnTo>
                <a:lnTo>
                  <a:pt x="578770" y="1692154"/>
                </a:lnTo>
                <a:lnTo>
                  <a:pt x="624241" y="1666475"/>
                </a:lnTo>
                <a:lnTo>
                  <a:pt x="669048" y="1640535"/>
                </a:lnTo>
                <a:lnTo>
                  <a:pt x="713143" y="1614316"/>
                </a:lnTo>
                <a:lnTo>
                  <a:pt x="756472" y="1587796"/>
                </a:lnTo>
                <a:lnTo>
                  <a:pt x="798986" y="1560955"/>
                </a:lnTo>
                <a:lnTo>
                  <a:pt x="840634" y="1533775"/>
                </a:lnTo>
                <a:lnTo>
                  <a:pt x="881364" y="1506234"/>
                </a:lnTo>
                <a:lnTo>
                  <a:pt x="921126" y="1478313"/>
                </a:lnTo>
                <a:lnTo>
                  <a:pt x="959868" y="1449992"/>
                </a:lnTo>
                <a:lnTo>
                  <a:pt x="997540" y="1421250"/>
                </a:lnTo>
                <a:lnTo>
                  <a:pt x="1034091" y="1392069"/>
                </a:lnTo>
                <a:lnTo>
                  <a:pt x="1069469" y="1362426"/>
                </a:lnTo>
                <a:lnTo>
                  <a:pt x="1103624" y="1332304"/>
                </a:lnTo>
                <a:lnTo>
                  <a:pt x="1136504" y="1301681"/>
                </a:lnTo>
                <a:lnTo>
                  <a:pt x="1168060" y="1270537"/>
                </a:lnTo>
                <a:lnTo>
                  <a:pt x="1198239" y="1238853"/>
                </a:lnTo>
                <a:lnTo>
                  <a:pt x="1226991" y="1206609"/>
                </a:lnTo>
                <a:lnTo>
                  <a:pt x="1254264" y="1173784"/>
                </a:lnTo>
                <a:lnTo>
                  <a:pt x="1284999" y="1133612"/>
                </a:lnTo>
                <a:lnTo>
                  <a:pt x="1313620" y="1092609"/>
                </a:lnTo>
                <a:lnTo>
                  <a:pt x="1340215" y="1050811"/>
                </a:lnTo>
                <a:lnTo>
                  <a:pt x="1364872" y="1008252"/>
                </a:lnTo>
                <a:lnTo>
                  <a:pt x="1387680" y="964967"/>
                </a:lnTo>
                <a:lnTo>
                  <a:pt x="1408726" y="920990"/>
                </a:lnTo>
                <a:lnTo>
                  <a:pt x="1428099" y="876356"/>
                </a:lnTo>
                <a:lnTo>
                  <a:pt x="1445886" y="831099"/>
                </a:lnTo>
                <a:lnTo>
                  <a:pt x="1462176" y="785255"/>
                </a:lnTo>
                <a:lnTo>
                  <a:pt x="1477056" y="738857"/>
                </a:lnTo>
                <a:lnTo>
                  <a:pt x="1490616" y="691940"/>
                </a:lnTo>
                <a:lnTo>
                  <a:pt x="1502942" y="644539"/>
                </a:lnTo>
                <a:lnTo>
                  <a:pt x="1514124" y="596688"/>
                </a:lnTo>
                <a:lnTo>
                  <a:pt x="1524248" y="548423"/>
                </a:lnTo>
                <a:lnTo>
                  <a:pt x="1533404" y="499776"/>
                </a:lnTo>
                <a:lnTo>
                  <a:pt x="1541679" y="450784"/>
                </a:lnTo>
                <a:lnTo>
                  <a:pt x="1549161" y="401481"/>
                </a:lnTo>
                <a:lnTo>
                  <a:pt x="1555939" y="351901"/>
                </a:lnTo>
                <a:lnTo>
                  <a:pt x="1562101" y="302079"/>
                </a:lnTo>
                <a:lnTo>
                  <a:pt x="1567734" y="252050"/>
                </a:lnTo>
                <a:lnTo>
                  <a:pt x="1572926" y="201847"/>
                </a:lnTo>
                <a:lnTo>
                  <a:pt x="1577767" y="151506"/>
                </a:lnTo>
                <a:lnTo>
                  <a:pt x="1582343" y="101062"/>
                </a:lnTo>
                <a:lnTo>
                  <a:pt x="1586743" y="50548"/>
                </a:lnTo>
                <a:lnTo>
                  <a:pt x="1591056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201102" y="5789612"/>
            <a:ext cx="1863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i + g + x =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+ t +</a:t>
            </a:r>
            <a:r>
              <a:rPr sz="1800"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78557" y="3501390"/>
            <a:ext cx="2388235" cy="2296795"/>
          </a:xfrm>
          <a:custGeom>
            <a:avLst/>
            <a:gdLst/>
            <a:ahLst/>
            <a:cxnLst/>
            <a:rect l="l" t="t" r="r" b="b"/>
            <a:pathLst>
              <a:path w="2388235" h="2296795">
                <a:moveTo>
                  <a:pt x="2388108" y="0"/>
                </a:moveTo>
                <a:lnTo>
                  <a:pt x="0" y="2296668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43397" y="3700271"/>
            <a:ext cx="227088" cy="146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87352" y="3432175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718047" y="3497579"/>
            <a:ext cx="0" cy="1074420"/>
          </a:xfrm>
          <a:custGeom>
            <a:avLst/>
            <a:gdLst/>
            <a:ahLst/>
            <a:cxnLst/>
            <a:rect l="l" t="t" r="r" b="b"/>
            <a:pathLst>
              <a:path h="1074420">
                <a:moveTo>
                  <a:pt x="0" y="0"/>
                </a:moveTo>
                <a:lnTo>
                  <a:pt x="0" y="107442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72000" y="4572000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>
                <a:moveTo>
                  <a:pt x="114604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166552" y="3778250"/>
            <a:ext cx="625475" cy="804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45º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454908" y="4572000"/>
            <a:ext cx="1117600" cy="0"/>
          </a:xfrm>
          <a:custGeom>
            <a:avLst/>
            <a:gdLst/>
            <a:ahLst/>
            <a:cxnLst/>
            <a:rect l="l" t="t" r="r" b="b"/>
            <a:pathLst>
              <a:path w="1117600">
                <a:moveTo>
                  <a:pt x="1117091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54908" y="3512820"/>
            <a:ext cx="0" cy="1059180"/>
          </a:xfrm>
          <a:custGeom>
            <a:avLst/>
            <a:gdLst/>
            <a:ahLst/>
            <a:cxnLst/>
            <a:rect l="l" t="t" r="r" b="b"/>
            <a:pathLst>
              <a:path h="1059179">
                <a:moveTo>
                  <a:pt x="0" y="1059179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496627" y="3475037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454908" y="2369820"/>
            <a:ext cx="0" cy="1127760"/>
          </a:xfrm>
          <a:custGeom>
            <a:avLst/>
            <a:gdLst/>
            <a:ahLst/>
            <a:cxnLst/>
            <a:rect l="l" t="t" r="r" b="b"/>
            <a:pathLst>
              <a:path h="1127760">
                <a:moveTo>
                  <a:pt x="0" y="112776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54908" y="2369820"/>
            <a:ext cx="1117600" cy="0"/>
          </a:xfrm>
          <a:custGeom>
            <a:avLst/>
            <a:gdLst/>
            <a:ahLst/>
            <a:cxnLst/>
            <a:rect l="l" t="t" r="r" b="b"/>
            <a:pathLst>
              <a:path w="1117600">
                <a:moveTo>
                  <a:pt x="0" y="0"/>
                </a:moveTo>
                <a:lnTo>
                  <a:pt x="1117092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320540" y="2033587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718047" y="2369820"/>
            <a:ext cx="0" cy="1127760"/>
          </a:xfrm>
          <a:custGeom>
            <a:avLst/>
            <a:gdLst/>
            <a:ahLst/>
            <a:cxnLst/>
            <a:rect l="l" t="t" r="r" b="b"/>
            <a:pathLst>
              <a:path h="1127760">
                <a:moveTo>
                  <a:pt x="0" y="112776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2369820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>
                <a:moveTo>
                  <a:pt x="114604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757227" y="209550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639826" y="3452698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047494" y="1184910"/>
            <a:ext cx="1382395" cy="1894839"/>
          </a:xfrm>
          <a:custGeom>
            <a:avLst/>
            <a:gdLst/>
            <a:ahLst/>
            <a:cxnLst/>
            <a:rect l="l" t="t" r="r" b="b"/>
            <a:pathLst>
              <a:path w="1382395" h="1894839">
                <a:moveTo>
                  <a:pt x="0" y="1894332"/>
                </a:moveTo>
                <a:lnTo>
                  <a:pt x="47727" y="1868786"/>
                </a:lnTo>
                <a:lnTo>
                  <a:pt x="95394" y="1843214"/>
                </a:lnTo>
                <a:lnTo>
                  <a:pt x="142940" y="1817590"/>
                </a:lnTo>
                <a:lnTo>
                  <a:pt x="190304" y="1791888"/>
                </a:lnTo>
                <a:lnTo>
                  <a:pt x="237425" y="1766081"/>
                </a:lnTo>
                <a:lnTo>
                  <a:pt x="284242" y="1740143"/>
                </a:lnTo>
                <a:lnTo>
                  <a:pt x="330694" y="1714048"/>
                </a:lnTo>
                <a:lnTo>
                  <a:pt x="376722" y="1687769"/>
                </a:lnTo>
                <a:lnTo>
                  <a:pt x="422264" y="1661282"/>
                </a:lnTo>
                <a:lnTo>
                  <a:pt x="467259" y="1634559"/>
                </a:lnTo>
                <a:lnTo>
                  <a:pt x="511646" y="1607574"/>
                </a:lnTo>
                <a:lnTo>
                  <a:pt x="555366" y="1580301"/>
                </a:lnTo>
                <a:lnTo>
                  <a:pt x="598356" y="1552714"/>
                </a:lnTo>
                <a:lnTo>
                  <a:pt x="640557" y="1524787"/>
                </a:lnTo>
                <a:lnTo>
                  <a:pt x="681908" y="1496494"/>
                </a:lnTo>
                <a:lnTo>
                  <a:pt x="722348" y="1467808"/>
                </a:lnTo>
                <a:lnTo>
                  <a:pt x="761815" y="1438703"/>
                </a:lnTo>
                <a:lnTo>
                  <a:pt x="800250" y="1409154"/>
                </a:lnTo>
                <a:lnTo>
                  <a:pt x="837592" y="1379133"/>
                </a:lnTo>
                <a:lnTo>
                  <a:pt x="873779" y="1348615"/>
                </a:lnTo>
                <a:lnTo>
                  <a:pt x="908752" y="1317574"/>
                </a:lnTo>
                <a:lnTo>
                  <a:pt x="942448" y="1285983"/>
                </a:lnTo>
                <a:lnTo>
                  <a:pt x="974809" y="1253817"/>
                </a:lnTo>
                <a:lnTo>
                  <a:pt x="1005772" y="1221048"/>
                </a:lnTo>
                <a:lnTo>
                  <a:pt x="1035278" y="1187652"/>
                </a:lnTo>
                <a:lnTo>
                  <a:pt x="1063265" y="1153601"/>
                </a:lnTo>
                <a:lnTo>
                  <a:pt x="1089672" y="1118870"/>
                </a:lnTo>
                <a:lnTo>
                  <a:pt x="1117446" y="1078963"/>
                </a:lnTo>
                <a:lnTo>
                  <a:pt x="1143230" y="1038200"/>
                </a:lnTo>
                <a:lnTo>
                  <a:pt x="1167112" y="996617"/>
                </a:lnTo>
                <a:lnTo>
                  <a:pt x="1189178" y="954252"/>
                </a:lnTo>
                <a:lnTo>
                  <a:pt x="1209513" y="911141"/>
                </a:lnTo>
                <a:lnTo>
                  <a:pt x="1228205" y="867322"/>
                </a:lnTo>
                <a:lnTo>
                  <a:pt x="1245341" y="822833"/>
                </a:lnTo>
                <a:lnTo>
                  <a:pt x="1261006" y="777710"/>
                </a:lnTo>
                <a:lnTo>
                  <a:pt x="1275287" y="731991"/>
                </a:lnTo>
                <a:lnTo>
                  <a:pt x="1288271" y="685713"/>
                </a:lnTo>
                <a:lnTo>
                  <a:pt x="1300045" y="638913"/>
                </a:lnTo>
                <a:lnTo>
                  <a:pt x="1310693" y="591629"/>
                </a:lnTo>
                <a:lnTo>
                  <a:pt x="1320305" y="543898"/>
                </a:lnTo>
                <a:lnTo>
                  <a:pt x="1328964" y="495757"/>
                </a:lnTo>
                <a:lnTo>
                  <a:pt x="1336759" y="447243"/>
                </a:lnTo>
                <a:lnTo>
                  <a:pt x="1343776" y="398394"/>
                </a:lnTo>
                <a:lnTo>
                  <a:pt x="1350100" y="349247"/>
                </a:lnTo>
                <a:lnTo>
                  <a:pt x="1355820" y="299839"/>
                </a:lnTo>
                <a:lnTo>
                  <a:pt x="1361020" y="250207"/>
                </a:lnTo>
                <a:lnTo>
                  <a:pt x="1365788" y="200389"/>
                </a:lnTo>
                <a:lnTo>
                  <a:pt x="1370211" y="150422"/>
                </a:lnTo>
                <a:lnTo>
                  <a:pt x="1374374" y="100343"/>
                </a:lnTo>
                <a:lnTo>
                  <a:pt x="1378364" y="50190"/>
                </a:lnTo>
                <a:lnTo>
                  <a:pt x="1382268" y="0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37490" y="2701925"/>
            <a:ext cx="1821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99FF66"/>
                </a:solidFill>
                <a:latin typeface="Times New Roman"/>
                <a:cs typeface="Times New Roman"/>
              </a:rPr>
              <a:t>i(r, 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)+x(P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,</a:t>
            </a:r>
            <a:r>
              <a:rPr sz="1800" spc="-6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)+g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899153" y="1427225"/>
            <a:ext cx="0" cy="2040889"/>
          </a:xfrm>
          <a:custGeom>
            <a:avLst/>
            <a:gdLst/>
            <a:ahLst/>
            <a:cxnLst/>
            <a:rect l="l" t="t" r="r" b="b"/>
            <a:pathLst>
              <a:path h="2040889">
                <a:moveTo>
                  <a:pt x="0" y="2040636"/>
                </a:moveTo>
                <a:lnTo>
                  <a:pt x="0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908292" y="3512820"/>
            <a:ext cx="0" cy="2162810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556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08860" y="5675376"/>
            <a:ext cx="4599940" cy="0"/>
          </a:xfrm>
          <a:custGeom>
            <a:avLst/>
            <a:gdLst/>
            <a:ahLst/>
            <a:cxnLst/>
            <a:rect l="l" t="t" r="r" b="b"/>
            <a:pathLst>
              <a:path w="4599940">
                <a:moveTo>
                  <a:pt x="459943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628515" y="539750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308860" y="2932176"/>
            <a:ext cx="0" cy="2743200"/>
          </a:xfrm>
          <a:custGeom>
            <a:avLst/>
            <a:gdLst/>
            <a:ahLst/>
            <a:cxnLst/>
            <a:rect l="l" t="t" r="r" b="b"/>
            <a:pathLst>
              <a:path h="2743200">
                <a:moveTo>
                  <a:pt x="0" y="274320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332989" y="347980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308860" y="2932176"/>
            <a:ext cx="2263140" cy="0"/>
          </a:xfrm>
          <a:custGeom>
            <a:avLst/>
            <a:gdLst/>
            <a:ahLst/>
            <a:cxnLst/>
            <a:rect l="l" t="t" r="r" b="b"/>
            <a:pathLst>
              <a:path w="2263140">
                <a:moveTo>
                  <a:pt x="0" y="0"/>
                </a:moveTo>
                <a:lnTo>
                  <a:pt x="226314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334827" y="2609850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572000" y="2932176"/>
            <a:ext cx="2336800" cy="0"/>
          </a:xfrm>
          <a:custGeom>
            <a:avLst/>
            <a:gdLst/>
            <a:ahLst/>
            <a:cxnLst/>
            <a:rect l="l" t="t" r="r" b="b"/>
            <a:pathLst>
              <a:path w="2336800">
                <a:moveTo>
                  <a:pt x="0" y="0"/>
                </a:moveTo>
                <a:lnTo>
                  <a:pt x="2336292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908292" y="2932176"/>
            <a:ext cx="0" cy="565785"/>
          </a:xfrm>
          <a:custGeom>
            <a:avLst/>
            <a:gdLst/>
            <a:ahLst/>
            <a:cxnLst/>
            <a:rect l="l" t="t" r="r" b="b"/>
            <a:pathLst>
              <a:path h="565785">
                <a:moveTo>
                  <a:pt x="0" y="565403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946265" y="2649538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139690" y="1614677"/>
            <a:ext cx="2394585" cy="1477010"/>
          </a:xfrm>
          <a:custGeom>
            <a:avLst/>
            <a:gdLst/>
            <a:ahLst/>
            <a:cxnLst/>
            <a:rect l="l" t="t" r="r" b="b"/>
            <a:pathLst>
              <a:path w="2394584" h="1477010">
                <a:moveTo>
                  <a:pt x="0" y="0"/>
                </a:moveTo>
                <a:lnTo>
                  <a:pt x="23419" y="41304"/>
                </a:lnTo>
                <a:lnTo>
                  <a:pt x="46967" y="82573"/>
                </a:lnTo>
                <a:lnTo>
                  <a:pt x="70775" y="123771"/>
                </a:lnTo>
                <a:lnTo>
                  <a:pt x="94972" y="164861"/>
                </a:lnTo>
                <a:lnTo>
                  <a:pt x="119687" y="205810"/>
                </a:lnTo>
                <a:lnTo>
                  <a:pt x="145050" y="246580"/>
                </a:lnTo>
                <a:lnTo>
                  <a:pt x="171192" y="287137"/>
                </a:lnTo>
                <a:lnTo>
                  <a:pt x="198240" y="327445"/>
                </a:lnTo>
                <a:lnTo>
                  <a:pt x="226326" y="367467"/>
                </a:lnTo>
                <a:lnTo>
                  <a:pt x="255578" y="407169"/>
                </a:lnTo>
                <a:lnTo>
                  <a:pt x="286126" y="446516"/>
                </a:lnTo>
                <a:lnTo>
                  <a:pt x="318101" y="485470"/>
                </a:lnTo>
                <a:lnTo>
                  <a:pt x="351630" y="523997"/>
                </a:lnTo>
                <a:lnTo>
                  <a:pt x="386845" y="562062"/>
                </a:lnTo>
                <a:lnTo>
                  <a:pt x="423875" y="599628"/>
                </a:lnTo>
                <a:lnTo>
                  <a:pt x="462849" y="636659"/>
                </a:lnTo>
                <a:lnTo>
                  <a:pt x="503897" y="673121"/>
                </a:lnTo>
                <a:lnTo>
                  <a:pt x="547149" y="708978"/>
                </a:lnTo>
                <a:lnTo>
                  <a:pt x="592734" y="744194"/>
                </a:lnTo>
                <a:lnTo>
                  <a:pt x="628197" y="769756"/>
                </a:lnTo>
                <a:lnTo>
                  <a:pt x="666057" y="795427"/>
                </a:lnTo>
                <a:lnTo>
                  <a:pt x="706116" y="821161"/>
                </a:lnTo>
                <a:lnTo>
                  <a:pt x="748177" y="846913"/>
                </a:lnTo>
                <a:lnTo>
                  <a:pt x="792039" y="872638"/>
                </a:lnTo>
                <a:lnTo>
                  <a:pt x="837506" y="898289"/>
                </a:lnTo>
                <a:lnTo>
                  <a:pt x="884379" y="923821"/>
                </a:lnTo>
                <a:lnTo>
                  <a:pt x="932459" y="949189"/>
                </a:lnTo>
                <a:lnTo>
                  <a:pt x="981548" y="974346"/>
                </a:lnTo>
                <a:lnTo>
                  <a:pt x="1031448" y="999247"/>
                </a:lnTo>
                <a:lnTo>
                  <a:pt x="1081960" y="1023846"/>
                </a:lnTo>
                <a:lnTo>
                  <a:pt x="1132886" y="1048098"/>
                </a:lnTo>
                <a:lnTo>
                  <a:pt x="1184027" y="1071957"/>
                </a:lnTo>
                <a:lnTo>
                  <a:pt x="1235185" y="1095378"/>
                </a:lnTo>
                <a:lnTo>
                  <a:pt x="1286163" y="1118314"/>
                </a:lnTo>
                <a:lnTo>
                  <a:pt x="1336760" y="1140720"/>
                </a:lnTo>
                <a:lnTo>
                  <a:pt x="1386780" y="1162550"/>
                </a:lnTo>
                <a:lnTo>
                  <a:pt x="1436023" y="1183759"/>
                </a:lnTo>
                <a:lnTo>
                  <a:pt x="1484292" y="1204301"/>
                </a:lnTo>
                <a:lnTo>
                  <a:pt x="1531387" y="1224131"/>
                </a:lnTo>
                <a:lnTo>
                  <a:pt x="1577111" y="1243202"/>
                </a:lnTo>
                <a:lnTo>
                  <a:pt x="1621265" y="1261470"/>
                </a:lnTo>
                <a:lnTo>
                  <a:pt x="1663651" y="1278888"/>
                </a:lnTo>
                <a:lnTo>
                  <a:pt x="1704070" y="1295410"/>
                </a:lnTo>
                <a:lnTo>
                  <a:pt x="1742324" y="1310992"/>
                </a:lnTo>
                <a:lnTo>
                  <a:pt x="1778215" y="1325587"/>
                </a:lnTo>
                <a:lnTo>
                  <a:pt x="1845042" y="1351903"/>
                </a:lnTo>
                <a:lnTo>
                  <a:pt x="1907202" y="1374694"/>
                </a:lnTo>
                <a:lnTo>
                  <a:pt x="1965084" y="1394253"/>
                </a:lnTo>
                <a:lnTo>
                  <a:pt x="2019078" y="1410875"/>
                </a:lnTo>
                <a:lnTo>
                  <a:pt x="2069572" y="1424853"/>
                </a:lnTo>
                <a:lnTo>
                  <a:pt x="2116955" y="1436481"/>
                </a:lnTo>
                <a:lnTo>
                  <a:pt x="2161617" y="1446052"/>
                </a:lnTo>
                <a:lnTo>
                  <a:pt x="2203945" y="1453862"/>
                </a:lnTo>
                <a:lnTo>
                  <a:pt x="2244329" y="1460202"/>
                </a:lnTo>
                <a:lnTo>
                  <a:pt x="2283158" y="1465368"/>
                </a:lnTo>
                <a:lnTo>
                  <a:pt x="2357707" y="1473351"/>
                </a:lnTo>
                <a:lnTo>
                  <a:pt x="2394204" y="1476756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834765" y="955586"/>
            <a:ext cx="1229360" cy="733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3670" algn="ctr">
              <a:lnSpc>
                <a:spcPts val="196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  <a:p>
            <a:pPr marR="485775" algn="ctr">
              <a:lnSpc>
                <a:spcPts val="1585"/>
              </a:lnSpc>
            </a:pPr>
            <a:r>
              <a:rPr sz="1600" spc="-5" dirty="0">
                <a:solidFill>
                  <a:srgbClr val="FFFF00"/>
                </a:solidFill>
                <a:latin typeface="Times New Roman"/>
                <a:cs typeface="Times New Roman"/>
              </a:rPr>
              <a:t>x(P</a:t>
            </a:r>
            <a:r>
              <a:rPr sz="1575" spc="-7" baseline="-21164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600" spc="-5" dirty="0">
                <a:solidFill>
                  <a:srgbClr val="FFFF00"/>
                </a:solidFill>
                <a:latin typeface="Times New Roman"/>
                <a:cs typeface="Times New Roman"/>
              </a:rPr>
              <a:t>)+g</a:t>
            </a:r>
            <a:endParaRPr sz="1600">
              <a:latin typeface="Times New Roman"/>
              <a:cs typeface="Times New Roman"/>
            </a:endParaRPr>
          </a:p>
          <a:p>
            <a:pPr marR="17780" algn="r">
              <a:lnSpc>
                <a:spcPts val="2025"/>
              </a:lnSpc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582763" y="291473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86740" y="6410388"/>
            <a:ext cx="75304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Para se obter a IS parte-se de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um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dado y 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encontra-se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o r</a:t>
            </a:r>
            <a:r>
              <a:rPr sz="2000" spc="-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correspondente.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CaixaDeTexto 56"/>
          <p:cNvSpPr txBox="1"/>
          <p:nvPr/>
        </p:nvSpPr>
        <p:spPr>
          <a:xfrm>
            <a:off x="6592587" y="943874"/>
            <a:ext cx="21950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A dedução da curva IS é no sentido horário, a partir de um y se encontra o r correspondente.</a:t>
            </a:r>
            <a:endParaRPr lang="pt-B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8273" y="459740"/>
            <a:ext cx="78606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Equilíbrio </a:t>
            </a:r>
            <a:r>
              <a:rPr sz="3600" dirty="0"/>
              <a:t>no </a:t>
            </a:r>
            <a:r>
              <a:rPr sz="3600" spc="-5" dirty="0"/>
              <a:t>Mercado </a:t>
            </a:r>
            <a:r>
              <a:rPr sz="3600" dirty="0"/>
              <a:t>de </a:t>
            </a:r>
            <a:r>
              <a:rPr sz="3600" spc="-5" dirty="0"/>
              <a:t>Produto </a:t>
            </a:r>
            <a:r>
              <a:rPr sz="3600" dirty="0"/>
              <a:t>(p.</a:t>
            </a:r>
            <a:r>
              <a:rPr sz="3600" spc="10" dirty="0"/>
              <a:t> </a:t>
            </a:r>
            <a:r>
              <a:rPr sz="3600" dirty="0"/>
              <a:t>333)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05497" y="1321753"/>
            <a:ext cx="8432165" cy="3288029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425450" marR="43180" indent="-375285" algn="just">
              <a:lnSpc>
                <a:spcPct val="80000"/>
              </a:lnSpc>
              <a:spcBef>
                <a:spcPts val="585"/>
              </a:spcBef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Efeitos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um aumento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nível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de preço sobre 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curva IS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em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uma </a:t>
            </a:r>
            <a:r>
              <a:rPr sz="2000" spc="5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economia aberta, mantendo </a:t>
            </a:r>
            <a:r>
              <a:rPr sz="2000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CR,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A,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g,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t’, preços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3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renda 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internacionais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constantes.</a:t>
            </a:r>
            <a:endParaRPr sz="2000" dirty="0">
              <a:latin typeface="Arial"/>
              <a:cs typeface="Arial"/>
            </a:endParaRPr>
          </a:p>
          <a:p>
            <a:pPr marL="425450" indent="-375285" algn="just">
              <a:lnSpc>
                <a:spcPct val="100000"/>
              </a:lnSpc>
              <a:spcBef>
                <a:spcPts val="720"/>
              </a:spcBef>
              <a:buChar char="•"/>
              <a:tabLst>
                <a:tab pos="426084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Um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aumento de preço de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950" spc="7" baseline="-25641" dirty="0">
                <a:solidFill>
                  <a:srgbClr val="FFFFFF"/>
                </a:solidFill>
                <a:latin typeface="Arial"/>
                <a:cs typeface="Arial"/>
              </a:rPr>
              <a:t>0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para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950" spc="7" baseline="-25641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causa os seguintes</a:t>
            </a:r>
            <a:r>
              <a:rPr sz="2000" spc="-3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efeitos:</a:t>
            </a:r>
            <a:endParaRPr sz="2000" dirty="0">
              <a:latin typeface="Arial"/>
              <a:cs typeface="Arial"/>
            </a:endParaRPr>
          </a:p>
          <a:p>
            <a:pPr marL="1377950" marR="45720" lvl="1" indent="-474345">
              <a:lnSpc>
                <a:spcPct val="80000"/>
              </a:lnSpc>
              <a:spcBef>
                <a:spcPts val="1200"/>
              </a:spcBef>
              <a:buChar char="–"/>
              <a:tabLst>
                <a:tab pos="1377950" algn="l"/>
                <a:tab pos="1378585" algn="l"/>
              </a:tabLst>
            </a:pPr>
            <a:r>
              <a:rPr sz="2000" spc="-5" dirty="0">
                <a:solidFill>
                  <a:srgbClr val="99FF66"/>
                </a:solidFill>
                <a:latin typeface="Arial"/>
                <a:cs typeface="Arial"/>
              </a:rPr>
              <a:t>diminui </a:t>
            </a:r>
            <a:r>
              <a:rPr sz="2000" dirty="0">
                <a:solidFill>
                  <a:srgbClr val="99FF66"/>
                </a:solidFill>
                <a:latin typeface="Arial"/>
                <a:cs typeface="Arial"/>
              </a:rPr>
              <a:t>o </a:t>
            </a:r>
            <a:r>
              <a:rPr sz="2000" spc="-5" dirty="0">
                <a:solidFill>
                  <a:srgbClr val="99FF66"/>
                </a:solidFill>
                <a:latin typeface="Arial"/>
                <a:cs typeface="Arial"/>
              </a:rPr>
              <a:t>valor real dos ativos líquidos possuídos pelo setor  privado, diminuindo </a:t>
            </a:r>
            <a:r>
              <a:rPr sz="2000" dirty="0">
                <a:solidFill>
                  <a:srgbClr val="99FF66"/>
                </a:solidFill>
                <a:latin typeface="Arial"/>
                <a:cs typeface="Arial"/>
              </a:rPr>
              <a:t>o consumo do setor </a:t>
            </a:r>
            <a:r>
              <a:rPr sz="2000" spc="-5" dirty="0">
                <a:solidFill>
                  <a:srgbClr val="99FF66"/>
                </a:solidFill>
                <a:latin typeface="Arial"/>
                <a:cs typeface="Arial"/>
              </a:rPr>
              <a:t>privado</a:t>
            </a:r>
            <a:r>
              <a:rPr sz="2000" spc="-125" dirty="0">
                <a:solidFill>
                  <a:srgbClr val="99FF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99FF66"/>
                </a:solidFill>
                <a:latin typeface="Arial"/>
                <a:cs typeface="Arial"/>
              </a:rPr>
              <a:t>(c</a:t>
            </a:r>
            <a:r>
              <a:rPr sz="2000" dirty="0">
                <a:solidFill>
                  <a:srgbClr val="99FF66"/>
                </a:solidFill>
                <a:latin typeface="Symbol"/>
                <a:cs typeface="Symbol"/>
              </a:rPr>
              <a:t></a:t>
            </a:r>
            <a:r>
              <a:rPr sz="2000" dirty="0">
                <a:solidFill>
                  <a:srgbClr val="99FF66"/>
                </a:solidFill>
                <a:latin typeface="Arial"/>
                <a:cs typeface="Arial"/>
              </a:rPr>
              <a:t>);</a:t>
            </a:r>
            <a:endParaRPr sz="2000" dirty="0">
              <a:latin typeface="Arial"/>
              <a:cs typeface="Arial"/>
            </a:endParaRPr>
          </a:p>
          <a:p>
            <a:pPr marL="1377315" lvl="1" indent="-474345">
              <a:lnSpc>
                <a:spcPct val="100000"/>
              </a:lnSpc>
              <a:spcBef>
                <a:spcPts val="720"/>
              </a:spcBef>
              <a:buChar char="–"/>
              <a:tabLst>
                <a:tab pos="1377315" algn="l"/>
                <a:tab pos="1377950" algn="l"/>
              </a:tabLst>
            </a:pPr>
            <a:r>
              <a:rPr sz="2000" spc="-5" dirty="0">
                <a:solidFill>
                  <a:srgbClr val="99FF66"/>
                </a:solidFill>
                <a:latin typeface="Arial"/>
                <a:cs typeface="Arial"/>
              </a:rPr>
              <a:t>diminui </a:t>
            </a:r>
            <a:r>
              <a:rPr sz="2000" dirty="0">
                <a:solidFill>
                  <a:srgbClr val="99FF66"/>
                </a:solidFill>
                <a:latin typeface="Arial"/>
                <a:cs typeface="Arial"/>
              </a:rPr>
              <a:t>as exportações reais de bens e serviços</a:t>
            </a:r>
            <a:r>
              <a:rPr sz="2000" spc="-170" dirty="0">
                <a:solidFill>
                  <a:srgbClr val="99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99FF66"/>
                </a:solidFill>
                <a:latin typeface="Arial"/>
                <a:cs typeface="Arial"/>
              </a:rPr>
              <a:t>(x</a:t>
            </a:r>
            <a:r>
              <a:rPr sz="2000" spc="-5" dirty="0">
                <a:solidFill>
                  <a:srgbClr val="99FF66"/>
                </a:solidFill>
                <a:latin typeface="Symbol"/>
                <a:cs typeface="Symbol"/>
              </a:rPr>
              <a:t></a:t>
            </a:r>
            <a:r>
              <a:rPr sz="2000" spc="-5" dirty="0">
                <a:solidFill>
                  <a:srgbClr val="99FF66"/>
                </a:solidFill>
                <a:latin typeface="Arial"/>
                <a:cs typeface="Arial"/>
              </a:rPr>
              <a:t>);</a:t>
            </a:r>
            <a:endParaRPr sz="2000" dirty="0">
              <a:latin typeface="Arial"/>
              <a:cs typeface="Arial"/>
            </a:endParaRPr>
          </a:p>
          <a:p>
            <a:pPr marL="1376680" lvl="1" indent="-474345">
              <a:lnSpc>
                <a:spcPct val="100000"/>
              </a:lnSpc>
              <a:spcBef>
                <a:spcPts val="720"/>
              </a:spcBef>
              <a:buChar char="–"/>
              <a:tabLst>
                <a:tab pos="1376680" algn="l"/>
                <a:tab pos="1377315" algn="l"/>
              </a:tabLst>
            </a:pPr>
            <a:r>
              <a:rPr sz="2000" dirty="0">
                <a:solidFill>
                  <a:srgbClr val="99FF66"/>
                </a:solidFill>
                <a:latin typeface="Arial"/>
                <a:cs typeface="Arial"/>
              </a:rPr>
              <a:t>aumenta as importações reais de bens e serviços</a:t>
            </a:r>
            <a:r>
              <a:rPr sz="2000" spc="-254" dirty="0">
                <a:solidFill>
                  <a:srgbClr val="99FF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99FF66"/>
                </a:solidFill>
                <a:latin typeface="Arial"/>
                <a:cs typeface="Arial"/>
              </a:rPr>
              <a:t>(m</a:t>
            </a:r>
            <a:r>
              <a:rPr sz="2000" dirty="0">
                <a:solidFill>
                  <a:srgbClr val="99FF66"/>
                </a:solidFill>
                <a:latin typeface="Symbol"/>
                <a:cs typeface="Symbol"/>
              </a:rPr>
              <a:t></a:t>
            </a:r>
            <a:r>
              <a:rPr sz="2000" dirty="0">
                <a:solidFill>
                  <a:srgbClr val="99FF66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424180" marR="45085" indent="-375285">
              <a:lnSpc>
                <a:spcPct val="80000"/>
              </a:lnSpc>
              <a:spcBef>
                <a:spcPts val="1200"/>
              </a:spcBef>
              <a:buChar char="•"/>
              <a:tabLst>
                <a:tab pos="424180" algn="l"/>
                <a:tab pos="424815" algn="l"/>
                <a:tab pos="882650" algn="l"/>
                <a:tab pos="1764030" algn="l"/>
                <a:tab pos="2574925" algn="l"/>
                <a:tab pos="4220845" algn="l"/>
                <a:tab pos="5454650" algn="l"/>
                <a:tab pos="5728970" algn="l"/>
                <a:tab pos="6512559" algn="l"/>
                <a:tab pos="6930390" algn="l"/>
                <a:tab pos="8094980" algn="l"/>
              </a:tabLst>
            </a:pP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	e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os	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im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	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nad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	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imi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uem	a	re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da	de	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qu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br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	no  mercado de produto para uma mesma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taxa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0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juros.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2843" y="5467192"/>
            <a:ext cx="8721090" cy="120015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86715" marR="370840" indent="-374650">
              <a:lnSpc>
                <a:spcPct val="80000"/>
              </a:lnSpc>
              <a:spcBef>
                <a:spcPts val="580"/>
              </a:spcBef>
              <a:buChar char="•"/>
              <a:tabLst>
                <a:tab pos="387350" algn="l"/>
                <a:tab pos="38798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Logo,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para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mesma taxa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juros,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tem-se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um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nível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renda menor, 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ou seja,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curva 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IS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 desloca para a</a:t>
            </a:r>
            <a:r>
              <a:rPr sz="2000" spc="-17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esquerda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20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9" name="CaixaDeTexto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3659" y="4825636"/>
            <a:ext cx="8740341" cy="64171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319" y="207327"/>
            <a:ext cx="7974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14465" algn="l"/>
              </a:tabLst>
            </a:pPr>
            <a:r>
              <a:rPr sz="3600" spc="-5" dirty="0"/>
              <a:t>Equilíbrio </a:t>
            </a:r>
            <a:r>
              <a:rPr sz="3600" dirty="0"/>
              <a:t>no </a:t>
            </a:r>
            <a:r>
              <a:rPr sz="3600" spc="-5" dirty="0"/>
              <a:t>Mercado</a:t>
            </a:r>
            <a:r>
              <a:rPr sz="3600" spc="60" dirty="0"/>
              <a:t> </a:t>
            </a:r>
            <a:r>
              <a:rPr sz="3600" dirty="0"/>
              <a:t>de</a:t>
            </a:r>
            <a:r>
              <a:rPr sz="3600" spc="15" dirty="0"/>
              <a:t> </a:t>
            </a:r>
            <a:r>
              <a:rPr sz="3600" spc="-5" dirty="0"/>
              <a:t>Produto	</a:t>
            </a:r>
            <a:r>
              <a:rPr sz="3600" dirty="0"/>
              <a:t>(p.</a:t>
            </a:r>
            <a:r>
              <a:rPr sz="3600" spc="-90" dirty="0"/>
              <a:t> </a:t>
            </a:r>
            <a:r>
              <a:rPr sz="3600" dirty="0"/>
              <a:t>334)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009141" y="3858005"/>
            <a:ext cx="6924675" cy="0"/>
          </a:xfrm>
          <a:custGeom>
            <a:avLst/>
            <a:gdLst/>
            <a:ahLst/>
            <a:cxnLst/>
            <a:rect l="l" t="t" r="r" b="b"/>
            <a:pathLst>
              <a:path w="6924675">
                <a:moveTo>
                  <a:pt x="0" y="0"/>
                </a:moveTo>
                <a:lnTo>
                  <a:pt x="6924548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0992" y="381990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45643" y="381990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62094" y="1367282"/>
            <a:ext cx="0" cy="5022850"/>
          </a:xfrm>
          <a:custGeom>
            <a:avLst/>
            <a:gdLst/>
            <a:ahLst/>
            <a:cxnLst/>
            <a:rect l="l" t="t" r="r" b="b"/>
            <a:pathLst>
              <a:path h="5022850">
                <a:moveTo>
                  <a:pt x="0" y="5022596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23999" y="130377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23997" y="637717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41982" y="3858005"/>
            <a:ext cx="2420620" cy="2329180"/>
          </a:xfrm>
          <a:custGeom>
            <a:avLst/>
            <a:gdLst/>
            <a:ahLst/>
            <a:cxnLst/>
            <a:rect l="l" t="t" r="r" b="b"/>
            <a:pathLst>
              <a:path w="2420620" h="2329179">
                <a:moveTo>
                  <a:pt x="2420112" y="0"/>
                </a:moveTo>
                <a:lnTo>
                  <a:pt x="0" y="2328672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74089" y="3895726"/>
            <a:ext cx="8032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i + g +</a:t>
            </a:r>
            <a:r>
              <a:rPr sz="18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74364" y="3844976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42891" y="6070626"/>
            <a:ext cx="8426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s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+ t +</a:t>
            </a:r>
            <a:r>
              <a:rPr sz="1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78242" y="3875152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47766" y="3816401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35777" y="4061459"/>
            <a:ext cx="230136" cy="146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60570" y="3850385"/>
            <a:ext cx="2531745" cy="2356485"/>
          </a:xfrm>
          <a:custGeom>
            <a:avLst/>
            <a:gdLst/>
            <a:ahLst/>
            <a:cxnLst/>
            <a:rect l="l" t="t" r="r" b="b"/>
            <a:pathLst>
              <a:path w="2531745" h="2356485">
                <a:moveTo>
                  <a:pt x="0" y="0"/>
                </a:moveTo>
                <a:lnTo>
                  <a:pt x="2531364" y="2356104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168228" y="4195864"/>
            <a:ext cx="590550" cy="752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45º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4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36620" y="1978151"/>
            <a:ext cx="2293620" cy="2964180"/>
          </a:xfrm>
          <a:custGeom>
            <a:avLst/>
            <a:gdLst/>
            <a:ahLst/>
            <a:cxnLst/>
            <a:rect l="l" t="t" r="r" b="b"/>
            <a:pathLst>
              <a:path w="2293620" h="2964179">
                <a:moveTo>
                  <a:pt x="0" y="0"/>
                </a:moveTo>
                <a:lnTo>
                  <a:pt x="2293620" y="0"/>
                </a:lnTo>
                <a:lnTo>
                  <a:pt x="2293620" y="2964180"/>
                </a:lnTo>
                <a:lnTo>
                  <a:pt x="0" y="296418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293552" y="1684337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907285" y="1381505"/>
            <a:ext cx="1610995" cy="2014855"/>
          </a:xfrm>
          <a:custGeom>
            <a:avLst/>
            <a:gdLst/>
            <a:ahLst/>
            <a:cxnLst/>
            <a:rect l="l" t="t" r="r" b="b"/>
            <a:pathLst>
              <a:path w="1610995" h="2014854">
                <a:moveTo>
                  <a:pt x="0" y="2014727"/>
                </a:moveTo>
                <a:lnTo>
                  <a:pt x="50061" y="1990277"/>
                </a:lnTo>
                <a:lnTo>
                  <a:pt x="100070" y="1965805"/>
                </a:lnTo>
                <a:lnTo>
                  <a:pt x="149977" y="1941294"/>
                </a:lnTo>
                <a:lnTo>
                  <a:pt x="199729" y="1916721"/>
                </a:lnTo>
                <a:lnTo>
                  <a:pt x="249274" y="1892067"/>
                </a:lnTo>
                <a:lnTo>
                  <a:pt x="298562" y="1867312"/>
                </a:lnTo>
                <a:lnTo>
                  <a:pt x="347539" y="1842435"/>
                </a:lnTo>
                <a:lnTo>
                  <a:pt x="396156" y="1817416"/>
                </a:lnTo>
                <a:lnTo>
                  <a:pt x="444360" y="1792235"/>
                </a:lnTo>
                <a:lnTo>
                  <a:pt x="492100" y="1766871"/>
                </a:lnTo>
                <a:lnTo>
                  <a:pt x="539323" y="1741304"/>
                </a:lnTo>
                <a:lnTo>
                  <a:pt x="585979" y="1715513"/>
                </a:lnTo>
                <a:lnTo>
                  <a:pt x="632016" y="1689480"/>
                </a:lnTo>
                <a:lnTo>
                  <a:pt x="677381" y="1663182"/>
                </a:lnTo>
                <a:lnTo>
                  <a:pt x="722025" y="1636601"/>
                </a:lnTo>
                <a:lnTo>
                  <a:pt x="765894" y="1609715"/>
                </a:lnTo>
                <a:lnTo>
                  <a:pt x="808938" y="1582504"/>
                </a:lnTo>
                <a:lnTo>
                  <a:pt x="851104" y="1554949"/>
                </a:lnTo>
                <a:lnTo>
                  <a:pt x="892341" y="1527028"/>
                </a:lnTo>
                <a:lnTo>
                  <a:pt x="932598" y="1498722"/>
                </a:lnTo>
                <a:lnTo>
                  <a:pt x="971823" y="1470010"/>
                </a:lnTo>
                <a:lnTo>
                  <a:pt x="1009964" y="1440871"/>
                </a:lnTo>
                <a:lnTo>
                  <a:pt x="1046970" y="1411287"/>
                </a:lnTo>
                <a:lnTo>
                  <a:pt x="1082788" y="1381235"/>
                </a:lnTo>
                <a:lnTo>
                  <a:pt x="1117369" y="1350697"/>
                </a:lnTo>
                <a:lnTo>
                  <a:pt x="1150659" y="1319651"/>
                </a:lnTo>
                <a:lnTo>
                  <a:pt x="1182607" y="1288078"/>
                </a:lnTo>
                <a:lnTo>
                  <a:pt x="1213162" y="1255957"/>
                </a:lnTo>
                <a:lnTo>
                  <a:pt x="1242272" y="1223267"/>
                </a:lnTo>
                <a:lnTo>
                  <a:pt x="1269885" y="1189989"/>
                </a:lnTo>
                <a:lnTo>
                  <a:pt x="1301003" y="1149262"/>
                </a:lnTo>
                <a:lnTo>
                  <a:pt x="1329980" y="1107694"/>
                </a:lnTo>
                <a:lnTo>
                  <a:pt x="1356906" y="1065319"/>
                </a:lnTo>
                <a:lnTo>
                  <a:pt x="1381870" y="1022172"/>
                </a:lnTo>
                <a:lnTo>
                  <a:pt x="1404962" y="978290"/>
                </a:lnTo>
                <a:lnTo>
                  <a:pt x="1426270" y="933706"/>
                </a:lnTo>
                <a:lnTo>
                  <a:pt x="1445884" y="888455"/>
                </a:lnTo>
                <a:lnTo>
                  <a:pt x="1463893" y="842574"/>
                </a:lnTo>
                <a:lnTo>
                  <a:pt x="1480385" y="796096"/>
                </a:lnTo>
                <a:lnTo>
                  <a:pt x="1495451" y="749058"/>
                </a:lnTo>
                <a:lnTo>
                  <a:pt x="1509179" y="701493"/>
                </a:lnTo>
                <a:lnTo>
                  <a:pt x="1521659" y="653438"/>
                </a:lnTo>
                <a:lnTo>
                  <a:pt x="1532980" y="604926"/>
                </a:lnTo>
                <a:lnTo>
                  <a:pt x="1543230" y="555994"/>
                </a:lnTo>
                <a:lnTo>
                  <a:pt x="1552500" y="506677"/>
                </a:lnTo>
                <a:lnTo>
                  <a:pt x="1560878" y="457008"/>
                </a:lnTo>
                <a:lnTo>
                  <a:pt x="1568453" y="407024"/>
                </a:lnTo>
                <a:lnTo>
                  <a:pt x="1575315" y="356760"/>
                </a:lnTo>
                <a:lnTo>
                  <a:pt x="1581553" y="306250"/>
                </a:lnTo>
                <a:lnTo>
                  <a:pt x="1587256" y="255530"/>
                </a:lnTo>
                <a:lnTo>
                  <a:pt x="1592513" y="204634"/>
                </a:lnTo>
                <a:lnTo>
                  <a:pt x="1597414" y="153598"/>
                </a:lnTo>
                <a:lnTo>
                  <a:pt x="1602047" y="102457"/>
                </a:lnTo>
                <a:lnTo>
                  <a:pt x="1606502" y="51246"/>
                </a:lnTo>
                <a:lnTo>
                  <a:pt x="1610868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58361" y="1696973"/>
            <a:ext cx="0" cy="2156460"/>
          </a:xfrm>
          <a:custGeom>
            <a:avLst/>
            <a:gdLst/>
            <a:ahLst/>
            <a:cxnLst/>
            <a:rect l="l" t="t" r="r" b="b"/>
            <a:pathLst>
              <a:path h="2156460">
                <a:moveTo>
                  <a:pt x="0" y="2156460"/>
                </a:moveTo>
                <a:lnTo>
                  <a:pt x="0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41085" y="1498853"/>
            <a:ext cx="1600200" cy="1365885"/>
          </a:xfrm>
          <a:custGeom>
            <a:avLst/>
            <a:gdLst/>
            <a:ahLst/>
            <a:cxnLst/>
            <a:rect l="l" t="t" r="r" b="b"/>
            <a:pathLst>
              <a:path w="1600200" h="1365885">
                <a:moveTo>
                  <a:pt x="0" y="0"/>
                </a:moveTo>
                <a:lnTo>
                  <a:pt x="6896" y="51069"/>
                </a:lnTo>
                <a:lnTo>
                  <a:pt x="13933" y="102054"/>
                </a:lnTo>
                <a:lnTo>
                  <a:pt x="21255" y="152871"/>
                </a:lnTo>
                <a:lnTo>
                  <a:pt x="29001" y="203437"/>
                </a:lnTo>
                <a:lnTo>
                  <a:pt x="37315" y="253666"/>
                </a:lnTo>
                <a:lnTo>
                  <a:pt x="46338" y="303476"/>
                </a:lnTo>
                <a:lnTo>
                  <a:pt x="56212" y="352781"/>
                </a:lnTo>
                <a:lnTo>
                  <a:pt x="67079" y="401498"/>
                </a:lnTo>
                <a:lnTo>
                  <a:pt x="79080" y="449544"/>
                </a:lnTo>
                <a:lnTo>
                  <a:pt x="92358" y="496833"/>
                </a:lnTo>
                <a:lnTo>
                  <a:pt x="107054" y="543282"/>
                </a:lnTo>
                <a:lnTo>
                  <a:pt x="123311" y="588807"/>
                </a:lnTo>
                <a:lnTo>
                  <a:pt x="141269" y="633323"/>
                </a:lnTo>
                <a:lnTo>
                  <a:pt x="161071" y="676748"/>
                </a:lnTo>
                <a:lnTo>
                  <a:pt x="182859" y="718996"/>
                </a:lnTo>
                <a:lnTo>
                  <a:pt x="206775" y="759983"/>
                </a:lnTo>
                <a:lnTo>
                  <a:pt x="232960" y="799627"/>
                </a:lnTo>
                <a:lnTo>
                  <a:pt x="261557" y="837842"/>
                </a:lnTo>
                <a:lnTo>
                  <a:pt x="292706" y="874544"/>
                </a:lnTo>
                <a:lnTo>
                  <a:pt x="326551" y="909650"/>
                </a:lnTo>
                <a:lnTo>
                  <a:pt x="363232" y="943076"/>
                </a:lnTo>
                <a:lnTo>
                  <a:pt x="394998" y="968801"/>
                </a:lnTo>
                <a:lnTo>
                  <a:pt x="428624" y="993412"/>
                </a:lnTo>
                <a:lnTo>
                  <a:pt x="464035" y="1016952"/>
                </a:lnTo>
                <a:lnTo>
                  <a:pt x="501158" y="1039466"/>
                </a:lnTo>
                <a:lnTo>
                  <a:pt x="539917" y="1060998"/>
                </a:lnTo>
                <a:lnTo>
                  <a:pt x="580239" y="1081594"/>
                </a:lnTo>
                <a:lnTo>
                  <a:pt x="622048" y="1101298"/>
                </a:lnTo>
                <a:lnTo>
                  <a:pt x="665271" y="1120155"/>
                </a:lnTo>
                <a:lnTo>
                  <a:pt x="709834" y="1138208"/>
                </a:lnTo>
                <a:lnTo>
                  <a:pt x="755661" y="1155504"/>
                </a:lnTo>
                <a:lnTo>
                  <a:pt x="802678" y="1172085"/>
                </a:lnTo>
                <a:lnTo>
                  <a:pt x="850812" y="1187998"/>
                </a:lnTo>
                <a:lnTo>
                  <a:pt x="899987" y="1203286"/>
                </a:lnTo>
                <a:lnTo>
                  <a:pt x="950129" y="1217995"/>
                </a:lnTo>
                <a:lnTo>
                  <a:pt x="1001164" y="1232168"/>
                </a:lnTo>
                <a:lnTo>
                  <a:pt x="1053017" y="1245850"/>
                </a:lnTo>
                <a:lnTo>
                  <a:pt x="1105615" y="1259087"/>
                </a:lnTo>
                <a:lnTo>
                  <a:pt x="1158882" y="1271922"/>
                </a:lnTo>
                <a:lnTo>
                  <a:pt x="1212745" y="1284400"/>
                </a:lnTo>
                <a:lnTo>
                  <a:pt x="1267128" y="1296566"/>
                </a:lnTo>
                <a:lnTo>
                  <a:pt x="1321958" y="1308465"/>
                </a:lnTo>
                <a:lnTo>
                  <a:pt x="1377159" y="1320140"/>
                </a:lnTo>
                <a:lnTo>
                  <a:pt x="1432659" y="1331637"/>
                </a:lnTo>
                <a:lnTo>
                  <a:pt x="1488382" y="1343000"/>
                </a:lnTo>
                <a:lnTo>
                  <a:pt x="1544253" y="1354274"/>
                </a:lnTo>
                <a:lnTo>
                  <a:pt x="1600200" y="1365504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593465" y="1239837"/>
            <a:ext cx="2341245" cy="42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7395">
              <a:lnSpc>
                <a:spcPts val="1705"/>
              </a:lnSpc>
              <a:spcBef>
                <a:spcPts val="100"/>
              </a:spcBef>
              <a:tabLst>
                <a:tab pos="2125345" algn="l"/>
              </a:tabLst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	</a:t>
            </a:r>
            <a:r>
              <a:rPr sz="2700" b="1" spc="-7" baseline="1543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1800" b="1" spc="-7" baseline="-18518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18518">
              <a:latin typeface="Times New Roman"/>
              <a:cs typeface="Times New Roman"/>
            </a:endParaRPr>
          </a:p>
          <a:p>
            <a:pPr marL="50800">
              <a:lnSpc>
                <a:spcPts val="1465"/>
              </a:lnSpc>
            </a:pPr>
            <a:r>
              <a:rPr sz="1600" spc="-5" dirty="0">
                <a:solidFill>
                  <a:srgbClr val="FFFF00"/>
                </a:solidFill>
                <a:latin typeface="Times New Roman"/>
                <a:cs typeface="Times New Roman"/>
              </a:rPr>
              <a:t>x(P</a:t>
            </a:r>
            <a:r>
              <a:rPr sz="1575" spc="-7" baseline="-21164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600" spc="-5" dirty="0">
                <a:solidFill>
                  <a:srgbClr val="FFFF00"/>
                </a:solidFill>
                <a:latin typeface="Times New Roman"/>
                <a:cs typeface="Times New Roman"/>
              </a:rPr>
              <a:t>)+g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66940" y="2643187"/>
            <a:ext cx="723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1800" b="1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b="1" spc="352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(P</a:t>
            </a:r>
            <a:r>
              <a:rPr sz="1800" b="1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65063" y="1754161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981900" y="5726086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513698" y="5858701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42166" y="5726086"/>
            <a:ext cx="1049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+ t +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m(P</a:t>
            </a:r>
            <a:r>
              <a:rPr sz="1800" spc="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09790" y="5572037"/>
            <a:ext cx="317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 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196328" y="5888735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8328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138416" y="5599176"/>
            <a:ext cx="74930" cy="596265"/>
          </a:xfrm>
          <a:custGeom>
            <a:avLst/>
            <a:gdLst/>
            <a:ahLst/>
            <a:cxnLst/>
            <a:rect l="l" t="t" r="r" b="b"/>
            <a:pathLst>
              <a:path w="74929" h="596264">
                <a:moveTo>
                  <a:pt x="74929" y="595884"/>
                </a:moveTo>
                <a:lnTo>
                  <a:pt x="45761" y="589994"/>
                </a:lnTo>
                <a:lnTo>
                  <a:pt x="21944" y="573935"/>
                </a:lnTo>
                <a:lnTo>
                  <a:pt x="5887" y="550117"/>
                </a:lnTo>
                <a:lnTo>
                  <a:pt x="0" y="520954"/>
                </a:lnTo>
                <a:lnTo>
                  <a:pt x="0" y="74929"/>
                </a:lnTo>
                <a:lnTo>
                  <a:pt x="5887" y="45766"/>
                </a:lnTo>
                <a:lnTo>
                  <a:pt x="21944" y="21948"/>
                </a:lnTo>
                <a:lnTo>
                  <a:pt x="45761" y="5889"/>
                </a:lnTo>
                <a:lnTo>
                  <a:pt x="74929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13066" y="5599176"/>
            <a:ext cx="74930" cy="596265"/>
          </a:xfrm>
          <a:custGeom>
            <a:avLst/>
            <a:gdLst/>
            <a:ahLst/>
            <a:cxnLst/>
            <a:rect l="l" t="t" r="r" b="b"/>
            <a:pathLst>
              <a:path w="74929" h="596264">
                <a:moveTo>
                  <a:pt x="0" y="0"/>
                </a:moveTo>
                <a:lnTo>
                  <a:pt x="29163" y="5889"/>
                </a:lnTo>
                <a:lnTo>
                  <a:pt x="52981" y="21948"/>
                </a:lnTo>
                <a:lnTo>
                  <a:pt x="69040" y="45766"/>
                </a:lnTo>
                <a:lnTo>
                  <a:pt x="74929" y="74929"/>
                </a:lnTo>
                <a:lnTo>
                  <a:pt x="74929" y="520954"/>
                </a:lnTo>
                <a:lnTo>
                  <a:pt x="69040" y="550117"/>
                </a:lnTo>
                <a:lnTo>
                  <a:pt x="52981" y="573935"/>
                </a:lnTo>
                <a:lnTo>
                  <a:pt x="29163" y="589994"/>
                </a:lnTo>
                <a:lnTo>
                  <a:pt x="0" y="595884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115377" y="6140451"/>
            <a:ext cx="1863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i + g + x =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+ t +</a:t>
            </a:r>
            <a:r>
              <a:rPr sz="1800"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20657" y="893826"/>
            <a:ext cx="30257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Aumento no nível de</a:t>
            </a:r>
            <a:r>
              <a:rPr sz="20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preços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19928" y="1350922"/>
            <a:ext cx="8274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950" b="1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&gt;</a:t>
            </a:r>
            <a:r>
              <a:rPr sz="2000" b="1" spc="-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950" b="1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737478" y="6207126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69098" y="6339714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397744" y="6207126"/>
            <a:ext cx="1049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+ t + 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m(P</a:t>
            </a:r>
            <a:r>
              <a:rPr sz="1800" spc="40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65190" y="6053049"/>
            <a:ext cx="317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99FF66"/>
                </a:solidFill>
                <a:latin typeface="Times New Roman"/>
                <a:cs typeface="Times New Roman"/>
              </a:rPr>
              <a:t>A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  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951220" y="6368796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8328" y="0"/>
                </a:lnTo>
              </a:path>
            </a:pathLst>
          </a:custGeom>
          <a:ln w="9144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94833" y="6080759"/>
            <a:ext cx="74930" cy="594360"/>
          </a:xfrm>
          <a:custGeom>
            <a:avLst/>
            <a:gdLst/>
            <a:ahLst/>
            <a:cxnLst/>
            <a:rect l="l" t="t" r="r" b="b"/>
            <a:pathLst>
              <a:path w="74929" h="594359">
                <a:moveTo>
                  <a:pt x="74929" y="594359"/>
                </a:moveTo>
                <a:lnTo>
                  <a:pt x="45761" y="588470"/>
                </a:lnTo>
                <a:lnTo>
                  <a:pt x="21944" y="572411"/>
                </a:lnTo>
                <a:lnTo>
                  <a:pt x="5887" y="548593"/>
                </a:lnTo>
                <a:lnTo>
                  <a:pt x="0" y="519429"/>
                </a:lnTo>
                <a:lnTo>
                  <a:pt x="0" y="74929"/>
                </a:lnTo>
                <a:lnTo>
                  <a:pt x="5887" y="45766"/>
                </a:lnTo>
                <a:lnTo>
                  <a:pt x="21944" y="21948"/>
                </a:lnTo>
                <a:lnTo>
                  <a:pt x="45761" y="5889"/>
                </a:lnTo>
                <a:lnTo>
                  <a:pt x="74929" y="0"/>
                </a:lnTo>
              </a:path>
            </a:pathLst>
          </a:custGeom>
          <a:ln w="9144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69483" y="6080759"/>
            <a:ext cx="74930" cy="594360"/>
          </a:xfrm>
          <a:custGeom>
            <a:avLst/>
            <a:gdLst/>
            <a:ahLst/>
            <a:cxnLst/>
            <a:rect l="l" t="t" r="r" b="b"/>
            <a:pathLst>
              <a:path w="74929" h="594359">
                <a:moveTo>
                  <a:pt x="0" y="0"/>
                </a:moveTo>
                <a:lnTo>
                  <a:pt x="29163" y="5889"/>
                </a:lnTo>
                <a:lnTo>
                  <a:pt x="52981" y="21948"/>
                </a:lnTo>
                <a:lnTo>
                  <a:pt x="69040" y="45766"/>
                </a:lnTo>
                <a:lnTo>
                  <a:pt x="74929" y="74929"/>
                </a:lnTo>
                <a:lnTo>
                  <a:pt x="74929" y="519429"/>
                </a:lnTo>
                <a:lnTo>
                  <a:pt x="69040" y="548593"/>
                </a:lnTo>
                <a:lnTo>
                  <a:pt x="52981" y="572411"/>
                </a:lnTo>
                <a:lnTo>
                  <a:pt x="29163" y="588470"/>
                </a:lnTo>
                <a:lnTo>
                  <a:pt x="0" y="594359"/>
                </a:lnTo>
              </a:path>
            </a:pathLst>
          </a:custGeom>
          <a:ln w="9144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62094" y="3854958"/>
            <a:ext cx="1236345" cy="2327275"/>
          </a:xfrm>
          <a:custGeom>
            <a:avLst/>
            <a:gdLst/>
            <a:ahLst/>
            <a:cxnLst/>
            <a:rect l="l" t="t" r="r" b="b"/>
            <a:pathLst>
              <a:path w="1236345" h="2327275">
                <a:moveTo>
                  <a:pt x="0" y="0"/>
                </a:moveTo>
                <a:lnTo>
                  <a:pt x="1235964" y="2327148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12153" y="2990800"/>
            <a:ext cx="20053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00"/>
                </a:solidFill>
                <a:latin typeface="Times New Roman"/>
                <a:cs typeface="Times New Roman"/>
              </a:rPr>
              <a:t>i(r,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)+x(P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180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)+g</a:t>
            </a:r>
            <a:endParaRPr sz="1800">
              <a:latin typeface="Times New Roman"/>
              <a:cs typeface="Times New Roman"/>
            </a:endParaRPr>
          </a:p>
          <a:p>
            <a:pPr marL="221615">
              <a:lnSpc>
                <a:spcPct val="100000"/>
              </a:lnSpc>
              <a:spcBef>
                <a:spcPts val="1440"/>
              </a:spcBef>
            </a:pPr>
            <a:r>
              <a:rPr sz="1800" spc="-20" dirty="0">
                <a:solidFill>
                  <a:srgbClr val="99FF66"/>
                </a:solidFill>
                <a:latin typeface="Times New Roman"/>
                <a:cs typeface="Times New Roman"/>
              </a:rPr>
              <a:t>i(r, 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)+x(P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,</a:t>
            </a:r>
            <a:r>
              <a:rPr sz="1800" spc="-6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)+g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132838" y="1715261"/>
            <a:ext cx="1602105" cy="1819910"/>
          </a:xfrm>
          <a:custGeom>
            <a:avLst/>
            <a:gdLst/>
            <a:ahLst/>
            <a:cxnLst/>
            <a:rect l="l" t="t" r="r" b="b"/>
            <a:pathLst>
              <a:path w="1602104" h="1819910">
                <a:moveTo>
                  <a:pt x="0" y="1819656"/>
                </a:moveTo>
                <a:lnTo>
                  <a:pt x="51493" y="1796810"/>
                </a:lnTo>
                <a:lnTo>
                  <a:pt x="102930" y="1773945"/>
                </a:lnTo>
                <a:lnTo>
                  <a:pt x="154253" y="1751039"/>
                </a:lnTo>
                <a:lnTo>
                  <a:pt x="205406" y="1728072"/>
                </a:lnTo>
                <a:lnTo>
                  <a:pt x="256332" y="1705024"/>
                </a:lnTo>
                <a:lnTo>
                  <a:pt x="306973" y="1681874"/>
                </a:lnTo>
                <a:lnTo>
                  <a:pt x="357273" y="1658603"/>
                </a:lnTo>
                <a:lnTo>
                  <a:pt x="407176" y="1635189"/>
                </a:lnTo>
                <a:lnTo>
                  <a:pt x="456624" y="1611613"/>
                </a:lnTo>
                <a:lnTo>
                  <a:pt x="505561" y="1587854"/>
                </a:lnTo>
                <a:lnTo>
                  <a:pt x="553930" y="1563893"/>
                </a:lnTo>
                <a:lnTo>
                  <a:pt x="601674" y="1539708"/>
                </a:lnTo>
                <a:lnTo>
                  <a:pt x="648736" y="1515280"/>
                </a:lnTo>
                <a:lnTo>
                  <a:pt x="695060" y="1490588"/>
                </a:lnTo>
                <a:lnTo>
                  <a:pt x="740589" y="1465612"/>
                </a:lnTo>
                <a:lnTo>
                  <a:pt x="785265" y="1440331"/>
                </a:lnTo>
                <a:lnTo>
                  <a:pt x="829032" y="1414726"/>
                </a:lnTo>
                <a:lnTo>
                  <a:pt x="871834" y="1388776"/>
                </a:lnTo>
                <a:lnTo>
                  <a:pt x="913613" y="1362461"/>
                </a:lnTo>
                <a:lnTo>
                  <a:pt x="954313" y="1335761"/>
                </a:lnTo>
                <a:lnTo>
                  <a:pt x="993877" y="1308654"/>
                </a:lnTo>
                <a:lnTo>
                  <a:pt x="1032248" y="1281122"/>
                </a:lnTo>
                <a:lnTo>
                  <a:pt x="1069369" y="1253143"/>
                </a:lnTo>
                <a:lnTo>
                  <a:pt x="1105184" y="1224698"/>
                </a:lnTo>
                <a:lnTo>
                  <a:pt x="1139635" y="1195766"/>
                </a:lnTo>
                <a:lnTo>
                  <a:pt x="1172666" y="1166326"/>
                </a:lnTo>
                <a:lnTo>
                  <a:pt x="1204221" y="1136360"/>
                </a:lnTo>
                <a:lnTo>
                  <a:pt x="1234241" y="1105845"/>
                </a:lnTo>
                <a:lnTo>
                  <a:pt x="1262672" y="1074762"/>
                </a:lnTo>
                <a:lnTo>
                  <a:pt x="1296201" y="1034744"/>
                </a:lnTo>
                <a:lnTo>
                  <a:pt x="1327226" y="993831"/>
                </a:lnTo>
                <a:lnTo>
                  <a:pt x="1355859" y="952063"/>
                </a:lnTo>
                <a:lnTo>
                  <a:pt x="1382215" y="909483"/>
                </a:lnTo>
                <a:lnTo>
                  <a:pt x="1406408" y="866130"/>
                </a:lnTo>
                <a:lnTo>
                  <a:pt x="1428551" y="822045"/>
                </a:lnTo>
                <a:lnTo>
                  <a:pt x="1448758" y="777268"/>
                </a:lnTo>
                <a:lnTo>
                  <a:pt x="1467144" y="731841"/>
                </a:lnTo>
                <a:lnTo>
                  <a:pt x="1483821" y="685804"/>
                </a:lnTo>
                <a:lnTo>
                  <a:pt x="1498904" y="639197"/>
                </a:lnTo>
                <a:lnTo>
                  <a:pt x="1512507" y="592062"/>
                </a:lnTo>
                <a:lnTo>
                  <a:pt x="1524744" y="544439"/>
                </a:lnTo>
                <a:lnTo>
                  <a:pt x="1535728" y="496368"/>
                </a:lnTo>
                <a:lnTo>
                  <a:pt x="1545573" y="447890"/>
                </a:lnTo>
                <a:lnTo>
                  <a:pt x="1554393" y="399047"/>
                </a:lnTo>
                <a:lnTo>
                  <a:pt x="1562303" y="349878"/>
                </a:lnTo>
                <a:lnTo>
                  <a:pt x="1569415" y="300424"/>
                </a:lnTo>
                <a:lnTo>
                  <a:pt x="1575844" y="250727"/>
                </a:lnTo>
                <a:lnTo>
                  <a:pt x="1581703" y="200825"/>
                </a:lnTo>
                <a:lnTo>
                  <a:pt x="1587107" y="150761"/>
                </a:lnTo>
                <a:lnTo>
                  <a:pt x="1592169" y="100575"/>
                </a:lnTo>
                <a:lnTo>
                  <a:pt x="1597003" y="50308"/>
                </a:lnTo>
                <a:lnTo>
                  <a:pt x="1601724" y="0"/>
                </a:lnTo>
              </a:path>
            </a:pathLst>
          </a:custGeom>
          <a:ln w="28955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731764" y="4936235"/>
            <a:ext cx="0" cy="1130935"/>
          </a:xfrm>
          <a:custGeom>
            <a:avLst/>
            <a:gdLst/>
            <a:ahLst/>
            <a:cxnLst/>
            <a:rect l="l" t="t" r="r" b="b"/>
            <a:pathLst>
              <a:path h="1130935">
                <a:moveTo>
                  <a:pt x="0" y="0"/>
                </a:moveTo>
                <a:lnTo>
                  <a:pt x="0" y="1130808"/>
                </a:lnTo>
              </a:path>
            </a:pathLst>
          </a:custGeom>
          <a:ln w="9144">
            <a:solidFill>
              <a:srgbClr val="99FF6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49423" y="6067044"/>
            <a:ext cx="3482340" cy="0"/>
          </a:xfrm>
          <a:custGeom>
            <a:avLst/>
            <a:gdLst/>
            <a:ahLst/>
            <a:cxnLst/>
            <a:rect l="l" t="t" r="r" b="b"/>
            <a:pathLst>
              <a:path w="3482340">
                <a:moveTo>
                  <a:pt x="348234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99FF6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606290" y="576580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249423" y="3468623"/>
            <a:ext cx="0" cy="2598420"/>
          </a:xfrm>
          <a:custGeom>
            <a:avLst/>
            <a:gdLst/>
            <a:ahLst/>
            <a:cxnLst/>
            <a:rect l="l" t="t" r="r" b="b"/>
            <a:pathLst>
              <a:path h="2598420">
                <a:moveTo>
                  <a:pt x="0" y="2598420"/>
                </a:moveTo>
                <a:lnTo>
                  <a:pt x="0" y="0"/>
                </a:lnTo>
              </a:path>
            </a:pathLst>
          </a:custGeom>
          <a:ln w="9144">
            <a:solidFill>
              <a:srgbClr val="99FF6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249423" y="3468623"/>
            <a:ext cx="2322830" cy="0"/>
          </a:xfrm>
          <a:custGeom>
            <a:avLst/>
            <a:gdLst/>
            <a:ahLst/>
            <a:cxnLst/>
            <a:rect l="l" t="t" r="r" b="b"/>
            <a:pathLst>
              <a:path w="2322829">
                <a:moveTo>
                  <a:pt x="0" y="0"/>
                </a:moveTo>
                <a:lnTo>
                  <a:pt x="2322576" y="0"/>
                </a:lnTo>
              </a:path>
            </a:pathLst>
          </a:custGeom>
          <a:ln w="9144">
            <a:solidFill>
              <a:srgbClr val="99FF6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282189" y="383540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314215" y="3139998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390390" y="327266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572000" y="3464052"/>
            <a:ext cx="1167765" cy="0"/>
          </a:xfrm>
          <a:custGeom>
            <a:avLst/>
            <a:gdLst/>
            <a:ahLst/>
            <a:cxnLst/>
            <a:rect l="l" t="t" r="r" b="b"/>
            <a:pathLst>
              <a:path w="1167764">
                <a:moveTo>
                  <a:pt x="0" y="0"/>
                </a:moveTo>
                <a:lnTo>
                  <a:pt x="1167384" y="0"/>
                </a:lnTo>
              </a:path>
            </a:pathLst>
          </a:custGeom>
          <a:ln w="9144">
            <a:solidFill>
              <a:srgbClr val="99FF6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793740" y="3213100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964429" y="2324861"/>
            <a:ext cx="1598930" cy="1363980"/>
          </a:xfrm>
          <a:custGeom>
            <a:avLst/>
            <a:gdLst/>
            <a:ahLst/>
            <a:cxnLst/>
            <a:rect l="l" t="t" r="r" b="b"/>
            <a:pathLst>
              <a:path w="1598929" h="1363979">
                <a:moveTo>
                  <a:pt x="0" y="0"/>
                </a:moveTo>
                <a:lnTo>
                  <a:pt x="6888" y="51012"/>
                </a:lnTo>
                <a:lnTo>
                  <a:pt x="13919" y="101941"/>
                </a:lnTo>
                <a:lnTo>
                  <a:pt x="21233" y="152702"/>
                </a:lnTo>
                <a:lnTo>
                  <a:pt x="28972" y="203212"/>
                </a:lnTo>
                <a:lnTo>
                  <a:pt x="37278" y="253385"/>
                </a:lnTo>
                <a:lnTo>
                  <a:pt x="46292" y="303139"/>
                </a:lnTo>
                <a:lnTo>
                  <a:pt x="56157" y="352390"/>
                </a:lnTo>
                <a:lnTo>
                  <a:pt x="67014" y="401053"/>
                </a:lnTo>
                <a:lnTo>
                  <a:pt x="79004" y="449045"/>
                </a:lnTo>
                <a:lnTo>
                  <a:pt x="92269" y="496281"/>
                </a:lnTo>
                <a:lnTo>
                  <a:pt x="106952" y="542678"/>
                </a:lnTo>
                <a:lnTo>
                  <a:pt x="123193" y="588153"/>
                </a:lnTo>
                <a:lnTo>
                  <a:pt x="141135" y="632620"/>
                </a:lnTo>
                <a:lnTo>
                  <a:pt x="160919" y="675996"/>
                </a:lnTo>
                <a:lnTo>
                  <a:pt x="182687" y="718197"/>
                </a:lnTo>
                <a:lnTo>
                  <a:pt x="206580" y="759140"/>
                </a:lnTo>
                <a:lnTo>
                  <a:pt x="232740" y="798740"/>
                </a:lnTo>
                <a:lnTo>
                  <a:pt x="261310" y="836913"/>
                </a:lnTo>
                <a:lnTo>
                  <a:pt x="292430" y="873576"/>
                </a:lnTo>
                <a:lnTo>
                  <a:pt x="326243" y="908645"/>
                </a:lnTo>
                <a:lnTo>
                  <a:pt x="362889" y="942035"/>
                </a:lnTo>
                <a:lnTo>
                  <a:pt x="394625" y="967730"/>
                </a:lnTo>
                <a:lnTo>
                  <a:pt x="428219" y="992312"/>
                </a:lnTo>
                <a:lnTo>
                  <a:pt x="463597" y="1015824"/>
                </a:lnTo>
                <a:lnTo>
                  <a:pt x="500684" y="1038312"/>
                </a:lnTo>
                <a:lnTo>
                  <a:pt x="539406" y="1059820"/>
                </a:lnTo>
                <a:lnTo>
                  <a:pt x="579690" y="1080392"/>
                </a:lnTo>
                <a:lnTo>
                  <a:pt x="621460" y="1100074"/>
                </a:lnTo>
                <a:lnTo>
                  <a:pt x="664642" y="1118909"/>
                </a:lnTo>
                <a:lnTo>
                  <a:pt x="709162" y="1136942"/>
                </a:lnTo>
                <a:lnTo>
                  <a:pt x="754945" y="1154218"/>
                </a:lnTo>
                <a:lnTo>
                  <a:pt x="801918" y="1170781"/>
                </a:lnTo>
                <a:lnTo>
                  <a:pt x="850006" y="1186676"/>
                </a:lnTo>
                <a:lnTo>
                  <a:pt x="899134" y="1201947"/>
                </a:lnTo>
                <a:lnTo>
                  <a:pt x="949229" y="1216638"/>
                </a:lnTo>
                <a:lnTo>
                  <a:pt x="1000215" y="1230796"/>
                </a:lnTo>
                <a:lnTo>
                  <a:pt x="1052019" y="1244463"/>
                </a:lnTo>
                <a:lnTo>
                  <a:pt x="1104566" y="1257684"/>
                </a:lnTo>
                <a:lnTo>
                  <a:pt x="1157783" y="1270505"/>
                </a:lnTo>
                <a:lnTo>
                  <a:pt x="1211594" y="1282969"/>
                </a:lnTo>
                <a:lnTo>
                  <a:pt x="1265925" y="1295122"/>
                </a:lnTo>
                <a:lnTo>
                  <a:pt x="1320702" y="1307006"/>
                </a:lnTo>
                <a:lnTo>
                  <a:pt x="1375851" y="1318669"/>
                </a:lnTo>
                <a:lnTo>
                  <a:pt x="1431297" y="1330152"/>
                </a:lnTo>
                <a:lnTo>
                  <a:pt x="1486966" y="1341502"/>
                </a:lnTo>
                <a:lnTo>
                  <a:pt x="1542783" y="1352763"/>
                </a:lnTo>
                <a:lnTo>
                  <a:pt x="1598676" y="1363980"/>
                </a:lnTo>
              </a:path>
            </a:pathLst>
          </a:custGeom>
          <a:ln w="3810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877752" y="2009775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FF66"/>
                </a:solidFill>
                <a:latin typeface="Times New Roman"/>
                <a:cs typeface="Times New Roman"/>
              </a:rPr>
              <a:t>I</a:t>
            </a:r>
            <a:r>
              <a:rPr sz="1800" b="1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579552" y="3462337"/>
            <a:ext cx="723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FF66"/>
                </a:solidFill>
                <a:latin typeface="Times New Roman"/>
                <a:cs typeface="Times New Roman"/>
              </a:rPr>
              <a:t>S</a:t>
            </a:r>
            <a:r>
              <a:rPr sz="1800" b="1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800" b="1" spc="352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99FF66"/>
                </a:solidFill>
                <a:latin typeface="Times New Roman"/>
                <a:cs typeface="Times New Roman"/>
              </a:rPr>
              <a:t>(P</a:t>
            </a:r>
            <a:r>
              <a:rPr sz="1800" b="1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800" b="1" dirty="0">
                <a:solidFill>
                  <a:srgbClr val="99FF66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22065" y="1990661"/>
            <a:ext cx="7099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99FF66"/>
                </a:solidFill>
                <a:latin typeface="Times New Roman"/>
                <a:cs typeface="Times New Roman"/>
              </a:rPr>
              <a:t>x(P</a:t>
            </a:r>
            <a:r>
              <a:rPr sz="1575" spc="-7" baseline="-21164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600" spc="-5" dirty="0">
                <a:solidFill>
                  <a:srgbClr val="99FF66"/>
                </a:solidFill>
                <a:latin typeface="Times New Roman"/>
                <a:cs typeface="Times New Roman"/>
              </a:rPr>
              <a:t>)+g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885438" y="2241042"/>
            <a:ext cx="0" cy="1603375"/>
          </a:xfrm>
          <a:custGeom>
            <a:avLst/>
            <a:gdLst/>
            <a:ahLst/>
            <a:cxnLst/>
            <a:rect l="l" t="t" r="r" b="b"/>
            <a:pathLst>
              <a:path h="1603375">
                <a:moveTo>
                  <a:pt x="0" y="1603248"/>
                </a:moveTo>
                <a:lnTo>
                  <a:pt x="0" y="0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975134" y="5718047"/>
            <a:ext cx="236854" cy="142875"/>
          </a:xfrm>
          <a:custGeom>
            <a:avLst/>
            <a:gdLst/>
            <a:ahLst/>
            <a:cxnLst/>
            <a:rect l="l" t="t" r="r" b="b"/>
            <a:pathLst>
              <a:path w="236854" h="142875">
                <a:moveTo>
                  <a:pt x="236689" y="0"/>
                </a:moveTo>
                <a:lnTo>
                  <a:pt x="0" y="14250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920746" y="5821359"/>
            <a:ext cx="85090" cy="72390"/>
          </a:xfrm>
          <a:custGeom>
            <a:avLst/>
            <a:gdLst/>
            <a:ahLst/>
            <a:cxnLst/>
            <a:rect l="l" t="t" r="r" b="b"/>
            <a:pathLst>
              <a:path w="85089" h="72389">
                <a:moveTo>
                  <a:pt x="45618" y="0"/>
                </a:moveTo>
                <a:lnTo>
                  <a:pt x="0" y="71945"/>
                </a:lnTo>
                <a:lnTo>
                  <a:pt x="84924" y="65277"/>
                </a:lnTo>
                <a:lnTo>
                  <a:pt x="456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00271" y="2802635"/>
            <a:ext cx="67945" cy="0"/>
          </a:xfrm>
          <a:custGeom>
            <a:avLst/>
            <a:gdLst/>
            <a:ahLst/>
            <a:cxnLst/>
            <a:rect l="l" t="t" r="r" b="b"/>
            <a:pathLst>
              <a:path w="67945">
                <a:moveTo>
                  <a:pt x="0" y="0"/>
                </a:moveTo>
                <a:lnTo>
                  <a:pt x="6756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55137" y="276453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969634" y="2714244"/>
            <a:ext cx="255904" cy="409575"/>
          </a:xfrm>
          <a:custGeom>
            <a:avLst/>
            <a:gdLst/>
            <a:ahLst/>
            <a:cxnLst/>
            <a:rect l="l" t="t" r="r" b="b"/>
            <a:pathLst>
              <a:path w="255904" h="409575">
                <a:moveTo>
                  <a:pt x="255904" y="0"/>
                </a:moveTo>
                <a:lnTo>
                  <a:pt x="0" y="409448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935976" y="3092729"/>
            <a:ext cx="73025" cy="85090"/>
          </a:xfrm>
          <a:custGeom>
            <a:avLst/>
            <a:gdLst/>
            <a:ahLst/>
            <a:cxnLst/>
            <a:rect l="l" t="t" r="r" b="b"/>
            <a:pathLst>
              <a:path w="73025" h="85089">
                <a:moveTo>
                  <a:pt x="8077" y="0"/>
                </a:moveTo>
                <a:lnTo>
                  <a:pt x="0" y="84810"/>
                </a:lnTo>
                <a:lnTo>
                  <a:pt x="72694" y="40386"/>
                </a:lnTo>
                <a:lnTo>
                  <a:pt x="80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903220" y="2932176"/>
            <a:ext cx="95250" cy="76200"/>
          </a:xfrm>
          <a:custGeom>
            <a:avLst/>
            <a:gdLst/>
            <a:ahLst/>
            <a:cxnLst/>
            <a:rect l="l" t="t" r="r" b="b"/>
            <a:pathLst>
              <a:path w="95250" h="76200">
                <a:moveTo>
                  <a:pt x="0" y="0"/>
                </a:moveTo>
                <a:lnTo>
                  <a:pt x="95199" y="7616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964701" y="2970645"/>
            <a:ext cx="83820" cy="77470"/>
          </a:xfrm>
          <a:custGeom>
            <a:avLst/>
            <a:gdLst/>
            <a:ahLst/>
            <a:cxnLst/>
            <a:rect l="l" t="t" r="r" b="b"/>
            <a:pathLst>
              <a:path w="83819" h="77469">
                <a:moveTo>
                  <a:pt x="47599" y="0"/>
                </a:moveTo>
                <a:lnTo>
                  <a:pt x="0" y="59499"/>
                </a:lnTo>
                <a:lnTo>
                  <a:pt x="83299" y="77355"/>
                </a:lnTo>
                <a:lnTo>
                  <a:pt x="475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3730" y="608615"/>
            <a:ext cx="246697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Exercício</a:t>
            </a:r>
            <a:r>
              <a:rPr sz="4200" spc="-75" dirty="0"/>
              <a:t> </a:t>
            </a:r>
            <a:r>
              <a:rPr sz="4200" dirty="0"/>
              <a:t>1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764540" y="2000504"/>
            <a:ext cx="51542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  <a:tab pos="1054735" algn="l"/>
                <a:tab pos="2430780" algn="l"/>
                <a:tab pos="2905125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A)	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mostre	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	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deslocamento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7439" y="2000504"/>
            <a:ext cx="727265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056505">
              <a:lnSpc>
                <a:spcPct val="100000"/>
              </a:lnSpc>
              <a:spcBef>
                <a:spcPts val="105"/>
              </a:spcBef>
              <a:tabLst>
                <a:tab pos="1637030" algn="l"/>
                <a:tab pos="2449195" algn="l"/>
                <a:tab pos="3080385" algn="l"/>
                <a:tab pos="4909185" algn="l"/>
                <a:tab pos="5723890" algn="l"/>
                <a:tab pos="6715125" algn="l"/>
                <a:tab pos="6897370" algn="l"/>
              </a:tabLst>
            </a:pP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	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u</a:t>
            </a:r>
            <a:r>
              <a:rPr sz="3200" spc="-15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v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		IS 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q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u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nd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	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h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á	o	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en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	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óg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	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7439" y="2975455"/>
            <a:ext cx="41408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exportações (x</a:t>
            </a:r>
            <a:r>
              <a:rPr sz="3200" spc="-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aumenta);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3561079"/>
            <a:ext cx="51422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  <a:tab pos="1036319" algn="l"/>
                <a:tab pos="2415540" algn="l"/>
                <a:tab pos="289433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B)	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mostre	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	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deslocamento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7439" y="4048555"/>
            <a:ext cx="62985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7030" algn="l"/>
                <a:tab pos="2449195" algn="l"/>
                <a:tab pos="3080385" algn="l"/>
                <a:tab pos="4909185" algn="l"/>
              </a:tabLst>
            </a:pP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q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u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nd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	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h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á	o	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en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	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óg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no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55133" y="3561079"/>
            <a:ext cx="222377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ts val="3840"/>
              </a:lnSpc>
              <a:spcBef>
                <a:spcPts val="105"/>
              </a:spcBef>
              <a:tabLst>
                <a:tab pos="659765" algn="l"/>
                <a:tab pos="1835785" algn="l"/>
              </a:tabLst>
            </a:pP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	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u</a:t>
            </a:r>
            <a:r>
              <a:rPr sz="3200" spc="-15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v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	IS</a:t>
            </a:r>
            <a:endParaRPr sz="32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7439" y="4536031"/>
            <a:ext cx="42862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importações (m</a:t>
            </a:r>
            <a:r>
              <a:rPr sz="3200" spc="-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aumenta).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22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294" y="271335"/>
            <a:ext cx="84334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Equilíbrio </a:t>
            </a:r>
            <a:r>
              <a:rPr dirty="0"/>
              <a:t>no </a:t>
            </a:r>
            <a:r>
              <a:rPr spc="-10" dirty="0"/>
              <a:t>Mercado </a:t>
            </a:r>
            <a:r>
              <a:rPr dirty="0"/>
              <a:t>de Produto </a:t>
            </a:r>
            <a:r>
              <a:rPr spc="-5" dirty="0"/>
              <a:t>(aumento exógeno </a:t>
            </a:r>
            <a:r>
              <a:rPr dirty="0"/>
              <a:t>de</a:t>
            </a:r>
            <a:r>
              <a:rPr spc="-20" dirty="0"/>
              <a:t> </a:t>
            </a:r>
            <a:r>
              <a:rPr dirty="0"/>
              <a:t>x)</a:t>
            </a:r>
          </a:p>
        </p:txBody>
      </p:sp>
      <p:sp>
        <p:nvSpPr>
          <p:cNvPr id="3" name="object 3"/>
          <p:cNvSpPr/>
          <p:nvPr/>
        </p:nvSpPr>
        <p:spPr>
          <a:xfrm>
            <a:off x="1009141" y="3858005"/>
            <a:ext cx="6924675" cy="0"/>
          </a:xfrm>
          <a:custGeom>
            <a:avLst/>
            <a:gdLst/>
            <a:ahLst/>
            <a:cxnLst/>
            <a:rect l="l" t="t" r="r" b="b"/>
            <a:pathLst>
              <a:path w="6924675">
                <a:moveTo>
                  <a:pt x="0" y="0"/>
                </a:moveTo>
                <a:lnTo>
                  <a:pt x="6924548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0992" y="381990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45643" y="381990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62094" y="1367282"/>
            <a:ext cx="0" cy="5022850"/>
          </a:xfrm>
          <a:custGeom>
            <a:avLst/>
            <a:gdLst/>
            <a:ahLst/>
            <a:cxnLst/>
            <a:rect l="l" t="t" r="r" b="b"/>
            <a:pathLst>
              <a:path h="5022850">
                <a:moveTo>
                  <a:pt x="0" y="5022596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23999" y="130377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23997" y="637717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41982" y="3858005"/>
            <a:ext cx="2420620" cy="2329180"/>
          </a:xfrm>
          <a:custGeom>
            <a:avLst/>
            <a:gdLst/>
            <a:ahLst/>
            <a:cxnLst/>
            <a:rect l="l" t="t" r="r" b="b"/>
            <a:pathLst>
              <a:path w="2420620" h="2329179">
                <a:moveTo>
                  <a:pt x="2420112" y="0"/>
                </a:moveTo>
                <a:lnTo>
                  <a:pt x="0" y="2328672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74089" y="3895725"/>
            <a:ext cx="8032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i + g +</a:t>
            </a:r>
            <a:r>
              <a:rPr sz="18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74364" y="3844975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42891" y="6070625"/>
            <a:ext cx="8426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s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+ t +</a:t>
            </a:r>
            <a:r>
              <a:rPr sz="1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78242" y="3875151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90766" y="3816400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28477" y="1239837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35777" y="4061459"/>
            <a:ext cx="230136" cy="146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60570" y="3850385"/>
            <a:ext cx="2807335" cy="1545590"/>
          </a:xfrm>
          <a:custGeom>
            <a:avLst/>
            <a:gdLst/>
            <a:ahLst/>
            <a:cxnLst/>
            <a:rect l="l" t="t" r="r" b="b"/>
            <a:pathLst>
              <a:path w="2807334" h="1545589">
                <a:moveTo>
                  <a:pt x="0" y="0"/>
                </a:moveTo>
                <a:lnTo>
                  <a:pt x="2807208" y="1545336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168228" y="4195864"/>
            <a:ext cx="590550" cy="752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45º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4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436620" y="2711195"/>
            <a:ext cx="3122930" cy="2231390"/>
          </a:xfrm>
          <a:custGeom>
            <a:avLst/>
            <a:gdLst/>
            <a:ahLst/>
            <a:cxnLst/>
            <a:rect l="l" t="t" r="r" b="b"/>
            <a:pathLst>
              <a:path w="3122929" h="2231390">
                <a:moveTo>
                  <a:pt x="0" y="0"/>
                </a:moveTo>
                <a:lnTo>
                  <a:pt x="3122676" y="0"/>
                </a:lnTo>
                <a:lnTo>
                  <a:pt x="3122676" y="2231136"/>
                </a:lnTo>
                <a:lnTo>
                  <a:pt x="0" y="223113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268152" y="2341562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06165" y="1412811"/>
            <a:ext cx="7785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99FF66"/>
                </a:solidFill>
                <a:latin typeface="Times New Roman"/>
                <a:cs typeface="Times New Roman"/>
              </a:rPr>
              <a:t>x</a:t>
            </a:r>
            <a:r>
              <a:rPr sz="1575" baseline="-21164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600" dirty="0">
                <a:solidFill>
                  <a:srgbClr val="99FF66"/>
                </a:solidFill>
                <a:latin typeface="Times New Roman"/>
                <a:cs typeface="Times New Roman"/>
              </a:rPr>
              <a:t>(P</a:t>
            </a:r>
            <a:r>
              <a:rPr sz="1575" baseline="-21164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99FF66"/>
                </a:solidFill>
                <a:latin typeface="Times New Roman"/>
                <a:cs typeface="Times New Roman"/>
              </a:rPr>
              <a:t>)+g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07285" y="1381505"/>
            <a:ext cx="1610995" cy="2014855"/>
          </a:xfrm>
          <a:custGeom>
            <a:avLst/>
            <a:gdLst/>
            <a:ahLst/>
            <a:cxnLst/>
            <a:rect l="l" t="t" r="r" b="b"/>
            <a:pathLst>
              <a:path w="1610995" h="2014854">
                <a:moveTo>
                  <a:pt x="0" y="2014727"/>
                </a:moveTo>
                <a:lnTo>
                  <a:pt x="50061" y="1990277"/>
                </a:lnTo>
                <a:lnTo>
                  <a:pt x="100070" y="1965805"/>
                </a:lnTo>
                <a:lnTo>
                  <a:pt x="149977" y="1941294"/>
                </a:lnTo>
                <a:lnTo>
                  <a:pt x="199729" y="1916721"/>
                </a:lnTo>
                <a:lnTo>
                  <a:pt x="249274" y="1892067"/>
                </a:lnTo>
                <a:lnTo>
                  <a:pt x="298562" y="1867312"/>
                </a:lnTo>
                <a:lnTo>
                  <a:pt x="347539" y="1842435"/>
                </a:lnTo>
                <a:lnTo>
                  <a:pt x="396156" y="1817416"/>
                </a:lnTo>
                <a:lnTo>
                  <a:pt x="444360" y="1792235"/>
                </a:lnTo>
                <a:lnTo>
                  <a:pt x="492100" y="1766871"/>
                </a:lnTo>
                <a:lnTo>
                  <a:pt x="539323" y="1741304"/>
                </a:lnTo>
                <a:lnTo>
                  <a:pt x="585979" y="1715513"/>
                </a:lnTo>
                <a:lnTo>
                  <a:pt x="632016" y="1689480"/>
                </a:lnTo>
                <a:lnTo>
                  <a:pt x="677381" y="1663182"/>
                </a:lnTo>
                <a:lnTo>
                  <a:pt x="722025" y="1636601"/>
                </a:lnTo>
                <a:lnTo>
                  <a:pt x="765894" y="1609715"/>
                </a:lnTo>
                <a:lnTo>
                  <a:pt x="808938" y="1582504"/>
                </a:lnTo>
                <a:lnTo>
                  <a:pt x="851104" y="1554949"/>
                </a:lnTo>
                <a:lnTo>
                  <a:pt x="892341" y="1527028"/>
                </a:lnTo>
                <a:lnTo>
                  <a:pt x="932598" y="1498722"/>
                </a:lnTo>
                <a:lnTo>
                  <a:pt x="971823" y="1470010"/>
                </a:lnTo>
                <a:lnTo>
                  <a:pt x="1009964" y="1440871"/>
                </a:lnTo>
                <a:lnTo>
                  <a:pt x="1046970" y="1411287"/>
                </a:lnTo>
                <a:lnTo>
                  <a:pt x="1082788" y="1381235"/>
                </a:lnTo>
                <a:lnTo>
                  <a:pt x="1117369" y="1350697"/>
                </a:lnTo>
                <a:lnTo>
                  <a:pt x="1150659" y="1319651"/>
                </a:lnTo>
                <a:lnTo>
                  <a:pt x="1182607" y="1288078"/>
                </a:lnTo>
                <a:lnTo>
                  <a:pt x="1213162" y="1255957"/>
                </a:lnTo>
                <a:lnTo>
                  <a:pt x="1242272" y="1223267"/>
                </a:lnTo>
                <a:lnTo>
                  <a:pt x="1269885" y="1189989"/>
                </a:lnTo>
                <a:lnTo>
                  <a:pt x="1301003" y="1149262"/>
                </a:lnTo>
                <a:lnTo>
                  <a:pt x="1329980" y="1107694"/>
                </a:lnTo>
                <a:lnTo>
                  <a:pt x="1356906" y="1065319"/>
                </a:lnTo>
                <a:lnTo>
                  <a:pt x="1381870" y="1022172"/>
                </a:lnTo>
                <a:lnTo>
                  <a:pt x="1404962" y="978290"/>
                </a:lnTo>
                <a:lnTo>
                  <a:pt x="1426270" y="933706"/>
                </a:lnTo>
                <a:lnTo>
                  <a:pt x="1445884" y="888455"/>
                </a:lnTo>
                <a:lnTo>
                  <a:pt x="1463893" y="842574"/>
                </a:lnTo>
                <a:lnTo>
                  <a:pt x="1480385" y="796096"/>
                </a:lnTo>
                <a:lnTo>
                  <a:pt x="1495451" y="749058"/>
                </a:lnTo>
                <a:lnTo>
                  <a:pt x="1509179" y="701493"/>
                </a:lnTo>
                <a:lnTo>
                  <a:pt x="1521659" y="653438"/>
                </a:lnTo>
                <a:lnTo>
                  <a:pt x="1532980" y="604926"/>
                </a:lnTo>
                <a:lnTo>
                  <a:pt x="1543230" y="555994"/>
                </a:lnTo>
                <a:lnTo>
                  <a:pt x="1552500" y="506677"/>
                </a:lnTo>
                <a:lnTo>
                  <a:pt x="1560878" y="457008"/>
                </a:lnTo>
                <a:lnTo>
                  <a:pt x="1568453" y="407024"/>
                </a:lnTo>
                <a:lnTo>
                  <a:pt x="1575315" y="356760"/>
                </a:lnTo>
                <a:lnTo>
                  <a:pt x="1581553" y="306250"/>
                </a:lnTo>
                <a:lnTo>
                  <a:pt x="1587256" y="255530"/>
                </a:lnTo>
                <a:lnTo>
                  <a:pt x="1592513" y="204634"/>
                </a:lnTo>
                <a:lnTo>
                  <a:pt x="1597414" y="153598"/>
                </a:lnTo>
                <a:lnTo>
                  <a:pt x="1602047" y="102457"/>
                </a:lnTo>
                <a:lnTo>
                  <a:pt x="1606502" y="51246"/>
                </a:lnTo>
                <a:lnTo>
                  <a:pt x="1610868" y="0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58361" y="1696973"/>
            <a:ext cx="0" cy="2156460"/>
          </a:xfrm>
          <a:custGeom>
            <a:avLst/>
            <a:gdLst/>
            <a:ahLst/>
            <a:cxnLst/>
            <a:rect l="l" t="t" r="r" b="b"/>
            <a:pathLst>
              <a:path h="2156460">
                <a:moveTo>
                  <a:pt x="0" y="2156460"/>
                </a:moveTo>
                <a:lnTo>
                  <a:pt x="0" y="0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41085" y="1498853"/>
            <a:ext cx="1600200" cy="1365885"/>
          </a:xfrm>
          <a:custGeom>
            <a:avLst/>
            <a:gdLst/>
            <a:ahLst/>
            <a:cxnLst/>
            <a:rect l="l" t="t" r="r" b="b"/>
            <a:pathLst>
              <a:path w="1600200" h="1365885">
                <a:moveTo>
                  <a:pt x="0" y="0"/>
                </a:moveTo>
                <a:lnTo>
                  <a:pt x="6896" y="51069"/>
                </a:lnTo>
                <a:lnTo>
                  <a:pt x="13933" y="102054"/>
                </a:lnTo>
                <a:lnTo>
                  <a:pt x="21255" y="152871"/>
                </a:lnTo>
                <a:lnTo>
                  <a:pt x="29001" y="203437"/>
                </a:lnTo>
                <a:lnTo>
                  <a:pt x="37315" y="253666"/>
                </a:lnTo>
                <a:lnTo>
                  <a:pt x="46338" y="303476"/>
                </a:lnTo>
                <a:lnTo>
                  <a:pt x="56212" y="352781"/>
                </a:lnTo>
                <a:lnTo>
                  <a:pt x="67079" y="401498"/>
                </a:lnTo>
                <a:lnTo>
                  <a:pt x="79080" y="449544"/>
                </a:lnTo>
                <a:lnTo>
                  <a:pt x="92358" y="496833"/>
                </a:lnTo>
                <a:lnTo>
                  <a:pt x="107054" y="543282"/>
                </a:lnTo>
                <a:lnTo>
                  <a:pt x="123311" y="588807"/>
                </a:lnTo>
                <a:lnTo>
                  <a:pt x="141269" y="633323"/>
                </a:lnTo>
                <a:lnTo>
                  <a:pt x="161071" y="676748"/>
                </a:lnTo>
                <a:lnTo>
                  <a:pt x="182859" y="718996"/>
                </a:lnTo>
                <a:lnTo>
                  <a:pt x="206775" y="759983"/>
                </a:lnTo>
                <a:lnTo>
                  <a:pt x="232960" y="799627"/>
                </a:lnTo>
                <a:lnTo>
                  <a:pt x="261557" y="837842"/>
                </a:lnTo>
                <a:lnTo>
                  <a:pt x="292706" y="874544"/>
                </a:lnTo>
                <a:lnTo>
                  <a:pt x="326551" y="909650"/>
                </a:lnTo>
                <a:lnTo>
                  <a:pt x="363232" y="943076"/>
                </a:lnTo>
                <a:lnTo>
                  <a:pt x="394998" y="968801"/>
                </a:lnTo>
                <a:lnTo>
                  <a:pt x="428624" y="993412"/>
                </a:lnTo>
                <a:lnTo>
                  <a:pt x="464035" y="1016952"/>
                </a:lnTo>
                <a:lnTo>
                  <a:pt x="501158" y="1039466"/>
                </a:lnTo>
                <a:lnTo>
                  <a:pt x="539917" y="1060998"/>
                </a:lnTo>
                <a:lnTo>
                  <a:pt x="580239" y="1081594"/>
                </a:lnTo>
                <a:lnTo>
                  <a:pt x="622048" y="1101298"/>
                </a:lnTo>
                <a:lnTo>
                  <a:pt x="665271" y="1120155"/>
                </a:lnTo>
                <a:lnTo>
                  <a:pt x="709834" y="1138208"/>
                </a:lnTo>
                <a:lnTo>
                  <a:pt x="755661" y="1155504"/>
                </a:lnTo>
                <a:lnTo>
                  <a:pt x="802678" y="1172085"/>
                </a:lnTo>
                <a:lnTo>
                  <a:pt x="850812" y="1187998"/>
                </a:lnTo>
                <a:lnTo>
                  <a:pt x="899987" y="1203286"/>
                </a:lnTo>
                <a:lnTo>
                  <a:pt x="950129" y="1217995"/>
                </a:lnTo>
                <a:lnTo>
                  <a:pt x="1001164" y="1232168"/>
                </a:lnTo>
                <a:lnTo>
                  <a:pt x="1053017" y="1245850"/>
                </a:lnTo>
                <a:lnTo>
                  <a:pt x="1105615" y="1259087"/>
                </a:lnTo>
                <a:lnTo>
                  <a:pt x="1158882" y="1271922"/>
                </a:lnTo>
                <a:lnTo>
                  <a:pt x="1212745" y="1284400"/>
                </a:lnTo>
                <a:lnTo>
                  <a:pt x="1267128" y="1296566"/>
                </a:lnTo>
                <a:lnTo>
                  <a:pt x="1321958" y="1308465"/>
                </a:lnTo>
                <a:lnTo>
                  <a:pt x="1377159" y="1320140"/>
                </a:lnTo>
                <a:lnTo>
                  <a:pt x="1432659" y="1331637"/>
                </a:lnTo>
                <a:lnTo>
                  <a:pt x="1488382" y="1343000"/>
                </a:lnTo>
                <a:lnTo>
                  <a:pt x="1544253" y="1354274"/>
                </a:lnTo>
                <a:lnTo>
                  <a:pt x="1600200" y="1365504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681027" y="1233487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1800" b="1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66940" y="2828925"/>
            <a:ext cx="660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1800" b="1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b="1" spc="-7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(x</a:t>
            </a:r>
            <a:r>
              <a:rPr sz="1800" b="1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79438" y="1797024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26401" y="5410275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858186" y="5542789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986666" y="5410275"/>
            <a:ext cx="1049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+ t +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m(P</a:t>
            </a:r>
            <a:r>
              <a:rPr sz="1800" spc="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54278" y="5256124"/>
            <a:ext cx="317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 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540752" y="5571744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8328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82840" y="5283708"/>
            <a:ext cx="74930" cy="594360"/>
          </a:xfrm>
          <a:custGeom>
            <a:avLst/>
            <a:gdLst/>
            <a:ahLst/>
            <a:cxnLst/>
            <a:rect l="l" t="t" r="r" b="b"/>
            <a:pathLst>
              <a:path w="74929" h="594360">
                <a:moveTo>
                  <a:pt x="74929" y="594359"/>
                </a:moveTo>
                <a:lnTo>
                  <a:pt x="45761" y="588470"/>
                </a:lnTo>
                <a:lnTo>
                  <a:pt x="21944" y="572411"/>
                </a:lnTo>
                <a:lnTo>
                  <a:pt x="5887" y="548593"/>
                </a:lnTo>
                <a:lnTo>
                  <a:pt x="0" y="519429"/>
                </a:lnTo>
                <a:lnTo>
                  <a:pt x="0" y="74929"/>
                </a:lnTo>
                <a:lnTo>
                  <a:pt x="5887" y="45766"/>
                </a:lnTo>
                <a:lnTo>
                  <a:pt x="21944" y="21948"/>
                </a:lnTo>
                <a:lnTo>
                  <a:pt x="45761" y="5889"/>
                </a:lnTo>
                <a:lnTo>
                  <a:pt x="74929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857490" y="5283708"/>
            <a:ext cx="74930" cy="594360"/>
          </a:xfrm>
          <a:custGeom>
            <a:avLst/>
            <a:gdLst/>
            <a:ahLst/>
            <a:cxnLst/>
            <a:rect l="l" t="t" r="r" b="b"/>
            <a:pathLst>
              <a:path w="74929" h="594360">
                <a:moveTo>
                  <a:pt x="0" y="0"/>
                </a:moveTo>
                <a:lnTo>
                  <a:pt x="29163" y="5889"/>
                </a:lnTo>
                <a:lnTo>
                  <a:pt x="52981" y="21948"/>
                </a:lnTo>
                <a:lnTo>
                  <a:pt x="69040" y="45766"/>
                </a:lnTo>
                <a:lnTo>
                  <a:pt x="74929" y="74929"/>
                </a:lnTo>
                <a:lnTo>
                  <a:pt x="74929" y="519429"/>
                </a:lnTo>
                <a:lnTo>
                  <a:pt x="69040" y="548593"/>
                </a:lnTo>
                <a:lnTo>
                  <a:pt x="52981" y="572411"/>
                </a:lnTo>
                <a:lnTo>
                  <a:pt x="29163" y="588470"/>
                </a:lnTo>
                <a:lnTo>
                  <a:pt x="0" y="594359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115377" y="6140450"/>
            <a:ext cx="1863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i + g + x =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+ t +</a:t>
            </a:r>
            <a:r>
              <a:rPr sz="1800"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132838" y="1715261"/>
            <a:ext cx="1602105" cy="1819910"/>
          </a:xfrm>
          <a:custGeom>
            <a:avLst/>
            <a:gdLst/>
            <a:ahLst/>
            <a:cxnLst/>
            <a:rect l="l" t="t" r="r" b="b"/>
            <a:pathLst>
              <a:path w="1602104" h="1819910">
                <a:moveTo>
                  <a:pt x="0" y="1819656"/>
                </a:moveTo>
                <a:lnTo>
                  <a:pt x="51493" y="1796810"/>
                </a:lnTo>
                <a:lnTo>
                  <a:pt x="102930" y="1773945"/>
                </a:lnTo>
                <a:lnTo>
                  <a:pt x="154253" y="1751039"/>
                </a:lnTo>
                <a:lnTo>
                  <a:pt x="205406" y="1728072"/>
                </a:lnTo>
                <a:lnTo>
                  <a:pt x="256332" y="1705024"/>
                </a:lnTo>
                <a:lnTo>
                  <a:pt x="306973" y="1681874"/>
                </a:lnTo>
                <a:lnTo>
                  <a:pt x="357273" y="1658603"/>
                </a:lnTo>
                <a:lnTo>
                  <a:pt x="407176" y="1635189"/>
                </a:lnTo>
                <a:lnTo>
                  <a:pt x="456624" y="1611613"/>
                </a:lnTo>
                <a:lnTo>
                  <a:pt x="505561" y="1587854"/>
                </a:lnTo>
                <a:lnTo>
                  <a:pt x="553930" y="1563893"/>
                </a:lnTo>
                <a:lnTo>
                  <a:pt x="601674" y="1539708"/>
                </a:lnTo>
                <a:lnTo>
                  <a:pt x="648736" y="1515280"/>
                </a:lnTo>
                <a:lnTo>
                  <a:pt x="695060" y="1490588"/>
                </a:lnTo>
                <a:lnTo>
                  <a:pt x="740589" y="1465612"/>
                </a:lnTo>
                <a:lnTo>
                  <a:pt x="785265" y="1440331"/>
                </a:lnTo>
                <a:lnTo>
                  <a:pt x="829032" y="1414726"/>
                </a:lnTo>
                <a:lnTo>
                  <a:pt x="871834" y="1388776"/>
                </a:lnTo>
                <a:lnTo>
                  <a:pt x="913613" y="1362461"/>
                </a:lnTo>
                <a:lnTo>
                  <a:pt x="954313" y="1335761"/>
                </a:lnTo>
                <a:lnTo>
                  <a:pt x="993877" y="1308654"/>
                </a:lnTo>
                <a:lnTo>
                  <a:pt x="1032248" y="1281122"/>
                </a:lnTo>
                <a:lnTo>
                  <a:pt x="1069369" y="1253143"/>
                </a:lnTo>
                <a:lnTo>
                  <a:pt x="1105184" y="1224698"/>
                </a:lnTo>
                <a:lnTo>
                  <a:pt x="1139635" y="1195766"/>
                </a:lnTo>
                <a:lnTo>
                  <a:pt x="1172666" y="1166326"/>
                </a:lnTo>
                <a:lnTo>
                  <a:pt x="1204221" y="1136360"/>
                </a:lnTo>
                <a:lnTo>
                  <a:pt x="1234241" y="1105845"/>
                </a:lnTo>
                <a:lnTo>
                  <a:pt x="1262672" y="1074762"/>
                </a:lnTo>
                <a:lnTo>
                  <a:pt x="1296201" y="1034744"/>
                </a:lnTo>
                <a:lnTo>
                  <a:pt x="1327226" y="993831"/>
                </a:lnTo>
                <a:lnTo>
                  <a:pt x="1355859" y="952063"/>
                </a:lnTo>
                <a:lnTo>
                  <a:pt x="1382215" y="909483"/>
                </a:lnTo>
                <a:lnTo>
                  <a:pt x="1406408" y="866130"/>
                </a:lnTo>
                <a:lnTo>
                  <a:pt x="1428551" y="822045"/>
                </a:lnTo>
                <a:lnTo>
                  <a:pt x="1448758" y="777268"/>
                </a:lnTo>
                <a:lnTo>
                  <a:pt x="1467144" y="731841"/>
                </a:lnTo>
                <a:lnTo>
                  <a:pt x="1483821" y="685804"/>
                </a:lnTo>
                <a:lnTo>
                  <a:pt x="1498904" y="639197"/>
                </a:lnTo>
                <a:lnTo>
                  <a:pt x="1512507" y="592062"/>
                </a:lnTo>
                <a:lnTo>
                  <a:pt x="1524744" y="544439"/>
                </a:lnTo>
                <a:lnTo>
                  <a:pt x="1535728" y="496368"/>
                </a:lnTo>
                <a:lnTo>
                  <a:pt x="1545573" y="447890"/>
                </a:lnTo>
                <a:lnTo>
                  <a:pt x="1554393" y="399047"/>
                </a:lnTo>
                <a:lnTo>
                  <a:pt x="1562303" y="349878"/>
                </a:lnTo>
                <a:lnTo>
                  <a:pt x="1569415" y="300424"/>
                </a:lnTo>
                <a:lnTo>
                  <a:pt x="1575844" y="250727"/>
                </a:lnTo>
                <a:lnTo>
                  <a:pt x="1581703" y="200825"/>
                </a:lnTo>
                <a:lnTo>
                  <a:pt x="1587107" y="150761"/>
                </a:lnTo>
                <a:lnTo>
                  <a:pt x="1592169" y="100575"/>
                </a:lnTo>
                <a:lnTo>
                  <a:pt x="1597003" y="50308"/>
                </a:lnTo>
                <a:lnTo>
                  <a:pt x="1601724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85438" y="2241042"/>
            <a:ext cx="0" cy="1603375"/>
          </a:xfrm>
          <a:custGeom>
            <a:avLst/>
            <a:gdLst/>
            <a:ahLst/>
            <a:cxnLst/>
            <a:rect l="l" t="t" r="r" b="b"/>
            <a:pathLst>
              <a:path h="1603375">
                <a:moveTo>
                  <a:pt x="0" y="1603248"/>
                </a:moveTo>
                <a:lnTo>
                  <a:pt x="0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736340" y="1933511"/>
            <a:ext cx="8286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1575" spc="7" baseline="-21164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575" spc="135" baseline="-2116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00"/>
                </a:solidFill>
                <a:latin typeface="Times New Roman"/>
                <a:cs typeface="Times New Roman"/>
              </a:rPr>
              <a:t>(P</a:t>
            </a:r>
            <a:r>
              <a:rPr sz="1575" spc="-7" baseline="-21164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600" spc="-5" dirty="0">
                <a:solidFill>
                  <a:srgbClr val="FFFF00"/>
                </a:solidFill>
                <a:latin typeface="Times New Roman"/>
                <a:cs typeface="Times New Roman"/>
              </a:rPr>
              <a:t>)+g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65367" y="1933511"/>
            <a:ext cx="1936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u="sng" spc="-5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125" dirty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0327" y="2986088"/>
            <a:ext cx="2127885" cy="776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99FF66"/>
                </a:solidFill>
                <a:latin typeface="Times New Roman"/>
                <a:cs typeface="Times New Roman"/>
              </a:rPr>
              <a:t>i(r, 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)+x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(P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,</a:t>
            </a:r>
            <a:r>
              <a:rPr sz="1800" spc="-40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)+g</a:t>
            </a:r>
            <a:endParaRPr sz="1800"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  <a:spcBef>
                <a:spcPts val="1590"/>
              </a:spcBef>
            </a:pPr>
            <a:r>
              <a:rPr sz="1800" spc="-20" dirty="0">
                <a:solidFill>
                  <a:srgbClr val="FFFF00"/>
                </a:solidFill>
                <a:latin typeface="Times New Roman"/>
                <a:cs typeface="Times New Roman"/>
              </a:rPr>
              <a:t>i(r,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)+x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(P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1800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)+g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273546" y="1282446"/>
            <a:ext cx="1600200" cy="1363980"/>
          </a:xfrm>
          <a:custGeom>
            <a:avLst/>
            <a:gdLst/>
            <a:ahLst/>
            <a:cxnLst/>
            <a:rect l="l" t="t" r="r" b="b"/>
            <a:pathLst>
              <a:path w="1600200" h="1363980">
                <a:moveTo>
                  <a:pt x="0" y="0"/>
                </a:moveTo>
                <a:lnTo>
                  <a:pt x="6896" y="51012"/>
                </a:lnTo>
                <a:lnTo>
                  <a:pt x="13933" y="101941"/>
                </a:lnTo>
                <a:lnTo>
                  <a:pt x="21255" y="152702"/>
                </a:lnTo>
                <a:lnTo>
                  <a:pt x="29001" y="203212"/>
                </a:lnTo>
                <a:lnTo>
                  <a:pt x="37315" y="253385"/>
                </a:lnTo>
                <a:lnTo>
                  <a:pt x="46338" y="303139"/>
                </a:lnTo>
                <a:lnTo>
                  <a:pt x="56212" y="352390"/>
                </a:lnTo>
                <a:lnTo>
                  <a:pt x="67079" y="401053"/>
                </a:lnTo>
                <a:lnTo>
                  <a:pt x="79080" y="449045"/>
                </a:lnTo>
                <a:lnTo>
                  <a:pt x="92358" y="496281"/>
                </a:lnTo>
                <a:lnTo>
                  <a:pt x="107054" y="542678"/>
                </a:lnTo>
                <a:lnTo>
                  <a:pt x="123311" y="588153"/>
                </a:lnTo>
                <a:lnTo>
                  <a:pt x="141269" y="632620"/>
                </a:lnTo>
                <a:lnTo>
                  <a:pt x="161071" y="675996"/>
                </a:lnTo>
                <a:lnTo>
                  <a:pt x="182859" y="718197"/>
                </a:lnTo>
                <a:lnTo>
                  <a:pt x="206775" y="759140"/>
                </a:lnTo>
                <a:lnTo>
                  <a:pt x="232960" y="798740"/>
                </a:lnTo>
                <a:lnTo>
                  <a:pt x="261557" y="836913"/>
                </a:lnTo>
                <a:lnTo>
                  <a:pt x="292706" y="873576"/>
                </a:lnTo>
                <a:lnTo>
                  <a:pt x="326551" y="908645"/>
                </a:lnTo>
                <a:lnTo>
                  <a:pt x="363232" y="942035"/>
                </a:lnTo>
                <a:lnTo>
                  <a:pt x="394998" y="967730"/>
                </a:lnTo>
                <a:lnTo>
                  <a:pt x="428624" y="992312"/>
                </a:lnTo>
                <a:lnTo>
                  <a:pt x="464035" y="1015824"/>
                </a:lnTo>
                <a:lnTo>
                  <a:pt x="501158" y="1038312"/>
                </a:lnTo>
                <a:lnTo>
                  <a:pt x="539917" y="1059820"/>
                </a:lnTo>
                <a:lnTo>
                  <a:pt x="580239" y="1080392"/>
                </a:lnTo>
                <a:lnTo>
                  <a:pt x="622048" y="1100074"/>
                </a:lnTo>
                <a:lnTo>
                  <a:pt x="665271" y="1118909"/>
                </a:lnTo>
                <a:lnTo>
                  <a:pt x="709834" y="1136942"/>
                </a:lnTo>
                <a:lnTo>
                  <a:pt x="755661" y="1154218"/>
                </a:lnTo>
                <a:lnTo>
                  <a:pt x="802678" y="1170781"/>
                </a:lnTo>
                <a:lnTo>
                  <a:pt x="850812" y="1186676"/>
                </a:lnTo>
                <a:lnTo>
                  <a:pt x="899987" y="1201947"/>
                </a:lnTo>
                <a:lnTo>
                  <a:pt x="950129" y="1216638"/>
                </a:lnTo>
                <a:lnTo>
                  <a:pt x="1001164" y="1230796"/>
                </a:lnTo>
                <a:lnTo>
                  <a:pt x="1053017" y="1244463"/>
                </a:lnTo>
                <a:lnTo>
                  <a:pt x="1105615" y="1257684"/>
                </a:lnTo>
                <a:lnTo>
                  <a:pt x="1158882" y="1270505"/>
                </a:lnTo>
                <a:lnTo>
                  <a:pt x="1212745" y="1282969"/>
                </a:lnTo>
                <a:lnTo>
                  <a:pt x="1267128" y="1295122"/>
                </a:lnTo>
                <a:lnTo>
                  <a:pt x="1321958" y="1307006"/>
                </a:lnTo>
                <a:lnTo>
                  <a:pt x="1377159" y="1318669"/>
                </a:lnTo>
                <a:lnTo>
                  <a:pt x="1432659" y="1330152"/>
                </a:lnTo>
                <a:lnTo>
                  <a:pt x="1488382" y="1341502"/>
                </a:lnTo>
                <a:lnTo>
                  <a:pt x="1544253" y="1352763"/>
                </a:lnTo>
                <a:lnTo>
                  <a:pt x="1600200" y="1363980"/>
                </a:lnTo>
              </a:path>
            </a:pathLst>
          </a:custGeom>
          <a:ln w="3810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950902" y="1111250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FF66"/>
                </a:solidFill>
                <a:latin typeface="Times New Roman"/>
                <a:cs typeface="Times New Roman"/>
              </a:rPr>
              <a:t>I</a:t>
            </a:r>
            <a:r>
              <a:rPr sz="1800" b="1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990331" y="2636075"/>
            <a:ext cx="406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6865" algn="l"/>
              </a:tabLst>
            </a:pPr>
            <a:r>
              <a:rPr sz="1200" b="1" dirty="0">
                <a:solidFill>
                  <a:srgbClr val="99FF66"/>
                </a:solidFill>
                <a:latin typeface="Times New Roman"/>
                <a:cs typeface="Times New Roman"/>
              </a:rPr>
              <a:t>1	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863840" y="2503487"/>
            <a:ext cx="609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FF66"/>
                </a:solidFill>
                <a:latin typeface="Times New Roman"/>
                <a:cs typeface="Times New Roman"/>
              </a:rPr>
              <a:t>S </a:t>
            </a:r>
            <a:r>
              <a:rPr sz="1800" b="1" dirty="0">
                <a:solidFill>
                  <a:srgbClr val="99FF66"/>
                </a:solidFill>
                <a:latin typeface="Times New Roman"/>
                <a:cs typeface="Times New Roman"/>
              </a:rPr>
              <a:t>(x</a:t>
            </a:r>
            <a:r>
              <a:rPr sz="1800" b="1" spc="6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99FF66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72739" y="1846262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807459" y="3098723"/>
            <a:ext cx="68580" cy="8890"/>
          </a:xfrm>
          <a:custGeom>
            <a:avLst/>
            <a:gdLst/>
            <a:ahLst/>
            <a:cxnLst/>
            <a:rect l="l" t="t" r="r" b="b"/>
            <a:pathLst>
              <a:path w="68579" h="8889">
                <a:moveTo>
                  <a:pt x="68072" y="8712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744464" y="3062558"/>
            <a:ext cx="80645" cy="76200"/>
          </a:xfrm>
          <a:custGeom>
            <a:avLst/>
            <a:gdLst/>
            <a:ahLst/>
            <a:cxnLst/>
            <a:rect l="l" t="t" r="r" b="b"/>
            <a:pathLst>
              <a:path w="80645" h="76200">
                <a:moveTo>
                  <a:pt x="80429" y="0"/>
                </a:moveTo>
                <a:lnTo>
                  <a:pt x="0" y="28117"/>
                </a:lnTo>
                <a:lnTo>
                  <a:pt x="70751" y="75577"/>
                </a:lnTo>
                <a:lnTo>
                  <a:pt x="804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22931" y="3251111"/>
            <a:ext cx="31750" cy="73025"/>
          </a:xfrm>
          <a:custGeom>
            <a:avLst/>
            <a:gdLst/>
            <a:ahLst/>
            <a:cxnLst/>
            <a:rect l="l" t="t" r="r" b="b"/>
            <a:pathLst>
              <a:path w="31750" h="73025">
                <a:moveTo>
                  <a:pt x="31292" y="72732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92947" y="3192782"/>
            <a:ext cx="70485" cy="85090"/>
          </a:xfrm>
          <a:custGeom>
            <a:avLst/>
            <a:gdLst/>
            <a:ahLst/>
            <a:cxnLst/>
            <a:rect l="l" t="t" r="r" b="b"/>
            <a:pathLst>
              <a:path w="70485" h="85089">
                <a:moveTo>
                  <a:pt x="4889" y="0"/>
                </a:moveTo>
                <a:lnTo>
                  <a:pt x="0" y="85051"/>
                </a:lnTo>
                <a:lnTo>
                  <a:pt x="70002" y="54940"/>
                </a:lnTo>
                <a:lnTo>
                  <a:pt x="48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33516" y="2211321"/>
            <a:ext cx="392429" cy="159514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422903" y="2118360"/>
            <a:ext cx="30480" cy="1800225"/>
          </a:xfrm>
          <a:custGeom>
            <a:avLst/>
            <a:gdLst/>
            <a:ahLst/>
            <a:cxnLst/>
            <a:rect l="l" t="t" r="r" b="b"/>
            <a:pathLst>
              <a:path w="30479" h="1800225">
                <a:moveTo>
                  <a:pt x="30479" y="0"/>
                </a:moveTo>
                <a:lnTo>
                  <a:pt x="0" y="1799844"/>
                </a:lnTo>
              </a:path>
            </a:pathLst>
          </a:custGeom>
          <a:ln w="9144">
            <a:solidFill>
              <a:srgbClr val="99FF6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0711" y="2101595"/>
            <a:ext cx="3091180" cy="17145"/>
          </a:xfrm>
          <a:custGeom>
            <a:avLst/>
            <a:gdLst/>
            <a:ahLst/>
            <a:cxnLst/>
            <a:rect l="l" t="t" r="r" b="b"/>
            <a:pathLst>
              <a:path w="3091179" h="17144">
                <a:moveTo>
                  <a:pt x="0" y="16763"/>
                </a:moveTo>
                <a:lnTo>
                  <a:pt x="3090672" y="0"/>
                </a:lnTo>
              </a:path>
            </a:pathLst>
          </a:custGeom>
          <a:ln w="9144">
            <a:solidFill>
              <a:srgbClr val="99FF6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542531" y="2122932"/>
            <a:ext cx="17145" cy="2435860"/>
          </a:xfrm>
          <a:custGeom>
            <a:avLst/>
            <a:gdLst/>
            <a:ahLst/>
            <a:cxnLst/>
            <a:rect l="l" t="t" r="r" b="b"/>
            <a:pathLst>
              <a:path w="17145" h="2435860">
                <a:moveTo>
                  <a:pt x="0" y="0"/>
                </a:moveTo>
                <a:lnTo>
                  <a:pt x="16764" y="2435352"/>
                </a:lnTo>
              </a:path>
            </a:pathLst>
          </a:custGeom>
          <a:ln w="9143">
            <a:solidFill>
              <a:srgbClr val="99FF6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215639" y="2513012"/>
            <a:ext cx="227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15" dirty="0">
                <a:solidFill>
                  <a:srgbClr val="99FF66"/>
                </a:solidFill>
                <a:latin typeface="Times New Roman"/>
                <a:cs typeface="Times New Roman"/>
              </a:rPr>
              <a:t>A’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350889" y="2684462"/>
            <a:ext cx="227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15" dirty="0">
                <a:solidFill>
                  <a:srgbClr val="99FF66"/>
                </a:solidFill>
                <a:latin typeface="Times New Roman"/>
                <a:cs typeface="Times New Roman"/>
              </a:rPr>
              <a:t>A’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23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488" y="271335"/>
            <a:ext cx="85286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Equilíbrio </a:t>
            </a:r>
            <a:r>
              <a:rPr dirty="0"/>
              <a:t>no </a:t>
            </a:r>
            <a:r>
              <a:rPr spc="-10" dirty="0"/>
              <a:t>Mercado </a:t>
            </a:r>
            <a:r>
              <a:rPr dirty="0"/>
              <a:t>de Produto </a:t>
            </a:r>
            <a:r>
              <a:rPr spc="-5" dirty="0"/>
              <a:t>(aumento exógeno </a:t>
            </a:r>
            <a:r>
              <a:rPr dirty="0"/>
              <a:t>de</a:t>
            </a:r>
            <a:r>
              <a:rPr spc="-20" dirty="0"/>
              <a:t> </a:t>
            </a:r>
            <a:r>
              <a:rPr spc="-15" dirty="0"/>
              <a:t>m)</a:t>
            </a:r>
          </a:p>
        </p:txBody>
      </p:sp>
      <p:sp>
        <p:nvSpPr>
          <p:cNvPr id="3" name="object 3"/>
          <p:cNvSpPr/>
          <p:nvPr/>
        </p:nvSpPr>
        <p:spPr>
          <a:xfrm>
            <a:off x="1009141" y="3858005"/>
            <a:ext cx="6924675" cy="0"/>
          </a:xfrm>
          <a:custGeom>
            <a:avLst/>
            <a:gdLst/>
            <a:ahLst/>
            <a:cxnLst/>
            <a:rect l="l" t="t" r="r" b="b"/>
            <a:pathLst>
              <a:path w="6924675">
                <a:moveTo>
                  <a:pt x="0" y="0"/>
                </a:moveTo>
                <a:lnTo>
                  <a:pt x="6924548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20992" y="381990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45643" y="381990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62094" y="1367282"/>
            <a:ext cx="0" cy="5022850"/>
          </a:xfrm>
          <a:custGeom>
            <a:avLst/>
            <a:gdLst/>
            <a:ahLst/>
            <a:cxnLst/>
            <a:rect l="l" t="t" r="r" b="b"/>
            <a:pathLst>
              <a:path h="5022850">
                <a:moveTo>
                  <a:pt x="0" y="5022596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23999" y="130377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23997" y="637717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41982" y="3858005"/>
            <a:ext cx="2420620" cy="2329180"/>
          </a:xfrm>
          <a:custGeom>
            <a:avLst/>
            <a:gdLst/>
            <a:ahLst/>
            <a:cxnLst/>
            <a:rect l="l" t="t" r="r" b="b"/>
            <a:pathLst>
              <a:path w="2420620" h="2329179">
                <a:moveTo>
                  <a:pt x="2420112" y="0"/>
                </a:moveTo>
                <a:lnTo>
                  <a:pt x="0" y="2328672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74089" y="3895726"/>
            <a:ext cx="8032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i + g +</a:t>
            </a:r>
            <a:r>
              <a:rPr sz="18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74364" y="3844976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42891" y="6070626"/>
            <a:ext cx="8426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s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+ t +</a:t>
            </a:r>
            <a:r>
              <a:rPr sz="1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78242" y="3875152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47766" y="3816401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35777" y="4061459"/>
            <a:ext cx="230136" cy="146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60570" y="3850385"/>
            <a:ext cx="2531745" cy="2356485"/>
          </a:xfrm>
          <a:custGeom>
            <a:avLst/>
            <a:gdLst/>
            <a:ahLst/>
            <a:cxnLst/>
            <a:rect l="l" t="t" r="r" b="b"/>
            <a:pathLst>
              <a:path w="2531745" h="2356485">
                <a:moveTo>
                  <a:pt x="0" y="0"/>
                </a:moveTo>
                <a:lnTo>
                  <a:pt x="2531364" y="2356104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168228" y="4195864"/>
            <a:ext cx="590550" cy="752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45º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4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36620" y="1978151"/>
            <a:ext cx="2289175" cy="2958465"/>
          </a:xfrm>
          <a:custGeom>
            <a:avLst/>
            <a:gdLst/>
            <a:ahLst/>
            <a:cxnLst/>
            <a:rect l="l" t="t" r="r" b="b"/>
            <a:pathLst>
              <a:path w="2289175" h="2958465">
                <a:moveTo>
                  <a:pt x="0" y="0"/>
                </a:moveTo>
                <a:lnTo>
                  <a:pt x="2289048" y="0"/>
                </a:lnTo>
                <a:lnTo>
                  <a:pt x="2289048" y="2958084"/>
                </a:lnTo>
                <a:lnTo>
                  <a:pt x="0" y="295808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293552" y="1684337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13504" y="1514349"/>
            <a:ext cx="93345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50" spc="5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06165" y="1372617"/>
            <a:ext cx="849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FFFF00"/>
                </a:solidFill>
                <a:latin typeface="Times New Roman"/>
                <a:cs typeface="Times New Roman"/>
              </a:rPr>
              <a:t>x(P </a:t>
            </a:r>
            <a:r>
              <a:rPr sz="1600" spc="-10" dirty="0">
                <a:solidFill>
                  <a:srgbClr val="FFFF00"/>
                </a:solidFill>
                <a:latin typeface="Times New Roman"/>
                <a:cs typeface="Times New Roman"/>
              </a:rPr>
              <a:t>)+g</a:t>
            </a:r>
            <a:r>
              <a:rPr sz="1600" spc="1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700" baseline="32407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2700" baseline="32407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07285" y="1381505"/>
            <a:ext cx="1610995" cy="2014855"/>
          </a:xfrm>
          <a:custGeom>
            <a:avLst/>
            <a:gdLst/>
            <a:ahLst/>
            <a:cxnLst/>
            <a:rect l="l" t="t" r="r" b="b"/>
            <a:pathLst>
              <a:path w="1610995" h="2014854">
                <a:moveTo>
                  <a:pt x="0" y="2014727"/>
                </a:moveTo>
                <a:lnTo>
                  <a:pt x="50061" y="1990277"/>
                </a:lnTo>
                <a:lnTo>
                  <a:pt x="100070" y="1965805"/>
                </a:lnTo>
                <a:lnTo>
                  <a:pt x="149977" y="1941294"/>
                </a:lnTo>
                <a:lnTo>
                  <a:pt x="199729" y="1916721"/>
                </a:lnTo>
                <a:lnTo>
                  <a:pt x="249274" y="1892067"/>
                </a:lnTo>
                <a:lnTo>
                  <a:pt x="298562" y="1867312"/>
                </a:lnTo>
                <a:lnTo>
                  <a:pt x="347539" y="1842435"/>
                </a:lnTo>
                <a:lnTo>
                  <a:pt x="396156" y="1817416"/>
                </a:lnTo>
                <a:lnTo>
                  <a:pt x="444360" y="1792235"/>
                </a:lnTo>
                <a:lnTo>
                  <a:pt x="492100" y="1766871"/>
                </a:lnTo>
                <a:lnTo>
                  <a:pt x="539323" y="1741304"/>
                </a:lnTo>
                <a:lnTo>
                  <a:pt x="585979" y="1715513"/>
                </a:lnTo>
                <a:lnTo>
                  <a:pt x="632016" y="1689480"/>
                </a:lnTo>
                <a:lnTo>
                  <a:pt x="677381" y="1663182"/>
                </a:lnTo>
                <a:lnTo>
                  <a:pt x="722025" y="1636601"/>
                </a:lnTo>
                <a:lnTo>
                  <a:pt x="765894" y="1609715"/>
                </a:lnTo>
                <a:lnTo>
                  <a:pt x="808938" y="1582504"/>
                </a:lnTo>
                <a:lnTo>
                  <a:pt x="851104" y="1554949"/>
                </a:lnTo>
                <a:lnTo>
                  <a:pt x="892341" y="1527028"/>
                </a:lnTo>
                <a:lnTo>
                  <a:pt x="932598" y="1498722"/>
                </a:lnTo>
                <a:lnTo>
                  <a:pt x="971823" y="1470010"/>
                </a:lnTo>
                <a:lnTo>
                  <a:pt x="1009964" y="1440871"/>
                </a:lnTo>
                <a:lnTo>
                  <a:pt x="1046970" y="1411287"/>
                </a:lnTo>
                <a:lnTo>
                  <a:pt x="1082788" y="1381235"/>
                </a:lnTo>
                <a:lnTo>
                  <a:pt x="1117369" y="1350697"/>
                </a:lnTo>
                <a:lnTo>
                  <a:pt x="1150659" y="1319651"/>
                </a:lnTo>
                <a:lnTo>
                  <a:pt x="1182607" y="1288078"/>
                </a:lnTo>
                <a:lnTo>
                  <a:pt x="1213162" y="1255957"/>
                </a:lnTo>
                <a:lnTo>
                  <a:pt x="1242272" y="1223267"/>
                </a:lnTo>
                <a:lnTo>
                  <a:pt x="1269885" y="1189989"/>
                </a:lnTo>
                <a:lnTo>
                  <a:pt x="1301003" y="1149262"/>
                </a:lnTo>
                <a:lnTo>
                  <a:pt x="1329980" y="1107694"/>
                </a:lnTo>
                <a:lnTo>
                  <a:pt x="1356906" y="1065319"/>
                </a:lnTo>
                <a:lnTo>
                  <a:pt x="1381870" y="1022172"/>
                </a:lnTo>
                <a:lnTo>
                  <a:pt x="1404962" y="978290"/>
                </a:lnTo>
                <a:lnTo>
                  <a:pt x="1426270" y="933706"/>
                </a:lnTo>
                <a:lnTo>
                  <a:pt x="1445884" y="888455"/>
                </a:lnTo>
                <a:lnTo>
                  <a:pt x="1463893" y="842574"/>
                </a:lnTo>
                <a:lnTo>
                  <a:pt x="1480385" y="796096"/>
                </a:lnTo>
                <a:lnTo>
                  <a:pt x="1495451" y="749058"/>
                </a:lnTo>
                <a:lnTo>
                  <a:pt x="1509179" y="701493"/>
                </a:lnTo>
                <a:lnTo>
                  <a:pt x="1521659" y="653438"/>
                </a:lnTo>
                <a:lnTo>
                  <a:pt x="1532980" y="604926"/>
                </a:lnTo>
                <a:lnTo>
                  <a:pt x="1543230" y="555994"/>
                </a:lnTo>
                <a:lnTo>
                  <a:pt x="1552500" y="506677"/>
                </a:lnTo>
                <a:lnTo>
                  <a:pt x="1560878" y="457008"/>
                </a:lnTo>
                <a:lnTo>
                  <a:pt x="1568453" y="407024"/>
                </a:lnTo>
                <a:lnTo>
                  <a:pt x="1575315" y="356760"/>
                </a:lnTo>
                <a:lnTo>
                  <a:pt x="1581553" y="306250"/>
                </a:lnTo>
                <a:lnTo>
                  <a:pt x="1587256" y="255530"/>
                </a:lnTo>
                <a:lnTo>
                  <a:pt x="1592513" y="204634"/>
                </a:lnTo>
                <a:lnTo>
                  <a:pt x="1597414" y="153598"/>
                </a:lnTo>
                <a:lnTo>
                  <a:pt x="1602047" y="102457"/>
                </a:lnTo>
                <a:lnTo>
                  <a:pt x="1606502" y="51246"/>
                </a:lnTo>
                <a:lnTo>
                  <a:pt x="1610868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58361" y="1696973"/>
            <a:ext cx="0" cy="2156460"/>
          </a:xfrm>
          <a:custGeom>
            <a:avLst/>
            <a:gdLst/>
            <a:ahLst/>
            <a:cxnLst/>
            <a:rect l="l" t="t" r="r" b="b"/>
            <a:pathLst>
              <a:path h="2156460">
                <a:moveTo>
                  <a:pt x="0" y="2156460"/>
                </a:moveTo>
                <a:lnTo>
                  <a:pt x="0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41085" y="1498853"/>
            <a:ext cx="1600200" cy="1365885"/>
          </a:xfrm>
          <a:custGeom>
            <a:avLst/>
            <a:gdLst/>
            <a:ahLst/>
            <a:cxnLst/>
            <a:rect l="l" t="t" r="r" b="b"/>
            <a:pathLst>
              <a:path w="1600200" h="1365885">
                <a:moveTo>
                  <a:pt x="0" y="0"/>
                </a:moveTo>
                <a:lnTo>
                  <a:pt x="6896" y="51069"/>
                </a:lnTo>
                <a:lnTo>
                  <a:pt x="13933" y="102054"/>
                </a:lnTo>
                <a:lnTo>
                  <a:pt x="21255" y="152871"/>
                </a:lnTo>
                <a:lnTo>
                  <a:pt x="29001" y="203437"/>
                </a:lnTo>
                <a:lnTo>
                  <a:pt x="37315" y="253666"/>
                </a:lnTo>
                <a:lnTo>
                  <a:pt x="46338" y="303476"/>
                </a:lnTo>
                <a:lnTo>
                  <a:pt x="56212" y="352781"/>
                </a:lnTo>
                <a:lnTo>
                  <a:pt x="67079" y="401498"/>
                </a:lnTo>
                <a:lnTo>
                  <a:pt x="79080" y="449544"/>
                </a:lnTo>
                <a:lnTo>
                  <a:pt x="92358" y="496833"/>
                </a:lnTo>
                <a:lnTo>
                  <a:pt x="107054" y="543282"/>
                </a:lnTo>
                <a:lnTo>
                  <a:pt x="123311" y="588807"/>
                </a:lnTo>
                <a:lnTo>
                  <a:pt x="141269" y="633323"/>
                </a:lnTo>
                <a:lnTo>
                  <a:pt x="161071" y="676748"/>
                </a:lnTo>
                <a:lnTo>
                  <a:pt x="182859" y="718996"/>
                </a:lnTo>
                <a:lnTo>
                  <a:pt x="206775" y="759983"/>
                </a:lnTo>
                <a:lnTo>
                  <a:pt x="232960" y="799627"/>
                </a:lnTo>
                <a:lnTo>
                  <a:pt x="261557" y="837842"/>
                </a:lnTo>
                <a:lnTo>
                  <a:pt x="292706" y="874544"/>
                </a:lnTo>
                <a:lnTo>
                  <a:pt x="326551" y="909650"/>
                </a:lnTo>
                <a:lnTo>
                  <a:pt x="363232" y="943076"/>
                </a:lnTo>
                <a:lnTo>
                  <a:pt x="394998" y="968801"/>
                </a:lnTo>
                <a:lnTo>
                  <a:pt x="428624" y="993412"/>
                </a:lnTo>
                <a:lnTo>
                  <a:pt x="464035" y="1016952"/>
                </a:lnTo>
                <a:lnTo>
                  <a:pt x="501158" y="1039466"/>
                </a:lnTo>
                <a:lnTo>
                  <a:pt x="539917" y="1060998"/>
                </a:lnTo>
                <a:lnTo>
                  <a:pt x="580239" y="1081594"/>
                </a:lnTo>
                <a:lnTo>
                  <a:pt x="622048" y="1101298"/>
                </a:lnTo>
                <a:lnTo>
                  <a:pt x="665271" y="1120155"/>
                </a:lnTo>
                <a:lnTo>
                  <a:pt x="709834" y="1138208"/>
                </a:lnTo>
                <a:lnTo>
                  <a:pt x="755661" y="1155504"/>
                </a:lnTo>
                <a:lnTo>
                  <a:pt x="802678" y="1172085"/>
                </a:lnTo>
                <a:lnTo>
                  <a:pt x="850812" y="1187998"/>
                </a:lnTo>
                <a:lnTo>
                  <a:pt x="899987" y="1203286"/>
                </a:lnTo>
                <a:lnTo>
                  <a:pt x="950129" y="1217995"/>
                </a:lnTo>
                <a:lnTo>
                  <a:pt x="1001164" y="1232168"/>
                </a:lnTo>
                <a:lnTo>
                  <a:pt x="1053017" y="1245850"/>
                </a:lnTo>
                <a:lnTo>
                  <a:pt x="1105615" y="1259087"/>
                </a:lnTo>
                <a:lnTo>
                  <a:pt x="1158882" y="1271922"/>
                </a:lnTo>
                <a:lnTo>
                  <a:pt x="1212745" y="1284400"/>
                </a:lnTo>
                <a:lnTo>
                  <a:pt x="1267128" y="1296566"/>
                </a:lnTo>
                <a:lnTo>
                  <a:pt x="1321958" y="1308465"/>
                </a:lnTo>
                <a:lnTo>
                  <a:pt x="1377159" y="1320140"/>
                </a:lnTo>
                <a:lnTo>
                  <a:pt x="1432659" y="1331637"/>
                </a:lnTo>
                <a:lnTo>
                  <a:pt x="1488382" y="1343000"/>
                </a:lnTo>
                <a:lnTo>
                  <a:pt x="1544253" y="1354274"/>
                </a:lnTo>
                <a:lnTo>
                  <a:pt x="1600200" y="1365504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681027" y="1233487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1800" b="1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66940" y="2643187"/>
            <a:ext cx="736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1800" b="1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b="1" spc="-7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(m</a:t>
            </a:r>
            <a:r>
              <a:rPr sz="1800" b="1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65139" y="1754161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379586" y="5858701"/>
            <a:ext cx="381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1465" algn="l"/>
              </a:tabLst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	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710823" y="5726086"/>
            <a:ext cx="11258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+ t + m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(P</a:t>
            </a:r>
            <a:r>
              <a:rPr sz="1800" spc="1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25157" y="5572037"/>
            <a:ext cx="532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spc="-7" baseline="-37037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2700" spc="37" baseline="-37037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40069" y="5846446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229856" y="5888735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67373" y="5599176"/>
            <a:ext cx="80645" cy="596265"/>
          </a:xfrm>
          <a:custGeom>
            <a:avLst/>
            <a:gdLst/>
            <a:ahLst/>
            <a:cxnLst/>
            <a:rect l="l" t="t" r="r" b="b"/>
            <a:pathLst>
              <a:path w="80645" h="596264">
                <a:moveTo>
                  <a:pt x="80264" y="595884"/>
                </a:moveTo>
                <a:lnTo>
                  <a:pt x="49023" y="589575"/>
                </a:lnTo>
                <a:lnTo>
                  <a:pt x="23510" y="572373"/>
                </a:lnTo>
                <a:lnTo>
                  <a:pt x="6308" y="546860"/>
                </a:lnTo>
                <a:lnTo>
                  <a:pt x="0" y="515620"/>
                </a:lnTo>
                <a:lnTo>
                  <a:pt x="0" y="80264"/>
                </a:lnTo>
                <a:lnTo>
                  <a:pt x="6308" y="49023"/>
                </a:lnTo>
                <a:lnTo>
                  <a:pt x="23510" y="23510"/>
                </a:lnTo>
                <a:lnTo>
                  <a:pt x="49023" y="6308"/>
                </a:lnTo>
                <a:lnTo>
                  <a:pt x="80264" y="0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68693" y="5599176"/>
            <a:ext cx="80645" cy="596265"/>
          </a:xfrm>
          <a:custGeom>
            <a:avLst/>
            <a:gdLst/>
            <a:ahLst/>
            <a:cxnLst/>
            <a:rect l="l" t="t" r="r" b="b"/>
            <a:pathLst>
              <a:path w="80645" h="596264">
                <a:moveTo>
                  <a:pt x="0" y="0"/>
                </a:moveTo>
                <a:lnTo>
                  <a:pt x="31240" y="6308"/>
                </a:lnTo>
                <a:lnTo>
                  <a:pt x="56753" y="23510"/>
                </a:lnTo>
                <a:lnTo>
                  <a:pt x="73955" y="49023"/>
                </a:lnTo>
                <a:lnTo>
                  <a:pt x="80264" y="80264"/>
                </a:lnTo>
                <a:lnTo>
                  <a:pt x="80264" y="515620"/>
                </a:lnTo>
                <a:lnTo>
                  <a:pt x="73955" y="546860"/>
                </a:lnTo>
                <a:lnTo>
                  <a:pt x="56753" y="572373"/>
                </a:lnTo>
                <a:lnTo>
                  <a:pt x="31240" y="589575"/>
                </a:lnTo>
                <a:lnTo>
                  <a:pt x="0" y="595884"/>
                </a:lnTo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115377" y="6140451"/>
            <a:ext cx="1863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i + g + x =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+ t +</a:t>
            </a:r>
            <a:r>
              <a:rPr sz="1800"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2153" y="2990800"/>
            <a:ext cx="1821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00"/>
                </a:solidFill>
                <a:latin typeface="Times New Roman"/>
                <a:cs typeface="Times New Roman"/>
              </a:rPr>
              <a:t>i(r,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)+x(P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1800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)+g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53227" y="6207024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083742" y="6339714"/>
            <a:ext cx="381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1465" algn="l"/>
              </a:tabLst>
            </a:pPr>
            <a:r>
              <a:rPr sz="1200" dirty="0">
                <a:solidFill>
                  <a:srgbClr val="99FF66"/>
                </a:solidFill>
                <a:latin typeface="Times New Roman"/>
                <a:cs typeface="Times New Roman"/>
              </a:rPr>
              <a:t>1	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14955" y="6207024"/>
            <a:ext cx="11258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+ t + m 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(P</a:t>
            </a:r>
            <a:r>
              <a:rPr sz="1800" spc="18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965190" y="6053049"/>
            <a:ext cx="317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99FF66"/>
                </a:solidFill>
                <a:latin typeface="Times New Roman"/>
                <a:cs typeface="Times New Roman"/>
              </a:rPr>
              <a:t>A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  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951220" y="6368796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8328" y="0"/>
                </a:lnTo>
              </a:path>
            </a:pathLst>
          </a:custGeom>
          <a:ln w="9144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94833" y="6080759"/>
            <a:ext cx="74930" cy="594360"/>
          </a:xfrm>
          <a:custGeom>
            <a:avLst/>
            <a:gdLst/>
            <a:ahLst/>
            <a:cxnLst/>
            <a:rect l="l" t="t" r="r" b="b"/>
            <a:pathLst>
              <a:path w="74929" h="594359">
                <a:moveTo>
                  <a:pt x="74929" y="594359"/>
                </a:moveTo>
                <a:lnTo>
                  <a:pt x="45761" y="588470"/>
                </a:lnTo>
                <a:lnTo>
                  <a:pt x="21944" y="572411"/>
                </a:lnTo>
                <a:lnTo>
                  <a:pt x="5887" y="548593"/>
                </a:lnTo>
                <a:lnTo>
                  <a:pt x="0" y="519429"/>
                </a:lnTo>
                <a:lnTo>
                  <a:pt x="0" y="74929"/>
                </a:lnTo>
                <a:lnTo>
                  <a:pt x="5887" y="45766"/>
                </a:lnTo>
                <a:lnTo>
                  <a:pt x="21944" y="21948"/>
                </a:lnTo>
                <a:lnTo>
                  <a:pt x="45761" y="5889"/>
                </a:lnTo>
                <a:lnTo>
                  <a:pt x="74929" y="0"/>
                </a:lnTo>
              </a:path>
            </a:pathLst>
          </a:custGeom>
          <a:ln w="9144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269483" y="6080759"/>
            <a:ext cx="74930" cy="594360"/>
          </a:xfrm>
          <a:custGeom>
            <a:avLst/>
            <a:gdLst/>
            <a:ahLst/>
            <a:cxnLst/>
            <a:rect l="l" t="t" r="r" b="b"/>
            <a:pathLst>
              <a:path w="74929" h="594359">
                <a:moveTo>
                  <a:pt x="0" y="0"/>
                </a:moveTo>
                <a:lnTo>
                  <a:pt x="29163" y="5889"/>
                </a:lnTo>
                <a:lnTo>
                  <a:pt x="52981" y="21948"/>
                </a:lnTo>
                <a:lnTo>
                  <a:pt x="69040" y="45766"/>
                </a:lnTo>
                <a:lnTo>
                  <a:pt x="74929" y="74929"/>
                </a:lnTo>
                <a:lnTo>
                  <a:pt x="74929" y="519429"/>
                </a:lnTo>
                <a:lnTo>
                  <a:pt x="69040" y="548593"/>
                </a:lnTo>
                <a:lnTo>
                  <a:pt x="52981" y="572411"/>
                </a:lnTo>
                <a:lnTo>
                  <a:pt x="29163" y="588470"/>
                </a:lnTo>
                <a:lnTo>
                  <a:pt x="0" y="594359"/>
                </a:lnTo>
              </a:path>
            </a:pathLst>
          </a:custGeom>
          <a:ln w="9144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62094" y="3854958"/>
            <a:ext cx="1236345" cy="2327275"/>
          </a:xfrm>
          <a:custGeom>
            <a:avLst/>
            <a:gdLst/>
            <a:ahLst/>
            <a:cxnLst/>
            <a:rect l="l" t="t" r="r" b="b"/>
            <a:pathLst>
              <a:path w="1236345" h="2327275">
                <a:moveTo>
                  <a:pt x="0" y="0"/>
                </a:moveTo>
                <a:lnTo>
                  <a:pt x="1235964" y="2327148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718047" y="4965191"/>
            <a:ext cx="0" cy="1059180"/>
          </a:xfrm>
          <a:custGeom>
            <a:avLst/>
            <a:gdLst/>
            <a:ahLst/>
            <a:cxnLst/>
            <a:rect l="l" t="t" r="r" b="b"/>
            <a:pathLst>
              <a:path h="1059179">
                <a:moveTo>
                  <a:pt x="0" y="1059180"/>
                </a:moveTo>
                <a:lnTo>
                  <a:pt x="0" y="0"/>
                </a:lnTo>
              </a:path>
            </a:pathLst>
          </a:custGeom>
          <a:ln w="9144">
            <a:solidFill>
              <a:srgbClr val="99FF66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822315" y="2925762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139690" y="2123694"/>
            <a:ext cx="1598930" cy="1363980"/>
          </a:xfrm>
          <a:custGeom>
            <a:avLst/>
            <a:gdLst/>
            <a:ahLst/>
            <a:cxnLst/>
            <a:rect l="l" t="t" r="r" b="b"/>
            <a:pathLst>
              <a:path w="1598929" h="1363979">
                <a:moveTo>
                  <a:pt x="0" y="0"/>
                </a:moveTo>
                <a:lnTo>
                  <a:pt x="6888" y="51012"/>
                </a:lnTo>
                <a:lnTo>
                  <a:pt x="13919" y="101941"/>
                </a:lnTo>
                <a:lnTo>
                  <a:pt x="21233" y="152702"/>
                </a:lnTo>
                <a:lnTo>
                  <a:pt x="28972" y="203212"/>
                </a:lnTo>
                <a:lnTo>
                  <a:pt x="37278" y="253385"/>
                </a:lnTo>
                <a:lnTo>
                  <a:pt x="46292" y="303139"/>
                </a:lnTo>
                <a:lnTo>
                  <a:pt x="56157" y="352390"/>
                </a:lnTo>
                <a:lnTo>
                  <a:pt x="67014" y="401053"/>
                </a:lnTo>
                <a:lnTo>
                  <a:pt x="79004" y="449045"/>
                </a:lnTo>
                <a:lnTo>
                  <a:pt x="92269" y="496281"/>
                </a:lnTo>
                <a:lnTo>
                  <a:pt x="106952" y="542678"/>
                </a:lnTo>
                <a:lnTo>
                  <a:pt x="123193" y="588153"/>
                </a:lnTo>
                <a:lnTo>
                  <a:pt x="141135" y="632620"/>
                </a:lnTo>
                <a:lnTo>
                  <a:pt x="160919" y="675996"/>
                </a:lnTo>
                <a:lnTo>
                  <a:pt x="182687" y="718197"/>
                </a:lnTo>
                <a:lnTo>
                  <a:pt x="206580" y="759140"/>
                </a:lnTo>
                <a:lnTo>
                  <a:pt x="232740" y="798740"/>
                </a:lnTo>
                <a:lnTo>
                  <a:pt x="261310" y="836913"/>
                </a:lnTo>
                <a:lnTo>
                  <a:pt x="292430" y="873576"/>
                </a:lnTo>
                <a:lnTo>
                  <a:pt x="326243" y="908645"/>
                </a:lnTo>
                <a:lnTo>
                  <a:pt x="362889" y="942035"/>
                </a:lnTo>
                <a:lnTo>
                  <a:pt x="394625" y="967730"/>
                </a:lnTo>
                <a:lnTo>
                  <a:pt x="428219" y="992312"/>
                </a:lnTo>
                <a:lnTo>
                  <a:pt x="463597" y="1015824"/>
                </a:lnTo>
                <a:lnTo>
                  <a:pt x="500684" y="1038312"/>
                </a:lnTo>
                <a:lnTo>
                  <a:pt x="539406" y="1059820"/>
                </a:lnTo>
                <a:lnTo>
                  <a:pt x="579690" y="1080392"/>
                </a:lnTo>
                <a:lnTo>
                  <a:pt x="621460" y="1100074"/>
                </a:lnTo>
                <a:lnTo>
                  <a:pt x="664642" y="1118909"/>
                </a:lnTo>
                <a:lnTo>
                  <a:pt x="709162" y="1136942"/>
                </a:lnTo>
                <a:lnTo>
                  <a:pt x="754945" y="1154218"/>
                </a:lnTo>
                <a:lnTo>
                  <a:pt x="801918" y="1170781"/>
                </a:lnTo>
                <a:lnTo>
                  <a:pt x="850006" y="1186676"/>
                </a:lnTo>
                <a:lnTo>
                  <a:pt x="899134" y="1201947"/>
                </a:lnTo>
                <a:lnTo>
                  <a:pt x="949229" y="1216638"/>
                </a:lnTo>
                <a:lnTo>
                  <a:pt x="1000215" y="1230796"/>
                </a:lnTo>
                <a:lnTo>
                  <a:pt x="1052019" y="1244463"/>
                </a:lnTo>
                <a:lnTo>
                  <a:pt x="1104566" y="1257684"/>
                </a:lnTo>
                <a:lnTo>
                  <a:pt x="1157783" y="1270505"/>
                </a:lnTo>
                <a:lnTo>
                  <a:pt x="1211594" y="1282969"/>
                </a:lnTo>
                <a:lnTo>
                  <a:pt x="1265925" y="1295122"/>
                </a:lnTo>
                <a:lnTo>
                  <a:pt x="1320702" y="1307006"/>
                </a:lnTo>
                <a:lnTo>
                  <a:pt x="1375851" y="1318669"/>
                </a:lnTo>
                <a:lnTo>
                  <a:pt x="1431297" y="1330152"/>
                </a:lnTo>
                <a:lnTo>
                  <a:pt x="1486966" y="1341502"/>
                </a:lnTo>
                <a:lnTo>
                  <a:pt x="1542783" y="1352763"/>
                </a:lnTo>
                <a:lnTo>
                  <a:pt x="1598676" y="1363980"/>
                </a:lnTo>
              </a:path>
            </a:pathLst>
          </a:custGeom>
          <a:ln w="3810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180840" y="2852737"/>
            <a:ext cx="254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800" b="1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752590" y="3302000"/>
            <a:ext cx="736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FF66"/>
                </a:solidFill>
                <a:latin typeface="Times New Roman"/>
                <a:cs typeface="Times New Roman"/>
              </a:rPr>
              <a:t>S</a:t>
            </a:r>
            <a:r>
              <a:rPr sz="1800" b="1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800" b="1" spc="-7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99FF66"/>
                </a:solidFill>
                <a:latin typeface="Times New Roman"/>
                <a:cs typeface="Times New Roman"/>
              </a:rPr>
              <a:t>(m</a:t>
            </a:r>
            <a:r>
              <a:rPr sz="1800" b="1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800" b="1" dirty="0">
                <a:solidFill>
                  <a:srgbClr val="99FF66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334601" y="893826"/>
            <a:ext cx="23990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Aumento exógeno</a:t>
            </a:r>
            <a:r>
              <a:rPr sz="20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das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333074" y="1198726"/>
            <a:ext cx="240030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8350" marR="5080" indent="-75628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importações de bens</a:t>
            </a:r>
            <a:r>
              <a:rPr sz="2000" b="1" spc="-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e  serviços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891174" y="5559552"/>
            <a:ext cx="292100" cy="158750"/>
          </a:xfrm>
          <a:custGeom>
            <a:avLst/>
            <a:gdLst/>
            <a:ahLst/>
            <a:cxnLst/>
            <a:rect l="l" t="t" r="r" b="b"/>
            <a:pathLst>
              <a:path w="292100" h="158750">
                <a:moveTo>
                  <a:pt x="291693" y="0"/>
                </a:moveTo>
                <a:lnTo>
                  <a:pt x="0" y="15863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35399" y="5678648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48729" y="0"/>
                </a:moveTo>
                <a:lnTo>
                  <a:pt x="0" y="69875"/>
                </a:lnTo>
                <a:lnTo>
                  <a:pt x="85140" y="66941"/>
                </a:lnTo>
                <a:lnTo>
                  <a:pt x="487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85992" y="2887979"/>
            <a:ext cx="228600" cy="205104"/>
          </a:xfrm>
          <a:custGeom>
            <a:avLst/>
            <a:gdLst/>
            <a:ahLst/>
            <a:cxnLst/>
            <a:rect l="l" t="t" r="r" b="b"/>
            <a:pathLst>
              <a:path w="228600" h="205105">
                <a:moveTo>
                  <a:pt x="228523" y="0"/>
                </a:moveTo>
                <a:lnTo>
                  <a:pt x="0" y="20453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38669" y="3055658"/>
            <a:ext cx="82550" cy="79375"/>
          </a:xfrm>
          <a:custGeom>
            <a:avLst/>
            <a:gdLst/>
            <a:ahLst/>
            <a:cxnLst/>
            <a:rect l="l" t="t" r="r" b="b"/>
            <a:pathLst>
              <a:path w="82550" h="79375">
                <a:moveTo>
                  <a:pt x="31369" y="0"/>
                </a:moveTo>
                <a:lnTo>
                  <a:pt x="0" y="79209"/>
                </a:lnTo>
                <a:lnTo>
                  <a:pt x="82194" y="56781"/>
                </a:lnTo>
                <a:lnTo>
                  <a:pt x="313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22576" y="5980176"/>
            <a:ext cx="3352800" cy="14604"/>
          </a:xfrm>
          <a:custGeom>
            <a:avLst/>
            <a:gdLst/>
            <a:ahLst/>
            <a:cxnLst/>
            <a:rect l="l" t="t" r="r" b="b"/>
            <a:pathLst>
              <a:path w="3352800" h="14604">
                <a:moveTo>
                  <a:pt x="3352800" y="14287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60676" y="3192779"/>
            <a:ext cx="0" cy="2759075"/>
          </a:xfrm>
          <a:custGeom>
            <a:avLst/>
            <a:gdLst/>
            <a:ahLst/>
            <a:cxnLst/>
            <a:rect l="l" t="t" r="r" b="b"/>
            <a:pathLst>
              <a:path h="2759075">
                <a:moveTo>
                  <a:pt x="0" y="2759075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308860" y="3177539"/>
            <a:ext cx="3381375" cy="30480"/>
          </a:xfrm>
          <a:custGeom>
            <a:avLst/>
            <a:gdLst/>
            <a:ahLst/>
            <a:cxnLst/>
            <a:rect l="l" t="t" r="r" b="b"/>
            <a:pathLst>
              <a:path w="3381375" h="30480">
                <a:moveTo>
                  <a:pt x="0" y="0"/>
                </a:moveTo>
                <a:lnTo>
                  <a:pt x="3381375" y="30162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604702" y="5672137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391625" y="3937063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24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952" y="1197228"/>
            <a:ext cx="7875270" cy="1976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7350" marR="5080" indent="-375285" algn="just">
              <a:lnSpc>
                <a:spcPct val="100000"/>
              </a:lnSpc>
              <a:spcBef>
                <a:spcPts val="105"/>
              </a:spcBef>
              <a:buClr>
                <a:srgbClr val="FFFF00"/>
              </a:buClr>
              <a:buFont typeface="Times New Roman"/>
              <a:buChar char="•"/>
              <a:tabLst>
                <a:tab pos="387985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curva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LM no Modelo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Estático Básico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Geral para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uma economia aberta tem</a:t>
            </a:r>
            <a:r>
              <a:rPr sz="3200" spc="6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  especificação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habitual. Isto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é, a expressão  geral da curva LM</a:t>
            </a:r>
            <a:r>
              <a:rPr sz="3200" spc="-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é: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6802" y="224091"/>
            <a:ext cx="746950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5" dirty="0"/>
              <a:t>Equilíbrio </a:t>
            </a:r>
            <a:r>
              <a:rPr sz="3400" dirty="0"/>
              <a:t>no </a:t>
            </a:r>
            <a:r>
              <a:rPr sz="3400" spc="-5" dirty="0"/>
              <a:t>Mercado </a:t>
            </a:r>
            <a:r>
              <a:rPr sz="3400" dirty="0"/>
              <a:t>de </a:t>
            </a:r>
            <a:r>
              <a:rPr sz="3400" spc="-5" dirty="0"/>
              <a:t>Moedas – </a:t>
            </a:r>
            <a:r>
              <a:rPr sz="3400" dirty="0"/>
              <a:t>p.</a:t>
            </a:r>
            <a:r>
              <a:rPr sz="3400" spc="30" dirty="0"/>
              <a:t> </a:t>
            </a:r>
            <a:r>
              <a:rPr sz="3400" dirty="0"/>
              <a:t>335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3462627" y="3713126"/>
            <a:ext cx="2282190" cy="6400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4500" u="heavy" spc="-120" baseline="3518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6000" u="heavy" spc="-120" baseline="27083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</a:t>
            </a:r>
            <a:r>
              <a:rPr sz="4500" u="heavy" spc="-120" baseline="3518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6000" u="heavy" spc="-120" baseline="27083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</a:t>
            </a:r>
            <a:r>
              <a:rPr sz="6000" spc="-1080" baseline="27083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35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3000" spc="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-7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4000" spc="-7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3000" spc="-70" dirty="0">
                <a:solidFill>
                  <a:srgbClr val="FFFF00"/>
                </a:solidFill>
                <a:latin typeface="Times New Roman"/>
                <a:cs typeface="Times New Roman"/>
              </a:rPr>
              <a:t>r, </a:t>
            </a:r>
            <a:r>
              <a:rPr sz="3000" spc="-7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4000" spc="-75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endParaRPr sz="40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2556" y="3886662"/>
            <a:ext cx="8305165" cy="2689860"/>
          </a:xfrm>
          <a:prstGeom prst="rect">
            <a:avLst/>
          </a:prstGeom>
        </p:spPr>
        <p:txBody>
          <a:bodyPr vert="horz" wrap="square" lIns="0" tIns="270510" rIns="0" bIns="0" rtlCol="0">
            <a:spAutoFit/>
          </a:bodyPr>
          <a:lstStyle/>
          <a:p>
            <a:pPr marR="1392555" algn="ctr">
              <a:lnSpc>
                <a:spcPct val="100000"/>
              </a:lnSpc>
              <a:spcBef>
                <a:spcPts val="2130"/>
              </a:spcBef>
            </a:pPr>
            <a:r>
              <a:rPr sz="3000" spc="3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3000">
              <a:latin typeface="Times New Roman"/>
              <a:cs typeface="Times New Roman"/>
            </a:endParaRPr>
          </a:p>
          <a:p>
            <a:pPr marL="37465" marR="30480" indent="-3175" algn="ctr">
              <a:lnSpc>
                <a:spcPct val="100000"/>
              </a:lnSpc>
              <a:spcBef>
                <a:spcPts val="1545"/>
              </a:spcBef>
            </a:pP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Lembre-se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que a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oferta nominal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moeda também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depende de 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instrumentos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política monetária,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os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quais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são: base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monetária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(B), 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taxa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redesconto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liquidez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do BACEN (rd) e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taxa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depósito  compulsório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(R</a:t>
            </a:r>
            <a:r>
              <a:rPr sz="2250" baseline="-2037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). O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aumento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de B e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as reduções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de rd e </a:t>
            </a:r>
            <a:r>
              <a:rPr sz="2300" spc="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250" spc="15" baseline="-20370" dirty="0">
                <a:solidFill>
                  <a:srgbClr val="FFFFFF"/>
                </a:solidFill>
                <a:latin typeface="Times New Roman"/>
                <a:cs typeface="Times New Roman"/>
              </a:rPr>
              <a:t>3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aumentam 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oferta nominal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moeda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cada taxa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de juros e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nível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3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preços.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25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5152" y="1198753"/>
            <a:ext cx="8002905" cy="535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7515" marR="80010" indent="-374650" algn="just">
              <a:lnSpc>
                <a:spcPct val="100000"/>
              </a:lnSpc>
              <a:spcBef>
                <a:spcPts val="95"/>
              </a:spcBef>
              <a:buClr>
                <a:srgbClr val="FFFFFF"/>
              </a:buClr>
              <a:buFont typeface="Times New Roman"/>
              <a:buChar char="•"/>
              <a:tabLst>
                <a:tab pos="438784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 cruzamento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curva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IS com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curva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LM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dá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–  para certos valores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 (nível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preço), </a:t>
            </a:r>
            <a:r>
              <a:rPr sz="2800" spc="-5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(taxa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câmbio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nominal), A (valor nominal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dos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ativos) e 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CR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(montante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crédito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ao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consumidor) – a 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combinação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(y, r) que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equilibra,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simultaneamente, 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mercados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bens 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moeda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438150" marR="81280" indent="-374650" algn="just">
              <a:lnSpc>
                <a:spcPct val="100000"/>
              </a:lnSpc>
              <a:spcBef>
                <a:spcPts val="1680"/>
              </a:spcBef>
              <a:buChar char="•"/>
              <a:tabLst>
                <a:tab pos="439420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Para saber se uma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combinação específica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(y</a:t>
            </a:r>
            <a:r>
              <a:rPr sz="2775" baseline="-25525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, r</a:t>
            </a:r>
            <a:r>
              <a:rPr sz="2775" baseline="-25525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)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corresponde a um déficit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ou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um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superávit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do 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Balanço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 é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necessário obter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no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plano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cartesiano y </a:t>
            </a:r>
            <a:r>
              <a:rPr sz="2800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versus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r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uma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curva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em que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seus pontos  impliquem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um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superávit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do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Balanço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  (BP) igual a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zero.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22019" y="207327"/>
            <a:ext cx="6299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Equilíbrio </a:t>
            </a:r>
            <a:r>
              <a:rPr sz="3600" dirty="0"/>
              <a:t>no </a:t>
            </a:r>
            <a:r>
              <a:rPr sz="3600" spc="-5" dirty="0"/>
              <a:t>Mercado </a:t>
            </a:r>
            <a:r>
              <a:rPr sz="3600" dirty="0"/>
              <a:t>de</a:t>
            </a:r>
            <a:r>
              <a:rPr sz="3600" spc="5" dirty="0"/>
              <a:t> </a:t>
            </a:r>
            <a:r>
              <a:rPr sz="3600" spc="-5" dirty="0"/>
              <a:t>Produto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26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89" y="626046"/>
            <a:ext cx="8509635" cy="563816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400050" marR="18415" indent="-375285">
              <a:lnSpc>
                <a:spcPct val="80000"/>
              </a:lnSpc>
              <a:spcBef>
                <a:spcPts val="765"/>
              </a:spcBef>
              <a:buClr>
                <a:srgbClr val="FFFF00"/>
              </a:buClr>
              <a:buFont typeface="Times New Roman"/>
              <a:buChar char="•"/>
              <a:tabLst>
                <a:tab pos="400050" algn="l"/>
                <a:tab pos="400685" algn="l"/>
                <a:tab pos="833119" algn="l"/>
                <a:tab pos="2411730" algn="l"/>
                <a:tab pos="3535045" algn="l"/>
                <a:tab pos="4145915" algn="l"/>
                <a:tab pos="4923155" algn="l"/>
                <a:tab pos="5532755" algn="l"/>
                <a:tab pos="6736715" algn="l"/>
                <a:tab pos="8305165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	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xp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ss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ã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	d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iz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	qu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	e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	v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l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or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	no</a:t>
            </a:r>
            <a:r>
              <a:rPr sz="2800" spc="-2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is,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o  saldo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do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balanço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</a:t>
            </a:r>
            <a:r>
              <a:rPr sz="28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é: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10"/>
              </a:spcBef>
            </a:pP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BP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=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(X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–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M)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–</a:t>
            </a:r>
            <a:r>
              <a:rPr sz="2800" spc="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endParaRPr sz="2800">
              <a:latin typeface="Times New Roman"/>
              <a:cs typeface="Times New Roman"/>
            </a:endParaRPr>
          </a:p>
          <a:p>
            <a:pPr marL="875665">
              <a:lnSpc>
                <a:spcPct val="100000"/>
              </a:lnSpc>
              <a:spcBef>
                <a:spcPts val="1015"/>
              </a:spcBef>
            </a:pP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em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que:</a:t>
            </a:r>
            <a:endParaRPr sz="2600">
              <a:latin typeface="Times New Roman"/>
              <a:cs typeface="Times New Roman"/>
            </a:endParaRPr>
          </a:p>
          <a:p>
            <a:pPr marL="1454785" marR="19050" indent="-579755">
              <a:lnSpc>
                <a:spcPts val="2500"/>
              </a:lnSpc>
              <a:spcBef>
                <a:spcPts val="1540"/>
              </a:spcBef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 =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saída líquida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capitais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um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país =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saída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capital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menos a entrada de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capital.</a:t>
            </a:r>
            <a:endParaRPr sz="2600">
              <a:latin typeface="Times New Roman"/>
              <a:cs typeface="Times New Roman"/>
            </a:endParaRPr>
          </a:p>
          <a:p>
            <a:pPr marL="1454150" marR="17780" algn="just">
              <a:lnSpc>
                <a:spcPct val="80000"/>
              </a:lnSpc>
              <a:spcBef>
                <a:spcPts val="1575"/>
              </a:spcBef>
            </a:pP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Dado </a:t>
            </a:r>
            <a:r>
              <a:rPr sz="2600" spc="5" dirty="0">
                <a:solidFill>
                  <a:srgbClr val="FFFFFF"/>
                </a:solidFill>
                <a:latin typeface="Times New Roman"/>
                <a:cs typeface="Times New Roman"/>
              </a:rPr>
              <a:t>um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nível de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taxa de juros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exterior (r</a:t>
            </a:r>
            <a:r>
              <a:rPr sz="2550" spc="-7" baseline="26143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)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 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mantendo estável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risco do país,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quanto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maior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é a  taxa de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juros real esperada interna (r) menor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é a 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saída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capital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maior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é a entrada de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capital.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Ou 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seja, r</a:t>
            </a:r>
            <a:r>
              <a:rPr sz="2600" spc="-5" dirty="0">
                <a:solidFill>
                  <a:srgbClr val="FFFFFF"/>
                </a:solidFill>
                <a:latin typeface="Symbol"/>
                <a:cs typeface="Symbol"/>
              </a:rPr>
              <a:t>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Symbol"/>
                <a:cs typeface="Symbol"/>
              </a:rPr>
              <a:t>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F</a:t>
            </a:r>
            <a:r>
              <a:rPr sz="2600" dirty="0">
                <a:solidFill>
                  <a:srgbClr val="FFFFFF"/>
                </a:solidFill>
                <a:latin typeface="Symbol"/>
                <a:cs typeface="Symbol"/>
              </a:rPr>
              <a:t>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. Mas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lembre-se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que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se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550" baseline="26143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subir e r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ficar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constante, F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aumenta.</a:t>
            </a:r>
            <a:endParaRPr sz="2600">
              <a:latin typeface="Times New Roman"/>
              <a:cs typeface="Times New Roman"/>
            </a:endParaRPr>
          </a:p>
          <a:p>
            <a:pPr marL="1454150" marR="17780" algn="just">
              <a:lnSpc>
                <a:spcPts val="2500"/>
              </a:lnSpc>
              <a:spcBef>
                <a:spcPts val="1540"/>
              </a:spcBef>
            </a:pP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Logo, quanto maior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é a taxa de juros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interna,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menor  é o valor de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51569" y="54927"/>
            <a:ext cx="38233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 </a:t>
            </a:r>
            <a:r>
              <a:rPr sz="3600" dirty="0"/>
              <a:t>Curva </a:t>
            </a:r>
            <a:r>
              <a:rPr sz="3600" spc="-5" dirty="0"/>
              <a:t>BP </a:t>
            </a:r>
            <a:r>
              <a:rPr sz="3600" dirty="0"/>
              <a:t>(p.</a:t>
            </a:r>
            <a:r>
              <a:rPr sz="3600" spc="-80" dirty="0"/>
              <a:t> </a:t>
            </a:r>
            <a:r>
              <a:rPr sz="3600" dirty="0"/>
              <a:t>335)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5701728" y="6402456"/>
            <a:ext cx="305435" cy="430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50" spc="-10" dirty="0">
                <a:solidFill>
                  <a:srgbClr val="99FF66"/>
                </a:solidFill>
                <a:latin typeface="Symbol"/>
                <a:cs typeface="Symbol"/>
              </a:rPr>
              <a:t></a:t>
            </a:r>
            <a:r>
              <a:rPr sz="2650" spc="15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7218" y="5924076"/>
            <a:ext cx="956944" cy="430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650" u="heavy" spc="5" dirty="0">
                <a:solidFill>
                  <a:srgbClr val="99FF66"/>
                </a:solidFill>
                <a:uFill>
                  <a:solidFill>
                    <a:srgbClr val="99FF66"/>
                  </a:solidFill>
                </a:uFill>
                <a:latin typeface="Symbol"/>
                <a:cs typeface="Symbol"/>
              </a:rPr>
              <a:t></a:t>
            </a:r>
            <a:r>
              <a:rPr sz="2650" u="heavy" spc="5" dirty="0">
                <a:solidFill>
                  <a:srgbClr val="99FF66"/>
                </a:solidFill>
                <a:uFill>
                  <a:solidFill>
                    <a:srgbClr val="99FF66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2650" spc="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3975" spc="37" baseline="-35639" dirty="0">
                <a:solidFill>
                  <a:srgbClr val="99FF66"/>
                </a:solidFill>
                <a:latin typeface="Symbol"/>
                <a:cs typeface="Symbol"/>
              </a:rPr>
              <a:t></a:t>
            </a:r>
            <a:r>
              <a:rPr sz="3975" spc="-157" baseline="-35639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3975" spc="30" baseline="-35639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3975" baseline="-35639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23271" y="6024872"/>
            <a:ext cx="1094740" cy="566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50" spc="25" dirty="0">
                <a:solidFill>
                  <a:srgbClr val="99FF66"/>
                </a:solidFill>
                <a:latin typeface="Times New Roman"/>
                <a:cs typeface="Times New Roman"/>
              </a:rPr>
              <a:t>F </a:t>
            </a:r>
            <a:r>
              <a:rPr sz="2650" spc="25" dirty="0">
                <a:solidFill>
                  <a:srgbClr val="99FF66"/>
                </a:solidFill>
                <a:latin typeface="Symbol"/>
                <a:cs typeface="Symbol"/>
              </a:rPr>
              <a:t></a:t>
            </a:r>
            <a:r>
              <a:rPr sz="2650" spc="-28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2650" spc="-114" dirty="0">
                <a:solidFill>
                  <a:srgbClr val="99FF66"/>
                </a:solidFill>
                <a:latin typeface="Times New Roman"/>
                <a:cs typeface="Times New Roman"/>
              </a:rPr>
              <a:t>F</a:t>
            </a:r>
            <a:r>
              <a:rPr sz="3550" spc="-114" dirty="0">
                <a:solidFill>
                  <a:srgbClr val="99FF66"/>
                </a:solidFill>
                <a:latin typeface="Symbol"/>
                <a:cs typeface="Symbol"/>
              </a:rPr>
              <a:t></a:t>
            </a:r>
            <a:r>
              <a:rPr sz="2650" spc="-114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3550" spc="-114" dirty="0">
                <a:solidFill>
                  <a:srgbClr val="99FF66"/>
                </a:solidFill>
                <a:latin typeface="Symbol"/>
                <a:cs typeface="Symbol"/>
              </a:rPr>
              <a:t></a:t>
            </a:r>
            <a:endParaRPr sz="3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27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1319" y="207327"/>
            <a:ext cx="2261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 </a:t>
            </a:r>
            <a:r>
              <a:rPr sz="3600" dirty="0"/>
              <a:t>Curva</a:t>
            </a:r>
            <a:r>
              <a:rPr sz="3600" spc="-85" dirty="0"/>
              <a:t> </a:t>
            </a:r>
            <a:r>
              <a:rPr sz="3600" spc="-5" dirty="0"/>
              <a:t>BP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46718" y="853338"/>
            <a:ext cx="8476615" cy="5339026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R="19685" algn="ctr">
              <a:lnSpc>
                <a:spcPct val="100000"/>
              </a:lnSpc>
              <a:spcBef>
                <a:spcPts val="1305"/>
              </a:spcBef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BP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(X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M)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8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endParaRPr sz="2800" dirty="0">
              <a:latin typeface="Times New Roman"/>
              <a:cs typeface="Times New Roman"/>
            </a:endParaRPr>
          </a:p>
          <a:p>
            <a:pPr marL="400685" marR="18415" indent="-375285">
              <a:lnSpc>
                <a:spcPct val="80000"/>
              </a:lnSpc>
              <a:spcBef>
                <a:spcPts val="1875"/>
              </a:spcBef>
              <a:buChar char="•"/>
              <a:tabLst>
                <a:tab pos="400050" algn="l"/>
                <a:tab pos="400685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Para expressar esta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equação em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valores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nominais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(isto 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é, 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em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reais correntes)</a:t>
            </a:r>
            <a:r>
              <a:rPr sz="28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tem-se:</a:t>
            </a: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X = P ·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x(P,</a:t>
            </a:r>
            <a:r>
              <a:rPr sz="2800" spc="-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M =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 · P</a:t>
            </a:r>
            <a:r>
              <a:rPr sz="2775" spc="-7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f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· m(y,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P,</a:t>
            </a:r>
            <a:r>
              <a:rPr sz="2800" spc="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  <a:p>
            <a:pPr marL="400685">
              <a:lnSpc>
                <a:spcPct val="100000"/>
              </a:lnSpc>
              <a:spcBef>
                <a:spcPts val="660"/>
              </a:spcBef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em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que:</a:t>
            </a:r>
            <a:endParaRPr sz="2800" dirty="0">
              <a:latin typeface="Times New Roman"/>
              <a:cs typeface="Times New Roman"/>
            </a:endParaRPr>
          </a:p>
          <a:p>
            <a:pPr marL="400685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775" baseline="25525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lang="pt-BR" sz="2775" baseline="255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é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 preço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em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dólar das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mercadorias</a:t>
            </a:r>
            <a:r>
              <a:rPr sz="2800" spc="-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importadas</a:t>
            </a:r>
            <a:endParaRPr sz="2800" dirty="0">
              <a:latin typeface="Times New Roman"/>
              <a:cs typeface="Times New Roman"/>
            </a:endParaRPr>
          </a:p>
          <a:p>
            <a:pPr marL="400050" marR="19050">
              <a:lnSpc>
                <a:spcPct val="79600"/>
              </a:lnSpc>
              <a:spcBef>
                <a:spcPts val="1365"/>
              </a:spcBef>
              <a:tabLst>
                <a:tab pos="825500" algn="l"/>
                <a:tab pos="1212215" algn="l"/>
                <a:tab pos="1600835" algn="l"/>
                <a:tab pos="3390265" algn="l"/>
                <a:tab pos="3955415" algn="l"/>
                <a:tab pos="4855845" algn="l"/>
                <a:tab pos="6131560" algn="l"/>
                <a:tab pos="6837045" algn="l"/>
                <a:tab pos="7717790" algn="l"/>
              </a:tabLst>
            </a:pPr>
            <a:r>
              <a:rPr sz="2800" spc="-5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	é	a	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qu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r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ro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po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dó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  (conceito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taxa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câmbio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bilateral usado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no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Brasil).</a:t>
            </a:r>
            <a:endParaRPr sz="2800" dirty="0">
              <a:latin typeface="Times New Roman"/>
              <a:cs typeface="Times New Roman"/>
            </a:endParaRPr>
          </a:p>
          <a:p>
            <a:pPr marL="400685" marR="17780" indent="-375920">
              <a:lnSpc>
                <a:spcPct val="80000"/>
              </a:lnSpc>
              <a:spcBef>
                <a:spcPts val="1345"/>
              </a:spcBef>
              <a:buChar char="•"/>
              <a:tabLst>
                <a:tab pos="400050" algn="l"/>
                <a:tab pos="400685" algn="l"/>
                <a:tab pos="1440815" algn="l"/>
                <a:tab pos="2228850" algn="l"/>
                <a:tab pos="2587625" algn="l"/>
                <a:tab pos="2966720" algn="l"/>
                <a:tab pos="3957320" algn="l"/>
                <a:tab pos="4591685" algn="l"/>
                <a:tab pos="5464810" algn="l"/>
                <a:tab pos="6001385" algn="l"/>
                <a:tab pos="6851650" algn="l"/>
              </a:tabLst>
            </a:pPr>
            <a:r>
              <a:rPr sz="2800" spc="-10" dirty="0">
                <a:solidFill>
                  <a:srgbClr val="99FF66"/>
                </a:solidFill>
                <a:latin typeface="Times New Roman"/>
                <a:cs typeface="Times New Roman"/>
              </a:rPr>
              <a:t>L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ogo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,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2800" spc="5" dirty="0">
                <a:solidFill>
                  <a:srgbClr val="99FF66"/>
                </a:solidFill>
                <a:latin typeface="Symbol"/>
                <a:cs typeface="Symbol"/>
              </a:rPr>
              <a:t></a:t>
            </a:r>
            <a:r>
              <a:rPr sz="2800" spc="-10" dirty="0">
                <a:solidFill>
                  <a:srgbClr val="99FF66"/>
                </a:solidFill>
                <a:latin typeface="Arial"/>
                <a:cs typeface="Arial"/>
              </a:rPr>
              <a:t>P</a:t>
            </a:r>
            <a:r>
              <a:rPr sz="2775" spc="7" baseline="25525" dirty="0">
                <a:solidFill>
                  <a:srgbClr val="99FF66"/>
                </a:solidFill>
                <a:latin typeface="Arial"/>
                <a:cs typeface="Arial"/>
              </a:rPr>
              <a:t>f</a:t>
            </a:r>
            <a:r>
              <a:rPr sz="2775" baseline="25525" dirty="0">
                <a:solidFill>
                  <a:srgbClr val="99FF66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é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	pr</a:t>
            </a:r>
            <a:r>
              <a:rPr sz="2800" spc="-15" dirty="0">
                <a:solidFill>
                  <a:srgbClr val="99FF66"/>
                </a:solidFill>
                <a:latin typeface="Times New Roman"/>
                <a:cs typeface="Times New Roman"/>
              </a:rPr>
              <a:t>eç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	e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m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	</a:t>
            </a:r>
            <a:r>
              <a:rPr sz="2800" spc="10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99FF66"/>
                </a:solidFill>
                <a:latin typeface="Times New Roman"/>
                <a:cs typeface="Times New Roman"/>
              </a:rPr>
              <a:t>ea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is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	d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99FF66"/>
                </a:solidFill>
                <a:latin typeface="Times New Roman"/>
                <a:cs typeface="Times New Roman"/>
              </a:rPr>
              <a:t>ca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99FF66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99FF66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rc</a:t>
            </a:r>
            <a:r>
              <a:rPr sz="2800" spc="-15" dirty="0">
                <a:solidFill>
                  <a:srgbClr val="99FF66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dor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ia  importada.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28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1926" y="228600"/>
            <a:ext cx="6171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Balanço </a:t>
            </a:r>
            <a:r>
              <a:rPr sz="3600" dirty="0"/>
              <a:t>de </a:t>
            </a:r>
            <a:r>
              <a:rPr sz="3600" spc="-5" dirty="0"/>
              <a:t>Pagamentos </a:t>
            </a:r>
            <a:r>
              <a:rPr sz="3600" dirty="0"/>
              <a:t>no</a:t>
            </a:r>
            <a:r>
              <a:rPr sz="3600" spc="-10" dirty="0"/>
              <a:t> </a:t>
            </a:r>
            <a:r>
              <a:rPr sz="3600" spc="-5" dirty="0"/>
              <a:t>Brasil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228600" y="990600"/>
            <a:ext cx="8362315" cy="5585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Em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abril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2015,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 Banco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Central do Brasil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passou a adotar a sexta edição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do Manual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Balanço de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Posição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Internacional  de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Investimento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(o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BPM6) elaborado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pelo  Fundo Monetário Internacional em</a:t>
            </a:r>
            <a:r>
              <a:rPr sz="3200"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2007.</a:t>
            </a:r>
            <a:endParaRPr sz="3200" dirty="0">
              <a:latin typeface="Times New Roman"/>
              <a:cs typeface="Times New Roman"/>
            </a:endParaRPr>
          </a:p>
          <a:p>
            <a:pPr marL="354965" marR="5715" indent="-342900" algn="just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Essa 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nova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versão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BPM6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é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compatível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com o 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Sistema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Contas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Nacionais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ONU/2008 que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passou a ser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adotado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pelo Brasil desde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2010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  foi revisto em</a:t>
            </a:r>
            <a:r>
              <a:rPr sz="3200" spc="-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2015.</a:t>
            </a:r>
            <a:endParaRPr sz="3200" dirty="0">
              <a:latin typeface="Times New Roman"/>
              <a:cs typeface="Times New Roman"/>
            </a:endParaRPr>
          </a:p>
          <a:p>
            <a:pPr marL="354965" marR="6985" indent="-342900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Portanto,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Brasil integra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as </a:t>
            </a:r>
            <a:r>
              <a:rPr lang="pt-BR" sz="32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200" spc="-5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ontas</a:t>
            </a:r>
            <a:r>
              <a:rPr sz="32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pt-BR" sz="32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sz="3200" spc="-5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acionais</a:t>
            </a:r>
            <a:r>
              <a:rPr sz="32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 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com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3200" dirty="0" err="1">
                <a:solidFill>
                  <a:srgbClr val="FFFF00"/>
                </a:solidFill>
                <a:latin typeface="Times New Roman"/>
                <a:cs typeface="Times New Roman"/>
              </a:rPr>
              <a:t>seu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pt-BR" sz="32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32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alanço</a:t>
            </a:r>
            <a:r>
              <a:rPr sz="32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de</a:t>
            </a:r>
            <a:r>
              <a:rPr sz="3200" spc="-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pt-BR" sz="32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32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agamentos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1319" y="207327"/>
            <a:ext cx="2261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 </a:t>
            </a:r>
            <a:r>
              <a:rPr sz="3600" dirty="0"/>
              <a:t>Curva</a:t>
            </a:r>
            <a:r>
              <a:rPr sz="3600" spc="-85" dirty="0"/>
              <a:t> </a:t>
            </a:r>
            <a:r>
              <a:rPr sz="3600" spc="-5" dirty="0"/>
              <a:t>BP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21665" y="819492"/>
            <a:ext cx="7900670" cy="5795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11935" marR="1700530" algn="ctr">
              <a:lnSpc>
                <a:spcPct val="120300"/>
              </a:lnSpc>
              <a:spcBef>
                <a:spcPts val="100"/>
              </a:spcBef>
              <a:tabLst>
                <a:tab pos="367284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Sabe-se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que:	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BP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(X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M)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8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  X = P · </a:t>
            </a:r>
            <a:r>
              <a:rPr sz="2800" spc="-80" dirty="0">
                <a:solidFill>
                  <a:srgbClr val="FFFFFF"/>
                </a:solidFill>
                <a:latin typeface="Times New Roman"/>
                <a:cs typeface="Times New Roman"/>
              </a:rPr>
              <a:t>x(P,</a:t>
            </a:r>
            <a:r>
              <a:rPr sz="28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2296795" marR="2487295" algn="ctr">
              <a:lnSpc>
                <a:spcPct val="119700"/>
              </a:lnSpc>
              <a:spcBef>
                <a:spcPts val="10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 = </a:t>
            </a:r>
            <a:r>
              <a:rPr sz="2800" spc="-5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·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775" baseline="25525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· </a:t>
            </a:r>
            <a:r>
              <a:rPr sz="2800" spc="-50" dirty="0">
                <a:solidFill>
                  <a:srgbClr val="FFFFFF"/>
                </a:solidFill>
                <a:latin typeface="Times New Roman"/>
                <a:cs typeface="Times New Roman"/>
              </a:rPr>
              <a:t>m(y, </a:t>
            </a:r>
            <a:r>
              <a:rPr sz="2800" spc="-160" dirty="0">
                <a:solidFill>
                  <a:srgbClr val="FFFFFF"/>
                </a:solidFill>
                <a:latin typeface="Times New Roman"/>
                <a:cs typeface="Times New Roman"/>
              </a:rPr>
              <a:t>P, </a:t>
            </a:r>
            <a:r>
              <a:rPr sz="2800" spc="-5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)  F =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F(r)</a:t>
            </a:r>
            <a:endParaRPr sz="2800">
              <a:latin typeface="Times New Roman"/>
              <a:cs typeface="Times New Roman"/>
            </a:endParaRPr>
          </a:p>
          <a:p>
            <a:pPr marL="459740" algn="just">
              <a:lnSpc>
                <a:spcPct val="100000"/>
              </a:lnSpc>
              <a:spcBef>
                <a:spcPts val="405"/>
              </a:spcBef>
            </a:pP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Logo: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BP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= P ·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x(P,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) –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 ·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775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f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· m(y,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P,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) –</a:t>
            </a:r>
            <a:r>
              <a:rPr sz="2800" spc="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F(r)</a:t>
            </a:r>
            <a:endParaRPr sz="2800">
              <a:latin typeface="Times New Roman"/>
              <a:cs typeface="Times New Roman"/>
            </a:endParaRPr>
          </a:p>
          <a:p>
            <a:pPr marL="399415" marR="17780" indent="-374650" algn="just">
              <a:lnSpc>
                <a:spcPct val="90200"/>
              </a:lnSpc>
              <a:spcBef>
                <a:spcPts val="1665"/>
              </a:spcBef>
              <a:buChar char="•"/>
              <a:tabLst>
                <a:tab pos="400685" algn="l"/>
              </a:tabLst>
            </a:pP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Um aumento 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y reduz </a:t>
            </a:r>
            <a:r>
              <a:rPr sz="2800" spc="-10" dirty="0">
                <a:solidFill>
                  <a:srgbClr val="99FF66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exportações líquidas  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(X 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– 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M) devido, 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principalmente, a um aumento 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no  </a:t>
            </a:r>
            <a:r>
              <a:rPr sz="2800" i="1" dirty="0">
                <a:solidFill>
                  <a:srgbClr val="99FF66"/>
                </a:solidFill>
                <a:latin typeface="Times New Roman"/>
                <a:cs typeface="Times New Roman"/>
              </a:rPr>
              <a:t>quantum </a:t>
            </a:r>
            <a:r>
              <a:rPr sz="2800" spc="-10" dirty="0">
                <a:solidFill>
                  <a:srgbClr val="99FF66"/>
                </a:solidFill>
                <a:latin typeface="Times New Roman"/>
                <a:cs typeface="Times New Roman"/>
              </a:rPr>
              <a:t>(m) 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das importações. 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Logo: y</a:t>
            </a:r>
            <a:r>
              <a:rPr sz="2800" dirty="0">
                <a:solidFill>
                  <a:srgbClr val="99FF66"/>
                </a:solidFill>
                <a:latin typeface="Symbol"/>
                <a:cs typeface="Symbol"/>
              </a:rPr>
              <a:t>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99FF66"/>
                </a:solidFill>
                <a:latin typeface="Symbol"/>
                <a:cs typeface="Symbol"/>
              </a:rPr>
              <a:t></a:t>
            </a:r>
            <a:r>
              <a:rPr sz="2800" spc="-30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(X-M)</a:t>
            </a:r>
            <a:r>
              <a:rPr sz="2800" spc="-5" dirty="0">
                <a:solidFill>
                  <a:srgbClr val="99FF66"/>
                </a:solidFill>
                <a:latin typeface="Symbol"/>
                <a:cs typeface="Symbol"/>
              </a:rPr>
              <a:t></a:t>
            </a:r>
            <a:endParaRPr sz="2800">
              <a:latin typeface="Symbol"/>
              <a:cs typeface="Symbol"/>
            </a:endParaRPr>
          </a:p>
          <a:p>
            <a:pPr marL="400050" marR="18415" indent="-375285" algn="just">
              <a:lnSpc>
                <a:spcPts val="3040"/>
              </a:lnSpc>
              <a:spcBef>
                <a:spcPts val="1360"/>
              </a:spcBef>
              <a:buChar char="•"/>
              <a:tabLst>
                <a:tab pos="400685" algn="l"/>
              </a:tabLst>
            </a:pP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Para </a:t>
            </a:r>
            <a:r>
              <a:rPr sz="2800" spc="-10" dirty="0">
                <a:solidFill>
                  <a:srgbClr val="99FF66"/>
                </a:solidFill>
                <a:latin typeface="Times New Roman"/>
                <a:cs typeface="Times New Roman"/>
              </a:rPr>
              <a:t>manter BP 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= 0 é </a:t>
            </a:r>
            <a:r>
              <a:rPr sz="2800" spc="-10" dirty="0">
                <a:solidFill>
                  <a:srgbClr val="99FF66"/>
                </a:solidFill>
                <a:latin typeface="Times New Roman"/>
                <a:cs typeface="Times New Roman"/>
              </a:rPr>
              <a:t>necessário aumentar </a:t>
            </a:r>
            <a:r>
              <a:rPr sz="2800" spc="-5" dirty="0">
                <a:solidFill>
                  <a:srgbClr val="99FF66"/>
                </a:solidFill>
                <a:latin typeface="Times New Roman"/>
                <a:cs typeface="Times New Roman"/>
              </a:rPr>
              <a:t>r para  reduzir 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F. Logo: r</a:t>
            </a:r>
            <a:r>
              <a:rPr sz="2800" dirty="0">
                <a:solidFill>
                  <a:srgbClr val="99FF66"/>
                </a:solidFill>
                <a:latin typeface="Symbol"/>
                <a:cs typeface="Symbol"/>
              </a:rPr>
              <a:t>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99FF66"/>
                </a:solidFill>
                <a:latin typeface="Symbol"/>
                <a:cs typeface="Symbol"/>
              </a:rPr>
              <a:t></a:t>
            </a:r>
            <a:r>
              <a:rPr sz="2800" spc="-1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99FF66"/>
                </a:solidFill>
                <a:latin typeface="Times New Roman"/>
                <a:cs typeface="Times New Roman"/>
              </a:rPr>
              <a:t>F</a:t>
            </a:r>
            <a:r>
              <a:rPr sz="2800" dirty="0">
                <a:solidFill>
                  <a:srgbClr val="99FF66"/>
                </a:solidFill>
                <a:latin typeface="Symbol"/>
                <a:cs typeface="Symbol"/>
              </a:rPr>
              <a:t></a:t>
            </a:r>
            <a:endParaRPr sz="2800">
              <a:latin typeface="Symbol"/>
              <a:cs typeface="Symbol"/>
            </a:endParaRPr>
          </a:p>
          <a:p>
            <a:pPr marL="400050" indent="-375285" algn="just">
              <a:lnSpc>
                <a:spcPts val="3195"/>
              </a:lnSpc>
              <a:spcBef>
                <a:spcPts val="944"/>
              </a:spcBef>
              <a:buChar char="•"/>
              <a:tabLst>
                <a:tab pos="400685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Portanto, a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inclinação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curva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BP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= 0 </a:t>
            </a:r>
            <a:r>
              <a:rPr sz="2800" spc="5" dirty="0">
                <a:solidFill>
                  <a:srgbClr val="FFFF00"/>
                </a:solidFill>
                <a:latin typeface="Times New Roman"/>
                <a:cs typeface="Times New Roman"/>
              </a:rPr>
              <a:t>no</a:t>
            </a:r>
            <a:r>
              <a:rPr sz="2800" spc="5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espaço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  <a:p>
            <a:pPr marL="400050" algn="just">
              <a:lnSpc>
                <a:spcPts val="3195"/>
              </a:lnSpc>
            </a:pPr>
            <a:r>
              <a:rPr sz="2800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versus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r é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positiva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036" y="104171"/>
            <a:ext cx="880618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 curva </a:t>
            </a:r>
            <a:r>
              <a:rPr spc="-10" dirty="0"/>
              <a:t>NX: </a:t>
            </a:r>
            <a:r>
              <a:rPr spc="-5" dirty="0"/>
              <a:t>curva </a:t>
            </a:r>
            <a:r>
              <a:rPr dirty="0"/>
              <a:t>da </a:t>
            </a:r>
            <a:r>
              <a:rPr spc="-5" dirty="0"/>
              <a:t>conta </a:t>
            </a:r>
            <a:r>
              <a:rPr spc="-10" dirty="0"/>
              <a:t>em </a:t>
            </a:r>
            <a:r>
              <a:rPr spc="-5" dirty="0"/>
              <a:t>transações correntes,  </a:t>
            </a:r>
            <a:r>
              <a:rPr dirty="0"/>
              <a:t>supondo </a:t>
            </a:r>
            <a:r>
              <a:rPr spc="-10" dirty="0"/>
              <a:t>as </a:t>
            </a:r>
            <a:r>
              <a:rPr spc="-5" dirty="0"/>
              <a:t>contas rendas (primária e secundária) </a:t>
            </a:r>
            <a:r>
              <a:rPr spc="-10" dirty="0"/>
              <a:t>como </a:t>
            </a:r>
            <a:r>
              <a:rPr spc="-5" dirty="0"/>
              <a:t>sendo  nulas</a:t>
            </a:r>
          </a:p>
        </p:txBody>
      </p:sp>
      <p:sp>
        <p:nvSpPr>
          <p:cNvPr id="3" name="object 3"/>
          <p:cNvSpPr/>
          <p:nvPr/>
        </p:nvSpPr>
        <p:spPr>
          <a:xfrm>
            <a:off x="1653539" y="4939487"/>
            <a:ext cx="4249420" cy="13970"/>
          </a:xfrm>
          <a:custGeom>
            <a:avLst/>
            <a:gdLst/>
            <a:ahLst/>
            <a:cxnLst/>
            <a:rect l="l" t="t" r="r" b="b"/>
            <a:pathLst>
              <a:path w="4249420" h="13970">
                <a:moveTo>
                  <a:pt x="0" y="13512"/>
                </a:moveTo>
                <a:lnTo>
                  <a:pt x="42494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90143" y="4901429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0" y="0"/>
                </a:moveTo>
                <a:lnTo>
                  <a:pt x="241" y="76200"/>
                </a:lnTo>
                <a:lnTo>
                  <a:pt x="76314" y="3785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26552" y="2332735"/>
            <a:ext cx="27305" cy="3898900"/>
          </a:xfrm>
          <a:custGeom>
            <a:avLst/>
            <a:gdLst/>
            <a:ahLst/>
            <a:cxnLst/>
            <a:rect l="l" t="t" r="r" b="b"/>
            <a:pathLst>
              <a:path w="27305" h="3898900">
                <a:moveTo>
                  <a:pt x="26987" y="389890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88532" y="2269229"/>
            <a:ext cx="76200" cy="76835"/>
          </a:xfrm>
          <a:custGeom>
            <a:avLst/>
            <a:gdLst/>
            <a:ahLst/>
            <a:cxnLst/>
            <a:rect l="l" t="t" r="r" b="b"/>
            <a:pathLst>
              <a:path w="76200" h="76835">
                <a:moveTo>
                  <a:pt x="37579" y="0"/>
                </a:moveTo>
                <a:lnTo>
                  <a:pt x="0" y="76466"/>
                </a:lnTo>
                <a:lnTo>
                  <a:pt x="76200" y="75946"/>
                </a:lnTo>
                <a:lnTo>
                  <a:pt x="37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95327" y="4922964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5839" y="2209863"/>
            <a:ext cx="3937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26870" y="3111245"/>
            <a:ext cx="3293745" cy="2757170"/>
          </a:xfrm>
          <a:custGeom>
            <a:avLst/>
            <a:gdLst/>
            <a:ahLst/>
            <a:cxnLst/>
            <a:rect l="l" t="t" r="r" b="b"/>
            <a:pathLst>
              <a:path w="3293745" h="2757170">
                <a:moveTo>
                  <a:pt x="0" y="0"/>
                </a:moveTo>
                <a:lnTo>
                  <a:pt x="3293364" y="2756916"/>
                </a:lnTo>
              </a:path>
            </a:pathLst>
          </a:custGeom>
          <a:ln w="259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17251" y="4989690"/>
            <a:ext cx="33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09189" y="5032502"/>
            <a:ext cx="33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40507" y="3880103"/>
            <a:ext cx="0" cy="1059180"/>
          </a:xfrm>
          <a:custGeom>
            <a:avLst/>
            <a:gdLst/>
            <a:ahLst/>
            <a:cxnLst/>
            <a:rect l="l" t="t" r="r" b="b"/>
            <a:pathLst>
              <a:path h="1059179">
                <a:moveTo>
                  <a:pt x="0" y="105918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39823" y="3893820"/>
            <a:ext cx="885825" cy="0"/>
          </a:xfrm>
          <a:custGeom>
            <a:avLst/>
            <a:gdLst/>
            <a:ahLst/>
            <a:cxnLst/>
            <a:rect l="l" t="t" r="r" b="b"/>
            <a:pathLst>
              <a:path w="885825">
                <a:moveTo>
                  <a:pt x="885444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53464" y="3760723"/>
            <a:ext cx="4368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1575" spc="-7" baseline="-21164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575" baseline="-21164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42459" y="4983479"/>
            <a:ext cx="15240" cy="434340"/>
          </a:xfrm>
          <a:custGeom>
            <a:avLst/>
            <a:gdLst/>
            <a:ahLst/>
            <a:cxnLst/>
            <a:rect l="l" t="t" r="r" b="b"/>
            <a:pathLst>
              <a:path w="15239" h="434339">
                <a:moveTo>
                  <a:pt x="0" y="0"/>
                </a:moveTo>
                <a:lnTo>
                  <a:pt x="15240" y="434340"/>
                </a:lnTo>
              </a:path>
            </a:pathLst>
          </a:custGeom>
          <a:ln w="9143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10867" y="5460491"/>
            <a:ext cx="2816860" cy="0"/>
          </a:xfrm>
          <a:custGeom>
            <a:avLst/>
            <a:gdLst/>
            <a:ahLst/>
            <a:cxnLst/>
            <a:rect l="l" t="t" r="r" b="b"/>
            <a:pathLst>
              <a:path w="2816860">
                <a:moveTo>
                  <a:pt x="281635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50289" y="4830889"/>
            <a:ext cx="509905" cy="779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77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140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1575" spc="-7" baseline="-21164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575" baseline="-21164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74164" y="1674876"/>
            <a:ext cx="4438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NX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=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· </a:t>
            </a:r>
            <a:r>
              <a:rPr sz="2400" spc="-70" dirty="0">
                <a:solidFill>
                  <a:srgbClr val="FFFF00"/>
                </a:solidFill>
                <a:latin typeface="Times New Roman"/>
                <a:cs typeface="Times New Roman"/>
              </a:rPr>
              <a:t>x(P, </a:t>
            </a:r>
            <a:r>
              <a:rPr sz="24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) – </a:t>
            </a:r>
            <a:r>
              <a:rPr sz="24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 ·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400" spc="-7" baseline="24305" dirty="0">
                <a:solidFill>
                  <a:srgbClr val="FFFF00"/>
                </a:solidFill>
                <a:latin typeface="Times New Roman"/>
                <a:cs typeface="Times New Roman"/>
              </a:rPr>
              <a:t>f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· </a:t>
            </a:r>
            <a:r>
              <a:rPr sz="2400" spc="-45" dirty="0">
                <a:solidFill>
                  <a:srgbClr val="FFFF00"/>
                </a:solidFill>
                <a:latin typeface="Times New Roman"/>
                <a:cs typeface="Times New Roman"/>
              </a:rPr>
              <a:t>m(y, </a:t>
            </a:r>
            <a:r>
              <a:rPr sz="2400" spc="-140" dirty="0">
                <a:solidFill>
                  <a:srgbClr val="FFFF00"/>
                </a:solidFill>
                <a:latin typeface="Times New Roman"/>
                <a:cs typeface="Times New Roman"/>
              </a:rPr>
              <a:t>P,</a:t>
            </a:r>
            <a:r>
              <a:rPr sz="2400" spc="-2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60315" y="5918200"/>
            <a:ext cx="16002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(P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0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000" spc="-1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950" spc="7" baseline="-21367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950" spc="7" baseline="25641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80790" y="4756213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 dirty="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86914" y="3622967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95161" y="2192845"/>
            <a:ext cx="214058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Fatores que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deslocam a</a:t>
            </a:r>
            <a:r>
              <a:rPr sz="24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curva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NX: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taxa de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câmbio,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preço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internacional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  preço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doméstico.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08240" y="4799076"/>
            <a:ext cx="1071880" cy="17011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FFFF"/>
                </a:solidFill>
                <a:latin typeface="Times New Roman"/>
                <a:cs typeface="Times New Roman"/>
              </a:rPr>
              <a:t>A</a:t>
            </a:r>
            <a:r>
              <a:rPr sz="2200" spc="-140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FFFF"/>
                </a:solidFill>
                <a:latin typeface="Times New Roman"/>
                <a:cs typeface="Times New Roman"/>
              </a:rPr>
              <a:t>NX</a:t>
            </a: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200" dirty="0">
                <a:solidFill>
                  <a:srgbClr val="00FFFF"/>
                </a:solidFill>
                <a:latin typeface="Times New Roman"/>
                <a:cs typeface="Times New Roman"/>
              </a:rPr>
              <a:t>pode </a:t>
            </a:r>
            <a:r>
              <a:rPr sz="2200" spc="-10" dirty="0">
                <a:solidFill>
                  <a:srgbClr val="00FFFF"/>
                </a:solidFill>
                <a:latin typeface="Times New Roman"/>
                <a:cs typeface="Times New Roman"/>
              </a:rPr>
              <a:t>ser  </a:t>
            </a:r>
            <a:r>
              <a:rPr sz="2200" spc="-5" dirty="0">
                <a:solidFill>
                  <a:srgbClr val="00FFFF"/>
                </a:solidFill>
                <a:latin typeface="Times New Roman"/>
                <a:cs typeface="Times New Roman"/>
              </a:rPr>
              <a:t>tanto</a:t>
            </a:r>
            <a:r>
              <a:rPr sz="2200" spc="-80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FFFF"/>
                </a:solidFill>
                <a:latin typeface="Times New Roman"/>
                <a:cs typeface="Times New Roman"/>
              </a:rPr>
              <a:t>reta  quanto  </a:t>
            </a:r>
            <a:r>
              <a:rPr sz="2200" dirty="0">
                <a:solidFill>
                  <a:srgbClr val="00FFFF"/>
                </a:solidFill>
                <a:latin typeface="Times New Roman"/>
                <a:cs typeface="Times New Roman"/>
              </a:rPr>
              <a:t>curva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5" name="object 21"/>
          <p:cNvSpPr txBox="1"/>
          <p:nvPr/>
        </p:nvSpPr>
        <p:spPr>
          <a:xfrm>
            <a:off x="4261416" y="4769485"/>
            <a:ext cx="465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00"/>
              </a:spcBef>
              <a:buSzPct val="95833"/>
              <a:tabLst>
                <a:tab pos="179070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2400" baseline="-20833" dirty="0">
              <a:latin typeface="Times New Roman"/>
              <a:cs typeface="Times New Roman"/>
            </a:endParaRPr>
          </a:p>
        </p:txBody>
      </p:sp>
      <p:sp>
        <p:nvSpPr>
          <p:cNvPr id="26" name="object 20"/>
          <p:cNvSpPr txBox="1"/>
          <p:nvPr/>
        </p:nvSpPr>
        <p:spPr>
          <a:xfrm>
            <a:off x="4344859" y="5219509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 dirty="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5162" rIns="0" bIns="0" rtlCol="0">
            <a:spAutoFit/>
          </a:bodyPr>
          <a:lstStyle/>
          <a:p>
            <a:pPr marL="2381885" marR="5080" indent="-1654175">
              <a:lnSpc>
                <a:spcPct val="100299"/>
              </a:lnSpc>
              <a:spcBef>
                <a:spcPts val="90"/>
              </a:spcBef>
            </a:pPr>
            <a:r>
              <a:rPr sz="3200" dirty="0"/>
              <a:t>Deslocamento da curva NX </a:t>
            </a:r>
            <a:r>
              <a:rPr sz="3200" spc="5" dirty="0"/>
              <a:t>quando </a:t>
            </a:r>
            <a:r>
              <a:rPr sz="3200" dirty="0"/>
              <a:t>a taxa</a:t>
            </a:r>
            <a:r>
              <a:rPr sz="3200" spc="-140" dirty="0"/>
              <a:t> </a:t>
            </a:r>
            <a:r>
              <a:rPr sz="3200" spc="5" dirty="0"/>
              <a:t>de  </a:t>
            </a:r>
            <a:r>
              <a:rPr sz="3200" dirty="0"/>
              <a:t>câmbio nominal cai</a:t>
            </a:r>
            <a:r>
              <a:rPr sz="3200" spc="-80" dirty="0"/>
              <a:t> </a:t>
            </a:r>
            <a:r>
              <a:rPr sz="3200" dirty="0"/>
              <a:t>(</a:t>
            </a:r>
            <a:r>
              <a:rPr sz="3200" dirty="0">
                <a:latin typeface="Symbol"/>
                <a:cs typeface="Symbol"/>
              </a:rPr>
              <a:t></a:t>
            </a:r>
            <a:r>
              <a:rPr sz="3200" dirty="0"/>
              <a:t>)</a:t>
            </a:r>
            <a:endParaRPr sz="3200">
              <a:latin typeface="Symbol"/>
              <a:cs typeface="Symbo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53539" y="4939487"/>
            <a:ext cx="4249420" cy="13970"/>
          </a:xfrm>
          <a:custGeom>
            <a:avLst/>
            <a:gdLst/>
            <a:ahLst/>
            <a:cxnLst/>
            <a:rect l="l" t="t" r="r" b="b"/>
            <a:pathLst>
              <a:path w="4249420" h="13970">
                <a:moveTo>
                  <a:pt x="0" y="13512"/>
                </a:moveTo>
                <a:lnTo>
                  <a:pt x="42494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90143" y="4901429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0" y="0"/>
                </a:moveTo>
                <a:lnTo>
                  <a:pt x="241" y="76200"/>
                </a:lnTo>
                <a:lnTo>
                  <a:pt x="76314" y="3785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26552" y="2332735"/>
            <a:ext cx="27305" cy="3898900"/>
          </a:xfrm>
          <a:custGeom>
            <a:avLst/>
            <a:gdLst/>
            <a:ahLst/>
            <a:cxnLst/>
            <a:rect l="l" t="t" r="r" b="b"/>
            <a:pathLst>
              <a:path w="27305" h="3898900">
                <a:moveTo>
                  <a:pt x="26987" y="389890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88532" y="2269229"/>
            <a:ext cx="76200" cy="76835"/>
          </a:xfrm>
          <a:custGeom>
            <a:avLst/>
            <a:gdLst/>
            <a:ahLst/>
            <a:cxnLst/>
            <a:rect l="l" t="t" r="r" b="b"/>
            <a:pathLst>
              <a:path w="76200" h="76835">
                <a:moveTo>
                  <a:pt x="37579" y="0"/>
                </a:moveTo>
                <a:lnTo>
                  <a:pt x="0" y="76466"/>
                </a:lnTo>
                <a:lnTo>
                  <a:pt x="76200" y="75946"/>
                </a:lnTo>
                <a:lnTo>
                  <a:pt x="37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95327" y="4922964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5839" y="2209863"/>
            <a:ext cx="3937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26870" y="3111245"/>
            <a:ext cx="3293745" cy="2757170"/>
          </a:xfrm>
          <a:custGeom>
            <a:avLst/>
            <a:gdLst/>
            <a:ahLst/>
            <a:cxnLst/>
            <a:rect l="l" t="t" r="r" b="b"/>
            <a:pathLst>
              <a:path w="3293745" h="2757170">
                <a:moveTo>
                  <a:pt x="0" y="0"/>
                </a:moveTo>
                <a:lnTo>
                  <a:pt x="3293364" y="2756916"/>
                </a:lnTo>
              </a:path>
            </a:pathLst>
          </a:custGeom>
          <a:ln w="259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29951" y="4876800"/>
            <a:ext cx="304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2400" baseline="-20833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09189" y="4866640"/>
            <a:ext cx="33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400" baseline="-20833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40507" y="3880103"/>
            <a:ext cx="0" cy="1059180"/>
          </a:xfrm>
          <a:custGeom>
            <a:avLst/>
            <a:gdLst/>
            <a:ahLst/>
            <a:cxnLst/>
            <a:rect l="l" t="t" r="r" b="b"/>
            <a:pathLst>
              <a:path h="1059179">
                <a:moveTo>
                  <a:pt x="0" y="105918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39823" y="3893820"/>
            <a:ext cx="885825" cy="0"/>
          </a:xfrm>
          <a:custGeom>
            <a:avLst/>
            <a:gdLst/>
            <a:ahLst/>
            <a:cxnLst/>
            <a:rect l="l" t="t" r="r" b="b"/>
            <a:pathLst>
              <a:path w="885825">
                <a:moveTo>
                  <a:pt x="885444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53464" y="3760723"/>
            <a:ext cx="4368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1575" spc="-7" baseline="-21164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575" baseline="-21164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50715" y="4800600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03115" y="5029200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42459" y="4983479"/>
            <a:ext cx="15240" cy="434340"/>
          </a:xfrm>
          <a:custGeom>
            <a:avLst/>
            <a:gdLst/>
            <a:ahLst/>
            <a:cxnLst/>
            <a:rect l="l" t="t" r="r" b="b"/>
            <a:pathLst>
              <a:path w="15239" h="434339">
                <a:moveTo>
                  <a:pt x="0" y="0"/>
                </a:moveTo>
                <a:lnTo>
                  <a:pt x="15240" y="434340"/>
                </a:lnTo>
              </a:path>
            </a:pathLst>
          </a:custGeom>
          <a:ln w="9143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10867" y="5460491"/>
            <a:ext cx="2816860" cy="0"/>
          </a:xfrm>
          <a:custGeom>
            <a:avLst/>
            <a:gdLst/>
            <a:ahLst/>
            <a:cxnLst/>
            <a:rect l="l" t="t" r="r" b="b"/>
            <a:pathLst>
              <a:path w="2816860">
                <a:moveTo>
                  <a:pt x="281635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59877" y="1514538"/>
            <a:ext cx="4438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NX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=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· </a:t>
            </a:r>
            <a:r>
              <a:rPr sz="2400" spc="-70" dirty="0">
                <a:solidFill>
                  <a:srgbClr val="FFFF00"/>
                </a:solidFill>
                <a:latin typeface="Times New Roman"/>
                <a:cs typeface="Times New Roman"/>
              </a:rPr>
              <a:t>x(P, </a:t>
            </a:r>
            <a:r>
              <a:rPr sz="24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) – </a:t>
            </a:r>
            <a:r>
              <a:rPr sz="24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 ·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400" spc="-7" baseline="24305" dirty="0">
                <a:solidFill>
                  <a:srgbClr val="FFFF00"/>
                </a:solidFill>
                <a:latin typeface="Times New Roman"/>
                <a:cs typeface="Times New Roman"/>
              </a:rPr>
              <a:t>f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· </a:t>
            </a:r>
            <a:r>
              <a:rPr sz="2400" spc="-45" dirty="0">
                <a:solidFill>
                  <a:srgbClr val="FFFF00"/>
                </a:solidFill>
                <a:latin typeface="Times New Roman"/>
                <a:cs typeface="Times New Roman"/>
              </a:rPr>
              <a:t>m(y, </a:t>
            </a:r>
            <a:r>
              <a:rPr sz="2400" spc="-140" dirty="0">
                <a:solidFill>
                  <a:srgbClr val="FFFF00"/>
                </a:solidFill>
                <a:latin typeface="Times New Roman"/>
                <a:cs typeface="Times New Roman"/>
              </a:rPr>
              <a:t>P,</a:t>
            </a:r>
            <a:r>
              <a:rPr sz="2400" spc="-2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80790" y="4756213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15714" y="5234139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86914" y="3622967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69761" y="2192845"/>
            <a:ext cx="24961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999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Considere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uma</a:t>
            </a: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taxa  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câmbio </a:t>
            </a: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400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Tem-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curva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639061" y="3806190"/>
            <a:ext cx="3293745" cy="2757170"/>
          </a:xfrm>
          <a:custGeom>
            <a:avLst/>
            <a:gdLst/>
            <a:ahLst/>
            <a:cxnLst/>
            <a:rect l="l" t="t" r="r" b="b"/>
            <a:pathLst>
              <a:path w="3293745" h="2757170">
                <a:moveTo>
                  <a:pt x="0" y="0"/>
                </a:moveTo>
                <a:lnTo>
                  <a:pt x="3293364" y="2756916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017452" y="5831497"/>
            <a:ext cx="1727835" cy="781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indent="42545">
              <a:lnSpc>
                <a:spcPct val="124000"/>
              </a:lnSpc>
              <a:spcBef>
                <a:spcPts val="95"/>
              </a:spcBef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(P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000" spc="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950" spc="7" baseline="-21367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000" spc="-10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950" spc="7" baseline="-21367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950" spc="7" baseline="25641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) 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(P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000" spc="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950" spc="7" baseline="-21367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000" spc="-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950" spc="7" baseline="-21367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950" spc="7" baseline="25641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06190" y="5451538"/>
            <a:ext cx="1403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832859" y="5052059"/>
            <a:ext cx="13970" cy="609600"/>
          </a:xfrm>
          <a:custGeom>
            <a:avLst/>
            <a:gdLst/>
            <a:ahLst/>
            <a:cxnLst/>
            <a:rect l="l" t="t" r="r" b="b"/>
            <a:pathLst>
              <a:path w="13970" h="609600">
                <a:moveTo>
                  <a:pt x="0" y="0"/>
                </a:moveTo>
                <a:lnTo>
                  <a:pt x="13716" y="609600"/>
                </a:lnTo>
              </a:path>
            </a:pathLst>
          </a:custGeom>
          <a:ln w="914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39823" y="5718047"/>
            <a:ext cx="2207260" cy="0"/>
          </a:xfrm>
          <a:custGeom>
            <a:avLst/>
            <a:gdLst/>
            <a:ahLst/>
            <a:cxnLst/>
            <a:rect l="l" t="t" r="r" b="b"/>
            <a:pathLst>
              <a:path w="2207260">
                <a:moveTo>
                  <a:pt x="220675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020127" y="4830889"/>
            <a:ext cx="539750" cy="994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  <a:p>
            <a:pPr marL="38100" marR="66040" indent="29845">
              <a:lnSpc>
                <a:spcPts val="1689"/>
              </a:lnSpc>
              <a:spcBef>
                <a:spcPts val="138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1575" spc="-7" baseline="-21164" dirty="0">
                <a:solidFill>
                  <a:srgbClr val="FFFFFF"/>
                </a:solidFill>
                <a:latin typeface="Times New Roman"/>
                <a:cs typeface="Times New Roman"/>
              </a:rPr>
              <a:t>2 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’</a:t>
            </a:r>
            <a:r>
              <a:rPr sz="1575" spc="7" baseline="-21164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1575" baseline="-21164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92202" y="3767264"/>
            <a:ext cx="251015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 taxa de</a:t>
            </a:r>
            <a:r>
              <a:rPr sz="24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câmbio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cair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(valorizar-se)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para </a:t>
            </a: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400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, a curva</a:t>
            </a:r>
            <a:r>
              <a:rPr sz="24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NX  se desloca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para a  esquerda.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829051" y="4396740"/>
            <a:ext cx="132080" cy="142875"/>
          </a:xfrm>
          <a:custGeom>
            <a:avLst/>
            <a:gdLst/>
            <a:ahLst/>
            <a:cxnLst/>
            <a:rect l="l" t="t" r="r" b="b"/>
            <a:pathLst>
              <a:path w="132080" h="142875">
                <a:moveTo>
                  <a:pt x="132080" y="0"/>
                </a:moveTo>
                <a:lnTo>
                  <a:pt x="0" y="14241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85872" y="4503935"/>
            <a:ext cx="80010" cy="81915"/>
          </a:xfrm>
          <a:custGeom>
            <a:avLst/>
            <a:gdLst/>
            <a:ahLst/>
            <a:cxnLst/>
            <a:rect l="l" t="t" r="r" b="b"/>
            <a:pathLst>
              <a:path w="80010" h="81914">
                <a:moveTo>
                  <a:pt x="23875" y="0"/>
                </a:moveTo>
                <a:lnTo>
                  <a:pt x="0" y="81775"/>
                </a:lnTo>
                <a:lnTo>
                  <a:pt x="79743" y="51816"/>
                </a:lnTo>
                <a:lnTo>
                  <a:pt x="238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7685" y="410971"/>
            <a:ext cx="246697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Exercício</a:t>
            </a:r>
            <a:r>
              <a:rPr sz="4200" spc="-75" dirty="0"/>
              <a:t> </a:t>
            </a:r>
            <a:r>
              <a:rPr sz="4200" dirty="0"/>
              <a:t>2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499427" y="1238503"/>
            <a:ext cx="25869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  <a:tab pos="967740" algn="l"/>
                <a:tab pos="2370455" algn="l"/>
              </a:tabLst>
            </a:pP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)	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	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55798" y="1238503"/>
            <a:ext cx="50228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45080" algn="l"/>
                <a:tab pos="3225165" algn="l"/>
                <a:tab pos="4424680" algn="l"/>
              </a:tabLst>
            </a:pP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de</a:t>
            </a:r>
            <a:r>
              <a:rPr sz="3200" spc="-1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l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oc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sz="3200" spc="-15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	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	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u</a:t>
            </a:r>
            <a:r>
              <a:rPr sz="3200" spc="-15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v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	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NX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2734" y="1725979"/>
            <a:ext cx="7538084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 marR="5080" indent="-1270" algn="just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quando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taxa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de câmbio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aumenta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(ou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seja,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  </a:t>
            </a:r>
            <a:r>
              <a:rPr lang="pt-BR" sz="32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32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eal</a:t>
            </a:r>
            <a:r>
              <a:rPr sz="32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desvaloriza frente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à moeda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estrangeira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de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referência);</a:t>
            </a:r>
            <a:endParaRPr sz="32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80377" y="3343766"/>
          <a:ext cx="7918450" cy="1425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047">
                <a:tc>
                  <a:txBody>
                    <a:bodyPr/>
                    <a:lstStyle/>
                    <a:p>
                      <a:pPr marL="342265" marR="130175" indent="-342265" algn="r">
                        <a:lnSpc>
                          <a:spcPts val="3495"/>
                        </a:lnSpc>
                        <a:buChar char="•"/>
                        <a:tabLst>
                          <a:tab pos="342265" algn="l"/>
                          <a:tab pos="342900" algn="l"/>
                          <a:tab pos="973455" algn="l"/>
                          <a:tab pos="2372360" algn="l"/>
                          <a:tab pos="2866390" algn="l"/>
                        </a:tabLst>
                      </a:pPr>
                      <a:r>
                        <a:rPr sz="3200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)	</a:t>
                      </a:r>
                      <a:r>
                        <a:rPr sz="32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3200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3200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32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e	o	</a:t>
                      </a:r>
                      <a:r>
                        <a:rPr sz="3200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3200" spc="-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3200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3200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oc</a:t>
                      </a:r>
                      <a:r>
                        <a:rPr sz="32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32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200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3200" spc="-1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3495"/>
                        </a:lnSpc>
                        <a:tabLst>
                          <a:tab pos="829944" algn="l"/>
                        </a:tabLst>
                      </a:pP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da	</a:t>
                      </a:r>
                      <a:r>
                        <a:rPr sz="3200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curva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r">
                        <a:lnSpc>
                          <a:spcPts val="3495"/>
                        </a:lnSpc>
                      </a:pPr>
                      <a:r>
                        <a:rPr sz="32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NX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475">
                <a:tc>
                  <a:txBody>
                    <a:bodyPr/>
                    <a:lstStyle/>
                    <a:p>
                      <a:pPr marR="161290" algn="r">
                        <a:lnSpc>
                          <a:spcPts val="3640"/>
                        </a:lnSpc>
                        <a:tabLst>
                          <a:tab pos="1503680" algn="l"/>
                          <a:tab pos="2014855" algn="l"/>
                          <a:tab pos="3134995" algn="l"/>
                          <a:tab pos="3826510" algn="l"/>
                        </a:tabLst>
                      </a:pPr>
                      <a:r>
                        <a:rPr sz="3200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32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3200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32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o	o	</a:t>
                      </a:r>
                      <a:r>
                        <a:rPr sz="3200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3200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í</a:t>
                      </a:r>
                      <a:r>
                        <a:rPr sz="32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3200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l	</a:t>
                      </a:r>
                      <a:r>
                        <a:rPr sz="3200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e	</a:t>
                      </a:r>
                      <a:r>
                        <a:rPr sz="32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32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3200" spc="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ç</a:t>
                      </a: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ts val="3640"/>
                        </a:lnSpc>
                      </a:pP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doméstico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640"/>
                        </a:lnSpc>
                      </a:pPr>
                      <a:r>
                        <a:rPr sz="3200" spc="-1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(P</a:t>
                      </a: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47">
                <a:tc>
                  <a:txBody>
                    <a:bodyPr/>
                    <a:lstStyle/>
                    <a:p>
                      <a:pPr marL="374650">
                        <a:lnSpc>
                          <a:spcPts val="3595"/>
                        </a:lnSpc>
                      </a:pPr>
                      <a:r>
                        <a:rPr sz="32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aumenta;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74027" y="4847335"/>
            <a:ext cx="794194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42545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8100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c)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mostre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deslocamento da curva 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NX 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quando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 nível de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preço internacional (P</a:t>
            </a:r>
            <a:r>
              <a:rPr sz="3150" spc="-7" baseline="25132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)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aumenta.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0" y="228600"/>
            <a:ext cx="1829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 conta</a:t>
            </a:r>
            <a:r>
              <a:rPr sz="3600" spc="-60" dirty="0"/>
              <a:t> </a:t>
            </a:r>
            <a:r>
              <a:rPr sz="3600" spc="-5" dirty="0"/>
              <a:t>F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294639" y="817988"/>
            <a:ext cx="8563865" cy="59638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A conta F é </a:t>
            </a:r>
            <a:r>
              <a:rPr sz="3000" spc="5" dirty="0">
                <a:solidFill>
                  <a:srgbClr val="FFFF00"/>
                </a:solidFill>
                <a:latin typeface="Times New Roman"/>
                <a:cs typeface="Times New Roman"/>
              </a:rPr>
              <a:t>chamada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de saída líquida de capital.  Na sistemática atual do balanço de pagamento</a:t>
            </a:r>
            <a:r>
              <a:rPr sz="3000"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00"/>
                </a:solidFill>
                <a:latin typeface="Times New Roman"/>
                <a:cs typeface="Times New Roman"/>
              </a:rPr>
              <a:t>do 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Brasil, a conta F é o </a:t>
            </a:r>
            <a:r>
              <a:rPr sz="3000" u="sng" dirty="0" err="1">
                <a:solidFill>
                  <a:srgbClr val="FFFF00"/>
                </a:solidFill>
                <a:latin typeface="Times New Roman"/>
                <a:cs typeface="Times New Roman"/>
              </a:rPr>
              <a:t>simétrico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da</a:t>
            </a:r>
            <a:r>
              <a:rPr lang="pt-BR"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soma das</a:t>
            </a:r>
            <a:r>
              <a:rPr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00"/>
                </a:solidFill>
                <a:latin typeface="Times New Roman"/>
                <a:cs typeface="Times New Roman"/>
              </a:rPr>
              <a:t>contas 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financeira e capital </a:t>
            </a:r>
            <a:r>
              <a:rPr lang="pt-BR"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30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excluído</a:t>
            </a:r>
            <a:r>
              <a:rPr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a subconta “Ativos  de</a:t>
            </a:r>
            <a:r>
              <a:rPr sz="3000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Reserva”.</a:t>
            </a:r>
            <a:endParaRPr sz="3000" dirty="0">
              <a:latin typeface="Times New Roman"/>
              <a:cs typeface="Times New Roman"/>
            </a:endParaRPr>
          </a:p>
          <a:p>
            <a:pPr marL="355600" marR="15303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Por tanto, </a:t>
            </a:r>
            <a:r>
              <a:rPr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F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= </a:t>
            </a:r>
            <a:r>
              <a:rPr lang="pt-BR"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- </a:t>
            </a:r>
            <a:r>
              <a:rPr sz="30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conta</a:t>
            </a:r>
            <a:r>
              <a:rPr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capital </a:t>
            </a:r>
            <a:r>
              <a:rPr lang="pt-BR"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-</a:t>
            </a:r>
            <a:r>
              <a:rPr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conta </a:t>
            </a:r>
            <a:r>
              <a:rPr sz="3000" dirty="0" err="1">
                <a:solidFill>
                  <a:srgbClr val="FFFF00"/>
                </a:solidFill>
                <a:latin typeface="Times New Roman"/>
                <a:cs typeface="Times New Roman"/>
              </a:rPr>
              <a:t>financeira</a:t>
            </a:r>
            <a:r>
              <a:rPr sz="3000" spc="-1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pt-BR"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+</a:t>
            </a:r>
            <a:r>
              <a:rPr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Ativos de</a:t>
            </a:r>
            <a:r>
              <a:rPr sz="30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 err="1">
                <a:solidFill>
                  <a:srgbClr val="FFFF00"/>
                </a:solidFill>
                <a:latin typeface="Times New Roman"/>
                <a:cs typeface="Times New Roman"/>
              </a:rPr>
              <a:t>Reserva</a:t>
            </a:r>
            <a:r>
              <a:rPr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.</a:t>
            </a:r>
            <a:r>
              <a:rPr lang="pt-BR"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</a:p>
          <a:p>
            <a:pPr marL="355600" marR="15303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lang="pt-BR"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Portanto, -F = conta capital – conta financeira + Ativos de Reserva</a:t>
            </a:r>
            <a:endParaRPr sz="3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Por exemplo, em </a:t>
            </a:r>
            <a:r>
              <a:rPr sz="3000" spc="5" dirty="0">
                <a:solidFill>
                  <a:srgbClr val="FFFF00"/>
                </a:solidFill>
                <a:latin typeface="Times New Roman"/>
                <a:cs typeface="Times New Roman"/>
              </a:rPr>
              <a:t>2015, </a:t>
            </a:r>
            <a:r>
              <a:rPr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F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= </a:t>
            </a:r>
            <a:r>
              <a:rPr lang="pt-BR"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- </a:t>
            </a:r>
            <a:r>
              <a:rPr sz="30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US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$ </a:t>
            </a:r>
            <a:r>
              <a:rPr sz="3000" spc="5" dirty="0" smtClean="0">
                <a:solidFill>
                  <a:srgbClr val="FFFF00"/>
                </a:solidFill>
                <a:latin typeface="Times New Roman"/>
                <a:cs typeface="Times New Roman"/>
              </a:rPr>
              <a:t>53.</a:t>
            </a:r>
            <a:r>
              <a:rPr lang="pt-BR" sz="3000" spc="5" dirty="0" smtClean="0">
                <a:solidFill>
                  <a:srgbClr val="FFFF00"/>
                </a:solidFill>
                <a:latin typeface="Times New Roman"/>
                <a:cs typeface="Times New Roman"/>
              </a:rPr>
              <a:t>605</a:t>
            </a:r>
            <a:r>
              <a:rPr sz="3000" spc="-19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bilhões</a:t>
            </a:r>
            <a:endParaRPr sz="3000" dirty="0">
              <a:latin typeface="Times New Roman"/>
              <a:cs typeface="Times New Roman"/>
            </a:endParaRPr>
          </a:p>
          <a:p>
            <a:pPr marL="355600" marR="77597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Lembre-se </a:t>
            </a:r>
            <a:r>
              <a:rPr sz="3000" spc="5" dirty="0">
                <a:solidFill>
                  <a:srgbClr val="FFFF00"/>
                </a:solidFill>
                <a:latin typeface="Times New Roman"/>
                <a:cs typeface="Times New Roman"/>
              </a:rPr>
              <a:t>que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F é saída líquida de capital</a:t>
            </a:r>
            <a:r>
              <a:rPr sz="3000" spc="-1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00"/>
                </a:solidFill>
                <a:latin typeface="Times New Roman"/>
                <a:cs typeface="Times New Roman"/>
              </a:rPr>
              <a:t>e, 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logicamente, -F é entrada líquida de</a:t>
            </a:r>
            <a:r>
              <a:rPr sz="3000" spc="-11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capital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33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1279" y="131064"/>
            <a:ext cx="6362157" cy="60085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896552" y="6310439"/>
            <a:ext cx="40335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Retirado de Feijó 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Ramos,</a:t>
            </a:r>
            <a:r>
              <a:rPr sz="24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2017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3552" y="533463"/>
            <a:ext cx="1287145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</a:rPr>
              <a:t>Lembre-se  </a:t>
            </a:r>
            <a:r>
              <a:rPr sz="2000" spc="5" dirty="0">
                <a:solidFill>
                  <a:srgbClr val="FFFFFF"/>
                </a:solidFill>
              </a:rPr>
              <a:t>que </a:t>
            </a:r>
            <a:r>
              <a:rPr sz="2000" dirty="0">
                <a:solidFill>
                  <a:srgbClr val="FFFFFF"/>
                </a:solidFill>
              </a:rPr>
              <a:t>a </a:t>
            </a:r>
            <a:r>
              <a:rPr sz="2000" spc="-5" dirty="0">
                <a:solidFill>
                  <a:srgbClr val="FFFFFF"/>
                </a:solidFill>
              </a:rPr>
              <a:t>soma  </a:t>
            </a:r>
            <a:r>
              <a:rPr sz="2000" dirty="0">
                <a:solidFill>
                  <a:srgbClr val="FFFFFF"/>
                </a:solidFill>
              </a:rPr>
              <a:t>das </a:t>
            </a:r>
            <a:r>
              <a:rPr sz="2000" dirty="0" err="1">
                <a:solidFill>
                  <a:srgbClr val="FFFFFF"/>
                </a:solidFill>
              </a:rPr>
              <a:t>contas</a:t>
            </a:r>
            <a:r>
              <a:rPr sz="2000" spc="-130" dirty="0">
                <a:solidFill>
                  <a:srgbClr val="FFFFFF"/>
                </a:solidFill>
              </a:rPr>
              <a:t> </a:t>
            </a:r>
            <a:r>
              <a:rPr lang="pt-BR" sz="2000" dirty="0" smtClean="0">
                <a:solidFill>
                  <a:srgbClr val="FFFFFF"/>
                </a:solidFill>
              </a:rPr>
              <a:t>1</a:t>
            </a:r>
            <a:r>
              <a:rPr sz="2000" dirty="0" smtClean="0">
                <a:solidFill>
                  <a:srgbClr val="FFFFFF"/>
                </a:solidFill>
              </a:rPr>
              <a:t>,  </a:t>
            </a:r>
            <a:r>
              <a:rPr lang="pt-BR" sz="2000" dirty="0" smtClean="0">
                <a:solidFill>
                  <a:srgbClr val="FFFFFF"/>
                </a:solidFill>
              </a:rPr>
              <a:t>2</a:t>
            </a:r>
            <a:r>
              <a:rPr sz="2000" dirty="0" smtClean="0">
                <a:solidFill>
                  <a:srgbClr val="FFFFFF"/>
                </a:solidFill>
              </a:rPr>
              <a:t>, </a:t>
            </a:r>
            <a:r>
              <a:rPr lang="pt-BR" sz="2000" dirty="0" smtClean="0">
                <a:solidFill>
                  <a:srgbClr val="FFFFFF"/>
                </a:solidFill>
              </a:rPr>
              <a:t>3</a:t>
            </a:r>
            <a:r>
              <a:rPr sz="2000" dirty="0" smtClean="0">
                <a:solidFill>
                  <a:srgbClr val="FFFFFF"/>
                </a:solidFill>
              </a:rPr>
              <a:t> </a:t>
            </a:r>
            <a:r>
              <a:rPr sz="2000" dirty="0">
                <a:solidFill>
                  <a:srgbClr val="FFFFFF"/>
                </a:solidFill>
              </a:rPr>
              <a:t>e</a:t>
            </a:r>
            <a:r>
              <a:rPr sz="2000" spc="-95" dirty="0">
                <a:solidFill>
                  <a:srgbClr val="FFFFFF"/>
                </a:solidFill>
              </a:rPr>
              <a:t> </a:t>
            </a:r>
            <a:r>
              <a:rPr lang="pt-BR" sz="2000" dirty="0" smtClean="0">
                <a:solidFill>
                  <a:srgbClr val="FFFFFF"/>
                </a:solidFill>
              </a:rPr>
              <a:t>4</a:t>
            </a:r>
            <a:endParaRPr sz="2000" dirty="0"/>
          </a:p>
        </p:txBody>
      </p:sp>
      <p:sp>
        <p:nvSpPr>
          <p:cNvPr id="5" name="object 5"/>
          <p:cNvSpPr txBox="1"/>
          <p:nvPr/>
        </p:nvSpPr>
        <p:spPr>
          <a:xfrm>
            <a:off x="483552" y="1753066"/>
            <a:ext cx="1266825" cy="4295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1846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dá</a:t>
            </a:r>
            <a:r>
              <a:rPr sz="20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valor  nulo.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A subconta  “Ativos 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de 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Reserva”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é  o saldo</a:t>
            </a:r>
            <a:r>
              <a:rPr sz="20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total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do balanço  de 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pagamento 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(que se  iguala à 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variação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de  reservas do  país).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34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4075" rIns="0" bIns="0" rtlCol="0">
            <a:spAutoFit/>
          </a:bodyPr>
          <a:lstStyle/>
          <a:p>
            <a:pPr marL="409575" marR="5080" indent="-123825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A curva F (saída líquida de capitais, que é o simétrico das contas  capital e financeira, exceto os Ativos de Reserva) – ver p.</a:t>
            </a:r>
            <a:r>
              <a:rPr sz="2500" spc="250" dirty="0"/>
              <a:t> </a:t>
            </a:r>
            <a:r>
              <a:rPr sz="2500" spc="-5" dirty="0"/>
              <a:t>337)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1639823" y="4978908"/>
            <a:ext cx="5075555" cy="0"/>
          </a:xfrm>
          <a:custGeom>
            <a:avLst/>
            <a:gdLst/>
            <a:ahLst/>
            <a:cxnLst/>
            <a:rect l="l" t="t" r="r" b="b"/>
            <a:pathLst>
              <a:path w="5075555">
                <a:moveTo>
                  <a:pt x="0" y="0"/>
                </a:moveTo>
                <a:lnTo>
                  <a:pt x="507542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02552" y="494080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34867" y="2239772"/>
            <a:ext cx="0" cy="2739390"/>
          </a:xfrm>
          <a:custGeom>
            <a:avLst/>
            <a:gdLst/>
            <a:ahLst/>
            <a:cxnLst/>
            <a:rect l="l" t="t" r="r" b="b"/>
            <a:pathLst>
              <a:path h="2739390">
                <a:moveTo>
                  <a:pt x="0" y="2739135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96771" y="217626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581140" y="4989639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15894" y="5048465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0827" y="3271392"/>
            <a:ext cx="424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spc="7" baseline="13888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300" spc="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3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1560" baseline="1157" dirty="0">
                <a:solidFill>
                  <a:srgbClr val="FFFFFF"/>
                </a:solidFill>
                <a:latin typeface="Symbol"/>
                <a:cs typeface="Symbol"/>
              </a:rPr>
              <a:t>•</a:t>
            </a:r>
            <a:endParaRPr sz="3600" baseline="1157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98289" y="5075326"/>
            <a:ext cx="347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13738" y="2830829"/>
            <a:ext cx="4543425" cy="2162810"/>
          </a:xfrm>
          <a:custGeom>
            <a:avLst/>
            <a:gdLst/>
            <a:ahLst/>
            <a:cxnLst/>
            <a:rect l="l" t="t" r="r" b="b"/>
            <a:pathLst>
              <a:path w="4543425" h="2162810">
                <a:moveTo>
                  <a:pt x="0" y="0"/>
                </a:moveTo>
                <a:lnTo>
                  <a:pt x="4543044" y="2162556"/>
                </a:lnTo>
              </a:path>
            </a:pathLst>
          </a:custGeom>
          <a:ln w="259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000" y="4194047"/>
            <a:ext cx="29209" cy="828040"/>
          </a:xfrm>
          <a:custGeom>
            <a:avLst/>
            <a:gdLst/>
            <a:ahLst/>
            <a:cxnLst/>
            <a:rect l="l" t="t" r="r" b="b"/>
            <a:pathLst>
              <a:path w="29210" h="828039">
                <a:moveTo>
                  <a:pt x="28955" y="827532"/>
                </a:moveTo>
                <a:lnTo>
                  <a:pt x="0" y="0"/>
                </a:lnTo>
              </a:path>
            </a:pathLst>
          </a:custGeom>
          <a:ln w="9143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21151" y="4194047"/>
            <a:ext cx="1437640" cy="13970"/>
          </a:xfrm>
          <a:custGeom>
            <a:avLst/>
            <a:gdLst/>
            <a:ahLst/>
            <a:cxnLst/>
            <a:rect l="l" t="t" r="r" b="b"/>
            <a:pathLst>
              <a:path w="1437639" h="13970">
                <a:moveTo>
                  <a:pt x="1437132" y="13715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07865" y="3986276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07652" y="3952938"/>
            <a:ext cx="2463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15489" y="5061077"/>
            <a:ext cx="346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33600" y="2988564"/>
            <a:ext cx="0" cy="1990725"/>
          </a:xfrm>
          <a:custGeom>
            <a:avLst/>
            <a:gdLst/>
            <a:ahLst/>
            <a:cxnLst/>
            <a:rect l="l" t="t" r="r" b="b"/>
            <a:pathLst>
              <a:path h="1990725">
                <a:moveTo>
                  <a:pt x="0" y="1990344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47316" y="3034283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2791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212464" y="2819463"/>
            <a:ext cx="24637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61527" y="2816288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90101" y="1273390"/>
            <a:ext cx="2693670" cy="1113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F(r,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400" baseline="2430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, risco</a:t>
            </a: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país)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Times New Roman"/>
              <a:cs typeface="Times New Roman"/>
            </a:endParaRPr>
          </a:p>
          <a:p>
            <a:pPr marL="466725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6313" y="5988253"/>
            <a:ext cx="79387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posição da curva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depende da taxa de juros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internacional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400" spc="-2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do  risco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país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0747" y="55245"/>
            <a:ext cx="684022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7345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Deslocamento </a:t>
            </a:r>
            <a:r>
              <a:rPr sz="3600" dirty="0"/>
              <a:t>da </a:t>
            </a:r>
            <a:r>
              <a:rPr sz="3600" spc="-5" dirty="0"/>
              <a:t>curva F quando  aumenta </a:t>
            </a:r>
            <a:r>
              <a:rPr sz="3600" dirty="0"/>
              <a:t>a </a:t>
            </a:r>
            <a:r>
              <a:rPr sz="3600" spc="-5" dirty="0"/>
              <a:t>taxa </a:t>
            </a:r>
            <a:r>
              <a:rPr sz="3600" dirty="0"/>
              <a:t>de </a:t>
            </a:r>
            <a:r>
              <a:rPr sz="3600" spc="-5" dirty="0"/>
              <a:t>juros</a:t>
            </a:r>
            <a:r>
              <a:rPr sz="3600" dirty="0"/>
              <a:t> </a:t>
            </a:r>
            <a:r>
              <a:rPr sz="3600" spc="-5" dirty="0"/>
              <a:t>internacional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639823" y="4957813"/>
            <a:ext cx="5574030" cy="21590"/>
          </a:xfrm>
          <a:custGeom>
            <a:avLst/>
            <a:gdLst/>
            <a:ahLst/>
            <a:cxnLst/>
            <a:rect l="l" t="t" r="r" b="b"/>
            <a:pathLst>
              <a:path w="5574030" h="21589">
                <a:moveTo>
                  <a:pt x="0" y="21094"/>
                </a:moveTo>
                <a:lnTo>
                  <a:pt x="557377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00754" y="4919762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4" h="76200">
                <a:moveTo>
                  <a:pt x="0" y="0"/>
                </a:moveTo>
                <a:lnTo>
                  <a:pt x="292" y="76200"/>
                </a:lnTo>
                <a:lnTo>
                  <a:pt x="76339" y="3780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34867" y="2239772"/>
            <a:ext cx="0" cy="2739390"/>
          </a:xfrm>
          <a:custGeom>
            <a:avLst/>
            <a:gdLst/>
            <a:ahLst/>
            <a:cxnLst/>
            <a:rect l="l" t="t" r="r" b="b"/>
            <a:pathLst>
              <a:path h="2739390">
                <a:moveTo>
                  <a:pt x="0" y="2739135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96771" y="217626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90727" y="5008689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0827" y="3271392"/>
            <a:ext cx="424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spc="7" baseline="13888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300" spc="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3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1560" baseline="1157" dirty="0">
                <a:solidFill>
                  <a:srgbClr val="FFFFFF"/>
                </a:solidFill>
                <a:latin typeface="Symbol"/>
                <a:cs typeface="Symbol"/>
              </a:rPr>
              <a:t>•</a:t>
            </a:r>
            <a:endParaRPr sz="3600" baseline="1157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8289" y="5075326"/>
            <a:ext cx="347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13738" y="2830829"/>
            <a:ext cx="4543425" cy="2162810"/>
          </a:xfrm>
          <a:custGeom>
            <a:avLst/>
            <a:gdLst/>
            <a:ahLst/>
            <a:cxnLst/>
            <a:rect l="l" t="t" r="r" b="b"/>
            <a:pathLst>
              <a:path w="4543425" h="2162810">
                <a:moveTo>
                  <a:pt x="0" y="0"/>
                </a:moveTo>
                <a:lnTo>
                  <a:pt x="4543044" y="2162556"/>
                </a:lnTo>
              </a:path>
            </a:pathLst>
          </a:custGeom>
          <a:ln w="259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2000" y="4194047"/>
            <a:ext cx="29209" cy="828040"/>
          </a:xfrm>
          <a:custGeom>
            <a:avLst/>
            <a:gdLst/>
            <a:ahLst/>
            <a:cxnLst/>
            <a:rect l="l" t="t" r="r" b="b"/>
            <a:pathLst>
              <a:path w="29210" h="828039">
                <a:moveTo>
                  <a:pt x="28955" y="827532"/>
                </a:moveTo>
                <a:lnTo>
                  <a:pt x="0" y="0"/>
                </a:lnTo>
              </a:path>
            </a:pathLst>
          </a:custGeom>
          <a:ln w="9143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21151" y="4194047"/>
            <a:ext cx="2327275" cy="58419"/>
          </a:xfrm>
          <a:custGeom>
            <a:avLst/>
            <a:gdLst/>
            <a:ahLst/>
            <a:cxnLst/>
            <a:rect l="l" t="t" r="r" b="b"/>
            <a:pathLst>
              <a:path w="2327275" h="58420">
                <a:moveTo>
                  <a:pt x="2327148" y="57912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07865" y="3986276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07652" y="3952938"/>
            <a:ext cx="2463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02789" y="5061077"/>
            <a:ext cx="1216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024890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2	</a:t>
            </a:r>
            <a:r>
              <a:rPr sz="3600" baseline="2314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3600" baseline="2314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33600" y="2988564"/>
            <a:ext cx="0" cy="1990725"/>
          </a:xfrm>
          <a:custGeom>
            <a:avLst/>
            <a:gdLst/>
            <a:ahLst/>
            <a:cxnLst/>
            <a:rect l="l" t="t" r="r" b="b"/>
            <a:pathLst>
              <a:path h="1990725">
                <a:moveTo>
                  <a:pt x="0" y="1990344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47316" y="3034283"/>
            <a:ext cx="1003300" cy="0"/>
          </a:xfrm>
          <a:custGeom>
            <a:avLst/>
            <a:gdLst/>
            <a:ahLst/>
            <a:cxnLst/>
            <a:rect l="l" t="t" r="r" b="b"/>
            <a:pathLst>
              <a:path w="1003300">
                <a:moveTo>
                  <a:pt x="0" y="0"/>
                </a:moveTo>
                <a:lnTo>
                  <a:pt x="1002791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212464" y="2819463"/>
            <a:ext cx="24637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61527" y="2816288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02801" y="1273390"/>
            <a:ext cx="2668270" cy="1113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F(r,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400" baseline="2430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, risco</a:t>
            </a: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país)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Times New Roman"/>
              <a:cs typeface="Times New Roman"/>
            </a:endParaRPr>
          </a:p>
          <a:p>
            <a:pPr marL="454025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0027" y="5646801"/>
            <a:ext cx="8599170" cy="1030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 aumento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da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taxa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juros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internacional faz diminuir a entrada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capitais e  aumentar a saída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capitais. Portanto, para cada taxa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juros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real esperada  doméstica,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tem-se maior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valor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F (saída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capitais – entrada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2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capitais)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14777" y="2777489"/>
            <a:ext cx="4544695" cy="2162810"/>
          </a:xfrm>
          <a:custGeom>
            <a:avLst/>
            <a:gdLst/>
            <a:ahLst/>
            <a:cxnLst/>
            <a:rect l="l" t="t" r="r" b="b"/>
            <a:pathLst>
              <a:path w="4544695" h="2162810">
                <a:moveTo>
                  <a:pt x="0" y="0"/>
                </a:moveTo>
                <a:lnTo>
                  <a:pt x="4544568" y="2162556"/>
                </a:lnTo>
              </a:path>
            </a:pathLst>
          </a:custGeom>
          <a:ln w="25908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59708" y="3720655"/>
            <a:ext cx="31750" cy="39370"/>
          </a:xfrm>
          <a:custGeom>
            <a:avLst/>
            <a:gdLst/>
            <a:ahLst/>
            <a:cxnLst/>
            <a:rect l="l" t="t" r="r" b="b"/>
            <a:pathLst>
              <a:path w="31750" h="39370">
                <a:moveTo>
                  <a:pt x="0" y="39052"/>
                </a:moveTo>
                <a:lnTo>
                  <a:pt x="3164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53759" y="3671321"/>
            <a:ext cx="78105" cy="83185"/>
          </a:xfrm>
          <a:custGeom>
            <a:avLst/>
            <a:gdLst/>
            <a:ahLst/>
            <a:cxnLst/>
            <a:rect l="l" t="t" r="r" b="b"/>
            <a:pathLst>
              <a:path w="78104" h="83185">
                <a:moveTo>
                  <a:pt x="77571" y="0"/>
                </a:moveTo>
                <a:lnTo>
                  <a:pt x="0" y="35217"/>
                </a:lnTo>
                <a:lnTo>
                  <a:pt x="59207" y="83185"/>
                </a:lnTo>
                <a:lnTo>
                  <a:pt x="775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28615" y="4048188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6339" y="3281311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40964" y="3489959"/>
            <a:ext cx="780415" cy="7620"/>
          </a:xfrm>
          <a:custGeom>
            <a:avLst/>
            <a:gdLst/>
            <a:ahLst/>
            <a:cxnLst/>
            <a:rect l="l" t="t" r="r" b="b"/>
            <a:pathLst>
              <a:path w="780414" h="7620">
                <a:moveTo>
                  <a:pt x="780288" y="762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10228" y="3782098"/>
            <a:ext cx="172085" cy="6985"/>
          </a:xfrm>
          <a:custGeom>
            <a:avLst/>
            <a:gdLst/>
            <a:ahLst/>
            <a:cxnLst/>
            <a:rect l="l" t="t" r="r" b="b"/>
            <a:pathLst>
              <a:path w="172085" h="6985">
                <a:moveTo>
                  <a:pt x="-6350" y="3473"/>
                </a:moveTo>
                <a:lnTo>
                  <a:pt x="177850" y="3473"/>
                </a:lnTo>
              </a:path>
            </a:pathLst>
          </a:custGeom>
          <a:ln w="19646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67499" y="3744542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0"/>
                </a:moveTo>
                <a:lnTo>
                  <a:pt x="3086" y="76136"/>
                </a:lnTo>
                <a:lnTo>
                  <a:pt x="77673" y="34975"/>
                </a:lnTo>
                <a:lnTo>
                  <a:pt x="0" y="0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7685" y="410971"/>
            <a:ext cx="246697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/>
              <a:t>Exercício</a:t>
            </a:r>
            <a:r>
              <a:rPr sz="4200" spc="-75" dirty="0"/>
              <a:t> </a:t>
            </a:r>
            <a:r>
              <a:rPr sz="4200" dirty="0"/>
              <a:t>3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418465" y="2000504"/>
            <a:ext cx="8248015" cy="3049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0" marR="30480" indent="-343535" algn="just">
              <a:lnSpc>
                <a:spcPct val="100200"/>
              </a:lnSpc>
              <a:spcBef>
                <a:spcPts val="95"/>
              </a:spcBef>
              <a:buChar char="•"/>
              <a:tabLst>
                <a:tab pos="38100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2.a) mostre 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deslocamento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curva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F no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plano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cartesiano F </a:t>
            </a:r>
            <a:r>
              <a:rPr sz="3200" i="1" dirty="0">
                <a:solidFill>
                  <a:srgbClr val="FFFF00"/>
                </a:solidFill>
                <a:latin typeface="Times New Roman"/>
                <a:cs typeface="Times New Roman"/>
              </a:rPr>
              <a:t>versus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r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quando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há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diminuição 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da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taxa de juros internacional (r</a:t>
            </a:r>
            <a:r>
              <a:rPr sz="3150" baseline="25132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3150" spc="262" baseline="25132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Symbol"/>
                <a:cs typeface="Symbol"/>
              </a:rPr>
              <a:t>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);</a:t>
            </a:r>
            <a:endParaRPr sz="3200">
              <a:latin typeface="Times New Roman"/>
              <a:cs typeface="Times New Roman"/>
            </a:endParaRPr>
          </a:p>
          <a:p>
            <a:pPr marL="380365" marR="31115" indent="-342900" algn="just">
              <a:lnSpc>
                <a:spcPct val="100000"/>
              </a:lnSpc>
              <a:spcBef>
                <a:spcPts val="755"/>
              </a:spcBef>
              <a:buChar char="•"/>
              <a:tabLst>
                <a:tab pos="38100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2.b) mostre 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deslocamento da curva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F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no plano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cartesino F </a:t>
            </a:r>
            <a:r>
              <a:rPr sz="3200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versus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r quando há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aumento 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do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risco do</a:t>
            </a:r>
            <a:r>
              <a:rPr sz="3200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país.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1723" y="207327"/>
            <a:ext cx="4940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 </a:t>
            </a:r>
            <a:r>
              <a:rPr sz="3600" dirty="0"/>
              <a:t>Curva </a:t>
            </a:r>
            <a:r>
              <a:rPr sz="3600" spc="-5" dirty="0"/>
              <a:t>BP </a:t>
            </a:r>
            <a:r>
              <a:rPr sz="3600" dirty="0"/>
              <a:t>(p. 338 e</a:t>
            </a:r>
            <a:r>
              <a:rPr sz="3600" spc="-85" dirty="0"/>
              <a:t> </a:t>
            </a:r>
            <a:r>
              <a:rPr sz="3600" dirty="0"/>
              <a:t>339)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56920" y="828420"/>
            <a:ext cx="3441065" cy="60706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675005" marR="30480" indent="-637540">
              <a:lnSpc>
                <a:spcPts val="2170"/>
              </a:lnSpc>
              <a:spcBef>
                <a:spcPts val="365"/>
              </a:spcBef>
            </a:pPr>
            <a:r>
              <a:rPr sz="2000" dirty="0">
                <a:solidFill>
                  <a:srgbClr val="66FFFF"/>
                </a:solidFill>
                <a:latin typeface="Times New Roman"/>
                <a:cs typeface="Times New Roman"/>
              </a:rPr>
              <a:t>Suponha o nível de preço</a:t>
            </a:r>
            <a:r>
              <a:rPr sz="2000" spc="-155" dirty="0">
                <a:solidFill>
                  <a:srgbClr val="66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6FFFF"/>
                </a:solidFill>
                <a:latin typeface="Times New Roman"/>
                <a:cs typeface="Times New Roman"/>
              </a:rPr>
              <a:t>interno  </a:t>
            </a:r>
            <a:r>
              <a:rPr sz="2000" spc="5" dirty="0">
                <a:solidFill>
                  <a:srgbClr val="66FFFF"/>
                </a:solidFill>
                <a:latin typeface="Times New Roman"/>
                <a:cs typeface="Times New Roman"/>
              </a:rPr>
              <a:t>P</a:t>
            </a:r>
            <a:r>
              <a:rPr sz="1950" spc="7" baseline="-25641" dirty="0">
                <a:solidFill>
                  <a:srgbClr val="66FFFF"/>
                </a:solidFill>
                <a:latin typeface="Times New Roman"/>
                <a:cs typeface="Times New Roman"/>
              </a:rPr>
              <a:t>0 </a:t>
            </a:r>
            <a:r>
              <a:rPr sz="2000" dirty="0">
                <a:solidFill>
                  <a:srgbClr val="66FFFF"/>
                </a:solidFill>
                <a:latin typeface="Times New Roman"/>
                <a:cs typeface="Times New Roman"/>
              </a:rPr>
              <a:t>e a taxa de </a:t>
            </a:r>
            <a:r>
              <a:rPr sz="2000" spc="-5" dirty="0">
                <a:solidFill>
                  <a:srgbClr val="66FFFF"/>
                </a:solidFill>
                <a:latin typeface="Times New Roman"/>
                <a:cs typeface="Times New Roman"/>
              </a:rPr>
              <a:t>câmbio</a:t>
            </a:r>
            <a:r>
              <a:rPr sz="2000" spc="-235" dirty="0">
                <a:solidFill>
                  <a:srgbClr val="66FFFF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6FFFF"/>
                </a:solidFill>
                <a:latin typeface="Symbol"/>
                <a:cs typeface="Symbol"/>
              </a:rPr>
              <a:t></a:t>
            </a:r>
            <a:r>
              <a:rPr sz="1950" spc="7" baseline="-25641" dirty="0">
                <a:solidFill>
                  <a:srgbClr val="66FFFF"/>
                </a:solidFill>
                <a:latin typeface="Times New Roman"/>
                <a:cs typeface="Times New Roman"/>
              </a:rPr>
              <a:t>0</a:t>
            </a:r>
            <a:endParaRPr sz="1950" baseline="-25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02436" y="3830573"/>
            <a:ext cx="6560820" cy="0"/>
          </a:xfrm>
          <a:custGeom>
            <a:avLst/>
            <a:gdLst/>
            <a:ahLst/>
            <a:cxnLst/>
            <a:rect l="l" t="t" r="r" b="b"/>
            <a:pathLst>
              <a:path w="6560820">
                <a:moveTo>
                  <a:pt x="0" y="0"/>
                </a:moveTo>
                <a:lnTo>
                  <a:pt x="6560820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8778" y="3787137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5">
                <a:moveTo>
                  <a:pt x="0" y="0"/>
                </a:moveTo>
                <a:lnTo>
                  <a:pt x="0" y="86868"/>
                </a:lnTo>
                <a:lnTo>
                  <a:pt x="86868" y="434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0048" y="3787136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4" h="86995">
                <a:moveTo>
                  <a:pt x="86868" y="0"/>
                </a:moveTo>
                <a:lnTo>
                  <a:pt x="0" y="43434"/>
                </a:lnTo>
                <a:lnTo>
                  <a:pt x="86868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68190" y="1472183"/>
            <a:ext cx="0" cy="4753610"/>
          </a:xfrm>
          <a:custGeom>
            <a:avLst/>
            <a:gdLst/>
            <a:ahLst/>
            <a:cxnLst/>
            <a:rect l="l" t="t" r="r" b="b"/>
            <a:pathLst>
              <a:path h="4753610">
                <a:moveTo>
                  <a:pt x="0" y="4753356"/>
                </a:moveTo>
                <a:lnTo>
                  <a:pt x="0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24761" y="1399791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4">
                <a:moveTo>
                  <a:pt x="43433" y="0"/>
                </a:moveTo>
                <a:lnTo>
                  <a:pt x="0" y="86867"/>
                </a:lnTo>
                <a:lnTo>
                  <a:pt x="86867" y="86867"/>
                </a:lnTo>
                <a:lnTo>
                  <a:pt x="434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24761" y="6211059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5">
                <a:moveTo>
                  <a:pt x="86868" y="0"/>
                </a:moveTo>
                <a:lnTo>
                  <a:pt x="0" y="0"/>
                </a:lnTo>
                <a:lnTo>
                  <a:pt x="43434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53502" y="386556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3752" y="6070637"/>
            <a:ext cx="622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X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1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33703" y="3844988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28372" y="4318190"/>
            <a:ext cx="2793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36385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Exportações Líquidas 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.x(P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, </a:t>
            </a:r>
            <a:r>
              <a:rPr sz="1800" spc="-1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800" spc="-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)–</a:t>
            </a:r>
            <a:r>
              <a:rPr sz="1800" spc="-1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800" spc="-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.P</a:t>
            </a:r>
            <a:r>
              <a:rPr sz="1800" spc="-15" baseline="25462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.m(y,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1800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33009" y="4106417"/>
            <a:ext cx="2318385" cy="1891664"/>
          </a:xfrm>
          <a:custGeom>
            <a:avLst/>
            <a:gdLst/>
            <a:ahLst/>
            <a:cxnLst/>
            <a:rect l="l" t="t" r="r" b="b"/>
            <a:pathLst>
              <a:path w="2318384" h="1891664">
                <a:moveTo>
                  <a:pt x="0" y="1891283"/>
                </a:moveTo>
                <a:lnTo>
                  <a:pt x="9259" y="1837254"/>
                </a:lnTo>
                <a:lnTo>
                  <a:pt x="18557" y="1783269"/>
                </a:lnTo>
                <a:lnTo>
                  <a:pt x="27933" y="1729372"/>
                </a:lnTo>
                <a:lnTo>
                  <a:pt x="37426" y="1675607"/>
                </a:lnTo>
                <a:lnTo>
                  <a:pt x="47075" y="1622019"/>
                </a:lnTo>
                <a:lnTo>
                  <a:pt x="56918" y="1568651"/>
                </a:lnTo>
                <a:lnTo>
                  <a:pt x="66995" y="1515548"/>
                </a:lnTo>
                <a:lnTo>
                  <a:pt x="77345" y="1462754"/>
                </a:lnTo>
                <a:lnTo>
                  <a:pt x="88006" y="1410313"/>
                </a:lnTo>
                <a:lnTo>
                  <a:pt x="99018" y="1358269"/>
                </a:lnTo>
                <a:lnTo>
                  <a:pt x="110420" y="1306665"/>
                </a:lnTo>
                <a:lnTo>
                  <a:pt x="122250" y="1255547"/>
                </a:lnTo>
                <a:lnTo>
                  <a:pt x="134548" y="1204959"/>
                </a:lnTo>
                <a:lnTo>
                  <a:pt x="147352" y="1154944"/>
                </a:lnTo>
                <a:lnTo>
                  <a:pt x="160701" y="1105546"/>
                </a:lnTo>
                <a:lnTo>
                  <a:pt x="174635" y="1056810"/>
                </a:lnTo>
                <a:lnTo>
                  <a:pt x="189192" y="1008780"/>
                </a:lnTo>
                <a:lnTo>
                  <a:pt x="204411" y="961500"/>
                </a:lnTo>
                <a:lnTo>
                  <a:pt x="220332" y="915013"/>
                </a:lnTo>
                <a:lnTo>
                  <a:pt x="236992" y="869365"/>
                </a:lnTo>
                <a:lnTo>
                  <a:pt x="254432" y="824599"/>
                </a:lnTo>
                <a:lnTo>
                  <a:pt x="272690" y="780760"/>
                </a:lnTo>
                <a:lnTo>
                  <a:pt x="291805" y="737891"/>
                </a:lnTo>
                <a:lnTo>
                  <a:pt x="311816" y="696036"/>
                </a:lnTo>
                <a:lnTo>
                  <a:pt x="332763" y="655240"/>
                </a:lnTo>
                <a:lnTo>
                  <a:pt x="354683" y="615547"/>
                </a:lnTo>
                <a:lnTo>
                  <a:pt x="377616" y="577001"/>
                </a:lnTo>
                <a:lnTo>
                  <a:pt x="401601" y="539646"/>
                </a:lnTo>
                <a:lnTo>
                  <a:pt x="426677" y="503526"/>
                </a:lnTo>
                <a:lnTo>
                  <a:pt x="452882" y="468685"/>
                </a:lnTo>
                <a:lnTo>
                  <a:pt x="480256" y="435168"/>
                </a:lnTo>
                <a:lnTo>
                  <a:pt x="508839" y="403018"/>
                </a:lnTo>
                <a:lnTo>
                  <a:pt x="538667" y="372279"/>
                </a:lnTo>
                <a:lnTo>
                  <a:pt x="569782" y="342996"/>
                </a:lnTo>
                <a:lnTo>
                  <a:pt x="602221" y="315213"/>
                </a:lnTo>
                <a:lnTo>
                  <a:pt x="635054" y="289669"/>
                </a:lnTo>
                <a:lnTo>
                  <a:pt x="669140" y="265542"/>
                </a:lnTo>
                <a:lnTo>
                  <a:pt x="704443" y="242795"/>
                </a:lnTo>
                <a:lnTo>
                  <a:pt x="740928" y="221384"/>
                </a:lnTo>
                <a:lnTo>
                  <a:pt x="778558" y="201271"/>
                </a:lnTo>
                <a:lnTo>
                  <a:pt x="817299" y="182415"/>
                </a:lnTo>
                <a:lnTo>
                  <a:pt x="857113" y="164775"/>
                </a:lnTo>
                <a:lnTo>
                  <a:pt x="897966" y="148310"/>
                </a:lnTo>
                <a:lnTo>
                  <a:pt x="939821" y="132980"/>
                </a:lnTo>
                <a:lnTo>
                  <a:pt x="982642" y="118745"/>
                </a:lnTo>
                <a:lnTo>
                  <a:pt x="1026395" y="105564"/>
                </a:lnTo>
                <a:lnTo>
                  <a:pt x="1071042" y="93396"/>
                </a:lnTo>
                <a:lnTo>
                  <a:pt x="1116549" y="82201"/>
                </a:lnTo>
                <a:lnTo>
                  <a:pt x="1162879" y="71939"/>
                </a:lnTo>
                <a:lnTo>
                  <a:pt x="1209997" y="62568"/>
                </a:lnTo>
                <a:lnTo>
                  <a:pt x="1257867" y="54049"/>
                </a:lnTo>
                <a:lnTo>
                  <a:pt x="1306452" y="46340"/>
                </a:lnTo>
                <a:lnTo>
                  <a:pt x="1355718" y="39401"/>
                </a:lnTo>
                <a:lnTo>
                  <a:pt x="1405628" y="33192"/>
                </a:lnTo>
                <a:lnTo>
                  <a:pt x="1456147" y="27673"/>
                </a:lnTo>
                <a:lnTo>
                  <a:pt x="1507239" y="22801"/>
                </a:lnTo>
                <a:lnTo>
                  <a:pt x="1558868" y="18538"/>
                </a:lnTo>
                <a:lnTo>
                  <a:pt x="1610997" y="14843"/>
                </a:lnTo>
                <a:lnTo>
                  <a:pt x="1663593" y="11674"/>
                </a:lnTo>
                <a:lnTo>
                  <a:pt x="1716618" y="8992"/>
                </a:lnTo>
                <a:lnTo>
                  <a:pt x="1770036" y="6756"/>
                </a:lnTo>
                <a:lnTo>
                  <a:pt x="1823813" y="4925"/>
                </a:lnTo>
                <a:lnTo>
                  <a:pt x="1877912" y="3459"/>
                </a:lnTo>
                <a:lnTo>
                  <a:pt x="1932297" y="2317"/>
                </a:lnTo>
                <a:lnTo>
                  <a:pt x="1986932" y="1459"/>
                </a:lnTo>
                <a:lnTo>
                  <a:pt x="2041783" y="844"/>
                </a:lnTo>
                <a:lnTo>
                  <a:pt x="2096812" y="432"/>
                </a:lnTo>
                <a:lnTo>
                  <a:pt x="2151985" y="182"/>
                </a:lnTo>
                <a:lnTo>
                  <a:pt x="2207265" y="54"/>
                </a:lnTo>
                <a:lnTo>
                  <a:pt x="2262616" y="6"/>
                </a:lnTo>
                <a:lnTo>
                  <a:pt x="2318004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8142" y="2616009"/>
            <a:ext cx="23837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Saída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Líquida de</a:t>
            </a:r>
            <a:r>
              <a:rPr sz="18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Capitais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79410" y="2966453"/>
            <a:ext cx="380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(r)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31085" y="1511046"/>
            <a:ext cx="2550160" cy="1645920"/>
          </a:xfrm>
          <a:custGeom>
            <a:avLst/>
            <a:gdLst/>
            <a:ahLst/>
            <a:cxnLst/>
            <a:rect l="l" t="t" r="r" b="b"/>
            <a:pathLst>
              <a:path w="2550160" h="1645920">
                <a:moveTo>
                  <a:pt x="0" y="1645919"/>
                </a:moveTo>
                <a:lnTo>
                  <a:pt x="50409" y="1636284"/>
                </a:lnTo>
                <a:lnTo>
                  <a:pt x="100807" y="1626608"/>
                </a:lnTo>
                <a:lnTo>
                  <a:pt x="151184" y="1616849"/>
                </a:lnTo>
                <a:lnTo>
                  <a:pt x="201529" y="1606968"/>
                </a:lnTo>
                <a:lnTo>
                  <a:pt x="251831" y="1596924"/>
                </a:lnTo>
                <a:lnTo>
                  <a:pt x="302079" y="1586675"/>
                </a:lnTo>
                <a:lnTo>
                  <a:pt x="352263" y="1576181"/>
                </a:lnTo>
                <a:lnTo>
                  <a:pt x="402372" y="1565402"/>
                </a:lnTo>
                <a:lnTo>
                  <a:pt x="452395" y="1554295"/>
                </a:lnTo>
                <a:lnTo>
                  <a:pt x="502320" y="1542821"/>
                </a:lnTo>
                <a:lnTo>
                  <a:pt x="552139" y="1530938"/>
                </a:lnTo>
                <a:lnTo>
                  <a:pt x="601839" y="1518606"/>
                </a:lnTo>
                <a:lnTo>
                  <a:pt x="651410" y="1505783"/>
                </a:lnTo>
                <a:lnTo>
                  <a:pt x="700841" y="1492430"/>
                </a:lnTo>
                <a:lnTo>
                  <a:pt x="750122" y="1478505"/>
                </a:lnTo>
                <a:lnTo>
                  <a:pt x="799241" y="1463967"/>
                </a:lnTo>
                <a:lnTo>
                  <a:pt x="848189" y="1448775"/>
                </a:lnTo>
                <a:lnTo>
                  <a:pt x="896953" y="1432890"/>
                </a:lnTo>
                <a:lnTo>
                  <a:pt x="945524" y="1416268"/>
                </a:lnTo>
                <a:lnTo>
                  <a:pt x="993891" y="1398871"/>
                </a:lnTo>
                <a:lnTo>
                  <a:pt x="1042042" y="1380657"/>
                </a:lnTo>
                <a:lnTo>
                  <a:pt x="1089967" y="1361586"/>
                </a:lnTo>
                <a:lnTo>
                  <a:pt x="1137656" y="1341615"/>
                </a:lnTo>
                <a:lnTo>
                  <a:pt x="1185097" y="1320706"/>
                </a:lnTo>
                <a:lnTo>
                  <a:pt x="1232281" y="1298816"/>
                </a:lnTo>
                <a:lnTo>
                  <a:pt x="1276309" y="1277345"/>
                </a:lnTo>
                <a:lnTo>
                  <a:pt x="1321181" y="1254472"/>
                </a:lnTo>
                <a:lnTo>
                  <a:pt x="1366772" y="1230299"/>
                </a:lnTo>
                <a:lnTo>
                  <a:pt x="1412957" y="1204928"/>
                </a:lnTo>
                <a:lnTo>
                  <a:pt x="1459612" y="1178461"/>
                </a:lnTo>
                <a:lnTo>
                  <a:pt x="1506611" y="1151001"/>
                </a:lnTo>
                <a:lnTo>
                  <a:pt x="1553831" y="1122650"/>
                </a:lnTo>
                <a:lnTo>
                  <a:pt x="1601146" y="1093511"/>
                </a:lnTo>
                <a:lnTo>
                  <a:pt x="1648433" y="1063686"/>
                </a:lnTo>
                <a:lnTo>
                  <a:pt x="1695565" y="1033277"/>
                </a:lnTo>
                <a:lnTo>
                  <a:pt x="1742420" y="1002387"/>
                </a:lnTo>
                <a:lnTo>
                  <a:pt x="1788871" y="971119"/>
                </a:lnTo>
                <a:lnTo>
                  <a:pt x="1834795" y="939574"/>
                </a:lnTo>
                <a:lnTo>
                  <a:pt x="1880067" y="907854"/>
                </a:lnTo>
                <a:lnTo>
                  <a:pt x="1924562" y="876063"/>
                </a:lnTo>
                <a:lnTo>
                  <a:pt x="1968155" y="844303"/>
                </a:lnTo>
                <a:lnTo>
                  <a:pt x="2010722" y="812676"/>
                </a:lnTo>
                <a:lnTo>
                  <a:pt x="2052139" y="781284"/>
                </a:lnTo>
                <a:lnTo>
                  <a:pt x="2092280" y="750230"/>
                </a:lnTo>
                <a:lnTo>
                  <a:pt x="2131021" y="719617"/>
                </a:lnTo>
                <a:lnTo>
                  <a:pt x="2168237" y="689546"/>
                </a:lnTo>
                <a:lnTo>
                  <a:pt x="2203804" y="660120"/>
                </a:lnTo>
                <a:lnTo>
                  <a:pt x="2237596" y="631442"/>
                </a:lnTo>
                <a:lnTo>
                  <a:pt x="2269491" y="603613"/>
                </a:lnTo>
                <a:lnTo>
                  <a:pt x="2299362" y="576736"/>
                </a:lnTo>
                <a:lnTo>
                  <a:pt x="2352535" y="526249"/>
                </a:lnTo>
                <a:lnTo>
                  <a:pt x="2402440" y="473379"/>
                </a:lnTo>
                <a:lnTo>
                  <a:pt x="2443466" y="422860"/>
                </a:lnTo>
                <a:lnTo>
                  <a:pt x="2476420" y="374480"/>
                </a:lnTo>
                <a:lnTo>
                  <a:pt x="2502111" y="328025"/>
                </a:lnTo>
                <a:lnTo>
                  <a:pt x="2521344" y="283279"/>
                </a:lnTo>
                <a:lnTo>
                  <a:pt x="2534927" y="240031"/>
                </a:lnTo>
                <a:lnTo>
                  <a:pt x="2543668" y="198066"/>
                </a:lnTo>
                <a:lnTo>
                  <a:pt x="2548374" y="157170"/>
                </a:lnTo>
                <a:lnTo>
                  <a:pt x="2549851" y="117129"/>
                </a:lnTo>
                <a:lnTo>
                  <a:pt x="2548906" y="77729"/>
                </a:lnTo>
                <a:lnTo>
                  <a:pt x="2546349" y="38757"/>
                </a:lnTo>
                <a:lnTo>
                  <a:pt x="2542984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702752" y="6062662"/>
            <a:ext cx="992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X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–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M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=</a:t>
            </a:r>
            <a:r>
              <a:rPr sz="1800" spc="-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69998" y="3830573"/>
            <a:ext cx="2298700" cy="2211705"/>
          </a:xfrm>
          <a:custGeom>
            <a:avLst/>
            <a:gdLst/>
            <a:ahLst/>
            <a:cxnLst/>
            <a:rect l="l" t="t" r="r" b="b"/>
            <a:pathLst>
              <a:path w="2298700" h="2211704">
                <a:moveTo>
                  <a:pt x="2298192" y="0"/>
                </a:moveTo>
                <a:lnTo>
                  <a:pt x="0" y="2211324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52540" y="4021835"/>
            <a:ext cx="219468" cy="140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147055" y="3751262"/>
            <a:ext cx="910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0" algn="r">
              <a:lnSpc>
                <a:spcPct val="100000"/>
              </a:lnSpc>
              <a:spcBef>
                <a:spcPts val="100"/>
              </a:spcBef>
            </a:pPr>
            <a:r>
              <a:rPr sz="1800" spc="2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36564" y="3832859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0"/>
                </a:moveTo>
                <a:lnTo>
                  <a:pt x="0" y="361188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72000" y="4194047"/>
            <a:ext cx="1464945" cy="0"/>
          </a:xfrm>
          <a:custGeom>
            <a:avLst/>
            <a:gdLst/>
            <a:ahLst/>
            <a:cxnLst/>
            <a:rect l="l" t="t" r="r" b="b"/>
            <a:pathLst>
              <a:path w="1464945">
                <a:moveTo>
                  <a:pt x="1464564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158615" y="4173982"/>
            <a:ext cx="10909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45770" algn="l"/>
              </a:tabLst>
            </a:pPr>
            <a:r>
              <a:rPr sz="2400" baseline="1736" dirty="0">
                <a:solidFill>
                  <a:srgbClr val="FFFFFF"/>
                </a:solidFill>
                <a:latin typeface="Times New Roman"/>
                <a:cs typeface="Times New Roman"/>
              </a:rPr>
              <a:t>45º	</a:t>
            </a:r>
            <a:r>
              <a:rPr sz="1500" spc="-5" dirty="0">
                <a:solidFill>
                  <a:srgbClr val="FFFF00"/>
                </a:solidFill>
                <a:latin typeface="Times New Roman"/>
                <a:cs typeface="Times New Roman"/>
              </a:rPr>
              <a:t>(X–M)</a:t>
            </a:r>
            <a:r>
              <a:rPr sz="1500" spc="-7" baseline="-19444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500" baseline="-19444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194047" y="4194047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>
                <a:moveTo>
                  <a:pt x="377951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80332" y="3832859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361188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868102" y="3825875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180332" y="2046732"/>
            <a:ext cx="0" cy="1771014"/>
          </a:xfrm>
          <a:custGeom>
            <a:avLst/>
            <a:gdLst/>
            <a:ahLst/>
            <a:cxnLst/>
            <a:rect l="l" t="t" r="r" b="b"/>
            <a:pathLst>
              <a:path h="1771014">
                <a:moveTo>
                  <a:pt x="0" y="1770888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80332" y="2046732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330065" y="1733550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72000" y="2046732"/>
            <a:ext cx="1464945" cy="0"/>
          </a:xfrm>
          <a:custGeom>
            <a:avLst/>
            <a:gdLst/>
            <a:ahLst/>
            <a:cxnLst/>
            <a:rect l="l" t="t" r="r" b="b"/>
            <a:pathLst>
              <a:path w="1464945">
                <a:moveTo>
                  <a:pt x="0" y="0"/>
                </a:moveTo>
                <a:lnTo>
                  <a:pt x="1464564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36564" y="2046732"/>
            <a:ext cx="0" cy="1771014"/>
          </a:xfrm>
          <a:custGeom>
            <a:avLst/>
            <a:gdLst/>
            <a:ahLst/>
            <a:cxnLst/>
            <a:rect l="l" t="t" r="r" b="b"/>
            <a:pathLst>
              <a:path h="1771014">
                <a:moveTo>
                  <a:pt x="0" y="0"/>
                </a:moveTo>
                <a:lnTo>
                  <a:pt x="0" y="1770888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139815" y="1889125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57267" y="3762273"/>
            <a:ext cx="631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9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167884" y="3832859"/>
            <a:ext cx="0" cy="1450975"/>
          </a:xfrm>
          <a:custGeom>
            <a:avLst/>
            <a:gdLst/>
            <a:ahLst/>
            <a:cxnLst/>
            <a:rect l="l" t="t" r="r" b="b"/>
            <a:pathLst>
              <a:path h="1450975">
                <a:moveTo>
                  <a:pt x="0" y="0"/>
                </a:moveTo>
                <a:lnTo>
                  <a:pt x="0" y="1450848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5283708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>
                <a:moveTo>
                  <a:pt x="595884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566602" y="4970398"/>
            <a:ext cx="6699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99FF66"/>
                </a:solidFill>
                <a:latin typeface="Times New Roman"/>
                <a:cs typeface="Times New Roman"/>
              </a:rPr>
              <a:t>(X–M)</a:t>
            </a:r>
            <a:r>
              <a:rPr sz="1500" spc="-7" baseline="-19444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500" baseline="-19444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061716" y="5283708"/>
            <a:ext cx="1510665" cy="0"/>
          </a:xfrm>
          <a:custGeom>
            <a:avLst/>
            <a:gdLst/>
            <a:ahLst/>
            <a:cxnLst/>
            <a:rect l="l" t="t" r="r" b="b"/>
            <a:pathLst>
              <a:path w="1510664">
                <a:moveTo>
                  <a:pt x="1510284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61716" y="3832859"/>
            <a:ext cx="0" cy="1450975"/>
          </a:xfrm>
          <a:custGeom>
            <a:avLst/>
            <a:gdLst/>
            <a:ahLst/>
            <a:cxnLst/>
            <a:rect l="l" t="t" r="r" b="b"/>
            <a:pathLst>
              <a:path h="1450975">
                <a:moveTo>
                  <a:pt x="0" y="1450848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771139" y="3825875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F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061716" y="2816351"/>
            <a:ext cx="0" cy="1001394"/>
          </a:xfrm>
          <a:custGeom>
            <a:avLst/>
            <a:gdLst/>
            <a:ahLst/>
            <a:cxnLst/>
            <a:rect l="l" t="t" r="r" b="b"/>
            <a:pathLst>
              <a:path h="1001395">
                <a:moveTo>
                  <a:pt x="0" y="1001268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61716" y="2830067"/>
            <a:ext cx="1510665" cy="0"/>
          </a:xfrm>
          <a:custGeom>
            <a:avLst/>
            <a:gdLst/>
            <a:ahLst/>
            <a:cxnLst/>
            <a:rect l="l" t="t" r="r" b="b"/>
            <a:pathLst>
              <a:path w="1510664">
                <a:moveTo>
                  <a:pt x="0" y="0"/>
                </a:moveTo>
                <a:lnTo>
                  <a:pt x="1510284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159503" y="2490787"/>
            <a:ext cx="4197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83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572000" y="2830067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67884" y="2830067"/>
            <a:ext cx="0" cy="988060"/>
          </a:xfrm>
          <a:custGeom>
            <a:avLst/>
            <a:gdLst/>
            <a:ahLst/>
            <a:cxnLst/>
            <a:rect l="l" t="t" r="r" b="b"/>
            <a:pathLst>
              <a:path h="988060">
                <a:moveTo>
                  <a:pt x="0" y="0"/>
                </a:moveTo>
                <a:lnTo>
                  <a:pt x="0" y="987552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957127" y="252095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853178" y="1623822"/>
            <a:ext cx="1501140" cy="1388745"/>
          </a:xfrm>
          <a:custGeom>
            <a:avLst/>
            <a:gdLst/>
            <a:ahLst/>
            <a:cxnLst/>
            <a:rect l="l" t="t" r="r" b="b"/>
            <a:pathLst>
              <a:path w="1501139" h="1388745">
                <a:moveTo>
                  <a:pt x="0" y="1388364"/>
                </a:moveTo>
                <a:lnTo>
                  <a:pt x="52875" y="1368237"/>
                </a:lnTo>
                <a:lnTo>
                  <a:pt x="125350" y="1328135"/>
                </a:lnTo>
                <a:lnTo>
                  <a:pt x="175061" y="1294350"/>
                </a:lnTo>
                <a:lnTo>
                  <a:pt x="237020" y="1248080"/>
                </a:lnTo>
                <a:lnTo>
                  <a:pt x="313677" y="1186827"/>
                </a:lnTo>
                <a:lnTo>
                  <a:pt x="371289" y="1139110"/>
                </a:lnTo>
                <a:lnTo>
                  <a:pt x="404169" y="1111569"/>
                </a:lnTo>
                <a:lnTo>
                  <a:pt x="439398" y="1081880"/>
                </a:lnTo>
                <a:lnTo>
                  <a:pt x="476698" y="1050271"/>
                </a:lnTo>
                <a:lnTo>
                  <a:pt x="515793" y="1016972"/>
                </a:lnTo>
                <a:lnTo>
                  <a:pt x="556408" y="982211"/>
                </a:lnTo>
                <a:lnTo>
                  <a:pt x="598266" y="946218"/>
                </a:lnTo>
                <a:lnTo>
                  <a:pt x="641091" y="909222"/>
                </a:lnTo>
                <a:lnTo>
                  <a:pt x="684606" y="871452"/>
                </a:lnTo>
                <a:lnTo>
                  <a:pt x="728536" y="833137"/>
                </a:lnTo>
                <a:lnTo>
                  <a:pt x="772603" y="794507"/>
                </a:lnTo>
                <a:lnTo>
                  <a:pt x="816533" y="755790"/>
                </a:lnTo>
                <a:lnTo>
                  <a:pt x="860048" y="717216"/>
                </a:lnTo>
                <a:lnTo>
                  <a:pt x="902873" y="679013"/>
                </a:lnTo>
                <a:lnTo>
                  <a:pt x="944731" y="641411"/>
                </a:lnTo>
                <a:lnTo>
                  <a:pt x="985346" y="604640"/>
                </a:lnTo>
                <a:lnTo>
                  <a:pt x="1024441" y="568927"/>
                </a:lnTo>
                <a:lnTo>
                  <a:pt x="1061741" y="534503"/>
                </a:lnTo>
                <a:lnTo>
                  <a:pt x="1096970" y="501597"/>
                </a:lnTo>
                <a:lnTo>
                  <a:pt x="1129850" y="470437"/>
                </a:lnTo>
                <a:lnTo>
                  <a:pt x="1160106" y="441253"/>
                </a:lnTo>
                <a:lnTo>
                  <a:pt x="1187462" y="414273"/>
                </a:lnTo>
                <a:lnTo>
                  <a:pt x="1242776" y="357530"/>
                </a:lnTo>
                <a:lnTo>
                  <a:pt x="1290529" y="305623"/>
                </a:lnTo>
                <a:lnTo>
                  <a:pt x="1331560" y="258015"/>
                </a:lnTo>
                <a:lnTo>
                  <a:pt x="1366709" y="214168"/>
                </a:lnTo>
                <a:lnTo>
                  <a:pt x="1396817" y="173547"/>
                </a:lnTo>
                <a:lnTo>
                  <a:pt x="1422724" y="135612"/>
                </a:lnTo>
                <a:lnTo>
                  <a:pt x="1445269" y="99827"/>
                </a:lnTo>
                <a:lnTo>
                  <a:pt x="1465293" y="65655"/>
                </a:lnTo>
                <a:lnTo>
                  <a:pt x="1483637" y="32558"/>
                </a:lnTo>
                <a:lnTo>
                  <a:pt x="1501140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582667" y="2947988"/>
            <a:ext cx="581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Bo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376327" y="1441514"/>
            <a:ext cx="280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Po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443306" y="2839861"/>
            <a:ext cx="701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8F8F8"/>
                </a:solidFill>
                <a:latin typeface="Times New Roman"/>
                <a:cs typeface="Times New Roman"/>
              </a:rPr>
              <a:t>(B</a:t>
            </a:r>
            <a:r>
              <a:rPr sz="1800" spc="-10" dirty="0">
                <a:solidFill>
                  <a:srgbClr val="F8F8F8"/>
                </a:solidFill>
                <a:latin typeface="Times New Roman"/>
                <a:cs typeface="Times New Roman"/>
              </a:rPr>
              <a:t>P</a:t>
            </a:r>
            <a:r>
              <a:rPr sz="1800" dirty="0">
                <a:solidFill>
                  <a:srgbClr val="F8F8F8"/>
                </a:solidFill>
                <a:latin typeface="Times New Roman"/>
                <a:cs typeface="Times New Roman"/>
              </a:rPr>
              <a:t>&lt;0)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614481" y="1435102"/>
            <a:ext cx="1240790" cy="61595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475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500" spc="-5" dirty="0">
                <a:solidFill>
                  <a:srgbClr val="F8F8F8"/>
                </a:solidFill>
                <a:latin typeface="Times New Roman"/>
                <a:cs typeface="Times New Roman"/>
              </a:rPr>
              <a:t>superávit </a:t>
            </a:r>
            <a:r>
              <a:rPr sz="1500" dirty="0">
                <a:solidFill>
                  <a:srgbClr val="F8F8F8"/>
                </a:solidFill>
                <a:latin typeface="Times New Roman"/>
                <a:cs typeface="Times New Roman"/>
              </a:rPr>
              <a:t>do</a:t>
            </a:r>
            <a:r>
              <a:rPr sz="1500" spc="-75" dirty="0">
                <a:solidFill>
                  <a:srgbClr val="F8F8F8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F8F8F8"/>
                </a:solidFill>
                <a:latin typeface="Times New Roman"/>
                <a:cs typeface="Times New Roman"/>
              </a:rPr>
              <a:t>BP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936045" y="2025586"/>
            <a:ext cx="5899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8F8F8"/>
                </a:solidFill>
                <a:latin typeface="Times New Roman"/>
                <a:cs typeface="Times New Roman"/>
              </a:rPr>
              <a:t>(</a:t>
            </a:r>
            <a:r>
              <a:rPr sz="1500" spc="-5" dirty="0">
                <a:solidFill>
                  <a:srgbClr val="F8F8F8"/>
                </a:solidFill>
                <a:latin typeface="Times New Roman"/>
                <a:cs typeface="Times New Roman"/>
              </a:rPr>
              <a:t>B</a:t>
            </a:r>
            <a:r>
              <a:rPr sz="1500" dirty="0">
                <a:solidFill>
                  <a:srgbClr val="F8F8F8"/>
                </a:solidFill>
                <a:latin typeface="Times New Roman"/>
                <a:cs typeface="Times New Roman"/>
              </a:rPr>
              <a:t>P</a:t>
            </a:r>
            <a:r>
              <a:rPr sz="1500" spc="-15" dirty="0">
                <a:solidFill>
                  <a:srgbClr val="F8F8F8"/>
                </a:solidFill>
                <a:latin typeface="Times New Roman"/>
                <a:cs typeface="Times New Roman"/>
              </a:rPr>
              <a:t>&gt;</a:t>
            </a:r>
            <a:r>
              <a:rPr sz="1500" spc="5" dirty="0">
                <a:solidFill>
                  <a:srgbClr val="F8F8F8"/>
                </a:solidFill>
                <a:latin typeface="Times New Roman"/>
                <a:cs typeface="Times New Roman"/>
              </a:rPr>
              <a:t>0)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882640" y="2489341"/>
            <a:ext cx="1557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baseline="-18518" dirty="0">
                <a:solidFill>
                  <a:srgbClr val="FFFFFF"/>
                </a:solidFill>
                <a:latin typeface="Times New Roman"/>
                <a:cs typeface="Times New Roman"/>
              </a:rPr>
              <a:t>C </a:t>
            </a:r>
            <a:r>
              <a:rPr sz="1800" dirty="0">
                <a:solidFill>
                  <a:srgbClr val="F8F8F8"/>
                </a:solidFill>
                <a:latin typeface="Times New Roman"/>
                <a:cs typeface="Times New Roman"/>
              </a:rPr>
              <a:t>déficit do</a:t>
            </a:r>
            <a:r>
              <a:rPr sz="1800" spc="-135" dirty="0">
                <a:solidFill>
                  <a:srgbClr val="F8F8F8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8F8F8"/>
                </a:solidFill>
                <a:latin typeface="Times New Roman"/>
                <a:cs typeface="Times New Roman"/>
              </a:rPr>
              <a:t>BP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901639" y="1392275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38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3585" y="166846"/>
            <a:ext cx="6615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 Balanço </a:t>
            </a:r>
            <a:r>
              <a:rPr sz="3600" dirty="0"/>
              <a:t>de </a:t>
            </a:r>
            <a:r>
              <a:rPr sz="3600" spc="-5" dirty="0"/>
              <a:t>Pagamentos </a:t>
            </a:r>
            <a:r>
              <a:rPr sz="3600" dirty="0"/>
              <a:t>no</a:t>
            </a:r>
            <a:r>
              <a:rPr sz="3600" spc="-5" dirty="0"/>
              <a:t> Brasil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10502" y="884300"/>
            <a:ext cx="8646795" cy="5859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71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Segundo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BPM6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do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FMI, o Balanço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 passa a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contar com 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quatro contas, a saber: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00FFFF"/>
                </a:solidFill>
                <a:latin typeface="Times New Roman"/>
                <a:cs typeface="Times New Roman"/>
              </a:rPr>
              <a:t>conta I – Transações</a:t>
            </a:r>
            <a:r>
              <a:rPr sz="2200" spc="5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FFFF"/>
                </a:solidFill>
                <a:latin typeface="Times New Roman"/>
                <a:cs typeface="Times New Roman"/>
              </a:rPr>
              <a:t>Correntes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00FFFF"/>
                </a:solidFill>
                <a:latin typeface="Times New Roman"/>
                <a:cs typeface="Times New Roman"/>
              </a:rPr>
              <a:t>conta II – Conta Capital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00FFFF"/>
                </a:solidFill>
                <a:latin typeface="Times New Roman"/>
                <a:cs typeface="Times New Roman"/>
              </a:rPr>
              <a:t>conta III – Conta</a:t>
            </a:r>
            <a:r>
              <a:rPr sz="2200" spc="10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FFFF"/>
                </a:solidFill>
                <a:latin typeface="Times New Roman"/>
                <a:cs typeface="Times New Roman"/>
              </a:rPr>
              <a:t>Financeira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00FFFF"/>
                </a:solidFill>
                <a:latin typeface="Times New Roman"/>
                <a:cs typeface="Times New Roman"/>
              </a:rPr>
              <a:t>conta IV – Erros e</a:t>
            </a:r>
            <a:r>
              <a:rPr sz="2200" spc="20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FFFF"/>
                </a:solidFill>
                <a:latin typeface="Times New Roman"/>
                <a:cs typeface="Times New Roman"/>
              </a:rPr>
              <a:t>Omissões</a:t>
            </a:r>
            <a:endParaRPr sz="2200">
              <a:latin typeface="Times New Roman"/>
              <a:cs typeface="Times New Roman"/>
            </a:endParaRPr>
          </a:p>
          <a:p>
            <a:pPr marL="354330" marR="5080" indent="-342265" algn="just">
              <a:lnSpc>
                <a:spcPct val="100000"/>
              </a:lnSpc>
              <a:spcBef>
                <a:spcPts val="530"/>
              </a:spcBef>
              <a:buChar char="•"/>
              <a:tabLst>
                <a:tab pos="355600" algn="l"/>
              </a:tabLst>
            </a:pP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As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novas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contas I e III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do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Balanço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 são,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por </a:t>
            </a: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sua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vez,  decompostas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em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várias subcontas. Essas contas e suas subcontas   reorganizam as informações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que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existiam nas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nove </a:t>
            </a: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contas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que 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constituíam o Balanço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no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Brasil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de 2001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a 2014, e  exposta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no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livro-texto adotado em sala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de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 aula</a:t>
            </a:r>
            <a:endParaRPr sz="2200">
              <a:latin typeface="Times New Roman"/>
              <a:cs typeface="Times New Roman"/>
            </a:endParaRPr>
          </a:p>
          <a:p>
            <a:pPr marL="354965" marR="8255" indent="-342900" algn="just">
              <a:lnSpc>
                <a:spcPct val="100000"/>
              </a:lnSpc>
              <a:spcBef>
                <a:spcPts val="530"/>
              </a:spcBef>
              <a:buChar char="•"/>
              <a:tabLst>
                <a:tab pos="355600" algn="l"/>
              </a:tabLst>
            </a:pP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Segundo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o BPM6, a </a:t>
            </a:r>
            <a:r>
              <a:rPr sz="2200" spc="-15" dirty="0">
                <a:solidFill>
                  <a:srgbClr val="FFFF00"/>
                </a:solidFill>
                <a:latin typeface="Times New Roman"/>
                <a:cs typeface="Times New Roman"/>
              </a:rPr>
              <a:t>soma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das quatro contas acima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tem que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dar ZERO.  Por isso, a conta IV é o </a:t>
            </a: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simétrico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soma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das contas I, II e</a:t>
            </a:r>
            <a:r>
              <a:rPr sz="2200" spc="11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III.</a:t>
            </a:r>
            <a:endParaRPr sz="2200">
              <a:latin typeface="Times New Roman"/>
              <a:cs typeface="Times New Roman"/>
            </a:endParaRPr>
          </a:p>
          <a:p>
            <a:pPr marL="354965" marR="5715" indent="-342900" algn="just">
              <a:lnSpc>
                <a:spcPct val="100000"/>
              </a:lnSpc>
              <a:spcBef>
                <a:spcPts val="525"/>
              </a:spcBef>
              <a:buChar char="•"/>
              <a:tabLst>
                <a:tab pos="355600" algn="l"/>
              </a:tabLst>
            </a:pP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Outro ponto a destacar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no </a:t>
            </a: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BPM6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é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que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não mais existe </a:t>
            </a: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uma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conta  chamada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Saldo do </a:t>
            </a: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Balanço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Pagamentos. Isto é uma subconta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na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Conta  III (a subconta “Ativos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de</a:t>
            </a:r>
            <a:r>
              <a:rPr sz="22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Reserva”).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952" y="1200277"/>
            <a:ext cx="78752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 marR="5080" indent="-375285">
              <a:lnSpc>
                <a:spcPct val="100000"/>
              </a:lnSpc>
              <a:spcBef>
                <a:spcPts val="100"/>
              </a:spcBef>
              <a:buClr>
                <a:srgbClr val="FFFF00"/>
              </a:buClr>
              <a:buFont typeface="Times New Roman"/>
              <a:buChar char="•"/>
              <a:tabLst>
                <a:tab pos="387350" algn="l"/>
                <a:tab pos="387985" algn="l"/>
              </a:tabLst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Situação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equilíbrio interno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economia com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presença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déficit do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saldo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do balanço de</a:t>
            </a:r>
            <a:r>
              <a:rPr sz="2400" spc="-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1319" y="207327"/>
            <a:ext cx="2261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 </a:t>
            </a:r>
            <a:r>
              <a:rPr sz="3600" dirty="0"/>
              <a:t>Curva</a:t>
            </a:r>
            <a:r>
              <a:rPr sz="3600" spc="-85" dirty="0"/>
              <a:t> </a:t>
            </a:r>
            <a:r>
              <a:rPr sz="3600" spc="-5" dirty="0"/>
              <a:t>BP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2529077" y="2246376"/>
            <a:ext cx="0" cy="3594735"/>
          </a:xfrm>
          <a:custGeom>
            <a:avLst/>
            <a:gdLst/>
            <a:ahLst/>
            <a:cxnLst/>
            <a:rect l="l" t="t" r="r" b="b"/>
            <a:pathLst>
              <a:path h="3594735">
                <a:moveTo>
                  <a:pt x="0" y="3594354"/>
                </a:moveTo>
                <a:lnTo>
                  <a:pt x="0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85649" y="2173983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4" h="86994">
                <a:moveTo>
                  <a:pt x="43434" y="0"/>
                </a:moveTo>
                <a:lnTo>
                  <a:pt x="0" y="86867"/>
                </a:lnTo>
                <a:lnTo>
                  <a:pt x="86868" y="86867"/>
                </a:lnTo>
                <a:lnTo>
                  <a:pt x="434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29077" y="5840729"/>
            <a:ext cx="4434205" cy="0"/>
          </a:xfrm>
          <a:custGeom>
            <a:avLst/>
            <a:gdLst/>
            <a:ahLst/>
            <a:cxnLst/>
            <a:rect l="l" t="t" r="r" b="b"/>
            <a:pathLst>
              <a:path w="4434205">
                <a:moveTo>
                  <a:pt x="0" y="0"/>
                </a:moveTo>
                <a:lnTo>
                  <a:pt x="443407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8678" y="5797293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5">
                <a:moveTo>
                  <a:pt x="0" y="0"/>
                </a:moveTo>
                <a:lnTo>
                  <a:pt x="0" y="86867"/>
                </a:lnTo>
                <a:lnTo>
                  <a:pt x="86868" y="434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78989" y="2197163"/>
            <a:ext cx="11048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38224" y="5802269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96105" y="2562605"/>
            <a:ext cx="1165860" cy="2827020"/>
          </a:xfrm>
          <a:custGeom>
            <a:avLst/>
            <a:gdLst/>
            <a:ahLst/>
            <a:cxnLst/>
            <a:rect l="l" t="t" r="r" b="b"/>
            <a:pathLst>
              <a:path w="1165860" h="2827020">
                <a:moveTo>
                  <a:pt x="0" y="2827020"/>
                </a:moveTo>
                <a:lnTo>
                  <a:pt x="1165860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23640" y="5351526"/>
            <a:ext cx="1828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46110" y="2321099"/>
            <a:ext cx="167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39490" y="2655570"/>
            <a:ext cx="2781300" cy="2642870"/>
          </a:xfrm>
          <a:custGeom>
            <a:avLst/>
            <a:gdLst/>
            <a:ahLst/>
            <a:cxnLst/>
            <a:rect l="l" t="t" r="r" b="b"/>
            <a:pathLst>
              <a:path w="2781300" h="2642870">
                <a:moveTo>
                  <a:pt x="0" y="0"/>
                </a:moveTo>
                <a:lnTo>
                  <a:pt x="23401" y="48666"/>
                </a:lnTo>
                <a:lnTo>
                  <a:pt x="46814" y="97314"/>
                </a:lnTo>
                <a:lnTo>
                  <a:pt x="70248" y="145922"/>
                </a:lnTo>
                <a:lnTo>
                  <a:pt x="93716" y="194471"/>
                </a:lnTo>
                <a:lnTo>
                  <a:pt x="117227" y="242943"/>
                </a:lnTo>
                <a:lnTo>
                  <a:pt x="140794" y="291317"/>
                </a:lnTo>
                <a:lnTo>
                  <a:pt x="164426" y="339574"/>
                </a:lnTo>
                <a:lnTo>
                  <a:pt x="188136" y="387695"/>
                </a:lnTo>
                <a:lnTo>
                  <a:pt x="211933" y="435659"/>
                </a:lnTo>
                <a:lnTo>
                  <a:pt x="235830" y="483448"/>
                </a:lnTo>
                <a:lnTo>
                  <a:pt x="259837" y="531041"/>
                </a:lnTo>
                <a:lnTo>
                  <a:pt x="283965" y="578420"/>
                </a:lnTo>
                <a:lnTo>
                  <a:pt x="308225" y="625565"/>
                </a:lnTo>
                <a:lnTo>
                  <a:pt x="332628" y="672456"/>
                </a:lnTo>
                <a:lnTo>
                  <a:pt x="357185" y="719074"/>
                </a:lnTo>
                <a:lnTo>
                  <a:pt x="381908" y="765399"/>
                </a:lnTo>
                <a:lnTo>
                  <a:pt x="406806" y="811412"/>
                </a:lnTo>
                <a:lnTo>
                  <a:pt x="431892" y="857094"/>
                </a:lnTo>
                <a:lnTo>
                  <a:pt x="457176" y="902424"/>
                </a:lnTo>
                <a:lnTo>
                  <a:pt x="482669" y="947383"/>
                </a:lnTo>
                <a:lnTo>
                  <a:pt x="508382" y="991952"/>
                </a:lnTo>
                <a:lnTo>
                  <a:pt x="534327" y="1036111"/>
                </a:lnTo>
                <a:lnTo>
                  <a:pt x="560513" y="1079841"/>
                </a:lnTo>
                <a:lnTo>
                  <a:pt x="586953" y="1123123"/>
                </a:lnTo>
                <a:lnTo>
                  <a:pt x="613657" y="1165936"/>
                </a:lnTo>
                <a:lnTo>
                  <a:pt x="640637" y="1208261"/>
                </a:lnTo>
                <a:lnTo>
                  <a:pt x="667903" y="1250078"/>
                </a:lnTo>
                <a:lnTo>
                  <a:pt x="695466" y="1291369"/>
                </a:lnTo>
                <a:lnTo>
                  <a:pt x="723337" y="1332114"/>
                </a:lnTo>
                <a:lnTo>
                  <a:pt x="751528" y="1372293"/>
                </a:lnTo>
                <a:lnTo>
                  <a:pt x="780049" y="1411886"/>
                </a:lnTo>
                <a:lnTo>
                  <a:pt x="808911" y="1450874"/>
                </a:lnTo>
                <a:lnTo>
                  <a:pt x="838125" y="1489238"/>
                </a:lnTo>
                <a:lnTo>
                  <a:pt x="867703" y="1526958"/>
                </a:lnTo>
                <a:lnTo>
                  <a:pt x="897656" y="1564015"/>
                </a:lnTo>
                <a:lnTo>
                  <a:pt x="927994" y="1600389"/>
                </a:lnTo>
                <a:lnTo>
                  <a:pt x="958728" y="1636060"/>
                </a:lnTo>
                <a:lnTo>
                  <a:pt x="989869" y="1671009"/>
                </a:lnTo>
                <a:lnTo>
                  <a:pt x="1021429" y="1705217"/>
                </a:lnTo>
                <a:lnTo>
                  <a:pt x="1053419" y="1738664"/>
                </a:lnTo>
                <a:lnTo>
                  <a:pt x="1085848" y="1771330"/>
                </a:lnTo>
                <a:lnTo>
                  <a:pt x="1118730" y="1803196"/>
                </a:lnTo>
                <a:lnTo>
                  <a:pt x="1156610" y="1838384"/>
                </a:lnTo>
                <a:lnTo>
                  <a:pt x="1195070" y="1872544"/>
                </a:lnTo>
                <a:lnTo>
                  <a:pt x="1234094" y="1905706"/>
                </a:lnTo>
                <a:lnTo>
                  <a:pt x="1273666" y="1937897"/>
                </a:lnTo>
                <a:lnTo>
                  <a:pt x="1313769" y="1969146"/>
                </a:lnTo>
                <a:lnTo>
                  <a:pt x="1354387" y="1999482"/>
                </a:lnTo>
                <a:lnTo>
                  <a:pt x="1395505" y="2028933"/>
                </a:lnTo>
                <a:lnTo>
                  <a:pt x="1437105" y="2057528"/>
                </a:lnTo>
                <a:lnTo>
                  <a:pt x="1479173" y="2085295"/>
                </a:lnTo>
                <a:lnTo>
                  <a:pt x="1521692" y="2112263"/>
                </a:lnTo>
                <a:lnTo>
                  <a:pt x="1564646" y="2138461"/>
                </a:lnTo>
                <a:lnTo>
                  <a:pt x="1608018" y="2163916"/>
                </a:lnTo>
                <a:lnTo>
                  <a:pt x="1651793" y="2188658"/>
                </a:lnTo>
                <a:lnTo>
                  <a:pt x="1695954" y="2212715"/>
                </a:lnTo>
                <a:lnTo>
                  <a:pt x="1740486" y="2236116"/>
                </a:lnTo>
                <a:lnTo>
                  <a:pt x="1785372" y="2258888"/>
                </a:lnTo>
                <a:lnTo>
                  <a:pt x="1830597" y="2281061"/>
                </a:lnTo>
                <a:lnTo>
                  <a:pt x="1876143" y="2302664"/>
                </a:lnTo>
                <a:lnTo>
                  <a:pt x="1921996" y="2323724"/>
                </a:lnTo>
                <a:lnTo>
                  <a:pt x="1968138" y="2344271"/>
                </a:lnTo>
                <a:lnTo>
                  <a:pt x="2014554" y="2364332"/>
                </a:lnTo>
                <a:lnTo>
                  <a:pt x="2061228" y="2383937"/>
                </a:lnTo>
                <a:lnTo>
                  <a:pt x="2108143" y="2403113"/>
                </a:lnTo>
                <a:lnTo>
                  <a:pt x="2155284" y="2421890"/>
                </a:lnTo>
                <a:lnTo>
                  <a:pt x="2202634" y="2440296"/>
                </a:lnTo>
                <a:lnTo>
                  <a:pt x="2250177" y="2458359"/>
                </a:lnTo>
                <a:lnTo>
                  <a:pt x="2297897" y="2476109"/>
                </a:lnTo>
                <a:lnTo>
                  <a:pt x="2345779" y="2493573"/>
                </a:lnTo>
                <a:lnTo>
                  <a:pt x="2393805" y="2510780"/>
                </a:lnTo>
                <a:lnTo>
                  <a:pt x="2441960" y="2527759"/>
                </a:lnTo>
                <a:lnTo>
                  <a:pt x="2490228" y="2544538"/>
                </a:lnTo>
                <a:lnTo>
                  <a:pt x="2538592" y="2561146"/>
                </a:lnTo>
                <a:lnTo>
                  <a:pt x="2587037" y="2577611"/>
                </a:lnTo>
                <a:lnTo>
                  <a:pt x="2635547" y="2593962"/>
                </a:lnTo>
                <a:lnTo>
                  <a:pt x="2684104" y="2610227"/>
                </a:lnTo>
                <a:lnTo>
                  <a:pt x="2732694" y="2626436"/>
                </a:lnTo>
                <a:lnTo>
                  <a:pt x="2781300" y="2642616"/>
                </a:lnTo>
              </a:path>
            </a:pathLst>
          </a:custGeom>
          <a:ln w="38099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34702" y="2363851"/>
            <a:ext cx="11048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17557" y="5083269"/>
            <a:ext cx="1670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21558" y="2966466"/>
            <a:ext cx="2954020" cy="2377440"/>
          </a:xfrm>
          <a:custGeom>
            <a:avLst/>
            <a:gdLst/>
            <a:ahLst/>
            <a:cxnLst/>
            <a:rect l="l" t="t" r="r" b="b"/>
            <a:pathLst>
              <a:path w="2954020" h="2377440">
                <a:moveTo>
                  <a:pt x="0" y="2377439"/>
                </a:moveTo>
                <a:lnTo>
                  <a:pt x="45420" y="2367597"/>
                </a:lnTo>
                <a:lnTo>
                  <a:pt x="90841" y="2357702"/>
                </a:lnTo>
                <a:lnTo>
                  <a:pt x="136266" y="2347699"/>
                </a:lnTo>
                <a:lnTo>
                  <a:pt x="181695" y="2337537"/>
                </a:lnTo>
                <a:lnTo>
                  <a:pt x="227129" y="2327161"/>
                </a:lnTo>
                <a:lnTo>
                  <a:pt x="272571" y="2316519"/>
                </a:lnTo>
                <a:lnTo>
                  <a:pt x="318021" y="2305556"/>
                </a:lnTo>
                <a:lnTo>
                  <a:pt x="363481" y="2294220"/>
                </a:lnTo>
                <a:lnTo>
                  <a:pt x="408952" y="2282457"/>
                </a:lnTo>
                <a:lnTo>
                  <a:pt x="454436" y="2270214"/>
                </a:lnTo>
                <a:lnTo>
                  <a:pt x="499935" y="2257438"/>
                </a:lnTo>
                <a:lnTo>
                  <a:pt x="545449" y="2244075"/>
                </a:lnTo>
                <a:lnTo>
                  <a:pt x="590980" y="2230071"/>
                </a:lnTo>
                <a:lnTo>
                  <a:pt x="636530" y="2215375"/>
                </a:lnTo>
                <a:lnTo>
                  <a:pt x="682099" y="2199931"/>
                </a:lnTo>
                <a:lnTo>
                  <a:pt x="727690" y="2183687"/>
                </a:lnTo>
                <a:lnTo>
                  <a:pt x="773304" y="2166589"/>
                </a:lnTo>
                <a:lnTo>
                  <a:pt x="818942" y="2148585"/>
                </a:lnTo>
                <a:lnTo>
                  <a:pt x="864606" y="2129620"/>
                </a:lnTo>
                <a:lnTo>
                  <a:pt x="910296" y="2109642"/>
                </a:lnTo>
                <a:lnTo>
                  <a:pt x="956015" y="2088596"/>
                </a:lnTo>
                <a:lnTo>
                  <a:pt x="1001764" y="2066431"/>
                </a:lnTo>
                <a:lnTo>
                  <a:pt x="1047545" y="2043091"/>
                </a:lnTo>
                <a:lnTo>
                  <a:pt x="1093358" y="2018525"/>
                </a:lnTo>
                <a:lnTo>
                  <a:pt x="1139205" y="1992678"/>
                </a:lnTo>
                <a:lnTo>
                  <a:pt x="1185087" y="1965498"/>
                </a:lnTo>
                <a:lnTo>
                  <a:pt x="1231007" y="1936931"/>
                </a:lnTo>
                <a:lnTo>
                  <a:pt x="1276965" y="1906923"/>
                </a:lnTo>
                <a:lnTo>
                  <a:pt x="1322963" y="1875421"/>
                </a:lnTo>
                <a:lnTo>
                  <a:pt x="1369003" y="1842373"/>
                </a:lnTo>
                <a:lnTo>
                  <a:pt x="1415085" y="1807724"/>
                </a:lnTo>
                <a:lnTo>
                  <a:pt x="1461211" y="1771421"/>
                </a:lnTo>
                <a:lnTo>
                  <a:pt x="1493325" y="1745169"/>
                </a:lnTo>
                <a:lnTo>
                  <a:pt x="1525461" y="1718109"/>
                </a:lnTo>
                <a:lnTo>
                  <a:pt x="1557618" y="1690259"/>
                </a:lnTo>
                <a:lnTo>
                  <a:pt x="1589795" y="1661636"/>
                </a:lnTo>
                <a:lnTo>
                  <a:pt x="1621993" y="1632260"/>
                </a:lnTo>
                <a:lnTo>
                  <a:pt x="1654211" y="1602147"/>
                </a:lnTo>
                <a:lnTo>
                  <a:pt x="1686447" y="1571315"/>
                </a:lnTo>
                <a:lnTo>
                  <a:pt x="1718702" y="1539783"/>
                </a:lnTo>
                <a:lnTo>
                  <a:pt x="1750976" y="1507569"/>
                </a:lnTo>
                <a:lnTo>
                  <a:pt x="1783267" y="1474690"/>
                </a:lnTo>
                <a:lnTo>
                  <a:pt x="1815575" y="1441165"/>
                </a:lnTo>
                <a:lnTo>
                  <a:pt x="1847900" y="1407011"/>
                </a:lnTo>
                <a:lnTo>
                  <a:pt x="1880242" y="1372246"/>
                </a:lnTo>
                <a:lnTo>
                  <a:pt x="1912599" y="1336889"/>
                </a:lnTo>
                <a:lnTo>
                  <a:pt x="1944971" y="1300957"/>
                </a:lnTo>
                <a:lnTo>
                  <a:pt x="1977359" y="1264468"/>
                </a:lnTo>
                <a:lnTo>
                  <a:pt x="2009761" y="1227440"/>
                </a:lnTo>
                <a:lnTo>
                  <a:pt x="2042176" y="1189892"/>
                </a:lnTo>
                <a:lnTo>
                  <a:pt x="2074605" y="1151841"/>
                </a:lnTo>
                <a:lnTo>
                  <a:pt x="2107048" y="1113305"/>
                </a:lnTo>
                <a:lnTo>
                  <a:pt x="2139502" y="1074302"/>
                </a:lnTo>
                <a:lnTo>
                  <a:pt x="2171968" y="1034850"/>
                </a:lnTo>
                <a:lnTo>
                  <a:pt x="2204446" y="994967"/>
                </a:lnTo>
                <a:lnTo>
                  <a:pt x="2236935" y="954671"/>
                </a:lnTo>
                <a:lnTo>
                  <a:pt x="2269435" y="913979"/>
                </a:lnTo>
                <a:lnTo>
                  <a:pt x="2301945" y="872911"/>
                </a:lnTo>
                <a:lnTo>
                  <a:pt x="2334464" y="831483"/>
                </a:lnTo>
                <a:lnTo>
                  <a:pt x="2366992" y="789715"/>
                </a:lnTo>
                <a:lnTo>
                  <a:pt x="2399529" y="747622"/>
                </a:lnTo>
                <a:lnTo>
                  <a:pt x="2432074" y="705225"/>
                </a:lnTo>
                <a:lnTo>
                  <a:pt x="2464627" y="662540"/>
                </a:lnTo>
                <a:lnTo>
                  <a:pt x="2497187" y="619586"/>
                </a:lnTo>
                <a:lnTo>
                  <a:pt x="2529753" y="576381"/>
                </a:lnTo>
                <a:lnTo>
                  <a:pt x="2562326" y="532942"/>
                </a:lnTo>
                <a:lnTo>
                  <a:pt x="2594905" y="489287"/>
                </a:lnTo>
                <a:lnTo>
                  <a:pt x="2627488" y="445435"/>
                </a:lnTo>
                <a:lnTo>
                  <a:pt x="2660077" y="401403"/>
                </a:lnTo>
                <a:lnTo>
                  <a:pt x="2692670" y="357210"/>
                </a:lnTo>
                <a:lnTo>
                  <a:pt x="2725267" y="312873"/>
                </a:lnTo>
                <a:lnTo>
                  <a:pt x="2757867" y="268410"/>
                </a:lnTo>
                <a:lnTo>
                  <a:pt x="2790470" y="223840"/>
                </a:lnTo>
                <a:lnTo>
                  <a:pt x="2823075" y="179179"/>
                </a:lnTo>
                <a:lnTo>
                  <a:pt x="2855683" y="134447"/>
                </a:lnTo>
                <a:lnTo>
                  <a:pt x="2888292" y="89661"/>
                </a:lnTo>
                <a:lnTo>
                  <a:pt x="2920901" y="44839"/>
                </a:lnTo>
                <a:lnTo>
                  <a:pt x="2953512" y="0"/>
                </a:lnTo>
              </a:path>
            </a:pathLst>
          </a:custGeom>
          <a:ln w="3810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33077" y="5118163"/>
            <a:ext cx="1682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41452" y="2678195"/>
            <a:ext cx="2520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95316" y="4219750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99FF66"/>
                </a:solidFill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28316" y="4658867"/>
            <a:ext cx="2346960" cy="0"/>
          </a:xfrm>
          <a:custGeom>
            <a:avLst/>
            <a:gdLst/>
            <a:ahLst/>
            <a:cxnLst/>
            <a:rect l="l" t="t" r="r" b="b"/>
            <a:pathLst>
              <a:path w="2346960">
                <a:moveTo>
                  <a:pt x="234696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115502" y="4419663"/>
            <a:ext cx="2463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950" spc="7" baseline="-21367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890515" y="4643628"/>
            <a:ext cx="0" cy="1196340"/>
          </a:xfrm>
          <a:custGeom>
            <a:avLst/>
            <a:gdLst/>
            <a:ahLst/>
            <a:cxnLst/>
            <a:rect l="l" t="t" r="r" b="b"/>
            <a:pathLst>
              <a:path h="1196339">
                <a:moveTo>
                  <a:pt x="0" y="0"/>
                </a:moveTo>
                <a:lnTo>
                  <a:pt x="0" y="119634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679315" y="5786501"/>
            <a:ext cx="2876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950" baseline="-21367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78052" y="1922589"/>
            <a:ext cx="1607185" cy="4232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O ponto A  (de</a:t>
            </a:r>
            <a:r>
              <a:rPr sz="23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equilíbrio  interno) está 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à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direita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da  curva </a:t>
            </a:r>
            <a:r>
              <a:rPr sz="2300" spc="-85" dirty="0">
                <a:solidFill>
                  <a:srgbClr val="FFFFFF"/>
                </a:solidFill>
                <a:latin typeface="Times New Roman"/>
                <a:cs typeface="Times New Roman"/>
              </a:rPr>
              <a:t>BP,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o  que é o  </a:t>
            </a:r>
            <a:r>
              <a:rPr sz="2300" spc="-10" dirty="0">
                <a:solidFill>
                  <a:srgbClr val="FFFFFF"/>
                </a:solidFill>
                <a:latin typeface="Times New Roman"/>
                <a:cs typeface="Times New Roman"/>
              </a:rPr>
              <a:t>mesmo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que 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dizer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que a  curva BP  </a:t>
            </a:r>
            <a:r>
              <a:rPr sz="2300" spc="-5" dirty="0">
                <a:solidFill>
                  <a:srgbClr val="FFFFFF"/>
                </a:solidFill>
                <a:latin typeface="Times New Roman"/>
                <a:cs typeface="Times New Roman"/>
              </a:rPr>
              <a:t>está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a  esquerda do  ponto</a:t>
            </a:r>
            <a:r>
              <a:rPr sz="2300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300" dirty="0">
                <a:solidFill>
                  <a:srgbClr val="FFFFFF"/>
                </a:solidFill>
                <a:latin typeface="Times New Roman"/>
                <a:cs typeface="Times New Roman"/>
              </a:rPr>
              <a:t>A.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39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952" y="1200277"/>
            <a:ext cx="78752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 marR="5080" indent="-375285">
              <a:lnSpc>
                <a:spcPct val="100000"/>
              </a:lnSpc>
              <a:spcBef>
                <a:spcPts val="100"/>
              </a:spcBef>
              <a:buClr>
                <a:srgbClr val="FFFF00"/>
              </a:buClr>
              <a:buFont typeface="Times New Roman"/>
              <a:buChar char="•"/>
              <a:tabLst>
                <a:tab pos="387350" algn="l"/>
                <a:tab pos="387985" algn="l"/>
              </a:tabLst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Situação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equilíbrio interno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economia com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presença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superávit do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saldo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do balanço de</a:t>
            </a:r>
            <a:r>
              <a:rPr sz="2400" spc="-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1319" y="207327"/>
            <a:ext cx="2261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 </a:t>
            </a:r>
            <a:r>
              <a:rPr sz="3600" dirty="0"/>
              <a:t>Curva</a:t>
            </a:r>
            <a:r>
              <a:rPr sz="3600" spc="-85" dirty="0"/>
              <a:t> </a:t>
            </a:r>
            <a:r>
              <a:rPr sz="3600" spc="-5" dirty="0"/>
              <a:t>BP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2529077" y="2246376"/>
            <a:ext cx="0" cy="3594735"/>
          </a:xfrm>
          <a:custGeom>
            <a:avLst/>
            <a:gdLst/>
            <a:ahLst/>
            <a:cxnLst/>
            <a:rect l="l" t="t" r="r" b="b"/>
            <a:pathLst>
              <a:path h="3594735">
                <a:moveTo>
                  <a:pt x="0" y="3594354"/>
                </a:moveTo>
                <a:lnTo>
                  <a:pt x="0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85649" y="2173983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4" h="86994">
                <a:moveTo>
                  <a:pt x="43434" y="0"/>
                </a:moveTo>
                <a:lnTo>
                  <a:pt x="0" y="86867"/>
                </a:lnTo>
                <a:lnTo>
                  <a:pt x="86868" y="86867"/>
                </a:lnTo>
                <a:lnTo>
                  <a:pt x="434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29077" y="5840729"/>
            <a:ext cx="4434205" cy="0"/>
          </a:xfrm>
          <a:custGeom>
            <a:avLst/>
            <a:gdLst/>
            <a:ahLst/>
            <a:cxnLst/>
            <a:rect l="l" t="t" r="r" b="b"/>
            <a:pathLst>
              <a:path w="4434205">
                <a:moveTo>
                  <a:pt x="0" y="0"/>
                </a:moveTo>
                <a:lnTo>
                  <a:pt x="443407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8678" y="5797293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5">
                <a:moveTo>
                  <a:pt x="0" y="0"/>
                </a:moveTo>
                <a:lnTo>
                  <a:pt x="0" y="86867"/>
                </a:lnTo>
                <a:lnTo>
                  <a:pt x="86868" y="434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78989" y="2197163"/>
            <a:ext cx="11048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38224" y="5802269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01817" y="2829305"/>
            <a:ext cx="1164590" cy="2827020"/>
          </a:xfrm>
          <a:custGeom>
            <a:avLst/>
            <a:gdLst/>
            <a:ahLst/>
            <a:cxnLst/>
            <a:rect l="l" t="t" r="r" b="b"/>
            <a:pathLst>
              <a:path w="1164590" h="2827020">
                <a:moveTo>
                  <a:pt x="0" y="2827020"/>
                </a:moveTo>
                <a:lnTo>
                  <a:pt x="1164336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63540" y="5351526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39490" y="2655570"/>
            <a:ext cx="2781300" cy="2642870"/>
          </a:xfrm>
          <a:custGeom>
            <a:avLst/>
            <a:gdLst/>
            <a:ahLst/>
            <a:cxnLst/>
            <a:rect l="l" t="t" r="r" b="b"/>
            <a:pathLst>
              <a:path w="2781300" h="2642870">
                <a:moveTo>
                  <a:pt x="0" y="0"/>
                </a:moveTo>
                <a:lnTo>
                  <a:pt x="23401" y="48666"/>
                </a:lnTo>
                <a:lnTo>
                  <a:pt x="46814" y="97314"/>
                </a:lnTo>
                <a:lnTo>
                  <a:pt x="70248" y="145922"/>
                </a:lnTo>
                <a:lnTo>
                  <a:pt x="93716" y="194471"/>
                </a:lnTo>
                <a:lnTo>
                  <a:pt x="117227" y="242943"/>
                </a:lnTo>
                <a:lnTo>
                  <a:pt x="140794" y="291317"/>
                </a:lnTo>
                <a:lnTo>
                  <a:pt x="164426" y="339574"/>
                </a:lnTo>
                <a:lnTo>
                  <a:pt x="188136" y="387695"/>
                </a:lnTo>
                <a:lnTo>
                  <a:pt x="211933" y="435659"/>
                </a:lnTo>
                <a:lnTo>
                  <a:pt x="235830" y="483448"/>
                </a:lnTo>
                <a:lnTo>
                  <a:pt x="259837" y="531041"/>
                </a:lnTo>
                <a:lnTo>
                  <a:pt x="283965" y="578420"/>
                </a:lnTo>
                <a:lnTo>
                  <a:pt x="308225" y="625565"/>
                </a:lnTo>
                <a:lnTo>
                  <a:pt x="332628" y="672456"/>
                </a:lnTo>
                <a:lnTo>
                  <a:pt x="357185" y="719074"/>
                </a:lnTo>
                <a:lnTo>
                  <a:pt x="381908" y="765399"/>
                </a:lnTo>
                <a:lnTo>
                  <a:pt x="406806" y="811412"/>
                </a:lnTo>
                <a:lnTo>
                  <a:pt x="431892" y="857094"/>
                </a:lnTo>
                <a:lnTo>
                  <a:pt x="457176" y="902424"/>
                </a:lnTo>
                <a:lnTo>
                  <a:pt x="482669" y="947383"/>
                </a:lnTo>
                <a:lnTo>
                  <a:pt x="508382" y="991952"/>
                </a:lnTo>
                <a:lnTo>
                  <a:pt x="534327" y="1036111"/>
                </a:lnTo>
                <a:lnTo>
                  <a:pt x="560513" y="1079841"/>
                </a:lnTo>
                <a:lnTo>
                  <a:pt x="586953" y="1123123"/>
                </a:lnTo>
                <a:lnTo>
                  <a:pt x="613657" y="1165936"/>
                </a:lnTo>
                <a:lnTo>
                  <a:pt x="640637" y="1208261"/>
                </a:lnTo>
                <a:lnTo>
                  <a:pt x="667903" y="1250078"/>
                </a:lnTo>
                <a:lnTo>
                  <a:pt x="695466" y="1291369"/>
                </a:lnTo>
                <a:lnTo>
                  <a:pt x="723337" y="1332114"/>
                </a:lnTo>
                <a:lnTo>
                  <a:pt x="751528" y="1372293"/>
                </a:lnTo>
                <a:lnTo>
                  <a:pt x="780049" y="1411886"/>
                </a:lnTo>
                <a:lnTo>
                  <a:pt x="808911" y="1450874"/>
                </a:lnTo>
                <a:lnTo>
                  <a:pt x="838125" y="1489238"/>
                </a:lnTo>
                <a:lnTo>
                  <a:pt x="867703" y="1526958"/>
                </a:lnTo>
                <a:lnTo>
                  <a:pt x="897656" y="1564015"/>
                </a:lnTo>
                <a:lnTo>
                  <a:pt x="927994" y="1600389"/>
                </a:lnTo>
                <a:lnTo>
                  <a:pt x="958728" y="1636060"/>
                </a:lnTo>
                <a:lnTo>
                  <a:pt x="989869" y="1671009"/>
                </a:lnTo>
                <a:lnTo>
                  <a:pt x="1021429" y="1705217"/>
                </a:lnTo>
                <a:lnTo>
                  <a:pt x="1053419" y="1738664"/>
                </a:lnTo>
                <a:lnTo>
                  <a:pt x="1085848" y="1771330"/>
                </a:lnTo>
                <a:lnTo>
                  <a:pt x="1118730" y="1803196"/>
                </a:lnTo>
                <a:lnTo>
                  <a:pt x="1156610" y="1838384"/>
                </a:lnTo>
                <a:lnTo>
                  <a:pt x="1195070" y="1872544"/>
                </a:lnTo>
                <a:lnTo>
                  <a:pt x="1234094" y="1905706"/>
                </a:lnTo>
                <a:lnTo>
                  <a:pt x="1273666" y="1937897"/>
                </a:lnTo>
                <a:lnTo>
                  <a:pt x="1313769" y="1969146"/>
                </a:lnTo>
                <a:lnTo>
                  <a:pt x="1354387" y="1999482"/>
                </a:lnTo>
                <a:lnTo>
                  <a:pt x="1395505" y="2028933"/>
                </a:lnTo>
                <a:lnTo>
                  <a:pt x="1437105" y="2057528"/>
                </a:lnTo>
                <a:lnTo>
                  <a:pt x="1479173" y="2085295"/>
                </a:lnTo>
                <a:lnTo>
                  <a:pt x="1521692" y="2112263"/>
                </a:lnTo>
                <a:lnTo>
                  <a:pt x="1564646" y="2138461"/>
                </a:lnTo>
                <a:lnTo>
                  <a:pt x="1608018" y="2163916"/>
                </a:lnTo>
                <a:lnTo>
                  <a:pt x="1651793" y="2188658"/>
                </a:lnTo>
                <a:lnTo>
                  <a:pt x="1695954" y="2212715"/>
                </a:lnTo>
                <a:lnTo>
                  <a:pt x="1740486" y="2236116"/>
                </a:lnTo>
                <a:lnTo>
                  <a:pt x="1785372" y="2258888"/>
                </a:lnTo>
                <a:lnTo>
                  <a:pt x="1830597" y="2281061"/>
                </a:lnTo>
                <a:lnTo>
                  <a:pt x="1876143" y="2302664"/>
                </a:lnTo>
                <a:lnTo>
                  <a:pt x="1921996" y="2323724"/>
                </a:lnTo>
                <a:lnTo>
                  <a:pt x="1968138" y="2344271"/>
                </a:lnTo>
                <a:lnTo>
                  <a:pt x="2014554" y="2364332"/>
                </a:lnTo>
                <a:lnTo>
                  <a:pt x="2061228" y="2383937"/>
                </a:lnTo>
                <a:lnTo>
                  <a:pt x="2108143" y="2403113"/>
                </a:lnTo>
                <a:lnTo>
                  <a:pt x="2155284" y="2421890"/>
                </a:lnTo>
                <a:lnTo>
                  <a:pt x="2202634" y="2440296"/>
                </a:lnTo>
                <a:lnTo>
                  <a:pt x="2250177" y="2458359"/>
                </a:lnTo>
                <a:lnTo>
                  <a:pt x="2297897" y="2476109"/>
                </a:lnTo>
                <a:lnTo>
                  <a:pt x="2345779" y="2493573"/>
                </a:lnTo>
                <a:lnTo>
                  <a:pt x="2393805" y="2510780"/>
                </a:lnTo>
                <a:lnTo>
                  <a:pt x="2441960" y="2527759"/>
                </a:lnTo>
                <a:lnTo>
                  <a:pt x="2490228" y="2544538"/>
                </a:lnTo>
                <a:lnTo>
                  <a:pt x="2538592" y="2561146"/>
                </a:lnTo>
                <a:lnTo>
                  <a:pt x="2587037" y="2577611"/>
                </a:lnTo>
                <a:lnTo>
                  <a:pt x="2635547" y="2593962"/>
                </a:lnTo>
                <a:lnTo>
                  <a:pt x="2684104" y="2610227"/>
                </a:lnTo>
                <a:lnTo>
                  <a:pt x="2732694" y="2626436"/>
                </a:lnTo>
                <a:lnTo>
                  <a:pt x="2781300" y="2642616"/>
                </a:lnTo>
              </a:path>
            </a:pathLst>
          </a:custGeom>
          <a:ln w="38099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334702" y="2363851"/>
            <a:ext cx="11048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17557" y="5083269"/>
            <a:ext cx="1670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21558" y="2966466"/>
            <a:ext cx="2954020" cy="2377440"/>
          </a:xfrm>
          <a:custGeom>
            <a:avLst/>
            <a:gdLst/>
            <a:ahLst/>
            <a:cxnLst/>
            <a:rect l="l" t="t" r="r" b="b"/>
            <a:pathLst>
              <a:path w="2954020" h="2377440">
                <a:moveTo>
                  <a:pt x="0" y="2377439"/>
                </a:moveTo>
                <a:lnTo>
                  <a:pt x="45420" y="2367597"/>
                </a:lnTo>
                <a:lnTo>
                  <a:pt x="90841" y="2357702"/>
                </a:lnTo>
                <a:lnTo>
                  <a:pt x="136266" y="2347699"/>
                </a:lnTo>
                <a:lnTo>
                  <a:pt x="181695" y="2337537"/>
                </a:lnTo>
                <a:lnTo>
                  <a:pt x="227129" y="2327161"/>
                </a:lnTo>
                <a:lnTo>
                  <a:pt x="272571" y="2316519"/>
                </a:lnTo>
                <a:lnTo>
                  <a:pt x="318021" y="2305556"/>
                </a:lnTo>
                <a:lnTo>
                  <a:pt x="363481" y="2294220"/>
                </a:lnTo>
                <a:lnTo>
                  <a:pt x="408952" y="2282457"/>
                </a:lnTo>
                <a:lnTo>
                  <a:pt x="454436" y="2270214"/>
                </a:lnTo>
                <a:lnTo>
                  <a:pt x="499935" y="2257438"/>
                </a:lnTo>
                <a:lnTo>
                  <a:pt x="545449" y="2244075"/>
                </a:lnTo>
                <a:lnTo>
                  <a:pt x="590980" y="2230071"/>
                </a:lnTo>
                <a:lnTo>
                  <a:pt x="636530" y="2215375"/>
                </a:lnTo>
                <a:lnTo>
                  <a:pt x="682099" y="2199931"/>
                </a:lnTo>
                <a:lnTo>
                  <a:pt x="727690" y="2183687"/>
                </a:lnTo>
                <a:lnTo>
                  <a:pt x="773304" y="2166589"/>
                </a:lnTo>
                <a:lnTo>
                  <a:pt x="818942" y="2148585"/>
                </a:lnTo>
                <a:lnTo>
                  <a:pt x="864606" y="2129620"/>
                </a:lnTo>
                <a:lnTo>
                  <a:pt x="910296" y="2109642"/>
                </a:lnTo>
                <a:lnTo>
                  <a:pt x="956015" y="2088596"/>
                </a:lnTo>
                <a:lnTo>
                  <a:pt x="1001764" y="2066431"/>
                </a:lnTo>
                <a:lnTo>
                  <a:pt x="1047545" y="2043091"/>
                </a:lnTo>
                <a:lnTo>
                  <a:pt x="1093358" y="2018525"/>
                </a:lnTo>
                <a:lnTo>
                  <a:pt x="1139205" y="1992678"/>
                </a:lnTo>
                <a:lnTo>
                  <a:pt x="1185087" y="1965498"/>
                </a:lnTo>
                <a:lnTo>
                  <a:pt x="1231007" y="1936931"/>
                </a:lnTo>
                <a:lnTo>
                  <a:pt x="1276965" y="1906923"/>
                </a:lnTo>
                <a:lnTo>
                  <a:pt x="1322963" y="1875421"/>
                </a:lnTo>
                <a:lnTo>
                  <a:pt x="1369003" y="1842373"/>
                </a:lnTo>
                <a:lnTo>
                  <a:pt x="1415085" y="1807724"/>
                </a:lnTo>
                <a:lnTo>
                  <a:pt x="1461211" y="1771421"/>
                </a:lnTo>
                <a:lnTo>
                  <a:pt x="1493325" y="1745169"/>
                </a:lnTo>
                <a:lnTo>
                  <a:pt x="1525461" y="1718109"/>
                </a:lnTo>
                <a:lnTo>
                  <a:pt x="1557618" y="1690259"/>
                </a:lnTo>
                <a:lnTo>
                  <a:pt x="1589795" y="1661636"/>
                </a:lnTo>
                <a:lnTo>
                  <a:pt x="1621993" y="1632260"/>
                </a:lnTo>
                <a:lnTo>
                  <a:pt x="1654211" y="1602147"/>
                </a:lnTo>
                <a:lnTo>
                  <a:pt x="1686447" y="1571315"/>
                </a:lnTo>
                <a:lnTo>
                  <a:pt x="1718702" y="1539783"/>
                </a:lnTo>
                <a:lnTo>
                  <a:pt x="1750976" y="1507569"/>
                </a:lnTo>
                <a:lnTo>
                  <a:pt x="1783267" y="1474690"/>
                </a:lnTo>
                <a:lnTo>
                  <a:pt x="1815575" y="1441165"/>
                </a:lnTo>
                <a:lnTo>
                  <a:pt x="1847900" y="1407011"/>
                </a:lnTo>
                <a:lnTo>
                  <a:pt x="1880242" y="1372246"/>
                </a:lnTo>
                <a:lnTo>
                  <a:pt x="1912599" y="1336889"/>
                </a:lnTo>
                <a:lnTo>
                  <a:pt x="1944971" y="1300957"/>
                </a:lnTo>
                <a:lnTo>
                  <a:pt x="1977359" y="1264468"/>
                </a:lnTo>
                <a:lnTo>
                  <a:pt x="2009761" y="1227440"/>
                </a:lnTo>
                <a:lnTo>
                  <a:pt x="2042176" y="1189892"/>
                </a:lnTo>
                <a:lnTo>
                  <a:pt x="2074605" y="1151841"/>
                </a:lnTo>
                <a:lnTo>
                  <a:pt x="2107048" y="1113305"/>
                </a:lnTo>
                <a:lnTo>
                  <a:pt x="2139502" y="1074302"/>
                </a:lnTo>
                <a:lnTo>
                  <a:pt x="2171968" y="1034850"/>
                </a:lnTo>
                <a:lnTo>
                  <a:pt x="2204446" y="994967"/>
                </a:lnTo>
                <a:lnTo>
                  <a:pt x="2236935" y="954671"/>
                </a:lnTo>
                <a:lnTo>
                  <a:pt x="2269435" y="913979"/>
                </a:lnTo>
                <a:lnTo>
                  <a:pt x="2301945" y="872911"/>
                </a:lnTo>
                <a:lnTo>
                  <a:pt x="2334464" y="831483"/>
                </a:lnTo>
                <a:lnTo>
                  <a:pt x="2366992" y="789715"/>
                </a:lnTo>
                <a:lnTo>
                  <a:pt x="2399529" y="747622"/>
                </a:lnTo>
                <a:lnTo>
                  <a:pt x="2432074" y="705225"/>
                </a:lnTo>
                <a:lnTo>
                  <a:pt x="2464627" y="662540"/>
                </a:lnTo>
                <a:lnTo>
                  <a:pt x="2497187" y="619586"/>
                </a:lnTo>
                <a:lnTo>
                  <a:pt x="2529753" y="576381"/>
                </a:lnTo>
                <a:lnTo>
                  <a:pt x="2562326" y="532942"/>
                </a:lnTo>
                <a:lnTo>
                  <a:pt x="2594905" y="489287"/>
                </a:lnTo>
                <a:lnTo>
                  <a:pt x="2627488" y="445435"/>
                </a:lnTo>
                <a:lnTo>
                  <a:pt x="2660077" y="401403"/>
                </a:lnTo>
                <a:lnTo>
                  <a:pt x="2692670" y="357210"/>
                </a:lnTo>
                <a:lnTo>
                  <a:pt x="2725267" y="312873"/>
                </a:lnTo>
                <a:lnTo>
                  <a:pt x="2757867" y="268410"/>
                </a:lnTo>
                <a:lnTo>
                  <a:pt x="2790470" y="223840"/>
                </a:lnTo>
                <a:lnTo>
                  <a:pt x="2823075" y="179179"/>
                </a:lnTo>
                <a:lnTo>
                  <a:pt x="2855683" y="134447"/>
                </a:lnTo>
                <a:lnTo>
                  <a:pt x="2888292" y="89661"/>
                </a:lnTo>
                <a:lnTo>
                  <a:pt x="2920901" y="44839"/>
                </a:lnTo>
                <a:lnTo>
                  <a:pt x="2953512" y="0"/>
                </a:lnTo>
              </a:path>
            </a:pathLst>
          </a:custGeom>
          <a:ln w="3810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033077" y="5118163"/>
            <a:ext cx="1682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46266" y="2620930"/>
            <a:ext cx="495934" cy="640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M</a:t>
            </a:r>
            <a:endParaRPr sz="2000">
              <a:latin typeface="Times New Roman"/>
              <a:cs typeface="Times New Roman"/>
            </a:endParaRPr>
          </a:p>
          <a:p>
            <a:pPr marL="340995">
              <a:lnSpc>
                <a:spcPct val="100000"/>
              </a:lnSpc>
              <a:spcBef>
                <a:spcPts val="35"/>
              </a:spcBef>
            </a:pP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95316" y="4219495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99FF66"/>
                </a:solidFill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28316" y="4658867"/>
            <a:ext cx="2346960" cy="0"/>
          </a:xfrm>
          <a:custGeom>
            <a:avLst/>
            <a:gdLst/>
            <a:ahLst/>
            <a:cxnLst/>
            <a:rect l="l" t="t" r="r" b="b"/>
            <a:pathLst>
              <a:path w="2346960">
                <a:moveTo>
                  <a:pt x="234696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115502" y="4419663"/>
            <a:ext cx="2463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950" spc="7" baseline="-21367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90515" y="4643628"/>
            <a:ext cx="0" cy="1196340"/>
          </a:xfrm>
          <a:custGeom>
            <a:avLst/>
            <a:gdLst/>
            <a:ahLst/>
            <a:cxnLst/>
            <a:rect l="l" t="t" r="r" b="b"/>
            <a:pathLst>
              <a:path h="1196339">
                <a:moveTo>
                  <a:pt x="0" y="0"/>
                </a:moveTo>
                <a:lnTo>
                  <a:pt x="0" y="119634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679315" y="5786501"/>
            <a:ext cx="2876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950" baseline="-21367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393940" y="3660902"/>
            <a:ext cx="111061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ponto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está à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esq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ue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da  da curva  </a:t>
            </a:r>
            <a:r>
              <a:rPr sz="2400" spc="-185" dirty="0">
                <a:solidFill>
                  <a:srgbClr val="FFFFFF"/>
                </a:solidFill>
                <a:latin typeface="Times New Roman"/>
                <a:cs typeface="Times New Roman"/>
              </a:rPr>
              <a:t>BP.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40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952" y="1200277"/>
            <a:ext cx="78740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 marR="5080" indent="-375285">
              <a:lnSpc>
                <a:spcPct val="100000"/>
              </a:lnSpc>
              <a:spcBef>
                <a:spcPts val="100"/>
              </a:spcBef>
              <a:buClr>
                <a:srgbClr val="FFFF00"/>
              </a:buClr>
              <a:buFont typeface="Times New Roman"/>
              <a:buChar char="•"/>
              <a:tabLst>
                <a:tab pos="387350" algn="l"/>
                <a:tab pos="387985" algn="l"/>
              </a:tabLst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Situação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equilíbrio interno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economia com saldo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nulo  do balanço de</a:t>
            </a:r>
            <a:r>
              <a:rPr sz="240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1319" y="207327"/>
            <a:ext cx="2261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 </a:t>
            </a:r>
            <a:r>
              <a:rPr sz="3600" dirty="0"/>
              <a:t>Curva</a:t>
            </a:r>
            <a:r>
              <a:rPr sz="3600" spc="-85" dirty="0"/>
              <a:t> </a:t>
            </a:r>
            <a:r>
              <a:rPr sz="3600" spc="-5" dirty="0"/>
              <a:t>BP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2529077" y="2246376"/>
            <a:ext cx="0" cy="3594735"/>
          </a:xfrm>
          <a:custGeom>
            <a:avLst/>
            <a:gdLst/>
            <a:ahLst/>
            <a:cxnLst/>
            <a:rect l="l" t="t" r="r" b="b"/>
            <a:pathLst>
              <a:path h="3594735">
                <a:moveTo>
                  <a:pt x="0" y="3594354"/>
                </a:moveTo>
                <a:lnTo>
                  <a:pt x="0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85649" y="2173983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4" h="86994">
                <a:moveTo>
                  <a:pt x="43434" y="0"/>
                </a:moveTo>
                <a:lnTo>
                  <a:pt x="0" y="86867"/>
                </a:lnTo>
                <a:lnTo>
                  <a:pt x="86868" y="86867"/>
                </a:lnTo>
                <a:lnTo>
                  <a:pt x="434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29077" y="5840729"/>
            <a:ext cx="4434205" cy="0"/>
          </a:xfrm>
          <a:custGeom>
            <a:avLst/>
            <a:gdLst/>
            <a:ahLst/>
            <a:cxnLst/>
            <a:rect l="l" t="t" r="r" b="b"/>
            <a:pathLst>
              <a:path w="4434205">
                <a:moveTo>
                  <a:pt x="0" y="0"/>
                </a:moveTo>
                <a:lnTo>
                  <a:pt x="443407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8678" y="5797293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5">
                <a:moveTo>
                  <a:pt x="0" y="0"/>
                </a:moveTo>
                <a:lnTo>
                  <a:pt x="0" y="86867"/>
                </a:lnTo>
                <a:lnTo>
                  <a:pt x="86868" y="434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78989" y="2197163"/>
            <a:ext cx="11048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38224" y="5802269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43805" y="2638805"/>
            <a:ext cx="1165860" cy="2827020"/>
          </a:xfrm>
          <a:custGeom>
            <a:avLst/>
            <a:gdLst/>
            <a:ahLst/>
            <a:cxnLst/>
            <a:rect l="l" t="t" r="r" b="b"/>
            <a:pathLst>
              <a:path w="1165860" h="2827020">
                <a:moveTo>
                  <a:pt x="0" y="2827020"/>
                </a:moveTo>
                <a:lnTo>
                  <a:pt x="1165860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333240" y="5351526"/>
            <a:ext cx="1828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17534" y="2378109"/>
            <a:ext cx="167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39490" y="2655570"/>
            <a:ext cx="2781300" cy="2642870"/>
          </a:xfrm>
          <a:custGeom>
            <a:avLst/>
            <a:gdLst/>
            <a:ahLst/>
            <a:cxnLst/>
            <a:rect l="l" t="t" r="r" b="b"/>
            <a:pathLst>
              <a:path w="2781300" h="2642870">
                <a:moveTo>
                  <a:pt x="0" y="0"/>
                </a:moveTo>
                <a:lnTo>
                  <a:pt x="23401" y="48666"/>
                </a:lnTo>
                <a:lnTo>
                  <a:pt x="46814" y="97314"/>
                </a:lnTo>
                <a:lnTo>
                  <a:pt x="70248" y="145922"/>
                </a:lnTo>
                <a:lnTo>
                  <a:pt x="93716" y="194471"/>
                </a:lnTo>
                <a:lnTo>
                  <a:pt x="117227" y="242943"/>
                </a:lnTo>
                <a:lnTo>
                  <a:pt x="140794" y="291317"/>
                </a:lnTo>
                <a:lnTo>
                  <a:pt x="164426" y="339574"/>
                </a:lnTo>
                <a:lnTo>
                  <a:pt x="188136" y="387695"/>
                </a:lnTo>
                <a:lnTo>
                  <a:pt x="211933" y="435659"/>
                </a:lnTo>
                <a:lnTo>
                  <a:pt x="235830" y="483448"/>
                </a:lnTo>
                <a:lnTo>
                  <a:pt x="259837" y="531041"/>
                </a:lnTo>
                <a:lnTo>
                  <a:pt x="283965" y="578420"/>
                </a:lnTo>
                <a:lnTo>
                  <a:pt x="308225" y="625565"/>
                </a:lnTo>
                <a:lnTo>
                  <a:pt x="332628" y="672456"/>
                </a:lnTo>
                <a:lnTo>
                  <a:pt x="357185" y="719074"/>
                </a:lnTo>
                <a:lnTo>
                  <a:pt x="381908" y="765399"/>
                </a:lnTo>
                <a:lnTo>
                  <a:pt x="406806" y="811412"/>
                </a:lnTo>
                <a:lnTo>
                  <a:pt x="431892" y="857094"/>
                </a:lnTo>
                <a:lnTo>
                  <a:pt x="457176" y="902424"/>
                </a:lnTo>
                <a:lnTo>
                  <a:pt x="482669" y="947383"/>
                </a:lnTo>
                <a:lnTo>
                  <a:pt x="508382" y="991952"/>
                </a:lnTo>
                <a:lnTo>
                  <a:pt x="534327" y="1036111"/>
                </a:lnTo>
                <a:lnTo>
                  <a:pt x="560513" y="1079841"/>
                </a:lnTo>
                <a:lnTo>
                  <a:pt x="586953" y="1123123"/>
                </a:lnTo>
                <a:lnTo>
                  <a:pt x="613657" y="1165936"/>
                </a:lnTo>
                <a:lnTo>
                  <a:pt x="640637" y="1208261"/>
                </a:lnTo>
                <a:lnTo>
                  <a:pt x="667903" y="1250078"/>
                </a:lnTo>
                <a:lnTo>
                  <a:pt x="695466" y="1291369"/>
                </a:lnTo>
                <a:lnTo>
                  <a:pt x="723337" y="1332114"/>
                </a:lnTo>
                <a:lnTo>
                  <a:pt x="751528" y="1372293"/>
                </a:lnTo>
                <a:lnTo>
                  <a:pt x="780049" y="1411886"/>
                </a:lnTo>
                <a:lnTo>
                  <a:pt x="808911" y="1450874"/>
                </a:lnTo>
                <a:lnTo>
                  <a:pt x="838125" y="1489238"/>
                </a:lnTo>
                <a:lnTo>
                  <a:pt x="867703" y="1526958"/>
                </a:lnTo>
                <a:lnTo>
                  <a:pt x="897656" y="1564015"/>
                </a:lnTo>
                <a:lnTo>
                  <a:pt x="927994" y="1600389"/>
                </a:lnTo>
                <a:lnTo>
                  <a:pt x="958728" y="1636060"/>
                </a:lnTo>
                <a:lnTo>
                  <a:pt x="989869" y="1671009"/>
                </a:lnTo>
                <a:lnTo>
                  <a:pt x="1021429" y="1705217"/>
                </a:lnTo>
                <a:lnTo>
                  <a:pt x="1053419" y="1738664"/>
                </a:lnTo>
                <a:lnTo>
                  <a:pt x="1085848" y="1771330"/>
                </a:lnTo>
                <a:lnTo>
                  <a:pt x="1118730" y="1803196"/>
                </a:lnTo>
                <a:lnTo>
                  <a:pt x="1156610" y="1838384"/>
                </a:lnTo>
                <a:lnTo>
                  <a:pt x="1195070" y="1872544"/>
                </a:lnTo>
                <a:lnTo>
                  <a:pt x="1234094" y="1905706"/>
                </a:lnTo>
                <a:lnTo>
                  <a:pt x="1273666" y="1937897"/>
                </a:lnTo>
                <a:lnTo>
                  <a:pt x="1313769" y="1969146"/>
                </a:lnTo>
                <a:lnTo>
                  <a:pt x="1354387" y="1999482"/>
                </a:lnTo>
                <a:lnTo>
                  <a:pt x="1395505" y="2028933"/>
                </a:lnTo>
                <a:lnTo>
                  <a:pt x="1437105" y="2057528"/>
                </a:lnTo>
                <a:lnTo>
                  <a:pt x="1479173" y="2085295"/>
                </a:lnTo>
                <a:lnTo>
                  <a:pt x="1521692" y="2112263"/>
                </a:lnTo>
                <a:lnTo>
                  <a:pt x="1564646" y="2138461"/>
                </a:lnTo>
                <a:lnTo>
                  <a:pt x="1608018" y="2163916"/>
                </a:lnTo>
                <a:lnTo>
                  <a:pt x="1651793" y="2188658"/>
                </a:lnTo>
                <a:lnTo>
                  <a:pt x="1695954" y="2212715"/>
                </a:lnTo>
                <a:lnTo>
                  <a:pt x="1740486" y="2236116"/>
                </a:lnTo>
                <a:lnTo>
                  <a:pt x="1785372" y="2258888"/>
                </a:lnTo>
                <a:lnTo>
                  <a:pt x="1830597" y="2281061"/>
                </a:lnTo>
                <a:lnTo>
                  <a:pt x="1876143" y="2302664"/>
                </a:lnTo>
                <a:lnTo>
                  <a:pt x="1921996" y="2323724"/>
                </a:lnTo>
                <a:lnTo>
                  <a:pt x="1968138" y="2344271"/>
                </a:lnTo>
                <a:lnTo>
                  <a:pt x="2014554" y="2364332"/>
                </a:lnTo>
                <a:lnTo>
                  <a:pt x="2061228" y="2383937"/>
                </a:lnTo>
                <a:lnTo>
                  <a:pt x="2108143" y="2403113"/>
                </a:lnTo>
                <a:lnTo>
                  <a:pt x="2155284" y="2421890"/>
                </a:lnTo>
                <a:lnTo>
                  <a:pt x="2202634" y="2440296"/>
                </a:lnTo>
                <a:lnTo>
                  <a:pt x="2250177" y="2458359"/>
                </a:lnTo>
                <a:lnTo>
                  <a:pt x="2297897" y="2476109"/>
                </a:lnTo>
                <a:lnTo>
                  <a:pt x="2345779" y="2493573"/>
                </a:lnTo>
                <a:lnTo>
                  <a:pt x="2393805" y="2510780"/>
                </a:lnTo>
                <a:lnTo>
                  <a:pt x="2441960" y="2527759"/>
                </a:lnTo>
                <a:lnTo>
                  <a:pt x="2490228" y="2544538"/>
                </a:lnTo>
                <a:lnTo>
                  <a:pt x="2538592" y="2561146"/>
                </a:lnTo>
                <a:lnTo>
                  <a:pt x="2587037" y="2577611"/>
                </a:lnTo>
                <a:lnTo>
                  <a:pt x="2635547" y="2593962"/>
                </a:lnTo>
                <a:lnTo>
                  <a:pt x="2684104" y="2610227"/>
                </a:lnTo>
                <a:lnTo>
                  <a:pt x="2732694" y="2626436"/>
                </a:lnTo>
                <a:lnTo>
                  <a:pt x="2781300" y="2642616"/>
                </a:lnTo>
              </a:path>
            </a:pathLst>
          </a:custGeom>
          <a:ln w="38099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34702" y="2363851"/>
            <a:ext cx="11048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17557" y="5083269"/>
            <a:ext cx="1670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21558" y="2966466"/>
            <a:ext cx="2954020" cy="2377440"/>
          </a:xfrm>
          <a:custGeom>
            <a:avLst/>
            <a:gdLst/>
            <a:ahLst/>
            <a:cxnLst/>
            <a:rect l="l" t="t" r="r" b="b"/>
            <a:pathLst>
              <a:path w="2954020" h="2377440">
                <a:moveTo>
                  <a:pt x="0" y="2377439"/>
                </a:moveTo>
                <a:lnTo>
                  <a:pt x="45420" y="2367597"/>
                </a:lnTo>
                <a:lnTo>
                  <a:pt x="90841" y="2357702"/>
                </a:lnTo>
                <a:lnTo>
                  <a:pt x="136266" y="2347699"/>
                </a:lnTo>
                <a:lnTo>
                  <a:pt x="181695" y="2337537"/>
                </a:lnTo>
                <a:lnTo>
                  <a:pt x="227129" y="2327161"/>
                </a:lnTo>
                <a:lnTo>
                  <a:pt x="272571" y="2316519"/>
                </a:lnTo>
                <a:lnTo>
                  <a:pt x="318021" y="2305556"/>
                </a:lnTo>
                <a:lnTo>
                  <a:pt x="363481" y="2294220"/>
                </a:lnTo>
                <a:lnTo>
                  <a:pt x="408952" y="2282457"/>
                </a:lnTo>
                <a:lnTo>
                  <a:pt x="454436" y="2270214"/>
                </a:lnTo>
                <a:lnTo>
                  <a:pt x="499935" y="2257438"/>
                </a:lnTo>
                <a:lnTo>
                  <a:pt x="545449" y="2244075"/>
                </a:lnTo>
                <a:lnTo>
                  <a:pt x="590980" y="2230071"/>
                </a:lnTo>
                <a:lnTo>
                  <a:pt x="636530" y="2215375"/>
                </a:lnTo>
                <a:lnTo>
                  <a:pt x="682099" y="2199931"/>
                </a:lnTo>
                <a:lnTo>
                  <a:pt x="727690" y="2183687"/>
                </a:lnTo>
                <a:lnTo>
                  <a:pt x="773304" y="2166589"/>
                </a:lnTo>
                <a:lnTo>
                  <a:pt x="818942" y="2148585"/>
                </a:lnTo>
                <a:lnTo>
                  <a:pt x="864606" y="2129620"/>
                </a:lnTo>
                <a:lnTo>
                  <a:pt x="910296" y="2109642"/>
                </a:lnTo>
                <a:lnTo>
                  <a:pt x="956015" y="2088596"/>
                </a:lnTo>
                <a:lnTo>
                  <a:pt x="1001764" y="2066431"/>
                </a:lnTo>
                <a:lnTo>
                  <a:pt x="1047545" y="2043091"/>
                </a:lnTo>
                <a:lnTo>
                  <a:pt x="1093358" y="2018525"/>
                </a:lnTo>
                <a:lnTo>
                  <a:pt x="1139205" y="1992678"/>
                </a:lnTo>
                <a:lnTo>
                  <a:pt x="1185087" y="1965498"/>
                </a:lnTo>
                <a:lnTo>
                  <a:pt x="1231007" y="1936931"/>
                </a:lnTo>
                <a:lnTo>
                  <a:pt x="1276965" y="1906923"/>
                </a:lnTo>
                <a:lnTo>
                  <a:pt x="1322963" y="1875421"/>
                </a:lnTo>
                <a:lnTo>
                  <a:pt x="1369003" y="1842373"/>
                </a:lnTo>
                <a:lnTo>
                  <a:pt x="1415085" y="1807724"/>
                </a:lnTo>
                <a:lnTo>
                  <a:pt x="1461211" y="1771421"/>
                </a:lnTo>
                <a:lnTo>
                  <a:pt x="1493325" y="1745169"/>
                </a:lnTo>
                <a:lnTo>
                  <a:pt x="1525461" y="1718109"/>
                </a:lnTo>
                <a:lnTo>
                  <a:pt x="1557618" y="1690259"/>
                </a:lnTo>
                <a:lnTo>
                  <a:pt x="1589795" y="1661636"/>
                </a:lnTo>
                <a:lnTo>
                  <a:pt x="1621993" y="1632260"/>
                </a:lnTo>
                <a:lnTo>
                  <a:pt x="1654211" y="1602147"/>
                </a:lnTo>
                <a:lnTo>
                  <a:pt x="1686447" y="1571315"/>
                </a:lnTo>
                <a:lnTo>
                  <a:pt x="1718702" y="1539783"/>
                </a:lnTo>
                <a:lnTo>
                  <a:pt x="1750976" y="1507569"/>
                </a:lnTo>
                <a:lnTo>
                  <a:pt x="1783267" y="1474690"/>
                </a:lnTo>
                <a:lnTo>
                  <a:pt x="1815575" y="1441165"/>
                </a:lnTo>
                <a:lnTo>
                  <a:pt x="1847900" y="1407011"/>
                </a:lnTo>
                <a:lnTo>
                  <a:pt x="1880242" y="1372246"/>
                </a:lnTo>
                <a:lnTo>
                  <a:pt x="1912599" y="1336889"/>
                </a:lnTo>
                <a:lnTo>
                  <a:pt x="1944971" y="1300957"/>
                </a:lnTo>
                <a:lnTo>
                  <a:pt x="1977359" y="1264468"/>
                </a:lnTo>
                <a:lnTo>
                  <a:pt x="2009761" y="1227440"/>
                </a:lnTo>
                <a:lnTo>
                  <a:pt x="2042176" y="1189892"/>
                </a:lnTo>
                <a:lnTo>
                  <a:pt x="2074605" y="1151841"/>
                </a:lnTo>
                <a:lnTo>
                  <a:pt x="2107048" y="1113305"/>
                </a:lnTo>
                <a:lnTo>
                  <a:pt x="2139502" y="1074302"/>
                </a:lnTo>
                <a:lnTo>
                  <a:pt x="2171968" y="1034850"/>
                </a:lnTo>
                <a:lnTo>
                  <a:pt x="2204446" y="994967"/>
                </a:lnTo>
                <a:lnTo>
                  <a:pt x="2236935" y="954671"/>
                </a:lnTo>
                <a:lnTo>
                  <a:pt x="2269435" y="913979"/>
                </a:lnTo>
                <a:lnTo>
                  <a:pt x="2301945" y="872911"/>
                </a:lnTo>
                <a:lnTo>
                  <a:pt x="2334464" y="831483"/>
                </a:lnTo>
                <a:lnTo>
                  <a:pt x="2366992" y="789715"/>
                </a:lnTo>
                <a:lnTo>
                  <a:pt x="2399529" y="747622"/>
                </a:lnTo>
                <a:lnTo>
                  <a:pt x="2432074" y="705225"/>
                </a:lnTo>
                <a:lnTo>
                  <a:pt x="2464627" y="662540"/>
                </a:lnTo>
                <a:lnTo>
                  <a:pt x="2497187" y="619586"/>
                </a:lnTo>
                <a:lnTo>
                  <a:pt x="2529753" y="576381"/>
                </a:lnTo>
                <a:lnTo>
                  <a:pt x="2562326" y="532942"/>
                </a:lnTo>
                <a:lnTo>
                  <a:pt x="2594905" y="489287"/>
                </a:lnTo>
                <a:lnTo>
                  <a:pt x="2627488" y="445435"/>
                </a:lnTo>
                <a:lnTo>
                  <a:pt x="2660077" y="401403"/>
                </a:lnTo>
                <a:lnTo>
                  <a:pt x="2692670" y="357210"/>
                </a:lnTo>
                <a:lnTo>
                  <a:pt x="2725267" y="312873"/>
                </a:lnTo>
                <a:lnTo>
                  <a:pt x="2757867" y="268410"/>
                </a:lnTo>
                <a:lnTo>
                  <a:pt x="2790470" y="223840"/>
                </a:lnTo>
                <a:lnTo>
                  <a:pt x="2823075" y="179179"/>
                </a:lnTo>
                <a:lnTo>
                  <a:pt x="2855683" y="134447"/>
                </a:lnTo>
                <a:lnTo>
                  <a:pt x="2888292" y="89661"/>
                </a:lnTo>
                <a:lnTo>
                  <a:pt x="2920901" y="44839"/>
                </a:lnTo>
                <a:lnTo>
                  <a:pt x="2953512" y="0"/>
                </a:lnTo>
              </a:path>
            </a:pathLst>
          </a:custGeom>
          <a:ln w="3810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33077" y="5118163"/>
            <a:ext cx="1682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41452" y="2678195"/>
            <a:ext cx="2520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60194" y="4227640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99FF66"/>
                </a:solidFill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28316" y="4658867"/>
            <a:ext cx="2346960" cy="0"/>
          </a:xfrm>
          <a:custGeom>
            <a:avLst/>
            <a:gdLst/>
            <a:ahLst/>
            <a:cxnLst/>
            <a:rect l="l" t="t" r="r" b="b"/>
            <a:pathLst>
              <a:path w="2346960">
                <a:moveTo>
                  <a:pt x="234696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115502" y="4419663"/>
            <a:ext cx="2463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950" spc="7" baseline="-21367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890515" y="4643628"/>
            <a:ext cx="0" cy="1196340"/>
          </a:xfrm>
          <a:custGeom>
            <a:avLst/>
            <a:gdLst/>
            <a:ahLst/>
            <a:cxnLst/>
            <a:rect l="l" t="t" r="r" b="b"/>
            <a:pathLst>
              <a:path h="1196339">
                <a:moveTo>
                  <a:pt x="0" y="0"/>
                </a:moveTo>
                <a:lnTo>
                  <a:pt x="0" y="119634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679315" y="5786501"/>
            <a:ext cx="2876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950" baseline="-21367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22490" y="3432302"/>
            <a:ext cx="14033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ponto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está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sobre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 curva</a:t>
            </a:r>
            <a:r>
              <a:rPr sz="24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Times New Roman"/>
                <a:cs typeface="Times New Roman"/>
              </a:rPr>
              <a:t>BP.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41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4922" y="247903"/>
            <a:ext cx="7074534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2935" marR="5080" indent="-315087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Inclinações especiais da curva </a:t>
            </a:r>
            <a:r>
              <a:rPr sz="3200" spc="-5" dirty="0"/>
              <a:t>BP </a:t>
            </a:r>
            <a:r>
              <a:rPr sz="3200" dirty="0"/>
              <a:t>(p. </a:t>
            </a:r>
            <a:r>
              <a:rPr sz="3200" spc="5" dirty="0"/>
              <a:t>340</a:t>
            </a:r>
            <a:r>
              <a:rPr sz="3200" spc="-120" dirty="0"/>
              <a:t> </a:t>
            </a:r>
            <a:r>
              <a:rPr sz="3200" dirty="0"/>
              <a:t>e  </a:t>
            </a:r>
            <a:r>
              <a:rPr sz="3200" spc="5" dirty="0"/>
              <a:t>341)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41991" y="1665986"/>
            <a:ext cx="8097520" cy="465963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68300" marR="17780" indent="-342900" algn="just">
              <a:lnSpc>
                <a:spcPts val="3460"/>
              </a:lnSpc>
              <a:spcBef>
                <a:spcPts val="535"/>
              </a:spcBef>
              <a:buChar char="•"/>
              <a:tabLst>
                <a:tab pos="368935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curva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BP pode 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ter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duas inclinações  extremas:</a:t>
            </a:r>
            <a:endParaRPr sz="3200">
              <a:latin typeface="Times New Roman"/>
              <a:cs typeface="Times New Roman"/>
            </a:endParaRPr>
          </a:p>
          <a:p>
            <a:pPr marL="367665" marR="18415" indent="-342900" algn="just">
              <a:lnSpc>
                <a:spcPts val="3460"/>
              </a:lnSpc>
              <a:spcBef>
                <a:spcPts val="760"/>
              </a:spcBef>
              <a:buChar char="•"/>
              <a:tabLst>
                <a:tab pos="368935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1)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ser horizontal no plano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cartesiano y </a:t>
            </a:r>
            <a:r>
              <a:rPr sz="3200" i="1" dirty="0">
                <a:solidFill>
                  <a:srgbClr val="FFFF00"/>
                </a:solidFill>
                <a:latin typeface="Times New Roman"/>
                <a:cs typeface="Times New Roman"/>
              </a:rPr>
              <a:t>versus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r  se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houver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plena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mobilidade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capitais entre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os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países.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Neste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caso, 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taxa de juros interna será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igual à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taxa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juros externa ou existirá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preço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único,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isto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é,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3150" spc="7" baseline="25132" dirty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= r + variação</a:t>
            </a:r>
            <a:r>
              <a:rPr sz="3200" spc="-3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cambial.</a:t>
            </a:r>
            <a:endParaRPr sz="3200">
              <a:latin typeface="Times New Roman"/>
              <a:cs typeface="Times New Roman"/>
            </a:endParaRPr>
          </a:p>
          <a:p>
            <a:pPr marL="368300" marR="17780" indent="-343535" algn="just">
              <a:lnSpc>
                <a:spcPts val="3460"/>
              </a:lnSpc>
              <a:spcBef>
                <a:spcPts val="745"/>
              </a:spcBef>
              <a:buChar char="•"/>
              <a:tabLst>
                <a:tab pos="368935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2) ser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vertical no plano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cartesiano y </a:t>
            </a:r>
            <a:r>
              <a:rPr sz="3200" i="1" dirty="0">
                <a:solidFill>
                  <a:srgbClr val="FFFF00"/>
                </a:solidFill>
                <a:latin typeface="Times New Roman"/>
                <a:cs typeface="Times New Roman"/>
              </a:rPr>
              <a:t>versus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r se  não houver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mobilidade de capitais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entre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os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países.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42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952" y="984632"/>
            <a:ext cx="7875270" cy="3439795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387350" indent="-375285">
              <a:lnSpc>
                <a:spcPct val="100000"/>
              </a:lnSpc>
              <a:spcBef>
                <a:spcPts val="1780"/>
              </a:spcBef>
              <a:buClr>
                <a:srgbClr val="FFFF00"/>
              </a:buClr>
              <a:buFont typeface="Times New Roman"/>
              <a:buChar char="•"/>
              <a:tabLst>
                <a:tab pos="387350" algn="l"/>
                <a:tab pos="387985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Dois fatores principais deslocam a curva</a:t>
            </a:r>
            <a:r>
              <a:rPr sz="280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BP:</a:t>
            </a:r>
            <a:endParaRPr sz="2800">
              <a:latin typeface="Times New Roman"/>
              <a:cs typeface="Times New Roman"/>
            </a:endParaRPr>
          </a:p>
          <a:p>
            <a:pPr marL="1428115" lvl="1" indent="-563245" algn="just">
              <a:lnSpc>
                <a:spcPct val="100000"/>
              </a:lnSpc>
              <a:spcBef>
                <a:spcPts val="1680"/>
              </a:spcBef>
              <a:buChar char="–"/>
              <a:tabLst>
                <a:tab pos="1428750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o nível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preço</a:t>
            </a:r>
            <a:r>
              <a:rPr sz="2800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(P)</a:t>
            </a:r>
            <a:endParaRPr sz="2800">
              <a:latin typeface="Times New Roman"/>
              <a:cs typeface="Times New Roman"/>
            </a:endParaRPr>
          </a:p>
          <a:p>
            <a:pPr marL="1339850" lvl="1" indent="-474980" algn="just">
              <a:lnSpc>
                <a:spcPct val="100000"/>
              </a:lnSpc>
              <a:spcBef>
                <a:spcPts val="1695"/>
              </a:spcBef>
              <a:buChar char="–"/>
              <a:tabLst>
                <a:tab pos="1340485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 taxa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câmbio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nominal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(</a:t>
            </a:r>
            <a:r>
              <a:rPr sz="28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387350" marR="5080" indent="-375285" algn="just">
              <a:lnSpc>
                <a:spcPct val="100000"/>
              </a:lnSpc>
              <a:spcBef>
                <a:spcPts val="1664"/>
              </a:spcBef>
              <a:buChar char="•"/>
              <a:tabLst>
                <a:tab pos="387985" algn="l"/>
              </a:tabLst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exportações líquidas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(X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M)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= NX têm a  posição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sua curva determinada para certo nível 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preço, dada a taxa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câmbio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nominal.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7061" y="324802"/>
            <a:ext cx="7670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Fatores </a:t>
            </a:r>
            <a:r>
              <a:rPr sz="3600" dirty="0"/>
              <a:t>que </a:t>
            </a:r>
            <a:r>
              <a:rPr sz="3600" spc="-5" dirty="0"/>
              <a:t>deslocam </a:t>
            </a:r>
            <a:r>
              <a:rPr sz="3600" dirty="0"/>
              <a:t>a </a:t>
            </a:r>
            <a:r>
              <a:rPr sz="3600" spc="-5" dirty="0"/>
              <a:t>curva BP </a:t>
            </a:r>
            <a:r>
              <a:rPr sz="3600" dirty="0"/>
              <a:t>(p.</a:t>
            </a:r>
            <a:r>
              <a:rPr sz="3600" spc="-5" dirty="0"/>
              <a:t> </a:t>
            </a:r>
            <a:r>
              <a:rPr sz="3600" dirty="0"/>
              <a:t>341)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43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5162" rIns="0" bIns="0" rtlCol="0">
            <a:spAutoFit/>
          </a:bodyPr>
          <a:lstStyle/>
          <a:p>
            <a:pPr marL="2167255" marR="5080" indent="-1517015">
              <a:lnSpc>
                <a:spcPct val="100299"/>
              </a:lnSpc>
              <a:spcBef>
                <a:spcPts val="90"/>
              </a:spcBef>
            </a:pPr>
            <a:r>
              <a:rPr sz="3200" dirty="0"/>
              <a:t>Deslocamento da curva NX </a:t>
            </a:r>
            <a:r>
              <a:rPr sz="3200" spc="5" dirty="0"/>
              <a:t>quando </a:t>
            </a:r>
            <a:r>
              <a:rPr sz="3200" dirty="0"/>
              <a:t>o nível</a:t>
            </a:r>
            <a:r>
              <a:rPr sz="3200" spc="-150" dirty="0"/>
              <a:t> </a:t>
            </a:r>
            <a:r>
              <a:rPr sz="3200" spc="5" dirty="0"/>
              <a:t>de  </a:t>
            </a:r>
            <a:r>
              <a:rPr sz="3200" dirty="0"/>
              <a:t>preço interno aumenta</a:t>
            </a:r>
            <a:r>
              <a:rPr sz="3200" spc="-80" dirty="0"/>
              <a:t> </a:t>
            </a:r>
            <a:r>
              <a:rPr sz="3200" spc="-5" dirty="0"/>
              <a:t>(P</a:t>
            </a:r>
            <a:r>
              <a:rPr sz="3200" spc="-5" dirty="0">
                <a:latin typeface="Symbol"/>
                <a:cs typeface="Symbol"/>
              </a:rPr>
              <a:t></a:t>
            </a:r>
            <a:r>
              <a:rPr sz="3200" spc="-5" dirty="0"/>
              <a:t>)</a:t>
            </a:r>
            <a:endParaRPr sz="3200">
              <a:latin typeface="Symbol"/>
              <a:cs typeface="Symbo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53539" y="4939487"/>
            <a:ext cx="4249420" cy="13970"/>
          </a:xfrm>
          <a:custGeom>
            <a:avLst/>
            <a:gdLst/>
            <a:ahLst/>
            <a:cxnLst/>
            <a:rect l="l" t="t" r="r" b="b"/>
            <a:pathLst>
              <a:path w="4249420" h="13970">
                <a:moveTo>
                  <a:pt x="0" y="13512"/>
                </a:moveTo>
                <a:lnTo>
                  <a:pt x="42494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90143" y="4901429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0" y="0"/>
                </a:moveTo>
                <a:lnTo>
                  <a:pt x="241" y="76200"/>
                </a:lnTo>
                <a:lnTo>
                  <a:pt x="76314" y="3785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26552" y="2332735"/>
            <a:ext cx="27305" cy="3898900"/>
          </a:xfrm>
          <a:custGeom>
            <a:avLst/>
            <a:gdLst/>
            <a:ahLst/>
            <a:cxnLst/>
            <a:rect l="l" t="t" r="r" b="b"/>
            <a:pathLst>
              <a:path w="27305" h="3898900">
                <a:moveTo>
                  <a:pt x="26987" y="389890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88532" y="2269229"/>
            <a:ext cx="76200" cy="76835"/>
          </a:xfrm>
          <a:custGeom>
            <a:avLst/>
            <a:gdLst/>
            <a:ahLst/>
            <a:cxnLst/>
            <a:rect l="l" t="t" r="r" b="b"/>
            <a:pathLst>
              <a:path w="76200" h="76835">
                <a:moveTo>
                  <a:pt x="37579" y="0"/>
                </a:moveTo>
                <a:lnTo>
                  <a:pt x="0" y="76466"/>
                </a:lnTo>
                <a:lnTo>
                  <a:pt x="76200" y="75946"/>
                </a:lnTo>
                <a:lnTo>
                  <a:pt x="37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95327" y="4922964"/>
            <a:ext cx="17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5839" y="2209863"/>
            <a:ext cx="3937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26870" y="3111245"/>
            <a:ext cx="3293745" cy="2757170"/>
          </a:xfrm>
          <a:custGeom>
            <a:avLst/>
            <a:gdLst/>
            <a:ahLst/>
            <a:cxnLst/>
            <a:rect l="l" t="t" r="r" b="b"/>
            <a:pathLst>
              <a:path w="3293745" h="2757170">
                <a:moveTo>
                  <a:pt x="0" y="0"/>
                </a:moveTo>
                <a:lnTo>
                  <a:pt x="3293364" y="2756916"/>
                </a:lnTo>
              </a:path>
            </a:pathLst>
          </a:custGeom>
          <a:ln w="259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29951" y="4989690"/>
            <a:ext cx="304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09189" y="5032502"/>
            <a:ext cx="33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40507" y="3880103"/>
            <a:ext cx="0" cy="1059180"/>
          </a:xfrm>
          <a:custGeom>
            <a:avLst/>
            <a:gdLst/>
            <a:ahLst/>
            <a:cxnLst/>
            <a:rect l="l" t="t" r="r" b="b"/>
            <a:pathLst>
              <a:path h="1059179">
                <a:moveTo>
                  <a:pt x="0" y="105918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39823" y="3893820"/>
            <a:ext cx="885825" cy="0"/>
          </a:xfrm>
          <a:custGeom>
            <a:avLst/>
            <a:gdLst/>
            <a:ahLst/>
            <a:cxnLst/>
            <a:rect l="l" t="t" r="r" b="b"/>
            <a:pathLst>
              <a:path w="885825">
                <a:moveTo>
                  <a:pt x="885444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78864" y="3760723"/>
            <a:ext cx="3181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71472" y="3876547"/>
            <a:ext cx="93345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50" spc="5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42459" y="4983479"/>
            <a:ext cx="15240" cy="434340"/>
          </a:xfrm>
          <a:custGeom>
            <a:avLst/>
            <a:gdLst/>
            <a:ahLst/>
            <a:cxnLst/>
            <a:rect l="l" t="t" r="r" b="b"/>
            <a:pathLst>
              <a:path w="15239" h="434339">
                <a:moveTo>
                  <a:pt x="0" y="0"/>
                </a:moveTo>
                <a:lnTo>
                  <a:pt x="15240" y="434340"/>
                </a:lnTo>
              </a:path>
            </a:pathLst>
          </a:custGeom>
          <a:ln w="9143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10867" y="5460491"/>
            <a:ext cx="2816860" cy="0"/>
          </a:xfrm>
          <a:custGeom>
            <a:avLst/>
            <a:gdLst/>
            <a:ahLst/>
            <a:cxnLst/>
            <a:rect l="l" t="t" r="r" b="b"/>
            <a:pathLst>
              <a:path w="2816860">
                <a:moveTo>
                  <a:pt x="281635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47177" y="1514538"/>
            <a:ext cx="4463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NX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=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· </a:t>
            </a:r>
            <a:r>
              <a:rPr sz="2400" spc="-70" dirty="0">
                <a:solidFill>
                  <a:srgbClr val="FFFF00"/>
                </a:solidFill>
                <a:latin typeface="Times New Roman"/>
                <a:cs typeface="Times New Roman"/>
              </a:rPr>
              <a:t>x(P, </a:t>
            </a:r>
            <a:r>
              <a:rPr sz="24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) – </a:t>
            </a:r>
            <a:r>
              <a:rPr sz="24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 ·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400" spc="-7" baseline="24305" dirty="0">
                <a:solidFill>
                  <a:srgbClr val="FFFF00"/>
                </a:solidFill>
                <a:latin typeface="Times New Roman"/>
                <a:cs typeface="Times New Roman"/>
              </a:rPr>
              <a:t>f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· </a:t>
            </a:r>
            <a:r>
              <a:rPr sz="2400" spc="-45" dirty="0">
                <a:solidFill>
                  <a:srgbClr val="FFFF00"/>
                </a:solidFill>
                <a:latin typeface="Times New Roman"/>
                <a:cs typeface="Times New Roman"/>
              </a:rPr>
              <a:t>m(y, </a:t>
            </a:r>
            <a:r>
              <a:rPr sz="2400" spc="-140" dirty="0">
                <a:solidFill>
                  <a:srgbClr val="FFFF00"/>
                </a:solidFill>
                <a:latin typeface="Times New Roman"/>
                <a:cs typeface="Times New Roman"/>
              </a:rPr>
              <a:t>P,</a:t>
            </a:r>
            <a:r>
              <a:rPr sz="2400" spc="-2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80790" y="4756213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 dirty="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90314" y="4800600"/>
            <a:ext cx="465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00"/>
              </a:spcBef>
              <a:buSzPct val="95833"/>
              <a:tabLst>
                <a:tab pos="179070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2400" baseline="-20833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86914" y="3622967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39061" y="3806190"/>
            <a:ext cx="3293745" cy="2757170"/>
          </a:xfrm>
          <a:custGeom>
            <a:avLst/>
            <a:gdLst/>
            <a:ahLst/>
            <a:cxnLst/>
            <a:rect l="l" t="t" r="r" b="b"/>
            <a:pathLst>
              <a:path w="3293745" h="2757170">
                <a:moveTo>
                  <a:pt x="0" y="0"/>
                </a:moveTo>
                <a:lnTo>
                  <a:pt x="3293364" y="2756916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017452" y="5831497"/>
            <a:ext cx="1642745" cy="7810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675"/>
              </a:spcBef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(P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0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000" spc="-11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950" spc="7" baseline="-21367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950" spc="7" baseline="25641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575"/>
              </a:spcBef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(P</a:t>
            </a:r>
            <a:r>
              <a:rPr sz="1950" spc="7" baseline="-21367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0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000" spc="-11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950" spc="7" baseline="-21367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950" spc="7" baseline="25641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06190" y="5451538"/>
            <a:ext cx="1403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832859" y="5052059"/>
            <a:ext cx="13970" cy="609600"/>
          </a:xfrm>
          <a:custGeom>
            <a:avLst/>
            <a:gdLst/>
            <a:ahLst/>
            <a:cxnLst/>
            <a:rect l="l" t="t" r="r" b="b"/>
            <a:pathLst>
              <a:path w="13970" h="609600">
                <a:moveTo>
                  <a:pt x="0" y="0"/>
                </a:moveTo>
                <a:lnTo>
                  <a:pt x="13716" y="609600"/>
                </a:lnTo>
              </a:path>
            </a:pathLst>
          </a:custGeom>
          <a:ln w="914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39823" y="5718047"/>
            <a:ext cx="2207260" cy="0"/>
          </a:xfrm>
          <a:custGeom>
            <a:avLst/>
            <a:gdLst/>
            <a:ahLst/>
            <a:cxnLst/>
            <a:rect l="l" t="t" r="r" b="b"/>
            <a:pathLst>
              <a:path w="2207260">
                <a:moveTo>
                  <a:pt x="220675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20127" y="4830889"/>
            <a:ext cx="539750" cy="994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  <a:p>
            <a:pPr marL="38100" marR="66040" indent="29845">
              <a:lnSpc>
                <a:spcPts val="1689"/>
              </a:lnSpc>
              <a:spcBef>
                <a:spcPts val="138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1575" spc="-7" baseline="-21164" dirty="0">
                <a:solidFill>
                  <a:srgbClr val="FFFFFF"/>
                </a:solidFill>
                <a:latin typeface="Times New Roman"/>
                <a:cs typeface="Times New Roman"/>
              </a:rPr>
              <a:t>2  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’</a:t>
            </a:r>
            <a:r>
              <a:rPr sz="1575" spc="7" baseline="-21164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1575" baseline="-21164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69938" y="1617992"/>
            <a:ext cx="2482850" cy="420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28892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Considere um  nível de preço</a:t>
            </a:r>
            <a:r>
              <a:rPr sz="24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.  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Tem-se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 curva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NX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2400" baseline="-20833">
              <a:latin typeface="Times New Roman"/>
              <a:cs typeface="Times New Roman"/>
            </a:endParaRPr>
          </a:p>
          <a:p>
            <a:pPr marL="390525" marR="30480">
              <a:lnSpc>
                <a:spcPct val="100000"/>
              </a:lnSpc>
              <a:spcBef>
                <a:spcPts val="1190"/>
              </a:spcBef>
            </a:pPr>
            <a:r>
              <a:rPr sz="2400" spc="-5" dirty="0">
                <a:solidFill>
                  <a:srgbClr val="00FFFF"/>
                </a:solidFill>
                <a:latin typeface="Times New Roman"/>
                <a:cs typeface="Times New Roman"/>
              </a:rPr>
              <a:t>Se </a:t>
            </a:r>
            <a:r>
              <a:rPr sz="2400" dirty="0">
                <a:solidFill>
                  <a:srgbClr val="00FFFF"/>
                </a:solidFill>
                <a:latin typeface="Times New Roman"/>
                <a:cs typeface="Times New Roman"/>
              </a:rPr>
              <a:t>o nível de  preço </a:t>
            </a:r>
            <a:r>
              <a:rPr sz="2400" spc="-5" dirty="0">
                <a:solidFill>
                  <a:srgbClr val="00FFFF"/>
                </a:solidFill>
                <a:latin typeface="Times New Roman"/>
                <a:cs typeface="Times New Roman"/>
              </a:rPr>
              <a:t>subir </a:t>
            </a:r>
            <a:r>
              <a:rPr sz="2400" dirty="0">
                <a:solidFill>
                  <a:srgbClr val="00FFFF"/>
                </a:solidFill>
                <a:latin typeface="Times New Roman"/>
                <a:cs typeface="Times New Roman"/>
              </a:rPr>
              <a:t>para  </a:t>
            </a:r>
            <a:r>
              <a:rPr sz="2400" spc="-5" dirty="0">
                <a:solidFill>
                  <a:srgbClr val="00FFFF"/>
                </a:solidFill>
                <a:latin typeface="Times New Roman"/>
                <a:cs typeface="Times New Roman"/>
              </a:rPr>
              <a:t>P</a:t>
            </a:r>
            <a:r>
              <a:rPr sz="2400" spc="-7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r>
              <a:rPr sz="2400" spc="-5" dirty="0">
                <a:solidFill>
                  <a:srgbClr val="00FFFF"/>
                </a:solidFill>
                <a:latin typeface="Times New Roman"/>
                <a:cs typeface="Times New Roman"/>
              </a:rPr>
              <a:t>, </a:t>
            </a:r>
            <a:r>
              <a:rPr sz="2400" dirty="0">
                <a:solidFill>
                  <a:srgbClr val="00FFFF"/>
                </a:solidFill>
                <a:latin typeface="Times New Roman"/>
                <a:cs typeface="Times New Roman"/>
              </a:rPr>
              <a:t>a curva </a:t>
            </a:r>
            <a:r>
              <a:rPr sz="2400" spc="-5" dirty="0">
                <a:solidFill>
                  <a:srgbClr val="00FFFF"/>
                </a:solidFill>
                <a:latin typeface="Times New Roman"/>
                <a:cs typeface="Times New Roman"/>
              </a:rPr>
              <a:t>NX  se desloca </a:t>
            </a:r>
            <a:r>
              <a:rPr sz="2400" dirty="0">
                <a:solidFill>
                  <a:srgbClr val="00FFFF"/>
                </a:solidFill>
                <a:latin typeface="Times New Roman"/>
                <a:cs typeface="Times New Roman"/>
              </a:rPr>
              <a:t>para</a:t>
            </a:r>
            <a:r>
              <a:rPr sz="2400" spc="-90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FFFF"/>
                </a:solidFill>
                <a:latin typeface="Times New Roman"/>
                <a:cs typeface="Times New Roman"/>
              </a:rPr>
              <a:t>a  esquerda, </a:t>
            </a:r>
            <a:r>
              <a:rPr sz="2400" spc="-5" dirty="0">
                <a:solidFill>
                  <a:srgbClr val="00FFFF"/>
                </a:solidFill>
                <a:latin typeface="Times New Roman"/>
                <a:cs typeface="Times New Roman"/>
              </a:rPr>
              <a:t>se </a:t>
            </a:r>
            <a:r>
              <a:rPr sz="2400" u="heavy" spc="-5" dirty="0">
                <a:solidFill>
                  <a:srgbClr val="00FFFF"/>
                </a:solidFill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as </a:t>
            </a:r>
            <a:r>
              <a:rPr sz="2400" spc="-5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400" u="heavy" dirty="0">
                <a:solidFill>
                  <a:srgbClr val="00FFFF"/>
                </a:solidFill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exportações </a:t>
            </a:r>
            <a:r>
              <a:rPr sz="2400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00FFFF"/>
                </a:solidFill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forem</a:t>
            </a:r>
            <a:r>
              <a:rPr sz="2400" u="heavy" spc="-35" dirty="0">
                <a:solidFill>
                  <a:srgbClr val="00FFFF"/>
                </a:solidFill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solidFill>
                  <a:srgbClr val="00FFFF"/>
                </a:solidFill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elásticas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47840" y="5792596"/>
            <a:ext cx="18694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00FFFF"/>
                </a:solidFill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às </a:t>
            </a:r>
            <a:r>
              <a:rPr sz="2400" u="heavy" dirty="0">
                <a:solidFill>
                  <a:srgbClr val="00FFFF"/>
                </a:solidFill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variações</a:t>
            </a:r>
            <a:r>
              <a:rPr sz="2400" u="heavy" spc="-105" dirty="0">
                <a:solidFill>
                  <a:srgbClr val="00FFFF"/>
                </a:solidFill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solidFill>
                  <a:srgbClr val="00FFFF"/>
                </a:solidFill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47840" y="6158357"/>
            <a:ext cx="899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00FFFF"/>
                </a:solidFill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preços</a:t>
            </a:r>
            <a:r>
              <a:rPr sz="2400" spc="-5" dirty="0">
                <a:solidFill>
                  <a:srgbClr val="00FFFF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829051" y="4396740"/>
            <a:ext cx="132080" cy="142875"/>
          </a:xfrm>
          <a:custGeom>
            <a:avLst/>
            <a:gdLst/>
            <a:ahLst/>
            <a:cxnLst/>
            <a:rect l="l" t="t" r="r" b="b"/>
            <a:pathLst>
              <a:path w="132080" h="142875">
                <a:moveTo>
                  <a:pt x="132080" y="0"/>
                </a:moveTo>
                <a:lnTo>
                  <a:pt x="0" y="14241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85872" y="4503935"/>
            <a:ext cx="80010" cy="81915"/>
          </a:xfrm>
          <a:custGeom>
            <a:avLst/>
            <a:gdLst/>
            <a:ahLst/>
            <a:cxnLst/>
            <a:rect l="l" t="t" r="r" b="b"/>
            <a:pathLst>
              <a:path w="80010" h="81914">
                <a:moveTo>
                  <a:pt x="23875" y="0"/>
                </a:moveTo>
                <a:lnTo>
                  <a:pt x="0" y="81775"/>
                </a:lnTo>
                <a:lnTo>
                  <a:pt x="79743" y="51816"/>
                </a:lnTo>
                <a:lnTo>
                  <a:pt x="238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44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19"/>
          <p:cNvSpPr txBox="1"/>
          <p:nvPr/>
        </p:nvSpPr>
        <p:spPr>
          <a:xfrm>
            <a:off x="4342326" y="5224266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</a:t>
            </a:r>
            <a:endParaRPr sz="2400" dirty="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8187" y="254571"/>
            <a:ext cx="787145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Deslocamento </a:t>
            </a:r>
            <a:r>
              <a:rPr sz="3000" dirty="0"/>
              <a:t>da </a:t>
            </a:r>
            <a:r>
              <a:rPr sz="3000" spc="-5" dirty="0"/>
              <a:t>Curva BP </a:t>
            </a:r>
            <a:r>
              <a:rPr sz="3000" dirty="0"/>
              <a:t>quando </a:t>
            </a:r>
            <a:r>
              <a:rPr sz="3000" spc="-5" dirty="0"/>
              <a:t>P sobe (p.</a:t>
            </a:r>
            <a:r>
              <a:rPr sz="3000" spc="50" dirty="0"/>
              <a:t> </a:t>
            </a:r>
            <a:r>
              <a:rPr sz="3000" dirty="0"/>
              <a:t>342)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202436" y="3830573"/>
            <a:ext cx="6560820" cy="0"/>
          </a:xfrm>
          <a:custGeom>
            <a:avLst/>
            <a:gdLst/>
            <a:ahLst/>
            <a:cxnLst/>
            <a:rect l="l" t="t" r="r" b="b"/>
            <a:pathLst>
              <a:path w="6560820">
                <a:moveTo>
                  <a:pt x="0" y="0"/>
                </a:moveTo>
                <a:lnTo>
                  <a:pt x="6560820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778" y="3787137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5">
                <a:moveTo>
                  <a:pt x="0" y="0"/>
                </a:moveTo>
                <a:lnTo>
                  <a:pt x="0" y="86868"/>
                </a:lnTo>
                <a:lnTo>
                  <a:pt x="86868" y="434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30048" y="3787136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4" h="86995">
                <a:moveTo>
                  <a:pt x="86868" y="0"/>
                </a:moveTo>
                <a:lnTo>
                  <a:pt x="0" y="43434"/>
                </a:lnTo>
                <a:lnTo>
                  <a:pt x="86868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68190" y="1472183"/>
            <a:ext cx="0" cy="4753610"/>
          </a:xfrm>
          <a:custGeom>
            <a:avLst/>
            <a:gdLst/>
            <a:ahLst/>
            <a:cxnLst/>
            <a:rect l="l" t="t" r="r" b="b"/>
            <a:pathLst>
              <a:path h="4753610">
                <a:moveTo>
                  <a:pt x="0" y="4753356"/>
                </a:moveTo>
                <a:lnTo>
                  <a:pt x="0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24761" y="1399791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4">
                <a:moveTo>
                  <a:pt x="43433" y="0"/>
                </a:moveTo>
                <a:lnTo>
                  <a:pt x="0" y="86867"/>
                </a:lnTo>
                <a:lnTo>
                  <a:pt x="86867" y="86867"/>
                </a:lnTo>
                <a:lnTo>
                  <a:pt x="434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24761" y="6211059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5">
                <a:moveTo>
                  <a:pt x="86868" y="0"/>
                </a:moveTo>
                <a:lnTo>
                  <a:pt x="0" y="0"/>
                </a:lnTo>
                <a:lnTo>
                  <a:pt x="43434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53502" y="386556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3752" y="6070637"/>
            <a:ext cx="622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X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1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18951" y="1482864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34300" y="3017685"/>
            <a:ext cx="380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(r)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31085" y="1511046"/>
            <a:ext cx="2550160" cy="1645920"/>
          </a:xfrm>
          <a:custGeom>
            <a:avLst/>
            <a:gdLst/>
            <a:ahLst/>
            <a:cxnLst/>
            <a:rect l="l" t="t" r="r" b="b"/>
            <a:pathLst>
              <a:path w="2550160" h="1645920">
                <a:moveTo>
                  <a:pt x="0" y="1645919"/>
                </a:moveTo>
                <a:lnTo>
                  <a:pt x="50409" y="1636284"/>
                </a:lnTo>
                <a:lnTo>
                  <a:pt x="100807" y="1626608"/>
                </a:lnTo>
                <a:lnTo>
                  <a:pt x="151184" y="1616849"/>
                </a:lnTo>
                <a:lnTo>
                  <a:pt x="201529" y="1606968"/>
                </a:lnTo>
                <a:lnTo>
                  <a:pt x="251831" y="1596924"/>
                </a:lnTo>
                <a:lnTo>
                  <a:pt x="302079" y="1586675"/>
                </a:lnTo>
                <a:lnTo>
                  <a:pt x="352263" y="1576181"/>
                </a:lnTo>
                <a:lnTo>
                  <a:pt x="402372" y="1565402"/>
                </a:lnTo>
                <a:lnTo>
                  <a:pt x="452395" y="1554295"/>
                </a:lnTo>
                <a:lnTo>
                  <a:pt x="502320" y="1542821"/>
                </a:lnTo>
                <a:lnTo>
                  <a:pt x="552139" y="1530938"/>
                </a:lnTo>
                <a:lnTo>
                  <a:pt x="601839" y="1518606"/>
                </a:lnTo>
                <a:lnTo>
                  <a:pt x="651410" y="1505783"/>
                </a:lnTo>
                <a:lnTo>
                  <a:pt x="700841" y="1492430"/>
                </a:lnTo>
                <a:lnTo>
                  <a:pt x="750122" y="1478505"/>
                </a:lnTo>
                <a:lnTo>
                  <a:pt x="799241" y="1463967"/>
                </a:lnTo>
                <a:lnTo>
                  <a:pt x="848189" y="1448775"/>
                </a:lnTo>
                <a:lnTo>
                  <a:pt x="896953" y="1432890"/>
                </a:lnTo>
                <a:lnTo>
                  <a:pt x="945524" y="1416268"/>
                </a:lnTo>
                <a:lnTo>
                  <a:pt x="993891" y="1398871"/>
                </a:lnTo>
                <a:lnTo>
                  <a:pt x="1042042" y="1380657"/>
                </a:lnTo>
                <a:lnTo>
                  <a:pt x="1089967" y="1361586"/>
                </a:lnTo>
                <a:lnTo>
                  <a:pt x="1137656" y="1341615"/>
                </a:lnTo>
                <a:lnTo>
                  <a:pt x="1185097" y="1320706"/>
                </a:lnTo>
                <a:lnTo>
                  <a:pt x="1232281" y="1298816"/>
                </a:lnTo>
                <a:lnTo>
                  <a:pt x="1276309" y="1277345"/>
                </a:lnTo>
                <a:lnTo>
                  <a:pt x="1321181" y="1254472"/>
                </a:lnTo>
                <a:lnTo>
                  <a:pt x="1366772" y="1230299"/>
                </a:lnTo>
                <a:lnTo>
                  <a:pt x="1412957" y="1204928"/>
                </a:lnTo>
                <a:lnTo>
                  <a:pt x="1459612" y="1178461"/>
                </a:lnTo>
                <a:lnTo>
                  <a:pt x="1506611" y="1151001"/>
                </a:lnTo>
                <a:lnTo>
                  <a:pt x="1553831" y="1122650"/>
                </a:lnTo>
                <a:lnTo>
                  <a:pt x="1601146" y="1093511"/>
                </a:lnTo>
                <a:lnTo>
                  <a:pt x="1648433" y="1063686"/>
                </a:lnTo>
                <a:lnTo>
                  <a:pt x="1695565" y="1033277"/>
                </a:lnTo>
                <a:lnTo>
                  <a:pt x="1742420" y="1002387"/>
                </a:lnTo>
                <a:lnTo>
                  <a:pt x="1788871" y="971119"/>
                </a:lnTo>
                <a:lnTo>
                  <a:pt x="1834795" y="939574"/>
                </a:lnTo>
                <a:lnTo>
                  <a:pt x="1880067" y="907854"/>
                </a:lnTo>
                <a:lnTo>
                  <a:pt x="1924562" y="876063"/>
                </a:lnTo>
                <a:lnTo>
                  <a:pt x="1968155" y="844303"/>
                </a:lnTo>
                <a:lnTo>
                  <a:pt x="2010722" y="812676"/>
                </a:lnTo>
                <a:lnTo>
                  <a:pt x="2052139" y="781284"/>
                </a:lnTo>
                <a:lnTo>
                  <a:pt x="2092280" y="750230"/>
                </a:lnTo>
                <a:lnTo>
                  <a:pt x="2131021" y="719617"/>
                </a:lnTo>
                <a:lnTo>
                  <a:pt x="2168237" y="689546"/>
                </a:lnTo>
                <a:lnTo>
                  <a:pt x="2203804" y="660120"/>
                </a:lnTo>
                <a:lnTo>
                  <a:pt x="2237596" y="631442"/>
                </a:lnTo>
                <a:lnTo>
                  <a:pt x="2269491" y="603613"/>
                </a:lnTo>
                <a:lnTo>
                  <a:pt x="2299362" y="576736"/>
                </a:lnTo>
                <a:lnTo>
                  <a:pt x="2352535" y="526249"/>
                </a:lnTo>
                <a:lnTo>
                  <a:pt x="2402440" y="473379"/>
                </a:lnTo>
                <a:lnTo>
                  <a:pt x="2443466" y="422860"/>
                </a:lnTo>
                <a:lnTo>
                  <a:pt x="2476420" y="374480"/>
                </a:lnTo>
                <a:lnTo>
                  <a:pt x="2502111" y="328025"/>
                </a:lnTo>
                <a:lnTo>
                  <a:pt x="2521344" y="283279"/>
                </a:lnTo>
                <a:lnTo>
                  <a:pt x="2534927" y="240031"/>
                </a:lnTo>
                <a:lnTo>
                  <a:pt x="2543668" y="198066"/>
                </a:lnTo>
                <a:lnTo>
                  <a:pt x="2548374" y="157170"/>
                </a:lnTo>
                <a:lnTo>
                  <a:pt x="2549851" y="117129"/>
                </a:lnTo>
                <a:lnTo>
                  <a:pt x="2548906" y="77729"/>
                </a:lnTo>
                <a:lnTo>
                  <a:pt x="2546349" y="38757"/>
                </a:lnTo>
                <a:lnTo>
                  <a:pt x="2542984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02752" y="6062662"/>
            <a:ext cx="992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X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–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M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=</a:t>
            </a:r>
            <a:r>
              <a:rPr sz="1800" spc="-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69998" y="3830573"/>
            <a:ext cx="2298700" cy="2211705"/>
          </a:xfrm>
          <a:custGeom>
            <a:avLst/>
            <a:gdLst/>
            <a:ahLst/>
            <a:cxnLst/>
            <a:rect l="l" t="t" r="r" b="b"/>
            <a:pathLst>
              <a:path w="2298700" h="2211704">
                <a:moveTo>
                  <a:pt x="2298192" y="0"/>
                </a:moveTo>
                <a:lnTo>
                  <a:pt x="0" y="2211324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52540" y="4021835"/>
            <a:ext cx="219468" cy="140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184015" y="4168711"/>
            <a:ext cx="293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45º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57267" y="3751262"/>
            <a:ext cx="1500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0" algn="r">
              <a:lnSpc>
                <a:spcPct val="100000"/>
              </a:lnSpc>
              <a:spcBef>
                <a:spcPts val="100"/>
              </a:spcBef>
            </a:pPr>
            <a:r>
              <a:rPr sz="1800" spc="2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59503" y="2373313"/>
            <a:ext cx="4197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96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33277" y="4797425"/>
            <a:ext cx="177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39351" y="3825875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50692" y="2714244"/>
            <a:ext cx="2786380" cy="2380615"/>
          </a:xfrm>
          <a:custGeom>
            <a:avLst/>
            <a:gdLst/>
            <a:ahLst/>
            <a:cxnLst/>
            <a:rect l="l" t="t" r="r" b="b"/>
            <a:pathLst>
              <a:path w="2786379" h="2380615">
                <a:moveTo>
                  <a:pt x="0" y="0"/>
                </a:moveTo>
                <a:lnTo>
                  <a:pt x="2785872" y="0"/>
                </a:lnTo>
                <a:lnTo>
                  <a:pt x="2785872" y="2380488"/>
                </a:lnTo>
                <a:lnTo>
                  <a:pt x="0" y="238048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0461" y="1946910"/>
            <a:ext cx="1499870" cy="1390015"/>
          </a:xfrm>
          <a:custGeom>
            <a:avLst/>
            <a:gdLst/>
            <a:ahLst/>
            <a:cxnLst/>
            <a:rect l="l" t="t" r="r" b="b"/>
            <a:pathLst>
              <a:path w="1499870" h="1390014">
                <a:moveTo>
                  <a:pt x="0" y="1389888"/>
                </a:moveTo>
                <a:lnTo>
                  <a:pt x="52825" y="1369739"/>
                </a:lnTo>
                <a:lnTo>
                  <a:pt x="125224" y="1329595"/>
                </a:lnTo>
                <a:lnTo>
                  <a:pt x="174882" y="1295774"/>
                </a:lnTo>
                <a:lnTo>
                  <a:pt x="236774" y="1249454"/>
                </a:lnTo>
                <a:lnTo>
                  <a:pt x="313347" y="1188135"/>
                </a:lnTo>
                <a:lnTo>
                  <a:pt x="370903" y="1140363"/>
                </a:lnTo>
                <a:lnTo>
                  <a:pt x="403751" y="1112791"/>
                </a:lnTo>
                <a:lnTo>
                  <a:pt x="438945" y="1083068"/>
                </a:lnTo>
                <a:lnTo>
                  <a:pt x="476208" y="1051424"/>
                </a:lnTo>
                <a:lnTo>
                  <a:pt x="515265" y="1018087"/>
                </a:lnTo>
                <a:lnTo>
                  <a:pt x="555839" y="983288"/>
                </a:lnTo>
                <a:lnTo>
                  <a:pt x="597656" y="947255"/>
                </a:lnTo>
                <a:lnTo>
                  <a:pt x="640438" y="910218"/>
                </a:lnTo>
                <a:lnTo>
                  <a:pt x="683910" y="872406"/>
                </a:lnTo>
                <a:lnTo>
                  <a:pt x="727796" y="834049"/>
                </a:lnTo>
                <a:lnTo>
                  <a:pt x="771819" y="795376"/>
                </a:lnTo>
                <a:lnTo>
                  <a:pt x="815705" y="756616"/>
                </a:lnTo>
                <a:lnTo>
                  <a:pt x="859177" y="717999"/>
                </a:lnTo>
                <a:lnTo>
                  <a:pt x="901959" y="679755"/>
                </a:lnTo>
                <a:lnTo>
                  <a:pt x="943776" y="642111"/>
                </a:lnTo>
                <a:lnTo>
                  <a:pt x="984350" y="605299"/>
                </a:lnTo>
                <a:lnTo>
                  <a:pt x="1023407" y="569547"/>
                </a:lnTo>
                <a:lnTo>
                  <a:pt x="1060670" y="535084"/>
                </a:lnTo>
                <a:lnTo>
                  <a:pt x="1095864" y="502141"/>
                </a:lnTo>
                <a:lnTo>
                  <a:pt x="1128712" y="470946"/>
                </a:lnTo>
                <a:lnTo>
                  <a:pt x="1158939" y="441728"/>
                </a:lnTo>
                <a:lnTo>
                  <a:pt x="1186268" y="414718"/>
                </a:lnTo>
                <a:lnTo>
                  <a:pt x="1241522" y="357913"/>
                </a:lnTo>
                <a:lnTo>
                  <a:pt x="1289223" y="305950"/>
                </a:lnTo>
                <a:lnTo>
                  <a:pt x="1330209" y="258292"/>
                </a:lnTo>
                <a:lnTo>
                  <a:pt x="1365320" y="214400"/>
                </a:lnTo>
                <a:lnTo>
                  <a:pt x="1395396" y="173735"/>
                </a:lnTo>
                <a:lnTo>
                  <a:pt x="1421276" y="135761"/>
                </a:lnTo>
                <a:lnTo>
                  <a:pt x="1443798" y="99938"/>
                </a:lnTo>
                <a:lnTo>
                  <a:pt x="1463803" y="65729"/>
                </a:lnTo>
                <a:lnTo>
                  <a:pt x="1482129" y="32596"/>
                </a:lnTo>
                <a:lnTo>
                  <a:pt x="1499616" y="0"/>
                </a:lnTo>
              </a:path>
            </a:pathLst>
          </a:custGeom>
          <a:ln w="3809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990465" y="3286125"/>
            <a:ext cx="292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1800" b="1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700521" y="4700778"/>
            <a:ext cx="1882139" cy="1447800"/>
          </a:xfrm>
          <a:custGeom>
            <a:avLst/>
            <a:gdLst/>
            <a:ahLst/>
            <a:cxnLst/>
            <a:rect l="l" t="t" r="r" b="b"/>
            <a:pathLst>
              <a:path w="1882140" h="1447800">
                <a:moveTo>
                  <a:pt x="0" y="1447800"/>
                </a:moveTo>
                <a:lnTo>
                  <a:pt x="9749" y="1394190"/>
                </a:lnTo>
                <a:lnTo>
                  <a:pt x="19568" y="1340653"/>
                </a:lnTo>
                <a:lnTo>
                  <a:pt x="29524" y="1287264"/>
                </a:lnTo>
                <a:lnTo>
                  <a:pt x="39688" y="1234095"/>
                </a:lnTo>
                <a:lnTo>
                  <a:pt x="50127" y="1181221"/>
                </a:lnTo>
                <a:lnTo>
                  <a:pt x="60910" y="1128714"/>
                </a:lnTo>
                <a:lnTo>
                  <a:pt x="72107" y="1076649"/>
                </a:lnTo>
                <a:lnTo>
                  <a:pt x="83787" y="1025098"/>
                </a:lnTo>
                <a:lnTo>
                  <a:pt x="96018" y="974137"/>
                </a:lnTo>
                <a:lnTo>
                  <a:pt x="108869" y="923837"/>
                </a:lnTo>
                <a:lnTo>
                  <a:pt x="122409" y="874272"/>
                </a:lnTo>
                <a:lnTo>
                  <a:pt x="136707" y="825517"/>
                </a:lnTo>
                <a:lnTo>
                  <a:pt x="151832" y="777644"/>
                </a:lnTo>
                <a:lnTo>
                  <a:pt x="167852" y="730728"/>
                </a:lnTo>
                <a:lnTo>
                  <a:pt x="184838" y="684841"/>
                </a:lnTo>
                <a:lnTo>
                  <a:pt x="202857" y="640058"/>
                </a:lnTo>
                <a:lnTo>
                  <a:pt x="221978" y="596452"/>
                </a:lnTo>
                <a:lnTo>
                  <a:pt x="242271" y="554096"/>
                </a:lnTo>
                <a:lnTo>
                  <a:pt x="263804" y="513064"/>
                </a:lnTo>
                <a:lnTo>
                  <a:pt x="286647" y="473430"/>
                </a:lnTo>
                <a:lnTo>
                  <a:pt x="310867" y="435266"/>
                </a:lnTo>
                <a:lnTo>
                  <a:pt x="336535" y="398648"/>
                </a:lnTo>
                <a:lnTo>
                  <a:pt x="363718" y="363647"/>
                </a:lnTo>
                <a:lnTo>
                  <a:pt x="392486" y="330339"/>
                </a:lnTo>
                <a:lnTo>
                  <a:pt x="422908" y="298796"/>
                </a:lnTo>
                <a:lnTo>
                  <a:pt x="455052" y="269091"/>
                </a:lnTo>
                <a:lnTo>
                  <a:pt x="488988" y="241300"/>
                </a:lnTo>
                <a:lnTo>
                  <a:pt x="522235" y="217188"/>
                </a:lnTo>
                <a:lnTo>
                  <a:pt x="557040" y="194739"/>
                </a:lnTo>
                <a:lnTo>
                  <a:pt x="593346" y="173893"/>
                </a:lnTo>
                <a:lnTo>
                  <a:pt x="631098" y="154590"/>
                </a:lnTo>
                <a:lnTo>
                  <a:pt x="670240" y="136771"/>
                </a:lnTo>
                <a:lnTo>
                  <a:pt x="710717" y="120377"/>
                </a:lnTo>
                <a:lnTo>
                  <a:pt x="752473" y="105349"/>
                </a:lnTo>
                <a:lnTo>
                  <a:pt x="795452" y="91626"/>
                </a:lnTo>
                <a:lnTo>
                  <a:pt x="839599" y="79150"/>
                </a:lnTo>
                <a:lnTo>
                  <a:pt x="884858" y="67861"/>
                </a:lnTo>
                <a:lnTo>
                  <a:pt x="931173" y="57700"/>
                </a:lnTo>
                <a:lnTo>
                  <a:pt x="978490" y="48608"/>
                </a:lnTo>
                <a:lnTo>
                  <a:pt x="1026752" y="40525"/>
                </a:lnTo>
                <a:lnTo>
                  <a:pt x="1075904" y="33391"/>
                </a:lnTo>
                <a:lnTo>
                  <a:pt x="1125890" y="27148"/>
                </a:lnTo>
                <a:lnTo>
                  <a:pt x="1176654" y="21736"/>
                </a:lnTo>
                <a:lnTo>
                  <a:pt x="1228141" y="17096"/>
                </a:lnTo>
                <a:lnTo>
                  <a:pt x="1280296" y="13168"/>
                </a:lnTo>
                <a:lnTo>
                  <a:pt x="1333062" y="9893"/>
                </a:lnTo>
                <a:lnTo>
                  <a:pt x="1386385" y="7212"/>
                </a:lnTo>
                <a:lnTo>
                  <a:pt x="1440208" y="5065"/>
                </a:lnTo>
                <a:lnTo>
                  <a:pt x="1494476" y="3393"/>
                </a:lnTo>
                <a:lnTo>
                  <a:pt x="1549134" y="2137"/>
                </a:lnTo>
                <a:lnTo>
                  <a:pt x="1604125" y="1236"/>
                </a:lnTo>
                <a:lnTo>
                  <a:pt x="1659394" y="633"/>
                </a:lnTo>
                <a:lnTo>
                  <a:pt x="1714885" y="267"/>
                </a:lnTo>
                <a:lnTo>
                  <a:pt x="1770544" y="79"/>
                </a:lnTo>
                <a:lnTo>
                  <a:pt x="1826314" y="9"/>
                </a:lnTo>
                <a:lnTo>
                  <a:pt x="1882139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943725" y="4756150"/>
            <a:ext cx="2060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.x(P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)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–</a:t>
            </a:r>
            <a:r>
              <a:rPr sz="18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.P</a:t>
            </a:r>
            <a:r>
              <a:rPr sz="1800" spc="-7" baseline="25462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.m(P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7279" y="971295"/>
            <a:ext cx="39471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Se o nível de preço subir de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950" spc="7" baseline="-25641" dirty="0">
                <a:solidFill>
                  <a:srgbClr val="FFFF00"/>
                </a:solidFill>
                <a:latin typeface="Times New Roman"/>
                <a:cs typeface="Times New Roman"/>
              </a:rPr>
              <a:t>0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para</a:t>
            </a:r>
            <a:r>
              <a:rPr sz="2000" spc="-3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950" spc="7" baseline="-25641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endParaRPr sz="1950" baseline="-25641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59178" y="1338580"/>
            <a:ext cx="14852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00"/>
                </a:solidFill>
                <a:latin typeface="Symbol"/>
                <a:cs typeface="Symbol"/>
              </a:rPr>
              <a:t>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2000" spc="-5" dirty="0">
                <a:solidFill>
                  <a:srgbClr val="FFFF00"/>
                </a:solidFill>
                <a:latin typeface="Symbol"/>
                <a:cs typeface="Symbol"/>
              </a:rPr>
              <a:t>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2000" spc="3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2000" spc="5" dirty="0">
                <a:solidFill>
                  <a:srgbClr val="FFFF00"/>
                </a:solidFill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33009" y="4106417"/>
            <a:ext cx="2318385" cy="1891664"/>
          </a:xfrm>
          <a:custGeom>
            <a:avLst/>
            <a:gdLst/>
            <a:ahLst/>
            <a:cxnLst/>
            <a:rect l="l" t="t" r="r" b="b"/>
            <a:pathLst>
              <a:path w="2318384" h="1891664">
                <a:moveTo>
                  <a:pt x="0" y="1891283"/>
                </a:moveTo>
                <a:lnTo>
                  <a:pt x="9259" y="1837254"/>
                </a:lnTo>
                <a:lnTo>
                  <a:pt x="18557" y="1783269"/>
                </a:lnTo>
                <a:lnTo>
                  <a:pt x="27933" y="1729372"/>
                </a:lnTo>
                <a:lnTo>
                  <a:pt x="37426" y="1675607"/>
                </a:lnTo>
                <a:lnTo>
                  <a:pt x="47075" y="1622019"/>
                </a:lnTo>
                <a:lnTo>
                  <a:pt x="56918" y="1568651"/>
                </a:lnTo>
                <a:lnTo>
                  <a:pt x="66995" y="1515548"/>
                </a:lnTo>
                <a:lnTo>
                  <a:pt x="77345" y="1462754"/>
                </a:lnTo>
                <a:lnTo>
                  <a:pt x="88006" y="1410313"/>
                </a:lnTo>
                <a:lnTo>
                  <a:pt x="99018" y="1358269"/>
                </a:lnTo>
                <a:lnTo>
                  <a:pt x="110420" y="1306665"/>
                </a:lnTo>
                <a:lnTo>
                  <a:pt x="122250" y="1255547"/>
                </a:lnTo>
                <a:lnTo>
                  <a:pt x="134548" y="1204959"/>
                </a:lnTo>
                <a:lnTo>
                  <a:pt x="147352" y="1154944"/>
                </a:lnTo>
                <a:lnTo>
                  <a:pt x="160701" y="1105546"/>
                </a:lnTo>
                <a:lnTo>
                  <a:pt x="174635" y="1056810"/>
                </a:lnTo>
                <a:lnTo>
                  <a:pt x="189192" y="1008780"/>
                </a:lnTo>
                <a:lnTo>
                  <a:pt x="204411" y="961500"/>
                </a:lnTo>
                <a:lnTo>
                  <a:pt x="220332" y="915013"/>
                </a:lnTo>
                <a:lnTo>
                  <a:pt x="236992" y="869365"/>
                </a:lnTo>
                <a:lnTo>
                  <a:pt x="254432" y="824599"/>
                </a:lnTo>
                <a:lnTo>
                  <a:pt x="272690" y="780760"/>
                </a:lnTo>
                <a:lnTo>
                  <a:pt x="291805" y="737891"/>
                </a:lnTo>
                <a:lnTo>
                  <a:pt x="311816" y="696036"/>
                </a:lnTo>
                <a:lnTo>
                  <a:pt x="332763" y="655240"/>
                </a:lnTo>
                <a:lnTo>
                  <a:pt x="354683" y="615547"/>
                </a:lnTo>
                <a:lnTo>
                  <a:pt x="377616" y="577001"/>
                </a:lnTo>
                <a:lnTo>
                  <a:pt x="401601" y="539646"/>
                </a:lnTo>
                <a:lnTo>
                  <a:pt x="426677" y="503526"/>
                </a:lnTo>
                <a:lnTo>
                  <a:pt x="452882" y="468685"/>
                </a:lnTo>
                <a:lnTo>
                  <a:pt x="480256" y="435168"/>
                </a:lnTo>
                <a:lnTo>
                  <a:pt x="508839" y="403018"/>
                </a:lnTo>
                <a:lnTo>
                  <a:pt x="538667" y="372279"/>
                </a:lnTo>
                <a:lnTo>
                  <a:pt x="569782" y="342996"/>
                </a:lnTo>
                <a:lnTo>
                  <a:pt x="602221" y="315213"/>
                </a:lnTo>
                <a:lnTo>
                  <a:pt x="635054" y="289669"/>
                </a:lnTo>
                <a:lnTo>
                  <a:pt x="669140" y="265542"/>
                </a:lnTo>
                <a:lnTo>
                  <a:pt x="704443" y="242795"/>
                </a:lnTo>
                <a:lnTo>
                  <a:pt x="740928" y="221384"/>
                </a:lnTo>
                <a:lnTo>
                  <a:pt x="778558" y="201271"/>
                </a:lnTo>
                <a:lnTo>
                  <a:pt x="817299" y="182415"/>
                </a:lnTo>
                <a:lnTo>
                  <a:pt x="857113" y="164775"/>
                </a:lnTo>
                <a:lnTo>
                  <a:pt x="897966" y="148310"/>
                </a:lnTo>
                <a:lnTo>
                  <a:pt x="939821" y="132980"/>
                </a:lnTo>
                <a:lnTo>
                  <a:pt x="982642" y="118745"/>
                </a:lnTo>
                <a:lnTo>
                  <a:pt x="1026395" y="105564"/>
                </a:lnTo>
                <a:lnTo>
                  <a:pt x="1071042" y="93396"/>
                </a:lnTo>
                <a:lnTo>
                  <a:pt x="1116549" y="82201"/>
                </a:lnTo>
                <a:lnTo>
                  <a:pt x="1162879" y="71939"/>
                </a:lnTo>
                <a:lnTo>
                  <a:pt x="1209997" y="62568"/>
                </a:lnTo>
                <a:lnTo>
                  <a:pt x="1257867" y="54049"/>
                </a:lnTo>
                <a:lnTo>
                  <a:pt x="1306452" y="46340"/>
                </a:lnTo>
                <a:lnTo>
                  <a:pt x="1355718" y="39401"/>
                </a:lnTo>
                <a:lnTo>
                  <a:pt x="1405628" y="33192"/>
                </a:lnTo>
                <a:lnTo>
                  <a:pt x="1456147" y="27673"/>
                </a:lnTo>
                <a:lnTo>
                  <a:pt x="1507239" y="22801"/>
                </a:lnTo>
                <a:lnTo>
                  <a:pt x="1558868" y="18538"/>
                </a:lnTo>
                <a:lnTo>
                  <a:pt x="1610997" y="14843"/>
                </a:lnTo>
                <a:lnTo>
                  <a:pt x="1663593" y="11674"/>
                </a:lnTo>
                <a:lnTo>
                  <a:pt x="1716618" y="8992"/>
                </a:lnTo>
                <a:lnTo>
                  <a:pt x="1770036" y="6756"/>
                </a:lnTo>
                <a:lnTo>
                  <a:pt x="1823813" y="4925"/>
                </a:lnTo>
                <a:lnTo>
                  <a:pt x="1877912" y="3459"/>
                </a:lnTo>
                <a:lnTo>
                  <a:pt x="1932297" y="2317"/>
                </a:lnTo>
                <a:lnTo>
                  <a:pt x="1986932" y="1459"/>
                </a:lnTo>
                <a:lnTo>
                  <a:pt x="2041783" y="844"/>
                </a:lnTo>
                <a:lnTo>
                  <a:pt x="2096812" y="432"/>
                </a:lnTo>
                <a:lnTo>
                  <a:pt x="2151985" y="182"/>
                </a:lnTo>
                <a:lnTo>
                  <a:pt x="2207265" y="54"/>
                </a:lnTo>
                <a:lnTo>
                  <a:pt x="2262616" y="6"/>
                </a:lnTo>
                <a:lnTo>
                  <a:pt x="2318004" y="0"/>
                </a:lnTo>
              </a:path>
            </a:pathLst>
          </a:custGeom>
          <a:ln w="3810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958266" y="3844988"/>
            <a:ext cx="2060575" cy="587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801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.x(P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) 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–</a:t>
            </a:r>
            <a:r>
              <a:rPr sz="1800" spc="-30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.P</a:t>
            </a:r>
            <a:r>
              <a:rPr sz="1800" spc="-7" baseline="25462" dirty="0">
                <a:solidFill>
                  <a:srgbClr val="99FF66"/>
                </a:solidFill>
                <a:latin typeface="Times New Roman"/>
                <a:cs typeface="Times New Roman"/>
              </a:rPr>
              <a:t>f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.m(P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72000" y="4194047"/>
            <a:ext cx="1464945" cy="0"/>
          </a:xfrm>
          <a:custGeom>
            <a:avLst/>
            <a:gdLst/>
            <a:ahLst/>
            <a:cxnLst/>
            <a:rect l="l" t="t" r="r" b="b"/>
            <a:pathLst>
              <a:path w="1464945">
                <a:moveTo>
                  <a:pt x="1464564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604702" y="4184650"/>
            <a:ext cx="165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194047" y="4194047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>
                <a:moveTo>
                  <a:pt x="377951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80332" y="3832859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361188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950652" y="3811587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180332" y="2046732"/>
            <a:ext cx="0" cy="1771014"/>
          </a:xfrm>
          <a:custGeom>
            <a:avLst/>
            <a:gdLst/>
            <a:ahLst/>
            <a:cxnLst/>
            <a:rect l="l" t="t" r="r" b="b"/>
            <a:pathLst>
              <a:path h="1771014">
                <a:moveTo>
                  <a:pt x="0" y="1770888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80332" y="2046732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353877" y="1704975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572000" y="2046732"/>
            <a:ext cx="1464945" cy="0"/>
          </a:xfrm>
          <a:custGeom>
            <a:avLst/>
            <a:gdLst/>
            <a:ahLst/>
            <a:cxnLst/>
            <a:rect l="l" t="t" r="r" b="b"/>
            <a:pathLst>
              <a:path w="1464945">
                <a:moveTo>
                  <a:pt x="0" y="0"/>
                </a:moveTo>
                <a:lnTo>
                  <a:pt x="1464564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36564" y="2046732"/>
            <a:ext cx="0" cy="669290"/>
          </a:xfrm>
          <a:custGeom>
            <a:avLst/>
            <a:gdLst/>
            <a:ahLst/>
            <a:cxnLst/>
            <a:rect l="l" t="t" r="r" b="b"/>
            <a:pathLst>
              <a:path h="669289">
                <a:moveTo>
                  <a:pt x="0" y="0"/>
                </a:moveTo>
                <a:lnTo>
                  <a:pt x="0" y="669036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53178" y="1623822"/>
            <a:ext cx="1501140" cy="1388745"/>
          </a:xfrm>
          <a:custGeom>
            <a:avLst/>
            <a:gdLst/>
            <a:ahLst/>
            <a:cxnLst/>
            <a:rect l="l" t="t" r="r" b="b"/>
            <a:pathLst>
              <a:path w="1501139" h="1388745">
                <a:moveTo>
                  <a:pt x="0" y="1388364"/>
                </a:moveTo>
                <a:lnTo>
                  <a:pt x="52875" y="1368237"/>
                </a:lnTo>
                <a:lnTo>
                  <a:pt x="125350" y="1328135"/>
                </a:lnTo>
                <a:lnTo>
                  <a:pt x="175061" y="1294350"/>
                </a:lnTo>
                <a:lnTo>
                  <a:pt x="237020" y="1248080"/>
                </a:lnTo>
                <a:lnTo>
                  <a:pt x="313677" y="1186827"/>
                </a:lnTo>
                <a:lnTo>
                  <a:pt x="371289" y="1139110"/>
                </a:lnTo>
                <a:lnTo>
                  <a:pt x="404169" y="1111569"/>
                </a:lnTo>
                <a:lnTo>
                  <a:pt x="439398" y="1081880"/>
                </a:lnTo>
                <a:lnTo>
                  <a:pt x="476698" y="1050271"/>
                </a:lnTo>
                <a:lnTo>
                  <a:pt x="515793" y="1016972"/>
                </a:lnTo>
                <a:lnTo>
                  <a:pt x="556408" y="982211"/>
                </a:lnTo>
                <a:lnTo>
                  <a:pt x="598266" y="946218"/>
                </a:lnTo>
                <a:lnTo>
                  <a:pt x="641091" y="909222"/>
                </a:lnTo>
                <a:lnTo>
                  <a:pt x="684606" y="871452"/>
                </a:lnTo>
                <a:lnTo>
                  <a:pt x="728536" y="833137"/>
                </a:lnTo>
                <a:lnTo>
                  <a:pt x="772603" y="794507"/>
                </a:lnTo>
                <a:lnTo>
                  <a:pt x="816533" y="755790"/>
                </a:lnTo>
                <a:lnTo>
                  <a:pt x="860048" y="717216"/>
                </a:lnTo>
                <a:lnTo>
                  <a:pt x="902873" y="679013"/>
                </a:lnTo>
                <a:lnTo>
                  <a:pt x="944731" y="641411"/>
                </a:lnTo>
                <a:lnTo>
                  <a:pt x="985346" y="604640"/>
                </a:lnTo>
                <a:lnTo>
                  <a:pt x="1024441" y="568927"/>
                </a:lnTo>
                <a:lnTo>
                  <a:pt x="1061741" y="534503"/>
                </a:lnTo>
                <a:lnTo>
                  <a:pt x="1096970" y="501597"/>
                </a:lnTo>
                <a:lnTo>
                  <a:pt x="1129850" y="470437"/>
                </a:lnTo>
                <a:lnTo>
                  <a:pt x="1160106" y="441253"/>
                </a:lnTo>
                <a:lnTo>
                  <a:pt x="1187462" y="414273"/>
                </a:lnTo>
                <a:lnTo>
                  <a:pt x="1242776" y="357530"/>
                </a:lnTo>
                <a:lnTo>
                  <a:pt x="1290529" y="305623"/>
                </a:lnTo>
                <a:lnTo>
                  <a:pt x="1331560" y="258015"/>
                </a:lnTo>
                <a:lnTo>
                  <a:pt x="1366709" y="214168"/>
                </a:lnTo>
                <a:lnTo>
                  <a:pt x="1396817" y="173547"/>
                </a:lnTo>
                <a:lnTo>
                  <a:pt x="1422724" y="135612"/>
                </a:lnTo>
                <a:lnTo>
                  <a:pt x="1445269" y="99827"/>
                </a:lnTo>
                <a:lnTo>
                  <a:pt x="1465293" y="65655"/>
                </a:lnTo>
                <a:lnTo>
                  <a:pt x="1483637" y="32558"/>
                </a:lnTo>
                <a:lnTo>
                  <a:pt x="1501140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652327" y="2947988"/>
            <a:ext cx="292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1800" b="1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393815" y="1349057"/>
            <a:ext cx="1118870" cy="67310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89"/>
              </a:spcBef>
            </a:pP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b="1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r>
              <a:rPr sz="1800" b="1" spc="42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(P</a:t>
            </a:r>
            <a:r>
              <a:rPr sz="1800" b="1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419100">
              <a:lnSpc>
                <a:spcPct val="100000"/>
              </a:lnSpc>
              <a:spcBef>
                <a:spcPts val="390"/>
              </a:spcBef>
            </a:pP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b="1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b="1" spc="352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(P</a:t>
            </a:r>
            <a:r>
              <a:rPr sz="1800" b="1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209614" y="4397946"/>
            <a:ext cx="162560" cy="349885"/>
          </a:xfrm>
          <a:custGeom>
            <a:avLst/>
            <a:gdLst/>
            <a:ahLst/>
            <a:cxnLst/>
            <a:rect l="l" t="t" r="r" b="b"/>
            <a:pathLst>
              <a:path w="162560" h="349885">
                <a:moveTo>
                  <a:pt x="162229" y="349313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80405" y="4340357"/>
            <a:ext cx="69215" cy="85725"/>
          </a:xfrm>
          <a:custGeom>
            <a:avLst/>
            <a:gdLst/>
            <a:ahLst/>
            <a:cxnLst/>
            <a:rect l="l" t="t" r="r" b="b"/>
            <a:pathLst>
              <a:path w="69214" h="85725">
                <a:moveTo>
                  <a:pt x="2463" y="0"/>
                </a:moveTo>
                <a:lnTo>
                  <a:pt x="0" y="85153"/>
                </a:lnTo>
                <a:lnTo>
                  <a:pt x="69113" y="53060"/>
                </a:lnTo>
                <a:lnTo>
                  <a:pt x="24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16256" y="2162467"/>
            <a:ext cx="111760" cy="100965"/>
          </a:xfrm>
          <a:custGeom>
            <a:avLst/>
            <a:gdLst/>
            <a:ahLst/>
            <a:cxnLst/>
            <a:rect l="l" t="t" r="r" b="b"/>
            <a:pathLst>
              <a:path w="111760" h="100964">
                <a:moveTo>
                  <a:pt x="111391" y="100672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69155" y="2119883"/>
            <a:ext cx="82550" cy="79375"/>
          </a:xfrm>
          <a:custGeom>
            <a:avLst/>
            <a:gdLst/>
            <a:ahLst/>
            <a:cxnLst/>
            <a:rect l="l" t="t" r="r" b="b"/>
            <a:pathLst>
              <a:path w="82550" h="79375">
                <a:moveTo>
                  <a:pt x="0" y="0"/>
                </a:moveTo>
                <a:lnTo>
                  <a:pt x="30975" y="79362"/>
                </a:lnTo>
                <a:lnTo>
                  <a:pt x="82067" y="228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45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002" y="967169"/>
            <a:ext cx="8368665" cy="557339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412750" marR="57150" indent="-375285" algn="just">
              <a:lnSpc>
                <a:spcPts val="3030"/>
              </a:lnSpc>
              <a:spcBef>
                <a:spcPts val="470"/>
              </a:spcBef>
              <a:buClr>
                <a:srgbClr val="FFFF00"/>
              </a:buClr>
              <a:buFont typeface="Times New Roman"/>
              <a:buChar char="•"/>
              <a:tabLst>
                <a:tab pos="413384" algn="l"/>
              </a:tabLst>
            </a:pP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Os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efeitos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variação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taxa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câmbio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sobre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 curva 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BP são similares às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variações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dos</a:t>
            </a:r>
            <a:r>
              <a:rPr sz="2800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preços.</a:t>
            </a:r>
            <a:endParaRPr sz="2800">
              <a:latin typeface="Times New Roman"/>
              <a:cs typeface="Times New Roman"/>
            </a:endParaRPr>
          </a:p>
          <a:p>
            <a:pPr marL="412115" marR="55880" indent="-374650" algn="just">
              <a:lnSpc>
                <a:spcPct val="89900"/>
              </a:lnSpc>
              <a:spcBef>
                <a:spcPts val="635"/>
              </a:spcBef>
              <a:buChar char="•"/>
              <a:tabLst>
                <a:tab pos="413384" algn="l"/>
              </a:tabLst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Uma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redução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(uma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valorização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taxa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câmbio)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reduz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X e aumenta M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(supondo P</a:t>
            </a:r>
            <a:r>
              <a:rPr sz="2775" baseline="25525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fixo 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que </a:t>
            </a:r>
            <a:r>
              <a:rPr sz="28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  </a:t>
            </a:r>
            <a:r>
              <a:rPr sz="28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demanda </a:t>
            </a:r>
            <a:r>
              <a:rPr sz="28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de </a:t>
            </a:r>
            <a:r>
              <a:rPr sz="28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importações seja </a:t>
            </a:r>
            <a:r>
              <a:rPr sz="28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elástica </a:t>
            </a:r>
            <a:r>
              <a:rPr sz="28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 variações </a:t>
            </a:r>
            <a:r>
              <a:rPr sz="28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da  </a:t>
            </a:r>
            <a:r>
              <a:rPr sz="28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taxa </a:t>
            </a:r>
            <a:r>
              <a:rPr sz="28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de</a:t>
            </a:r>
            <a:r>
              <a:rPr sz="2800" u="heavy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câmbio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).</a:t>
            </a:r>
            <a:endParaRPr sz="2800">
              <a:latin typeface="Times New Roman"/>
              <a:cs typeface="Times New Roman"/>
            </a:endParaRPr>
          </a:p>
          <a:p>
            <a:pPr marL="412750" marR="57150" indent="-375285" algn="just">
              <a:lnSpc>
                <a:spcPts val="3030"/>
              </a:lnSpc>
              <a:spcBef>
                <a:spcPts val="1720"/>
              </a:spcBef>
              <a:buChar char="•"/>
              <a:tabLst>
                <a:tab pos="413384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Ocorre, dessa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maneira,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 redução das exportações  líquidas, gerando o deslocamento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curva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BP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para  esquerda (para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cima)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no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plano cartesiano y </a:t>
            </a:r>
            <a:r>
              <a:rPr sz="2800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versus</a:t>
            </a:r>
            <a:r>
              <a:rPr sz="2800" i="1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r.</a:t>
            </a:r>
            <a:endParaRPr sz="2800">
              <a:latin typeface="Times New Roman"/>
              <a:cs typeface="Times New Roman"/>
            </a:endParaRPr>
          </a:p>
          <a:p>
            <a:pPr marL="413384" marR="58419" indent="-375285" algn="just">
              <a:lnSpc>
                <a:spcPct val="89900"/>
              </a:lnSpc>
              <a:spcBef>
                <a:spcPts val="1639"/>
              </a:spcBef>
              <a:buChar char="•"/>
              <a:tabLst>
                <a:tab pos="414020" algn="l"/>
              </a:tabLst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outro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lado, um aumento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(uma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desvalorização 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taxa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câmbio) aumenta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exportações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líquidas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que,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por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sua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vez,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provoca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deslocamento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curva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BP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para direita (para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baixo).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6115" y="41256"/>
            <a:ext cx="811593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Fatores </a:t>
            </a:r>
            <a:r>
              <a:rPr dirty="0"/>
              <a:t>que </a:t>
            </a:r>
            <a:r>
              <a:rPr spc="-5" dirty="0"/>
              <a:t>deslocam a curva </a:t>
            </a:r>
            <a:r>
              <a:rPr spc="-10" dirty="0"/>
              <a:t>BP </a:t>
            </a:r>
            <a:r>
              <a:rPr spc="-5" dirty="0"/>
              <a:t>(último parágrafo </a:t>
            </a:r>
            <a:r>
              <a:rPr dirty="0"/>
              <a:t>da p.</a:t>
            </a:r>
          </a:p>
          <a:p>
            <a:pPr marL="635" algn="ctr">
              <a:lnSpc>
                <a:spcPct val="100000"/>
              </a:lnSpc>
            </a:pPr>
            <a:r>
              <a:rPr dirty="0"/>
              <a:t>342)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46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51" y="209645"/>
            <a:ext cx="8454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Deslocamento </a:t>
            </a:r>
            <a:r>
              <a:rPr sz="3600" dirty="0"/>
              <a:t>da Curva </a:t>
            </a:r>
            <a:r>
              <a:rPr sz="3600" spc="-5" dirty="0"/>
              <a:t>BP quando </a:t>
            </a:r>
            <a:r>
              <a:rPr sz="3600" dirty="0">
                <a:latin typeface="Symbol"/>
                <a:cs typeface="Symbol"/>
              </a:rPr>
              <a:t></a:t>
            </a:r>
            <a:r>
              <a:rPr sz="3600" spc="5" dirty="0"/>
              <a:t> </a:t>
            </a:r>
            <a:r>
              <a:rPr sz="3600" spc="-5" dirty="0"/>
              <a:t>diminui</a:t>
            </a:r>
            <a:endParaRPr sz="3600">
              <a:latin typeface="Symbol"/>
              <a:cs typeface="Symbo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02436" y="3830573"/>
            <a:ext cx="6560820" cy="0"/>
          </a:xfrm>
          <a:custGeom>
            <a:avLst/>
            <a:gdLst/>
            <a:ahLst/>
            <a:cxnLst/>
            <a:rect l="l" t="t" r="r" b="b"/>
            <a:pathLst>
              <a:path w="6560820">
                <a:moveTo>
                  <a:pt x="0" y="0"/>
                </a:moveTo>
                <a:lnTo>
                  <a:pt x="6560820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778" y="3787137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5">
                <a:moveTo>
                  <a:pt x="0" y="0"/>
                </a:moveTo>
                <a:lnTo>
                  <a:pt x="0" y="86868"/>
                </a:lnTo>
                <a:lnTo>
                  <a:pt x="86868" y="434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30048" y="3787136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4" h="86995">
                <a:moveTo>
                  <a:pt x="86868" y="0"/>
                </a:moveTo>
                <a:lnTo>
                  <a:pt x="0" y="43434"/>
                </a:lnTo>
                <a:lnTo>
                  <a:pt x="86868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68190" y="1472183"/>
            <a:ext cx="0" cy="4753610"/>
          </a:xfrm>
          <a:custGeom>
            <a:avLst/>
            <a:gdLst/>
            <a:ahLst/>
            <a:cxnLst/>
            <a:rect l="l" t="t" r="r" b="b"/>
            <a:pathLst>
              <a:path h="4753610">
                <a:moveTo>
                  <a:pt x="0" y="4753356"/>
                </a:moveTo>
                <a:lnTo>
                  <a:pt x="0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24761" y="1399791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4">
                <a:moveTo>
                  <a:pt x="43433" y="0"/>
                </a:moveTo>
                <a:lnTo>
                  <a:pt x="0" y="86867"/>
                </a:lnTo>
                <a:lnTo>
                  <a:pt x="86867" y="86867"/>
                </a:lnTo>
                <a:lnTo>
                  <a:pt x="434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24761" y="6211059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5">
                <a:moveTo>
                  <a:pt x="86868" y="0"/>
                </a:moveTo>
                <a:lnTo>
                  <a:pt x="0" y="0"/>
                </a:lnTo>
                <a:lnTo>
                  <a:pt x="43434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53502" y="386556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3752" y="6070637"/>
            <a:ext cx="622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X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18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18951" y="1482864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34300" y="3017685"/>
            <a:ext cx="380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(r)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31085" y="1511046"/>
            <a:ext cx="2550160" cy="1645920"/>
          </a:xfrm>
          <a:custGeom>
            <a:avLst/>
            <a:gdLst/>
            <a:ahLst/>
            <a:cxnLst/>
            <a:rect l="l" t="t" r="r" b="b"/>
            <a:pathLst>
              <a:path w="2550160" h="1645920">
                <a:moveTo>
                  <a:pt x="0" y="1645919"/>
                </a:moveTo>
                <a:lnTo>
                  <a:pt x="50409" y="1636284"/>
                </a:lnTo>
                <a:lnTo>
                  <a:pt x="100807" y="1626608"/>
                </a:lnTo>
                <a:lnTo>
                  <a:pt x="151184" y="1616849"/>
                </a:lnTo>
                <a:lnTo>
                  <a:pt x="201529" y="1606968"/>
                </a:lnTo>
                <a:lnTo>
                  <a:pt x="251831" y="1596924"/>
                </a:lnTo>
                <a:lnTo>
                  <a:pt x="302079" y="1586675"/>
                </a:lnTo>
                <a:lnTo>
                  <a:pt x="352263" y="1576181"/>
                </a:lnTo>
                <a:lnTo>
                  <a:pt x="402372" y="1565402"/>
                </a:lnTo>
                <a:lnTo>
                  <a:pt x="452395" y="1554295"/>
                </a:lnTo>
                <a:lnTo>
                  <a:pt x="502320" y="1542821"/>
                </a:lnTo>
                <a:lnTo>
                  <a:pt x="552139" y="1530938"/>
                </a:lnTo>
                <a:lnTo>
                  <a:pt x="601839" y="1518606"/>
                </a:lnTo>
                <a:lnTo>
                  <a:pt x="651410" y="1505783"/>
                </a:lnTo>
                <a:lnTo>
                  <a:pt x="700841" y="1492430"/>
                </a:lnTo>
                <a:lnTo>
                  <a:pt x="750122" y="1478505"/>
                </a:lnTo>
                <a:lnTo>
                  <a:pt x="799241" y="1463967"/>
                </a:lnTo>
                <a:lnTo>
                  <a:pt x="848189" y="1448775"/>
                </a:lnTo>
                <a:lnTo>
                  <a:pt x="896953" y="1432890"/>
                </a:lnTo>
                <a:lnTo>
                  <a:pt x="945524" y="1416268"/>
                </a:lnTo>
                <a:lnTo>
                  <a:pt x="993891" y="1398871"/>
                </a:lnTo>
                <a:lnTo>
                  <a:pt x="1042042" y="1380657"/>
                </a:lnTo>
                <a:lnTo>
                  <a:pt x="1089967" y="1361586"/>
                </a:lnTo>
                <a:lnTo>
                  <a:pt x="1137656" y="1341615"/>
                </a:lnTo>
                <a:lnTo>
                  <a:pt x="1185097" y="1320706"/>
                </a:lnTo>
                <a:lnTo>
                  <a:pt x="1232281" y="1298816"/>
                </a:lnTo>
                <a:lnTo>
                  <a:pt x="1276309" y="1277345"/>
                </a:lnTo>
                <a:lnTo>
                  <a:pt x="1321181" y="1254472"/>
                </a:lnTo>
                <a:lnTo>
                  <a:pt x="1366772" y="1230299"/>
                </a:lnTo>
                <a:lnTo>
                  <a:pt x="1412957" y="1204928"/>
                </a:lnTo>
                <a:lnTo>
                  <a:pt x="1459612" y="1178461"/>
                </a:lnTo>
                <a:lnTo>
                  <a:pt x="1506611" y="1151001"/>
                </a:lnTo>
                <a:lnTo>
                  <a:pt x="1553831" y="1122650"/>
                </a:lnTo>
                <a:lnTo>
                  <a:pt x="1601146" y="1093511"/>
                </a:lnTo>
                <a:lnTo>
                  <a:pt x="1648433" y="1063686"/>
                </a:lnTo>
                <a:lnTo>
                  <a:pt x="1695565" y="1033277"/>
                </a:lnTo>
                <a:lnTo>
                  <a:pt x="1742420" y="1002387"/>
                </a:lnTo>
                <a:lnTo>
                  <a:pt x="1788871" y="971119"/>
                </a:lnTo>
                <a:lnTo>
                  <a:pt x="1834795" y="939574"/>
                </a:lnTo>
                <a:lnTo>
                  <a:pt x="1880067" y="907854"/>
                </a:lnTo>
                <a:lnTo>
                  <a:pt x="1924562" y="876063"/>
                </a:lnTo>
                <a:lnTo>
                  <a:pt x="1968155" y="844303"/>
                </a:lnTo>
                <a:lnTo>
                  <a:pt x="2010722" y="812676"/>
                </a:lnTo>
                <a:lnTo>
                  <a:pt x="2052139" y="781284"/>
                </a:lnTo>
                <a:lnTo>
                  <a:pt x="2092280" y="750230"/>
                </a:lnTo>
                <a:lnTo>
                  <a:pt x="2131021" y="719617"/>
                </a:lnTo>
                <a:lnTo>
                  <a:pt x="2168237" y="689546"/>
                </a:lnTo>
                <a:lnTo>
                  <a:pt x="2203804" y="660120"/>
                </a:lnTo>
                <a:lnTo>
                  <a:pt x="2237596" y="631442"/>
                </a:lnTo>
                <a:lnTo>
                  <a:pt x="2269491" y="603613"/>
                </a:lnTo>
                <a:lnTo>
                  <a:pt x="2299362" y="576736"/>
                </a:lnTo>
                <a:lnTo>
                  <a:pt x="2352535" y="526249"/>
                </a:lnTo>
                <a:lnTo>
                  <a:pt x="2402440" y="473379"/>
                </a:lnTo>
                <a:lnTo>
                  <a:pt x="2443466" y="422860"/>
                </a:lnTo>
                <a:lnTo>
                  <a:pt x="2476420" y="374480"/>
                </a:lnTo>
                <a:lnTo>
                  <a:pt x="2502111" y="328025"/>
                </a:lnTo>
                <a:lnTo>
                  <a:pt x="2521344" y="283279"/>
                </a:lnTo>
                <a:lnTo>
                  <a:pt x="2534927" y="240031"/>
                </a:lnTo>
                <a:lnTo>
                  <a:pt x="2543668" y="198066"/>
                </a:lnTo>
                <a:lnTo>
                  <a:pt x="2548374" y="157170"/>
                </a:lnTo>
                <a:lnTo>
                  <a:pt x="2549851" y="117129"/>
                </a:lnTo>
                <a:lnTo>
                  <a:pt x="2548906" y="77729"/>
                </a:lnTo>
                <a:lnTo>
                  <a:pt x="2546349" y="38757"/>
                </a:lnTo>
                <a:lnTo>
                  <a:pt x="2542984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02752" y="6062662"/>
            <a:ext cx="992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X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–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M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=</a:t>
            </a:r>
            <a:r>
              <a:rPr sz="1800" spc="-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69998" y="3830573"/>
            <a:ext cx="2298700" cy="2211705"/>
          </a:xfrm>
          <a:custGeom>
            <a:avLst/>
            <a:gdLst/>
            <a:ahLst/>
            <a:cxnLst/>
            <a:rect l="l" t="t" r="r" b="b"/>
            <a:pathLst>
              <a:path w="2298700" h="2211704">
                <a:moveTo>
                  <a:pt x="2298192" y="0"/>
                </a:moveTo>
                <a:lnTo>
                  <a:pt x="0" y="2211324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52540" y="4021835"/>
            <a:ext cx="219468" cy="140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184015" y="4168711"/>
            <a:ext cx="293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45º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57267" y="3751262"/>
            <a:ext cx="1500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0" algn="r">
              <a:lnSpc>
                <a:spcPct val="100000"/>
              </a:lnSpc>
              <a:spcBef>
                <a:spcPts val="100"/>
              </a:spcBef>
            </a:pPr>
            <a:r>
              <a:rPr sz="1800" spc="2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59503" y="2373313"/>
            <a:ext cx="4197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96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33277" y="4797425"/>
            <a:ext cx="177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39351" y="3825875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50692" y="2714244"/>
            <a:ext cx="2786380" cy="2380615"/>
          </a:xfrm>
          <a:custGeom>
            <a:avLst/>
            <a:gdLst/>
            <a:ahLst/>
            <a:cxnLst/>
            <a:rect l="l" t="t" r="r" b="b"/>
            <a:pathLst>
              <a:path w="2786379" h="2380615">
                <a:moveTo>
                  <a:pt x="0" y="0"/>
                </a:moveTo>
                <a:lnTo>
                  <a:pt x="2785872" y="0"/>
                </a:lnTo>
                <a:lnTo>
                  <a:pt x="2785872" y="2380488"/>
                </a:lnTo>
                <a:lnTo>
                  <a:pt x="0" y="238048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20461" y="1946910"/>
            <a:ext cx="1499870" cy="1390015"/>
          </a:xfrm>
          <a:custGeom>
            <a:avLst/>
            <a:gdLst/>
            <a:ahLst/>
            <a:cxnLst/>
            <a:rect l="l" t="t" r="r" b="b"/>
            <a:pathLst>
              <a:path w="1499870" h="1390014">
                <a:moveTo>
                  <a:pt x="0" y="1389888"/>
                </a:moveTo>
                <a:lnTo>
                  <a:pt x="52825" y="1369739"/>
                </a:lnTo>
                <a:lnTo>
                  <a:pt x="125224" y="1329595"/>
                </a:lnTo>
                <a:lnTo>
                  <a:pt x="174882" y="1295774"/>
                </a:lnTo>
                <a:lnTo>
                  <a:pt x="236774" y="1249454"/>
                </a:lnTo>
                <a:lnTo>
                  <a:pt x="313347" y="1188135"/>
                </a:lnTo>
                <a:lnTo>
                  <a:pt x="370903" y="1140363"/>
                </a:lnTo>
                <a:lnTo>
                  <a:pt x="403751" y="1112791"/>
                </a:lnTo>
                <a:lnTo>
                  <a:pt x="438945" y="1083068"/>
                </a:lnTo>
                <a:lnTo>
                  <a:pt x="476208" y="1051424"/>
                </a:lnTo>
                <a:lnTo>
                  <a:pt x="515265" y="1018087"/>
                </a:lnTo>
                <a:lnTo>
                  <a:pt x="555839" y="983288"/>
                </a:lnTo>
                <a:lnTo>
                  <a:pt x="597656" y="947255"/>
                </a:lnTo>
                <a:lnTo>
                  <a:pt x="640438" y="910218"/>
                </a:lnTo>
                <a:lnTo>
                  <a:pt x="683910" y="872406"/>
                </a:lnTo>
                <a:lnTo>
                  <a:pt x="727796" y="834049"/>
                </a:lnTo>
                <a:lnTo>
                  <a:pt x="771819" y="795376"/>
                </a:lnTo>
                <a:lnTo>
                  <a:pt x="815705" y="756616"/>
                </a:lnTo>
                <a:lnTo>
                  <a:pt x="859177" y="717999"/>
                </a:lnTo>
                <a:lnTo>
                  <a:pt x="901959" y="679755"/>
                </a:lnTo>
                <a:lnTo>
                  <a:pt x="943776" y="642111"/>
                </a:lnTo>
                <a:lnTo>
                  <a:pt x="984350" y="605299"/>
                </a:lnTo>
                <a:lnTo>
                  <a:pt x="1023407" y="569547"/>
                </a:lnTo>
                <a:lnTo>
                  <a:pt x="1060670" y="535084"/>
                </a:lnTo>
                <a:lnTo>
                  <a:pt x="1095864" y="502141"/>
                </a:lnTo>
                <a:lnTo>
                  <a:pt x="1128712" y="470946"/>
                </a:lnTo>
                <a:lnTo>
                  <a:pt x="1158939" y="441728"/>
                </a:lnTo>
                <a:lnTo>
                  <a:pt x="1186268" y="414718"/>
                </a:lnTo>
                <a:lnTo>
                  <a:pt x="1241522" y="357913"/>
                </a:lnTo>
                <a:lnTo>
                  <a:pt x="1289223" y="305950"/>
                </a:lnTo>
                <a:lnTo>
                  <a:pt x="1330209" y="258292"/>
                </a:lnTo>
                <a:lnTo>
                  <a:pt x="1365320" y="214400"/>
                </a:lnTo>
                <a:lnTo>
                  <a:pt x="1395396" y="173735"/>
                </a:lnTo>
                <a:lnTo>
                  <a:pt x="1421276" y="135761"/>
                </a:lnTo>
                <a:lnTo>
                  <a:pt x="1443798" y="99938"/>
                </a:lnTo>
                <a:lnTo>
                  <a:pt x="1463803" y="65729"/>
                </a:lnTo>
                <a:lnTo>
                  <a:pt x="1482129" y="32596"/>
                </a:lnTo>
                <a:lnTo>
                  <a:pt x="1499616" y="0"/>
                </a:lnTo>
              </a:path>
            </a:pathLst>
          </a:custGeom>
          <a:ln w="3809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990465" y="3286125"/>
            <a:ext cx="292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1800" b="1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700521" y="4700778"/>
            <a:ext cx="1882139" cy="1447800"/>
          </a:xfrm>
          <a:custGeom>
            <a:avLst/>
            <a:gdLst/>
            <a:ahLst/>
            <a:cxnLst/>
            <a:rect l="l" t="t" r="r" b="b"/>
            <a:pathLst>
              <a:path w="1882140" h="1447800">
                <a:moveTo>
                  <a:pt x="0" y="1447800"/>
                </a:moveTo>
                <a:lnTo>
                  <a:pt x="9749" y="1394190"/>
                </a:lnTo>
                <a:lnTo>
                  <a:pt x="19568" y="1340653"/>
                </a:lnTo>
                <a:lnTo>
                  <a:pt x="29524" y="1287264"/>
                </a:lnTo>
                <a:lnTo>
                  <a:pt x="39688" y="1234095"/>
                </a:lnTo>
                <a:lnTo>
                  <a:pt x="50127" y="1181221"/>
                </a:lnTo>
                <a:lnTo>
                  <a:pt x="60910" y="1128714"/>
                </a:lnTo>
                <a:lnTo>
                  <a:pt x="72107" y="1076649"/>
                </a:lnTo>
                <a:lnTo>
                  <a:pt x="83787" y="1025098"/>
                </a:lnTo>
                <a:lnTo>
                  <a:pt x="96018" y="974137"/>
                </a:lnTo>
                <a:lnTo>
                  <a:pt x="108869" y="923837"/>
                </a:lnTo>
                <a:lnTo>
                  <a:pt x="122409" y="874272"/>
                </a:lnTo>
                <a:lnTo>
                  <a:pt x="136707" y="825517"/>
                </a:lnTo>
                <a:lnTo>
                  <a:pt x="151832" y="777644"/>
                </a:lnTo>
                <a:lnTo>
                  <a:pt x="167852" y="730728"/>
                </a:lnTo>
                <a:lnTo>
                  <a:pt x="184838" y="684841"/>
                </a:lnTo>
                <a:lnTo>
                  <a:pt x="202857" y="640058"/>
                </a:lnTo>
                <a:lnTo>
                  <a:pt x="221978" y="596452"/>
                </a:lnTo>
                <a:lnTo>
                  <a:pt x="242271" y="554096"/>
                </a:lnTo>
                <a:lnTo>
                  <a:pt x="263804" y="513064"/>
                </a:lnTo>
                <a:lnTo>
                  <a:pt x="286647" y="473430"/>
                </a:lnTo>
                <a:lnTo>
                  <a:pt x="310867" y="435266"/>
                </a:lnTo>
                <a:lnTo>
                  <a:pt x="336535" y="398648"/>
                </a:lnTo>
                <a:lnTo>
                  <a:pt x="363718" y="363647"/>
                </a:lnTo>
                <a:lnTo>
                  <a:pt x="392486" y="330339"/>
                </a:lnTo>
                <a:lnTo>
                  <a:pt x="422908" y="298796"/>
                </a:lnTo>
                <a:lnTo>
                  <a:pt x="455052" y="269091"/>
                </a:lnTo>
                <a:lnTo>
                  <a:pt x="488988" y="241300"/>
                </a:lnTo>
                <a:lnTo>
                  <a:pt x="522235" y="217188"/>
                </a:lnTo>
                <a:lnTo>
                  <a:pt x="557040" y="194739"/>
                </a:lnTo>
                <a:lnTo>
                  <a:pt x="593346" y="173893"/>
                </a:lnTo>
                <a:lnTo>
                  <a:pt x="631098" y="154590"/>
                </a:lnTo>
                <a:lnTo>
                  <a:pt x="670240" y="136771"/>
                </a:lnTo>
                <a:lnTo>
                  <a:pt x="710717" y="120377"/>
                </a:lnTo>
                <a:lnTo>
                  <a:pt x="752473" y="105349"/>
                </a:lnTo>
                <a:lnTo>
                  <a:pt x="795452" y="91626"/>
                </a:lnTo>
                <a:lnTo>
                  <a:pt x="839599" y="79150"/>
                </a:lnTo>
                <a:lnTo>
                  <a:pt x="884858" y="67861"/>
                </a:lnTo>
                <a:lnTo>
                  <a:pt x="931173" y="57700"/>
                </a:lnTo>
                <a:lnTo>
                  <a:pt x="978490" y="48608"/>
                </a:lnTo>
                <a:lnTo>
                  <a:pt x="1026752" y="40525"/>
                </a:lnTo>
                <a:lnTo>
                  <a:pt x="1075904" y="33391"/>
                </a:lnTo>
                <a:lnTo>
                  <a:pt x="1125890" y="27148"/>
                </a:lnTo>
                <a:lnTo>
                  <a:pt x="1176654" y="21736"/>
                </a:lnTo>
                <a:lnTo>
                  <a:pt x="1228141" y="17096"/>
                </a:lnTo>
                <a:lnTo>
                  <a:pt x="1280296" y="13168"/>
                </a:lnTo>
                <a:lnTo>
                  <a:pt x="1333062" y="9893"/>
                </a:lnTo>
                <a:lnTo>
                  <a:pt x="1386385" y="7212"/>
                </a:lnTo>
                <a:lnTo>
                  <a:pt x="1440208" y="5065"/>
                </a:lnTo>
                <a:lnTo>
                  <a:pt x="1494476" y="3393"/>
                </a:lnTo>
                <a:lnTo>
                  <a:pt x="1549134" y="2137"/>
                </a:lnTo>
                <a:lnTo>
                  <a:pt x="1604125" y="1236"/>
                </a:lnTo>
                <a:lnTo>
                  <a:pt x="1659394" y="633"/>
                </a:lnTo>
                <a:lnTo>
                  <a:pt x="1714885" y="267"/>
                </a:lnTo>
                <a:lnTo>
                  <a:pt x="1770544" y="79"/>
                </a:lnTo>
                <a:lnTo>
                  <a:pt x="1826314" y="9"/>
                </a:lnTo>
                <a:lnTo>
                  <a:pt x="1882139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946772" y="4756150"/>
            <a:ext cx="2057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.x(</a:t>
            </a:r>
            <a:r>
              <a:rPr sz="1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)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–</a:t>
            </a:r>
            <a:r>
              <a:rPr sz="18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.P</a:t>
            </a:r>
            <a:r>
              <a:rPr sz="1800" spc="-7" baseline="25462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.m(</a:t>
            </a:r>
            <a:r>
              <a:rPr sz="1800" spc="-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0411" y="982345"/>
            <a:ext cx="40081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Se a taxa de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câmbio nominal cair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de</a:t>
            </a:r>
            <a:r>
              <a:rPr sz="2000" spc="-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950" spc="15" baseline="-2564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950" baseline="-25641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06119" y="1256664"/>
            <a:ext cx="24517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951865" algn="l"/>
              </a:tabLst>
            </a:pP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para</a:t>
            </a:r>
            <a:r>
              <a:rPr sz="2000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950" spc="22" baseline="-25641" dirty="0">
                <a:solidFill>
                  <a:srgbClr val="FFFF00"/>
                </a:solidFill>
                <a:latin typeface="Times New Roman"/>
                <a:cs typeface="Times New Roman"/>
              </a:rPr>
              <a:t>1	</a:t>
            </a:r>
            <a:r>
              <a:rPr sz="2000" dirty="0">
                <a:solidFill>
                  <a:srgbClr val="FFFF00"/>
                </a:solidFill>
                <a:latin typeface="Symbol"/>
                <a:cs typeface="Symbol"/>
              </a:rPr>
              <a:t>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2000" spc="-5" dirty="0">
                <a:solidFill>
                  <a:srgbClr val="FFFF00"/>
                </a:solidFill>
                <a:latin typeface="Symbol"/>
                <a:cs typeface="Symbol"/>
              </a:rPr>
              <a:t>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2000" spc="409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2000" spc="5" dirty="0">
                <a:solidFill>
                  <a:srgbClr val="FFFF00"/>
                </a:solidFill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33009" y="4106417"/>
            <a:ext cx="2318385" cy="1891664"/>
          </a:xfrm>
          <a:custGeom>
            <a:avLst/>
            <a:gdLst/>
            <a:ahLst/>
            <a:cxnLst/>
            <a:rect l="l" t="t" r="r" b="b"/>
            <a:pathLst>
              <a:path w="2318384" h="1891664">
                <a:moveTo>
                  <a:pt x="0" y="1891283"/>
                </a:moveTo>
                <a:lnTo>
                  <a:pt x="9259" y="1837254"/>
                </a:lnTo>
                <a:lnTo>
                  <a:pt x="18557" y="1783269"/>
                </a:lnTo>
                <a:lnTo>
                  <a:pt x="27933" y="1729372"/>
                </a:lnTo>
                <a:lnTo>
                  <a:pt x="37426" y="1675607"/>
                </a:lnTo>
                <a:lnTo>
                  <a:pt x="47075" y="1622019"/>
                </a:lnTo>
                <a:lnTo>
                  <a:pt x="56918" y="1568651"/>
                </a:lnTo>
                <a:lnTo>
                  <a:pt x="66995" y="1515548"/>
                </a:lnTo>
                <a:lnTo>
                  <a:pt x="77345" y="1462754"/>
                </a:lnTo>
                <a:lnTo>
                  <a:pt x="88006" y="1410313"/>
                </a:lnTo>
                <a:lnTo>
                  <a:pt x="99018" y="1358269"/>
                </a:lnTo>
                <a:lnTo>
                  <a:pt x="110420" y="1306665"/>
                </a:lnTo>
                <a:lnTo>
                  <a:pt x="122250" y="1255547"/>
                </a:lnTo>
                <a:lnTo>
                  <a:pt x="134548" y="1204959"/>
                </a:lnTo>
                <a:lnTo>
                  <a:pt x="147352" y="1154944"/>
                </a:lnTo>
                <a:lnTo>
                  <a:pt x="160701" y="1105546"/>
                </a:lnTo>
                <a:lnTo>
                  <a:pt x="174635" y="1056810"/>
                </a:lnTo>
                <a:lnTo>
                  <a:pt x="189192" y="1008780"/>
                </a:lnTo>
                <a:lnTo>
                  <a:pt x="204411" y="961500"/>
                </a:lnTo>
                <a:lnTo>
                  <a:pt x="220332" y="915013"/>
                </a:lnTo>
                <a:lnTo>
                  <a:pt x="236992" y="869365"/>
                </a:lnTo>
                <a:lnTo>
                  <a:pt x="254432" y="824599"/>
                </a:lnTo>
                <a:lnTo>
                  <a:pt x="272690" y="780760"/>
                </a:lnTo>
                <a:lnTo>
                  <a:pt x="291805" y="737891"/>
                </a:lnTo>
                <a:lnTo>
                  <a:pt x="311816" y="696036"/>
                </a:lnTo>
                <a:lnTo>
                  <a:pt x="332763" y="655240"/>
                </a:lnTo>
                <a:lnTo>
                  <a:pt x="354683" y="615547"/>
                </a:lnTo>
                <a:lnTo>
                  <a:pt x="377616" y="577001"/>
                </a:lnTo>
                <a:lnTo>
                  <a:pt x="401601" y="539646"/>
                </a:lnTo>
                <a:lnTo>
                  <a:pt x="426677" y="503526"/>
                </a:lnTo>
                <a:lnTo>
                  <a:pt x="452882" y="468685"/>
                </a:lnTo>
                <a:lnTo>
                  <a:pt x="480256" y="435168"/>
                </a:lnTo>
                <a:lnTo>
                  <a:pt x="508839" y="403018"/>
                </a:lnTo>
                <a:lnTo>
                  <a:pt x="538667" y="372279"/>
                </a:lnTo>
                <a:lnTo>
                  <a:pt x="569782" y="342996"/>
                </a:lnTo>
                <a:lnTo>
                  <a:pt x="602221" y="315213"/>
                </a:lnTo>
                <a:lnTo>
                  <a:pt x="635054" y="289669"/>
                </a:lnTo>
                <a:lnTo>
                  <a:pt x="669140" y="265542"/>
                </a:lnTo>
                <a:lnTo>
                  <a:pt x="704443" y="242795"/>
                </a:lnTo>
                <a:lnTo>
                  <a:pt x="740928" y="221384"/>
                </a:lnTo>
                <a:lnTo>
                  <a:pt x="778558" y="201271"/>
                </a:lnTo>
                <a:lnTo>
                  <a:pt x="817299" y="182415"/>
                </a:lnTo>
                <a:lnTo>
                  <a:pt x="857113" y="164775"/>
                </a:lnTo>
                <a:lnTo>
                  <a:pt x="897966" y="148310"/>
                </a:lnTo>
                <a:lnTo>
                  <a:pt x="939821" y="132980"/>
                </a:lnTo>
                <a:lnTo>
                  <a:pt x="982642" y="118745"/>
                </a:lnTo>
                <a:lnTo>
                  <a:pt x="1026395" y="105564"/>
                </a:lnTo>
                <a:lnTo>
                  <a:pt x="1071042" y="93396"/>
                </a:lnTo>
                <a:lnTo>
                  <a:pt x="1116549" y="82201"/>
                </a:lnTo>
                <a:lnTo>
                  <a:pt x="1162879" y="71939"/>
                </a:lnTo>
                <a:lnTo>
                  <a:pt x="1209997" y="62568"/>
                </a:lnTo>
                <a:lnTo>
                  <a:pt x="1257867" y="54049"/>
                </a:lnTo>
                <a:lnTo>
                  <a:pt x="1306452" y="46340"/>
                </a:lnTo>
                <a:lnTo>
                  <a:pt x="1355718" y="39401"/>
                </a:lnTo>
                <a:lnTo>
                  <a:pt x="1405628" y="33192"/>
                </a:lnTo>
                <a:lnTo>
                  <a:pt x="1456147" y="27673"/>
                </a:lnTo>
                <a:lnTo>
                  <a:pt x="1507239" y="22801"/>
                </a:lnTo>
                <a:lnTo>
                  <a:pt x="1558868" y="18538"/>
                </a:lnTo>
                <a:lnTo>
                  <a:pt x="1610997" y="14843"/>
                </a:lnTo>
                <a:lnTo>
                  <a:pt x="1663593" y="11674"/>
                </a:lnTo>
                <a:lnTo>
                  <a:pt x="1716618" y="8992"/>
                </a:lnTo>
                <a:lnTo>
                  <a:pt x="1770036" y="6756"/>
                </a:lnTo>
                <a:lnTo>
                  <a:pt x="1823813" y="4925"/>
                </a:lnTo>
                <a:lnTo>
                  <a:pt x="1877912" y="3459"/>
                </a:lnTo>
                <a:lnTo>
                  <a:pt x="1932297" y="2317"/>
                </a:lnTo>
                <a:lnTo>
                  <a:pt x="1986932" y="1459"/>
                </a:lnTo>
                <a:lnTo>
                  <a:pt x="2041783" y="844"/>
                </a:lnTo>
                <a:lnTo>
                  <a:pt x="2096812" y="432"/>
                </a:lnTo>
                <a:lnTo>
                  <a:pt x="2151985" y="182"/>
                </a:lnTo>
                <a:lnTo>
                  <a:pt x="2207265" y="54"/>
                </a:lnTo>
                <a:lnTo>
                  <a:pt x="2262616" y="6"/>
                </a:lnTo>
                <a:lnTo>
                  <a:pt x="2318004" y="0"/>
                </a:lnTo>
              </a:path>
            </a:pathLst>
          </a:custGeom>
          <a:ln w="3810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847014" y="3844988"/>
            <a:ext cx="2171700" cy="587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913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.x(</a:t>
            </a:r>
            <a:r>
              <a:rPr sz="1800" spc="-5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), 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–</a:t>
            </a:r>
            <a:r>
              <a:rPr sz="1800" spc="-20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.P</a:t>
            </a:r>
            <a:r>
              <a:rPr sz="1800" spc="-7" baseline="25462" dirty="0">
                <a:solidFill>
                  <a:srgbClr val="99FF66"/>
                </a:solidFill>
                <a:latin typeface="Times New Roman"/>
                <a:cs typeface="Times New Roman"/>
              </a:rPr>
              <a:t>f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.m(</a:t>
            </a:r>
            <a:r>
              <a:rPr sz="1800" spc="-5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72000" y="4194047"/>
            <a:ext cx="1464945" cy="0"/>
          </a:xfrm>
          <a:custGeom>
            <a:avLst/>
            <a:gdLst/>
            <a:ahLst/>
            <a:cxnLst/>
            <a:rect l="l" t="t" r="r" b="b"/>
            <a:pathLst>
              <a:path w="1464945">
                <a:moveTo>
                  <a:pt x="1464564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604702" y="4184650"/>
            <a:ext cx="165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194047" y="4194047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>
                <a:moveTo>
                  <a:pt x="377951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80332" y="3832859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361188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950652" y="3811587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180332" y="2046732"/>
            <a:ext cx="0" cy="1771014"/>
          </a:xfrm>
          <a:custGeom>
            <a:avLst/>
            <a:gdLst/>
            <a:ahLst/>
            <a:cxnLst/>
            <a:rect l="l" t="t" r="r" b="b"/>
            <a:pathLst>
              <a:path h="1771014">
                <a:moveTo>
                  <a:pt x="0" y="1770888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80332" y="2046732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353877" y="1704975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572000" y="2046732"/>
            <a:ext cx="1464945" cy="0"/>
          </a:xfrm>
          <a:custGeom>
            <a:avLst/>
            <a:gdLst/>
            <a:ahLst/>
            <a:cxnLst/>
            <a:rect l="l" t="t" r="r" b="b"/>
            <a:pathLst>
              <a:path w="1464945">
                <a:moveTo>
                  <a:pt x="0" y="0"/>
                </a:moveTo>
                <a:lnTo>
                  <a:pt x="1464564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36564" y="2046732"/>
            <a:ext cx="0" cy="669290"/>
          </a:xfrm>
          <a:custGeom>
            <a:avLst/>
            <a:gdLst/>
            <a:ahLst/>
            <a:cxnLst/>
            <a:rect l="l" t="t" r="r" b="b"/>
            <a:pathLst>
              <a:path h="669289">
                <a:moveTo>
                  <a:pt x="0" y="0"/>
                </a:moveTo>
                <a:lnTo>
                  <a:pt x="0" y="669036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53178" y="1623822"/>
            <a:ext cx="1501140" cy="1388745"/>
          </a:xfrm>
          <a:custGeom>
            <a:avLst/>
            <a:gdLst/>
            <a:ahLst/>
            <a:cxnLst/>
            <a:rect l="l" t="t" r="r" b="b"/>
            <a:pathLst>
              <a:path w="1501139" h="1388745">
                <a:moveTo>
                  <a:pt x="0" y="1388364"/>
                </a:moveTo>
                <a:lnTo>
                  <a:pt x="52875" y="1368237"/>
                </a:lnTo>
                <a:lnTo>
                  <a:pt x="125350" y="1328135"/>
                </a:lnTo>
                <a:lnTo>
                  <a:pt x="175061" y="1294350"/>
                </a:lnTo>
                <a:lnTo>
                  <a:pt x="237020" y="1248080"/>
                </a:lnTo>
                <a:lnTo>
                  <a:pt x="313677" y="1186827"/>
                </a:lnTo>
                <a:lnTo>
                  <a:pt x="371289" y="1139110"/>
                </a:lnTo>
                <a:lnTo>
                  <a:pt x="404169" y="1111569"/>
                </a:lnTo>
                <a:lnTo>
                  <a:pt x="439398" y="1081880"/>
                </a:lnTo>
                <a:lnTo>
                  <a:pt x="476698" y="1050271"/>
                </a:lnTo>
                <a:lnTo>
                  <a:pt x="515793" y="1016972"/>
                </a:lnTo>
                <a:lnTo>
                  <a:pt x="556408" y="982211"/>
                </a:lnTo>
                <a:lnTo>
                  <a:pt x="598266" y="946218"/>
                </a:lnTo>
                <a:lnTo>
                  <a:pt x="641091" y="909222"/>
                </a:lnTo>
                <a:lnTo>
                  <a:pt x="684606" y="871452"/>
                </a:lnTo>
                <a:lnTo>
                  <a:pt x="728536" y="833137"/>
                </a:lnTo>
                <a:lnTo>
                  <a:pt x="772603" y="794507"/>
                </a:lnTo>
                <a:lnTo>
                  <a:pt x="816533" y="755790"/>
                </a:lnTo>
                <a:lnTo>
                  <a:pt x="860048" y="717216"/>
                </a:lnTo>
                <a:lnTo>
                  <a:pt x="902873" y="679013"/>
                </a:lnTo>
                <a:lnTo>
                  <a:pt x="944731" y="641411"/>
                </a:lnTo>
                <a:lnTo>
                  <a:pt x="985346" y="604640"/>
                </a:lnTo>
                <a:lnTo>
                  <a:pt x="1024441" y="568927"/>
                </a:lnTo>
                <a:lnTo>
                  <a:pt x="1061741" y="534503"/>
                </a:lnTo>
                <a:lnTo>
                  <a:pt x="1096970" y="501597"/>
                </a:lnTo>
                <a:lnTo>
                  <a:pt x="1129850" y="470437"/>
                </a:lnTo>
                <a:lnTo>
                  <a:pt x="1160106" y="441253"/>
                </a:lnTo>
                <a:lnTo>
                  <a:pt x="1187462" y="414273"/>
                </a:lnTo>
                <a:lnTo>
                  <a:pt x="1242776" y="357530"/>
                </a:lnTo>
                <a:lnTo>
                  <a:pt x="1290529" y="305623"/>
                </a:lnTo>
                <a:lnTo>
                  <a:pt x="1331560" y="258015"/>
                </a:lnTo>
                <a:lnTo>
                  <a:pt x="1366709" y="214168"/>
                </a:lnTo>
                <a:lnTo>
                  <a:pt x="1396817" y="173547"/>
                </a:lnTo>
                <a:lnTo>
                  <a:pt x="1422724" y="135612"/>
                </a:lnTo>
                <a:lnTo>
                  <a:pt x="1445269" y="99827"/>
                </a:lnTo>
                <a:lnTo>
                  <a:pt x="1465293" y="65655"/>
                </a:lnTo>
                <a:lnTo>
                  <a:pt x="1483637" y="32558"/>
                </a:lnTo>
                <a:lnTo>
                  <a:pt x="1501140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652327" y="2947988"/>
            <a:ext cx="292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1800" b="1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393815" y="1349057"/>
            <a:ext cx="1066800" cy="67310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89"/>
              </a:spcBef>
            </a:pP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b="1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r>
              <a:rPr sz="1800" b="1" spc="419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(</a:t>
            </a:r>
            <a:r>
              <a:rPr sz="1800" b="1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800" b="1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419100">
              <a:lnSpc>
                <a:spcPct val="100000"/>
              </a:lnSpc>
              <a:spcBef>
                <a:spcPts val="390"/>
              </a:spcBef>
            </a:pP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b="1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b="1" spc="-7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(</a:t>
            </a:r>
            <a:r>
              <a:rPr sz="1800" b="1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1800" b="1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1800" b="1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209614" y="4397946"/>
            <a:ext cx="162560" cy="349885"/>
          </a:xfrm>
          <a:custGeom>
            <a:avLst/>
            <a:gdLst/>
            <a:ahLst/>
            <a:cxnLst/>
            <a:rect l="l" t="t" r="r" b="b"/>
            <a:pathLst>
              <a:path w="162560" h="349885">
                <a:moveTo>
                  <a:pt x="162229" y="349313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80405" y="4340357"/>
            <a:ext cx="69215" cy="85725"/>
          </a:xfrm>
          <a:custGeom>
            <a:avLst/>
            <a:gdLst/>
            <a:ahLst/>
            <a:cxnLst/>
            <a:rect l="l" t="t" r="r" b="b"/>
            <a:pathLst>
              <a:path w="69214" h="85725">
                <a:moveTo>
                  <a:pt x="2463" y="0"/>
                </a:moveTo>
                <a:lnTo>
                  <a:pt x="0" y="85153"/>
                </a:lnTo>
                <a:lnTo>
                  <a:pt x="69113" y="53060"/>
                </a:lnTo>
                <a:lnTo>
                  <a:pt x="24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16256" y="2162467"/>
            <a:ext cx="111760" cy="100965"/>
          </a:xfrm>
          <a:custGeom>
            <a:avLst/>
            <a:gdLst/>
            <a:ahLst/>
            <a:cxnLst/>
            <a:rect l="l" t="t" r="r" b="b"/>
            <a:pathLst>
              <a:path w="111760" h="100964">
                <a:moveTo>
                  <a:pt x="111391" y="100672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69155" y="2119883"/>
            <a:ext cx="82550" cy="79375"/>
          </a:xfrm>
          <a:custGeom>
            <a:avLst/>
            <a:gdLst/>
            <a:ahLst/>
            <a:cxnLst/>
            <a:rect l="l" t="t" r="r" b="b"/>
            <a:pathLst>
              <a:path w="82550" h="79375">
                <a:moveTo>
                  <a:pt x="0" y="0"/>
                </a:moveTo>
                <a:lnTo>
                  <a:pt x="30975" y="79362"/>
                </a:lnTo>
                <a:lnTo>
                  <a:pt x="82067" y="228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47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952" y="1256094"/>
            <a:ext cx="7877175" cy="12204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87350" marR="5080" indent="-375285" algn="just">
              <a:lnSpc>
                <a:spcPts val="3030"/>
              </a:lnSpc>
              <a:spcBef>
                <a:spcPts val="470"/>
              </a:spcBef>
              <a:buClr>
                <a:srgbClr val="FFFF00"/>
              </a:buClr>
              <a:buFont typeface="Times New Roman"/>
              <a:buChar char="•"/>
              <a:tabLst>
                <a:tab pos="387985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Situação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equilíbrio interno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economia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com a  presença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superávit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do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saldo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do balanço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2022" rIns="0" bIns="0" rtlCol="0">
            <a:spAutoFit/>
          </a:bodyPr>
          <a:lstStyle/>
          <a:p>
            <a:pPr marL="70485" marR="5080" indent="127635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8F8F8"/>
                </a:solidFill>
              </a:rPr>
              <a:t>O ajustamento </a:t>
            </a:r>
            <a:r>
              <a:rPr dirty="0">
                <a:solidFill>
                  <a:srgbClr val="F8F8F8"/>
                </a:solidFill>
              </a:rPr>
              <a:t>do </a:t>
            </a:r>
            <a:r>
              <a:rPr spc="-5" dirty="0">
                <a:solidFill>
                  <a:srgbClr val="F8F8F8"/>
                </a:solidFill>
              </a:rPr>
              <a:t>saldo </a:t>
            </a:r>
            <a:r>
              <a:rPr dirty="0">
                <a:solidFill>
                  <a:srgbClr val="F8F8F8"/>
                </a:solidFill>
              </a:rPr>
              <a:t>do </a:t>
            </a:r>
            <a:r>
              <a:rPr spc="-5" dirty="0">
                <a:solidFill>
                  <a:srgbClr val="F8F8F8"/>
                </a:solidFill>
              </a:rPr>
              <a:t>balanço </a:t>
            </a:r>
            <a:r>
              <a:rPr dirty="0">
                <a:solidFill>
                  <a:srgbClr val="F8F8F8"/>
                </a:solidFill>
              </a:rPr>
              <a:t>de </a:t>
            </a:r>
            <a:r>
              <a:rPr spc="-5" dirty="0">
                <a:solidFill>
                  <a:srgbClr val="F8F8F8"/>
                </a:solidFill>
              </a:rPr>
              <a:t>pagamentos </a:t>
            </a:r>
            <a:r>
              <a:rPr spc="-10" dirty="0">
                <a:solidFill>
                  <a:srgbClr val="F8F8F8"/>
                </a:solidFill>
              </a:rPr>
              <a:t>em uma  </a:t>
            </a:r>
            <a:r>
              <a:rPr spc="-5" dirty="0">
                <a:solidFill>
                  <a:srgbClr val="F8F8F8"/>
                </a:solidFill>
              </a:rPr>
              <a:t>situação </a:t>
            </a:r>
            <a:r>
              <a:rPr dirty="0">
                <a:solidFill>
                  <a:srgbClr val="F8F8F8"/>
                </a:solidFill>
              </a:rPr>
              <a:t>de </a:t>
            </a:r>
            <a:r>
              <a:rPr spc="-5" dirty="0">
                <a:solidFill>
                  <a:srgbClr val="F8F8F8"/>
                </a:solidFill>
              </a:rPr>
              <a:t>taxa </a:t>
            </a:r>
            <a:r>
              <a:rPr dirty="0">
                <a:solidFill>
                  <a:srgbClr val="F8F8F8"/>
                </a:solidFill>
              </a:rPr>
              <a:t>de </a:t>
            </a:r>
            <a:r>
              <a:rPr spc="-10" dirty="0">
                <a:solidFill>
                  <a:srgbClr val="F8F8F8"/>
                </a:solidFill>
              </a:rPr>
              <a:t>câmbio </a:t>
            </a:r>
            <a:r>
              <a:rPr spc="-5" dirty="0">
                <a:solidFill>
                  <a:srgbClr val="F8F8F8"/>
                </a:solidFill>
              </a:rPr>
              <a:t>nominal </a:t>
            </a:r>
            <a:r>
              <a:rPr dirty="0">
                <a:solidFill>
                  <a:srgbClr val="F8F8F8"/>
                </a:solidFill>
              </a:rPr>
              <a:t>fixa </a:t>
            </a:r>
            <a:r>
              <a:rPr spc="-5" dirty="0">
                <a:solidFill>
                  <a:srgbClr val="F8F8F8"/>
                </a:solidFill>
              </a:rPr>
              <a:t>e inalterada </a:t>
            </a:r>
            <a:r>
              <a:rPr dirty="0">
                <a:solidFill>
                  <a:srgbClr val="F8F8F8"/>
                </a:solidFill>
              </a:rPr>
              <a:t>(p.</a:t>
            </a:r>
            <a:r>
              <a:rPr spc="-90" dirty="0">
                <a:solidFill>
                  <a:srgbClr val="F8F8F8"/>
                </a:solidFill>
              </a:rPr>
              <a:t> </a:t>
            </a:r>
            <a:r>
              <a:rPr dirty="0">
                <a:solidFill>
                  <a:srgbClr val="F8F8F8"/>
                </a:solidFill>
              </a:rPr>
              <a:t>343)</a:t>
            </a:r>
          </a:p>
        </p:txBody>
      </p:sp>
      <p:sp>
        <p:nvSpPr>
          <p:cNvPr id="4" name="object 4"/>
          <p:cNvSpPr/>
          <p:nvPr/>
        </p:nvSpPr>
        <p:spPr>
          <a:xfrm>
            <a:off x="2529077" y="2703576"/>
            <a:ext cx="0" cy="3594735"/>
          </a:xfrm>
          <a:custGeom>
            <a:avLst/>
            <a:gdLst/>
            <a:ahLst/>
            <a:cxnLst/>
            <a:rect l="l" t="t" r="r" b="b"/>
            <a:pathLst>
              <a:path h="3594735">
                <a:moveTo>
                  <a:pt x="0" y="3594354"/>
                </a:moveTo>
                <a:lnTo>
                  <a:pt x="0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85649" y="2631183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4" h="86994">
                <a:moveTo>
                  <a:pt x="43434" y="0"/>
                </a:moveTo>
                <a:lnTo>
                  <a:pt x="0" y="86867"/>
                </a:lnTo>
                <a:lnTo>
                  <a:pt x="86868" y="86867"/>
                </a:lnTo>
                <a:lnTo>
                  <a:pt x="434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29077" y="6297929"/>
            <a:ext cx="4434205" cy="0"/>
          </a:xfrm>
          <a:custGeom>
            <a:avLst/>
            <a:gdLst/>
            <a:ahLst/>
            <a:cxnLst/>
            <a:rect l="l" t="t" r="r" b="b"/>
            <a:pathLst>
              <a:path w="4434205">
                <a:moveTo>
                  <a:pt x="0" y="0"/>
                </a:moveTo>
                <a:lnTo>
                  <a:pt x="443407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8678" y="6254493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5">
                <a:moveTo>
                  <a:pt x="0" y="0"/>
                </a:moveTo>
                <a:lnTo>
                  <a:pt x="0" y="86867"/>
                </a:lnTo>
                <a:lnTo>
                  <a:pt x="86868" y="434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78989" y="2654363"/>
            <a:ext cx="11048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38224" y="6259469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29734" y="3038094"/>
            <a:ext cx="1165860" cy="2827020"/>
          </a:xfrm>
          <a:custGeom>
            <a:avLst/>
            <a:gdLst/>
            <a:ahLst/>
            <a:cxnLst/>
            <a:rect l="l" t="t" r="r" b="b"/>
            <a:pathLst>
              <a:path w="1165860" h="2827020">
                <a:moveTo>
                  <a:pt x="0" y="2827019"/>
                </a:moveTo>
                <a:lnTo>
                  <a:pt x="1165860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665027" y="5850001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79496" y="2749584"/>
            <a:ext cx="167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39490" y="3112770"/>
            <a:ext cx="2781300" cy="2642870"/>
          </a:xfrm>
          <a:custGeom>
            <a:avLst/>
            <a:gdLst/>
            <a:ahLst/>
            <a:cxnLst/>
            <a:rect l="l" t="t" r="r" b="b"/>
            <a:pathLst>
              <a:path w="2781300" h="2642870">
                <a:moveTo>
                  <a:pt x="0" y="0"/>
                </a:moveTo>
                <a:lnTo>
                  <a:pt x="23401" y="48666"/>
                </a:lnTo>
                <a:lnTo>
                  <a:pt x="46814" y="97314"/>
                </a:lnTo>
                <a:lnTo>
                  <a:pt x="70248" y="145922"/>
                </a:lnTo>
                <a:lnTo>
                  <a:pt x="93716" y="194471"/>
                </a:lnTo>
                <a:lnTo>
                  <a:pt x="117227" y="242943"/>
                </a:lnTo>
                <a:lnTo>
                  <a:pt x="140794" y="291317"/>
                </a:lnTo>
                <a:lnTo>
                  <a:pt x="164426" y="339574"/>
                </a:lnTo>
                <a:lnTo>
                  <a:pt x="188136" y="387695"/>
                </a:lnTo>
                <a:lnTo>
                  <a:pt x="211933" y="435659"/>
                </a:lnTo>
                <a:lnTo>
                  <a:pt x="235830" y="483448"/>
                </a:lnTo>
                <a:lnTo>
                  <a:pt x="259837" y="531041"/>
                </a:lnTo>
                <a:lnTo>
                  <a:pt x="283965" y="578420"/>
                </a:lnTo>
                <a:lnTo>
                  <a:pt x="308225" y="625565"/>
                </a:lnTo>
                <a:lnTo>
                  <a:pt x="332628" y="672456"/>
                </a:lnTo>
                <a:lnTo>
                  <a:pt x="357185" y="719074"/>
                </a:lnTo>
                <a:lnTo>
                  <a:pt x="381908" y="765399"/>
                </a:lnTo>
                <a:lnTo>
                  <a:pt x="406806" y="811412"/>
                </a:lnTo>
                <a:lnTo>
                  <a:pt x="431892" y="857094"/>
                </a:lnTo>
                <a:lnTo>
                  <a:pt x="457176" y="902424"/>
                </a:lnTo>
                <a:lnTo>
                  <a:pt x="482669" y="947383"/>
                </a:lnTo>
                <a:lnTo>
                  <a:pt x="508382" y="991952"/>
                </a:lnTo>
                <a:lnTo>
                  <a:pt x="534327" y="1036111"/>
                </a:lnTo>
                <a:lnTo>
                  <a:pt x="560513" y="1079841"/>
                </a:lnTo>
                <a:lnTo>
                  <a:pt x="586953" y="1123123"/>
                </a:lnTo>
                <a:lnTo>
                  <a:pt x="613657" y="1165936"/>
                </a:lnTo>
                <a:lnTo>
                  <a:pt x="640637" y="1208261"/>
                </a:lnTo>
                <a:lnTo>
                  <a:pt x="667903" y="1250078"/>
                </a:lnTo>
                <a:lnTo>
                  <a:pt x="695466" y="1291369"/>
                </a:lnTo>
                <a:lnTo>
                  <a:pt x="723337" y="1332114"/>
                </a:lnTo>
                <a:lnTo>
                  <a:pt x="751528" y="1372293"/>
                </a:lnTo>
                <a:lnTo>
                  <a:pt x="780049" y="1411886"/>
                </a:lnTo>
                <a:lnTo>
                  <a:pt x="808911" y="1450874"/>
                </a:lnTo>
                <a:lnTo>
                  <a:pt x="838125" y="1489238"/>
                </a:lnTo>
                <a:lnTo>
                  <a:pt x="867703" y="1526958"/>
                </a:lnTo>
                <a:lnTo>
                  <a:pt x="897656" y="1564015"/>
                </a:lnTo>
                <a:lnTo>
                  <a:pt x="927994" y="1600389"/>
                </a:lnTo>
                <a:lnTo>
                  <a:pt x="958728" y="1636060"/>
                </a:lnTo>
                <a:lnTo>
                  <a:pt x="989869" y="1671009"/>
                </a:lnTo>
                <a:lnTo>
                  <a:pt x="1021429" y="1705217"/>
                </a:lnTo>
                <a:lnTo>
                  <a:pt x="1053419" y="1738664"/>
                </a:lnTo>
                <a:lnTo>
                  <a:pt x="1085848" y="1771330"/>
                </a:lnTo>
                <a:lnTo>
                  <a:pt x="1118730" y="1803196"/>
                </a:lnTo>
                <a:lnTo>
                  <a:pt x="1156610" y="1838384"/>
                </a:lnTo>
                <a:lnTo>
                  <a:pt x="1195070" y="1872544"/>
                </a:lnTo>
                <a:lnTo>
                  <a:pt x="1234094" y="1905706"/>
                </a:lnTo>
                <a:lnTo>
                  <a:pt x="1273666" y="1937897"/>
                </a:lnTo>
                <a:lnTo>
                  <a:pt x="1313769" y="1969146"/>
                </a:lnTo>
                <a:lnTo>
                  <a:pt x="1354387" y="1999482"/>
                </a:lnTo>
                <a:lnTo>
                  <a:pt x="1395505" y="2028933"/>
                </a:lnTo>
                <a:lnTo>
                  <a:pt x="1437105" y="2057528"/>
                </a:lnTo>
                <a:lnTo>
                  <a:pt x="1479173" y="2085295"/>
                </a:lnTo>
                <a:lnTo>
                  <a:pt x="1521692" y="2112263"/>
                </a:lnTo>
                <a:lnTo>
                  <a:pt x="1564646" y="2138461"/>
                </a:lnTo>
                <a:lnTo>
                  <a:pt x="1608018" y="2163916"/>
                </a:lnTo>
                <a:lnTo>
                  <a:pt x="1651793" y="2188658"/>
                </a:lnTo>
                <a:lnTo>
                  <a:pt x="1695954" y="2212715"/>
                </a:lnTo>
                <a:lnTo>
                  <a:pt x="1740486" y="2236116"/>
                </a:lnTo>
                <a:lnTo>
                  <a:pt x="1785372" y="2258888"/>
                </a:lnTo>
                <a:lnTo>
                  <a:pt x="1830597" y="2281061"/>
                </a:lnTo>
                <a:lnTo>
                  <a:pt x="1876143" y="2302664"/>
                </a:lnTo>
                <a:lnTo>
                  <a:pt x="1921996" y="2323724"/>
                </a:lnTo>
                <a:lnTo>
                  <a:pt x="1968138" y="2344271"/>
                </a:lnTo>
                <a:lnTo>
                  <a:pt x="2014554" y="2364332"/>
                </a:lnTo>
                <a:lnTo>
                  <a:pt x="2061228" y="2383937"/>
                </a:lnTo>
                <a:lnTo>
                  <a:pt x="2108143" y="2403113"/>
                </a:lnTo>
                <a:lnTo>
                  <a:pt x="2155284" y="2421890"/>
                </a:lnTo>
                <a:lnTo>
                  <a:pt x="2202634" y="2440296"/>
                </a:lnTo>
                <a:lnTo>
                  <a:pt x="2250177" y="2458359"/>
                </a:lnTo>
                <a:lnTo>
                  <a:pt x="2297897" y="2476109"/>
                </a:lnTo>
                <a:lnTo>
                  <a:pt x="2345779" y="2493573"/>
                </a:lnTo>
                <a:lnTo>
                  <a:pt x="2393805" y="2510780"/>
                </a:lnTo>
                <a:lnTo>
                  <a:pt x="2441960" y="2527759"/>
                </a:lnTo>
                <a:lnTo>
                  <a:pt x="2490228" y="2544538"/>
                </a:lnTo>
                <a:lnTo>
                  <a:pt x="2538592" y="2561146"/>
                </a:lnTo>
                <a:lnTo>
                  <a:pt x="2587037" y="2577611"/>
                </a:lnTo>
                <a:lnTo>
                  <a:pt x="2635547" y="2593962"/>
                </a:lnTo>
                <a:lnTo>
                  <a:pt x="2684104" y="2610227"/>
                </a:lnTo>
                <a:lnTo>
                  <a:pt x="2732694" y="2626436"/>
                </a:lnTo>
                <a:lnTo>
                  <a:pt x="2781300" y="2642616"/>
                </a:lnTo>
              </a:path>
            </a:pathLst>
          </a:custGeom>
          <a:ln w="38099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34702" y="2821052"/>
            <a:ext cx="11048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17557" y="5540470"/>
            <a:ext cx="1670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49701" y="3118866"/>
            <a:ext cx="3244850" cy="2377440"/>
          </a:xfrm>
          <a:custGeom>
            <a:avLst/>
            <a:gdLst/>
            <a:ahLst/>
            <a:cxnLst/>
            <a:rect l="l" t="t" r="r" b="b"/>
            <a:pathLst>
              <a:path w="3244850" h="2377440">
                <a:moveTo>
                  <a:pt x="0" y="2377439"/>
                </a:moveTo>
                <a:lnTo>
                  <a:pt x="45620" y="2368442"/>
                </a:lnTo>
                <a:lnTo>
                  <a:pt x="91241" y="2359404"/>
                </a:lnTo>
                <a:lnTo>
                  <a:pt x="136864" y="2350284"/>
                </a:lnTo>
                <a:lnTo>
                  <a:pt x="182491" y="2341043"/>
                </a:lnTo>
                <a:lnTo>
                  <a:pt x="228123" y="2331638"/>
                </a:lnTo>
                <a:lnTo>
                  <a:pt x="273761" y="2322029"/>
                </a:lnTo>
                <a:lnTo>
                  <a:pt x="319405" y="2312175"/>
                </a:lnTo>
                <a:lnTo>
                  <a:pt x="365059" y="2302036"/>
                </a:lnTo>
                <a:lnTo>
                  <a:pt x="410721" y="2291571"/>
                </a:lnTo>
                <a:lnTo>
                  <a:pt x="456395" y="2280739"/>
                </a:lnTo>
                <a:lnTo>
                  <a:pt x="502080" y="2269499"/>
                </a:lnTo>
                <a:lnTo>
                  <a:pt x="547778" y="2257811"/>
                </a:lnTo>
                <a:lnTo>
                  <a:pt x="593491" y="2245633"/>
                </a:lnTo>
                <a:lnTo>
                  <a:pt x="639219" y="2232926"/>
                </a:lnTo>
                <a:lnTo>
                  <a:pt x="684964" y="2219648"/>
                </a:lnTo>
                <a:lnTo>
                  <a:pt x="730727" y="2205758"/>
                </a:lnTo>
                <a:lnTo>
                  <a:pt x="776509" y="2191215"/>
                </a:lnTo>
                <a:lnTo>
                  <a:pt x="822311" y="2175980"/>
                </a:lnTo>
                <a:lnTo>
                  <a:pt x="868135" y="2160010"/>
                </a:lnTo>
                <a:lnTo>
                  <a:pt x="913981" y="2143266"/>
                </a:lnTo>
                <a:lnTo>
                  <a:pt x="959852" y="2125707"/>
                </a:lnTo>
                <a:lnTo>
                  <a:pt x="1005747" y="2107291"/>
                </a:lnTo>
                <a:lnTo>
                  <a:pt x="1051669" y="2087979"/>
                </a:lnTo>
                <a:lnTo>
                  <a:pt x="1097618" y="2067728"/>
                </a:lnTo>
                <a:lnTo>
                  <a:pt x="1143596" y="2046499"/>
                </a:lnTo>
                <a:lnTo>
                  <a:pt x="1189604" y="2024251"/>
                </a:lnTo>
                <a:lnTo>
                  <a:pt x="1235642" y="2000943"/>
                </a:lnTo>
                <a:lnTo>
                  <a:pt x="1281714" y="1976534"/>
                </a:lnTo>
                <a:lnTo>
                  <a:pt x="1327818" y="1950983"/>
                </a:lnTo>
                <a:lnTo>
                  <a:pt x="1373957" y="1924250"/>
                </a:lnTo>
                <a:lnTo>
                  <a:pt x="1420133" y="1896293"/>
                </a:lnTo>
                <a:lnTo>
                  <a:pt x="1466345" y="1867073"/>
                </a:lnTo>
                <a:lnTo>
                  <a:pt x="1512595" y="1836548"/>
                </a:lnTo>
                <a:lnTo>
                  <a:pt x="1558885" y="1804678"/>
                </a:lnTo>
                <a:lnTo>
                  <a:pt x="1605216" y="1771421"/>
                </a:lnTo>
                <a:lnTo>
                  <a:pt x="1639025" y="1746279"/>
                </a:lnTo>
                <a:lnTo>
                  <a:pt x="1672856" y="1720395"/>
                </a:lnTo>
                <a:lnTo>
                  <a:pt x="1706708" y="1693783"/>
                </a:lnTo>
                <a:lnTo>
                  <a:pt x="1740581" y="1666460"/>
                </a:lnTo>
                <a:lnTo>
                  <a:pt x="1774474" y="1638441"/>
                </a:lnTo>
                <a:lnTo>
                  <a:pt x="1808387" y="1609743"/>
                </a:lnTo>
                <a:lnTo>
                  <a:pt x="1842320" y="1580381"/>
                </a:lnTo>
                <a:lnTo>
                  <a:pt x="1876272" y="1550371"/>
                </a:lnTo>
                <a:lnTo>
                  <a:pt x="1910242" y="1519728"/>
                </a:lnTo>
                <a:lnTo>
                  <a:pt x="1944230" y="1488469"/>
                </a:lnTo>
                <a:lnTo>
                  <a:pt x="1978236" y="1456609"/>
                </a:lnTo>
                <a:lnTo>
                  <a:pt x="2012259" y="1424165"/>
                </a:lnTo>
                <a:lnTo>
                  <a:pt x="2046299" y="1391151"/>
                </a:lnTo>
                <a:lnTo>
                  <a:pt x="2080355" y="1357585"/>
                </a:lnTo>
                <a:lnTo>
                  <a:pt x="2114427" y="1323481"/>
                </a:lnTo>
                <a:lnTo>
                  <a:pt x="2148514" y="1288855"/>
                </a:lnTo>
                <a:lnTo>
                  <a:pt x="2182616" y="1253723"/>
                </a:lnTo>
                <a:lnTo>
                  <a:pt x="2216732" y="1218102"/>
                </a:lnTo>
                <a:lnTo>
                  <a:pt x="2250862" y="1182006"/>
                </a:lnTo>
                <a:lnTo>
                  <a:pt x="2285006" y="1145451"/>
                </a:lnTo>
                <a:lnTo>
                  <a:pt x="2319162" y="1108455"/>
                </a:lnTo>
                <a:lnTo>
                  <a:pt x="2353332" y="1071031"/>
                </a:lnTo>
                <a:lnTo>
                  <a:pt x="2387513" y="1033196"/>
                </a:lnTo>
                <a:lnTo>
                  <a:pt x="2421705" y="994967"/>
                </a:lnTo>
                <a:lnTo>
                  <a:pt x="2455909" y="956358"/>
                </a:lnTo>
                <a:lnTo>
                  <a:pt x="2490124" y="917385"/>
                </a:lnTo>
                <a:lnTo>
                  <a:pt x="2524348" y="878065"/>
                </a:lnTo>
                <a:lnTo>
                  <a:pt x="2558583" y="838412"/>
                </a:lnTo>
                <a:lnTo>
                  <a:pt x="2592826" y="798444"/>
                </a:lnTo>
                <a:lnTo>
                  <a:pt x="2627079" y="758175"/>
                </a:lnTo>
                <a:lnTo>
                  <a:pt x="2661339" y="717621"/>
                </a:lnTo>
                <a:lnTo>
                  <a:pt x="2695608" y="676799"/>
                </a:lnTo>
                <a:lnTo>
                  <a:pt x="2729884" y="635724"/>
                </a:lnTo>
                <a:lnTo>
                  <a:pt x="2764167" y="594412"/>
                </a:lnTo>
                <a:lnTo>
                  <a:pt x="2798456" y="552879"/>
                </a:lnTo>
                <a:lnTo>
                  <a:pt x="2832752" y="511140"/>
                </a:lnTo>
                <a:lnTo>
                  <a:pt x="2867052" y="469212"/>
                </a:lnTo>
                <a:lnTo>
                  <a:pt x="2901358" y="427109"/>
                </a:lnTo>
                <a:lnTo>
                  <a:pt x="2935669" y="384849"/>
                </a:lnTo>
                <a:lnTo>
                  <a:pt x="2969984" y="342446"/>
                </a:lnTo>
                <a:lnTo>
                  <a:pt x="3004302" y="299917"/>
                </a:lnTo>
                <a:lnTo>
                  <a:pt x="3038624" y="257277"/>
                </a:lnTo>
                <a:lnTo>
                  <a:pt x="3072948" y="214542"/>
                </a:lnTo>
                <a:lnTo>
                  <a:pt x="3107275" y="171729"/>
                </a:lnTo>
                <a:lnTo>
                  <a:pt x="3141604" y="128852"/>
                </a:lnTo>
                <a:lnTo>
                  <a:pt x="3175934" y="85927"/>
                </a:lnTo>
                <a:lnTo>
                  <a:pt x="3210264" y="42971"/>
                </a:lnTo>
                <a:lnTo>
                  <a:pt x="3244596" y="0"/>
                </a:lnTo>
              </a:path>
            </a:pathLst>
          </a:custGeom>
          <a:ln w="3810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33077" y="5575363"/>
            <a:ext cx="1682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84188" y="2889286"/>
            <a:ext cx="2520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96778" y="4440257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99FF66"/>
                </a:solidFill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28316" y="4873752"/>
            <a:ext cx="2044064" cy="0"/>
          </a:xfrm>
          <a:custGeom>
            <a:avLst/>
            <a:gdLst/>
            <a:ahLst/>
            <a:cxnLst/>
            <a:rect l="l" t="t" r="r" b="b"/>
            <a:pathLst>
              <a:path w="2044064">
                <a:moveTo>
                  <a:pt x="2043683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172652" y="4691127"/>
            <a:ext cx="2463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950" spc="7" baseline="-21367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576571" y="4882896"/>
            <a:ext cx="0" cy="1414780"/>
          </a:xfrm>
          <a:custGeom>
            <a:avLst/>
            <a:gdLst/>
            <a:ahLst/>
            <a:cxnLst/>
            <a:rect l="l" t="t" r="r" b="b"/>
            <a:pathLst>
              <a:path h="1414779">
                <a:moveTo>
                  <a:pt x="0" y="0"/>
                </a:moveTo>
                <a:lnTo>
                  <a:pt x="0" y="1414271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407852" y="6243701"/>
            <a:ext cx="2876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950" baseline="-21367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48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6819" y="413702"/>
            <a:ext cx="56870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Conta </a:t>
            </a:r>
            <a:r>
              <a:rPr sz="3600" dirty="0"/>
              <a:t>I – </a:t>
            </a:r>
            <a:r>
              <a:rPr sz="3600" spc="-5" dirty="0"/>
              <a:t>Transações</a:t>
            </a:r>
            <a:r>
              <a:rPr sz="3600" spc="-15" dirty="0"/>
              <a:t> </a:t>
            </a:r>
            <a:r>
              <a:rPr sz="3600" spc="-5" dirty="0"/>
              <a:t>correntes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15302" y="1308292"/>
            <a:ext cx="2477770" cy="84836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500" dirty="0">
                <a:solidFill>
                  <a:srgbClr val="00FFFF"/>
                </a:solidFill>
                <a:latin typeface="Arial Narrow"/>
                <a:cs typeface="Arial Narrow"/>
              </a:rPr>
              <a:t>Conta I.1 </a:t>
            </a:r>
            <a:r>
              <a:rPr sz="1500" spc="-5" dirty="0">
                <a:solidFill>
                  <a:srgbClr val="00FFFF"/>
                </a:solidFill>
                <a:latin typeface="Arial Narrow"/>
                <a:cs typeface="Arial Narrow"/>
              </a:rPr>
              <a:t>– Balança</a:t>
            </a:r>
            <a:r>
              <a:rPr sz="1500" spc="-35" dirty="0">
                <a:solidFill>
                  <a:srgbClr val="00FFFF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00FFFF"/>
                </a:solidFill>
                <a:latin typeface="Arial Narrow"/>
                <a:cs typeface="Arial Narrow"/>
              </a:rPr>
              <a:t>comercial</a:t>
            </a:r>
            <a:endParaRPr sz="1500">
              <a:latin typeface="Arial Narrow"/>
              <a:cs typeface="Arial Narrow"/>
            </a:endParaRPr>
          </a:p>
          <a:p>
            <a:pPr marL="1127760" marR="5080">
              <a:lnSpc>
                <a:spcPct val="120000"/>
              </a:lnSpc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Exportações</a:t>
            </a:r>
            <a:r>
              <a:rPr sz="1500" spc="-45" dirty="0">
                <a:solidFill>
                  <a:srgbClr val="FFFF00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(FOB)  Importações</a:t>
            </a:r>
            <a:r>
              <a:rPr sz="1500" spc="-40" dirty="0">
                <a:solidFill>
                  <a:srgbClr val="FFFF00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(FOB)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5302" y="2405571"/>
            <a:ext cx="4330065" cy="386461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500" dirty="0">
                <a:solidFill>
                  <a:srgbClr val="00FFFF"/>
                </a:solidFill>
                <a:latin typeface="Arial Narrow"/>
                <a:cs typeface="Arial Narrow"/>
              </a:rPr>
              <a:t>Conta I.2 </a:t>
            </a:r>
            <a:r>
              <a:rPr sz="1500" spc="-5" dirty="0">
                <a:solidFill>
                  <a:srgbClr val="00FFFF"/>
                </a:solidFill>
                <a:latin typeface="Arial Narrow"/>
                <a:cs typeface="Arial Narrow"/>
              </a:rPr>
              <a:t>– Balanço de</a:t>
            </a:r>
            <a:r>
              <a:rPr sz="1500" spc="-15" dirty="0">
                <a:solidFill>
                  <a:srgbClr val="00FFFF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00FFFF"/>
                </a:solidFill>
                <a:latin typeface="Arial Narrow"/>
                <a:cs typeface="Arial Narrow"/>
              </a:rPr>
              <a:t>Serviços</a:t>
            </a:r>
            <a:endParaRPr sz="1500">
              <a:latin typeface="Arial Narrow"/>
              <a:cs typeface="Arial Narrow"/>
            </a:endParaRPr>
          </a:p>
          <a:p>
            <a:pPr marL="1127760">
              <a:lnSpc>
                <a:spcPct val="100000"/>
              </a:lnSpc>
              <a:spcBef>
                <a:spcPts val="360"/>
              </a:spcBef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Serviços de</a:t>
            </a:r>
            <a:r>
              <a:rPr sz="1500" spc="5" dirty="0">
                <a:solidFill>
                  <a:srgbClr val="FFFF00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manufatura</a:t>
            </a:r>
            <a:endParaRPr sz="1500">
              <a:latin typeface="Arial Narrow"/>
              <a:cs typeface="Arial Narrow"/>
            </a:endParaRPr>
          </a:p>
          <a:p>
            <a:pPr marL="1127760" marR="847725">
              <a:lnSpc>
                <a:spcPct val="120000"/>
              </a:lnSpc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Serviços de manutenção e reparo  Transportes</a:t>
            </a:r>
            <a:endParaRPr sz="1500">
              <a:latin typeface="Arial Narrow"/>
              <a:cs typeface="Arial Narrow"/>
            </a:endParaRPr>
          </a:p>
          <a:p>
            <a:pPr marL="1127760" marR="2394585">
              <a:lnSpc>
                <a:spcPct val="120000"/>
              </a:lnSpc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Viagens  Con</a:t>
            </a:r>
            <a:r>
              <a:rPr sz="1500" spc="-10" dirty="0">
                <a:solidFill>
                  <a:srgbClr val="FFFF00"/>
                </a:solidFill>
                <a:latin typeface="Arial Narrow"/>
                <a:cs typeface="Arial Narrow"/>
              </a:rPr>
              <a:t>s</a:t>
            </a:r>
            <a:r>
              <a:rPr sz="1500" dirty="0">
                <a:solidFill>
                  <a:srgbClr val="FFFF00"/>
                </a:solidFill>
                <a:latin typeface="Arial Narrow"/>
                <a:cs typeface="Arial Narrow"/>
              </a:rPr>
              <a:t>t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ru</a:t>
            </a:r>
            <a:r>
              <a:rPr sz="1500" spc="-10" dirty="0">
                <a:solidFill>
                  <a:srgbClr val="FFFF00"/>
                </a:solidFill>
                <a:latin typeface="Arial Narrow"/>
                <a:cs typeface="Arial Narrow"/>
              </a:rPr>
              <a:t>ç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ão  Seguros</a:t>
            </a:r>
            <a:endParaRPr sz="1500">
              <a:latin typeface="Arial Narrow"/>
              <a:cs typeface="Arial Narrow"/>
            </a:endParaRPr>
          </a:p>
          <a:p>
            <a:pPr marL="1127760">
              <a:lnSpc>
                <a:spcPct val="100000"/>
              </a:lnSpc>
              <a:spcBef>
                <a:spcPts val="359"/>
              </a:spcBef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Serviços financeiros</a:t>
            </a:r>
            <a:endParaRPr sz="1500">
              <a:latin typeface="Arial Narrow"/>
              <a:cs typeface="Arial Narrow"/>
            </a:endParaRPr>
          </a:p>
          <a:p>
            <a:pPr marL="1127760" marR="5080">
              <a:lnSpc>
                <a:spcPct val="120000"/>
              </a:lnSpc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Serviços de propriedade </a:t>
            </a:r>
            <a:r>
              <a:rPr sz="1500" dirty="0">
                <a:solidFill>
                  <a:srgbClr val="FFFF00"/>
                </a:solidFill>
                <a:latin typeface="Arial Narrow"/>
                <a:cs typeface="Arial Narrow"/>
              </a:rPr>
              <a:t>intelectual 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Telecomunicação, computação e informações  Aluguel de</a:t>
            </a:r>
            <a:r>
              <a:rPr sz="1500" spc="10" dirty="0">
                <a:solidFill>
                  <a:srgbClr val="FFFF00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equipamentos</a:t>
            </a:r>
            <a:endParaRPr sz="1500">
              <a:latin typeface="Arial Narrow"/>
              <a:cs typeface="Arial Narrow"/>
            </a:endParaRPr>
          </a:p>
          <a:p>
            <a:pPr marL="1127760">
              <a:lnSpc>
                <a:spcPct val="100000"/>
              </a:lnSpc>
              <a:spcBef>
                <a:spcPts val="359"/>
              </a:spcBef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Outros serviços de</a:t>
            </a:r>
            <a:r>
              <a:rPr sz="1500" dirty="0">
                <a:solidFill>
                  <a:srgbClr val="FFFF00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negócio</a:t>
            </a:r>
            <a:endParaRPr sz="1500">
              <a:latin typeface="Arial Narrow"/>
              <a:cs typeface="Arial Narrow"/>
            </a:endParaRPr>
          </a:p>
          <a:p>
            <a:pPr marL="1127760" marR="329565">
              <a:lnSpc>
                <a:spcPct val="119300"/>
              </a:lnSpc>
              <a:spcBef>
                <a:spcPts val="10"/>
              </a:spcBef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Serviços culturais, pessoais e recreativos  Serviços governamentais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001" y="1290765"/>
            <a:ext cx="3383279" cy="13970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500" dirty="0">
                <a:solidFill>
                  <a:srgbClr val="00FFFF"/>
                </a:solidFill>
                <a:latin typeface="Arial Narrow"/>
                <a:cs typeface="Arial Narrow"/>
              </a:rPr>
              <a:t>Conta I.3 - </a:t>
            </a:r>
            <a:r>
              <a:rPr sz="1500" spc="-5" dirty="0">
                <a:solidFill>
                  <a:srgbClr val="00FFFF"/>
                </a:solidFill>
                <a:latin typeface="Arial Narrow"/>
                <a:cs typeface="Arial Narrow"/>
              </a:rPr>
              <a:t>Renda</a:t>
            </a:r>
            <a:r>
              <a:rPr sz="1500" spc="-40" dirty="0">
                <a:solidFill>
                  <a:srgbClr val="00FFFF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00FFFF"/>
                </a:solidFill>
                <a:latin typeface="Arial Narrow"/>
                <a:cs typeface="Arial Narrow"/>
              </a:rPr>
              <a:t>Primária</a:t>
            </a:r>
            <a:endParaRPr sz="1500">
              <a:latin typeface="Arial Narrow"/>
              <a:cs typeface="Arial Narrow"/>
            </a:endParaRPr>
          </a:p>
          <a:p>
            <a:pPr marL="1169035" marR="5080">
              <a:lnSpc>
                <a:spcPct val="120000"/>
              </a:lnSpc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Remuneração de trabalhadores  Renda de</a:t>
            </a:r>
            <a:r>
              <a:rPr sz="1500" spc="5" dirty="0">
                <a:solidFill>
                  <a:srgbClr val="FFFF00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investimento</a:t>
            </a:r>
            <a:endParaRPr sz="1500">
              <a:latin typeface="Arial Narrow"/>
              <a:cs typeface="Arial Narrow"/>
            </a:endParaRPr>
          </a:p>
          <a:p>
            <a:pPr marL="1169035">
              <a:lnSpc>
                <a:spcPct val="100000"/>
              </a:lnSpc>
              <a:spcBef>
                <a:spcPts val="360"/>
              </a:spcBef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Juros</a:t>
            </a:r>
            <a:endParaRPr sz="1500">
              <a:latin typeface="Arial Narrow"/>
              <a:cs typeface="Arial Narrow"/>
            </a:endParaRPr>
          </a:p>
          <a:p>
            <a:pPr marL="1127760">
              <a:lnSpc>
                <a:spcPct val="100000"/>
              </a:lnSpc>
              <a:spcBef>
                <a:spcPts val="360"/>
              </a:spcBef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Lucros e</a:t>
            </a:r>
            <a:r>
              <a:rPr sz="1500" spc="-10" dirty="0">
                <a:solidFill>
                  <a:srgbClr val="FFFF00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dividendos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001" y="3256725"/>
            <a:ext cx="216916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FFFF"/>
                </a:solidFill>
                <a:latin typeface="Arial Narrow"/>
                <a:cs typeface="Arial Narrow"/>
              </a:rPr>
              <a:t>Conta I.4 </a:t>
            </a:r>
            <a:r>
              <a:rPr sz="1500" spc="-5" dirty="0">
                <a:solidFill>
                  <a:srgbClr val="00FFFF"/>
                </a:solidFill>
                <a:latin typeface="Arial Narrow"/>
                <a:cs typeface="Arial Narrow"/>
              </a:rPr>
              <a:t>– Renda</a:t>
            </a:r>
            <a:r>
              <a:rPr sz="1500" spc="-50" dirty="0">
                <a:solidFill>
                  <a:srgbClr val="00FFFF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00FFFF"/>
                </a:solidFill>
                <a:latin typeface="Arial Narrow"/>
                <a:cs typeface="Arial Narrow"/>
              </a:rPr>
              <a:t>Secundária.</a:t>
            </a:r>
            <a:endParaRPr sz="150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990" y="1546479"/>
            <a:ext cx="8085455" cy="4751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7350" marR="5080" indent="-375285" algn="just">
              <a:lnSpc>
                <a:spcPct val="100000"/>
              </a:lnSpc>
              <a:spcBef>
                <a:spcPts val="95"/>
              </a:spcBef>
              <a:buClr>
                <a:srgbClr val="FFFFFF"/>
              </a:buClr>
              <a:buFont typeface="Times New Roman"/>
              <a:buChar char="•"/>
              <a:tabLst>
                <a:tab pos="387985" algn="l"/>
              </a:tabLst>
            </a:pP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Se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 situação de equilíbrio interno da economia  com a presença de superávit do saldo do balanço  de pagamentos for a </a:t>
            </a:r>
            <a:r>
              <a:rPr sz="3100" spc="-5" dirty="0">
                <a:solidFill>
                  <a:srgbClr val="00FFFF"/>
                </a:solidFill>
                <a:latin typeface="Times New Roman"/>
                <a:cs typeface="Times New Roman"/>
              </a:rPr>
              <a:t>desejada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pelo governo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(que 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deseja acumular divisas para pagar dívidas nos  próximos anos – como ocorreu no Brasil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nos 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anos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1970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e 1980, ou como a China nas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duas 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primeiras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décadas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do século XXI), </a:t>
            </a:r>
            <a:r>
              <a:rPr sz="3100" spc="-5" dirty="0">
                <a:solidFill>
                  <a:srgbClr val="FFFF00"/>
                </a:solidFill>
                <a:latin typeface="Times New Roman"/>
                <a:cs typeface="Times New Roman"/>
              </a:rPr>
              <a:t>os efeitos </a:t>
            </a:r>
            <a:r>
              <a:rPr sz="3100" spc="5" dirty="0">
                <a:solidFill>
                  <a:srgbClr val="FFFF00"/>
                </a:solidFill>
                <a:latin typeface="Times New Roman"/>
                <a:cs typeface="Times New Roman"/>
              </a:rPr>
              <a:t>do  </a:t>
            </a:r>
            <a:r>
              <a:rPr sz="3100" spc="-5" dirty="0">
                <a:solidFill>
                  <a:srgbClr val="FFFF00"/>
                </a:solidFill>
                <a:latin typeface="Times New Roman"/>
                <a:cs typeface="Times New Roman"/>
              </a:rPr>
              <a:t>superávit do balanço de pagamentos sobre a  oferta nominal de moeda podem </a:t>
            </a:r>
            <a:r>
              <a:rPr sz="3100" dirty="0">
                <a:solidFill>
                  <a:srgbClr val="FFFF00"/>
                </a:solidFill>
                <a:latin typeface="Times New Roman"/>
                <a:cs typeface="Times New Roman"/>
              </a:rPr>
              <a:t>ser </a:t>
            </a:r>
            <a:r>
              <a:rPr sz="3100" spc="-5" dirty="0">
                <a:solidFill>
                  <a:srgbClr val="FFFF00"/>
                </a:solidFill>
                <a:latin typeface="Times New Roman"/>
                <a:cs typeface="Times New Roman"/>
              </a:rPr>
              <a:t>anulados  com </a:t>
            </a:r>
            <a:r>
              <a:rPr sz="3100" dirty="0">
                <a:solidFill>
                  <a:srgbClr val="FFFF00"/>
                </a:solidFill>
                <a:latin typeface="Times New Roman"/>
                <a:cs typeface="Times New Roman"/>
              </a:rPr>
              <a:t>operações </a:t>
            </a:r>
            <a:r>
              <a:rPr sz="3100" spc="-5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3100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open</a:t>
            </a:r>
            <a:r>
              <a:rPr sz="3100" i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100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market</a:t>
            </a:r>
            <a:r>
              <a:rPr sz="3100" spc="-5" dirty="0">
                <a:solidFill>
                  <a:srgbClr val="FFFF00"/>
                </a:solidFill>
                <a:latin typeface="Times New Roman"/>
                <a:cs typeface="Times New Roman"/>
              </a:rPr>
              <a:t>.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marR="5080" indent="23876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O ajustamento </a:t>
            </a:r>
            <a:r>
              <a:rPr sz="3000" dirty="0"/>
              <a:t>do </a:t>
            </a:r>
            <a:r>
              <a:rPr sz="3000" spc="-5" dirty="0"/>
              <a:t>saldo </a:t>
            </a:r>
            <a:r>
              <a:rPr sz="3000" dirty="0"/>
              <a:t>do </a:t>
            </a:r>
            <a:r>
              <a:rPr sz="3000" spc="-5" dirty="0"/>
              <a:t>balanço </a:t>
            </a:r>
            <a:r>
              <a:rPr sz="3000" dirty="0"/>
              <a:t>de </a:t>
            </a:r>
            <a:r>
              <a:rPr sz="3000" spc="-5" dirty="0"/>
              <a:t>pagamentos </a:t>
            </a:r>
            <a:r>
              <a:rPr sz="3000" dirty="0"/>
              <a:t>em  </a:t>
            </a:r>
            <a:r>
              <a:rPr sz="3000" spc="-5" dirty="0"/>
              <a:t>uma situação </a:t>
            </a:r>
            <a:r>
              <a:rPr sz="3000" dirty="0"/>
              <a:t>de </a:t>
            </a:r>
            <a:r>
              <a:rPr sz="3000" spc="-5" dirty="0"/>
              <a:t>taxa </a:t>
            </a:r>
            <a:r>
              <a:rPr sz="3000" dirty="0"/>
              <a:t>de </a:t>
            </a:r>
            <a:r>
              <a:rPr sz="3000" spc="-5" dirty="0"/>
              <a:t>câmbio nominal fixa </a:t>
            </a:r>
            <a:r>
              <a:rPr sz="3000" dirty="0"/>
              <a:t>e</a:t>
            </a:r>
            <a:r>
              <a:rPr sz="3000" spc="155" dirty="0"/>
              <a:t> </a:t>
            </a:r>
            <a:r>
              <a:rPr sz="3000" spc="-5" dirty="0"/>
              <a:t>inalterada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49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652" y="1101978"/>
            <a:ext cx="856361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7350" marR="5080" indent="-375285">
              <a:lnSpc>
                <a:spcPct val="100000"/>
              </a:lnSpc>
              <a:spcBef>
                <a:spcPts val="105"/>
              </a:spcBef>
              <a:buClr>
                <a:srgbClr val="FFFFFF"/>
              </a:buClr>
              <a:buFont typeface="Times New Roman"/>
              <a:buChar char="•"/>
              <a:tabLst>
                <a:tab pos="387350" algn="l"/>
                <a:tab pos="387985" algn="l"/>
                <a:tab pos="1645920" algn="l"/>
                <a:tab pos="3060700" algn="l"/>
                <a:tab pos="3884929" algn="l"/>
                <a:tab pos="4689475" algn="l"/>
                <a:tab pos="6259830" algn="l"/>
                <a:tab pos="6680200" algn="l"/>
                <a:tab pos="816483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Como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taxa de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câmbio nominal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é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suposta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fixa, o 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	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	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	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q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	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mp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	o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ex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sso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3228" y="2076930"/>
            <a:ext cx="129159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dólares 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ç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7049" y="2076930"/>
            <a:ext cx="671322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5"/>
              </a:spcBef>
              <a:tabLst>
                <a:tab pos="696595" algn="l"/>
                <a:tab pos="854075" algn="l"/>
                <a:tab pos="2575560" algn="l"/>
                <a:tab pos="3263265" algn="l"/>
                <a:tab pos="3776345" algn="l"/>
                <a:tab pos="3822700" algn="l"/>
                <a:tab pos="4504055" algn="l"/>
                <a:tab pos="5487035" algn="l"/>
                <a:tab pos="6294755" algn="l"/>
                <a:tab pos="6518909" algn="l"/>
              </a:tabLst>
            </a:pP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	(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		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	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up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	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do 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		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pa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)	e	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pa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gá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	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		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280" y="3052696"/>
            <a:ext cx="8564880" cy="3684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7350" marR="825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emissão de </a:t>
            </a:r>
            <a:r>
              <a:rPr lang="pt-BR" sz="32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moeda nacional</a:t>
            </a:r>
            <a:r>
              <a:rPr sz="32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Caso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Brasil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nas décadas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de 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1970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1980.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Caso atual da</a:t>
            </a:r>
            <a:r>
              <a:rPr sz="32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China.</a:t>
            </a:r>
            <a:endParaRPr sz="3200" dirty="0">
              <a:latin typeface="Times New Roman"/>
              <a:cs typeface="Times New Roman"/>
            </a:endParaRPr>
          </a:p>
          <a:p>
            <a:pPr marL="387350" marR="5080" indent="-375285" algn="just">
              <a:lnSpc>
                <a:spcPct val="100000"/>
              </a:lnSpc>
              <a:spcBef>
                <a:spcPts val="1920"/>
              </a:spcBef>
              <a:buChar char="•"/>
              <a:tabLst>
                <a:tab pos="387985" algn="l"/>
              </a:tabLst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Se, logo em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seguida, o Banco Central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lançar  títulos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públicos no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mercado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para “enxugar” a  quantidade de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papel-moeda emitido, ter-se-á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que  a base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monetária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não vai se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alterar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e,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portanto, 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não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se altera a oferta de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moeda</a:t>
            </a:r>
            <a:r>
              <a:rPr sz="3200" spc="-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(M).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5799" y="65659"/>
            <a:ext cx="87864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876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O ajustamento </a:t>
            </a:r>
            <a:r>
              <a:rPr sz="3000" dirty="0"/>
              <a:t>do </a:t>
            </a:r>
            <a:r>
              <a:rPr sz="3000" spc="-5" dirty="0"/>
              <a:t>saldo </a:t>
            </a:r>
            <a:r>
              <a:rPr sz="3000" dirty="0"/>
              <a:t>do </a:t>
            </a:r>
            <a:r>
              <a:rPr sz="3000" spc="-5" dirty="0"/>
              <a:t>balanço </a:t>
            </a:r>
            <a:r>
              <a:rPr sz="3000" dirty="0"/>
              <a:t>de </a:t>
            </a:r>
            <a:r>
              <a:rPr sz="3000" spc="-5" dirty="0"/>
              <a:t>pagamentos </a:t>
            </a:r>
            <a:r>
              <a:rPr sz="3000" dirty="0"/>
              <a:t>em  </a:t>
            </a:r>
            <a:r>
              <a:rPr sz="3000" spc="-5" dirty="0"/>
              <a:t>uma </a:t>
            </a:r>
            <a:r>
              <a:rPr sz="3000" u="heavy" spc="-5" dirty="0">
                <a:uFill>
                  <a:solidFill>
                    <a:srgbClr val="66FFFF"/>
                  </a:solidFill>
                </a:uFill>
              </a:rPr>
              <a:t>situação </a:t>
            </a:r>
            <a:r>
              <a:rPr sz="3000" u="heavy" dirty="0">
                <a:uFill>
                  <a:solidFill>
                    <a:srgbClr val="66FFFF"/>
                  </a:solidFill>
                </a:uFill>
              </a:rPr>
              <a:t>de </a:t>
            </a:r>
            <a:r>
              <a:rPr sz="3000" u="heavy" spc="-5" dirty="0">
                <a:uFill>
                  <a:solidFill>
                    <a:srgbClr val="66FFFF"/>
                  </a:solidFill>
                </a:uFill>
              </a:rPr>
              <a:t>taxa </a:t>
            </a:r>
            <a:r>
              <a:rPr sz="3000" u="heavy" dirty="0">
                <a:uFill>
                  <a:solidFill>
                    <a:srgbClr val="66FFFF"/>
                  </a:solidFill>
                </a:uFill>
              </a:rPr>
              <a:t>de </a:t>
            </a:r>
            <a:r>
              <a:rPr sz="3000" u="heavy" spc="-5" dirty="0">
                <a:uFill>
                  <a:solidFill>
                    <a:srgbClr val="66FFFF"/>
                  </a:solidFill>
                </a:uFill>
              </a:rPr>
              <a:t>câmbio nominal fixa </a:t>
            </a:r>
            <a:r>
              <a:rPr sz="3000" u="heavy" dirty="0">
                <a:uFill>
                  <a:solidFill>
                    <a:srgbClr val="66FFFF"/>
                  </a:solidFill>
                </a:uFill>
              </a:rPr>
              <a:t>e</a:t>
            </a:r>
            <a:r>
              <a:rPr sz="3000" u="heavy" spc="155" dirty="0">
                <a:uFill>
                  <a:solidFill>
                    <a:srgbClr val="66FFFF"/>
                  </a:solidFill>
                </a:uFill>
              </a:rPr>
              <a:t> </a:t>
            </a:r>
            <a:r>
              <a:rPr sz="3000" u="heavy" spc="-5" dirty="0">
                <a:uFill>
                  <a:solidFill>
                    <a:srgbClr val="66FFFF"/>
                  </a:solidFill>
                </a:uFill>
              </a:rPr>
              <a:t>inalterada</a:t>
            </a:r>
            <a:endParaRPr sz="3000"/>
          </a:p>
        </p:txBody>
      </p:sp>
      <p:sp>
        <p:nvSpPr>
          <p:cNvPr id="7" name="object 7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50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6432" rIns="0" bIns="0" rtlCol="0">
            <a:spAutoFit/>
          </a:bodyPr>
          <a:lstStyle/>
          <a:p>
            <a:pPr marL="3155315" marR="5080" indent="-250698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Banco Central comprando dólares e</a:t>
            </a:r>
            <a:r>
              <a:rPr sz="3200" spc="-105" dirty="0"/>
              <a:t> </a:t>
            </a:r>
            <a:r>
              <a:rPr sz="3200" spc="5" dirty="0"/>
              <a:t>vendendo  </a:t>
            </a:r>
            <a:r>
              <a:rPr sz="3200" spc="-5" dirty="0"/>
              <a:t>títulos</a:t>
            </a:r>
            <a:r>
              <a:rPr sz="3200" spc="-25" dirty="0"/>
              <a:t> </a:t>
            </a:r>
            <a:r>
              <a:rPr sz="3200" dirty="0"/>
              <a:t>públicos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22731" y="1944623"/>
            <a:ext cx="1365885" cy="832485"/>
          </a:xfrm>
          <a:prstGeom prst="rect">
            <a:avLst/>
          </a:prstGeom>
          <a:solidFill>
            <a:srgbClr val="0000CC"/>
          </a:solidFill>
          <a:ln w="9144">
            <a:solidFill>
              <a:srgbClr val="FFFF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0805" marR="334010">
              <a:lnSpc>
                <a:spcPct val="100000"/>
              </a:lnSpc>
              <a:spcBef>
                <a:spcPts val="275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Setor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vado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20467" y="2104936"/>
            <a:ext cx="3202940" cy="15240"/>
          </a:xfrm>
          <a:custGeom>
            <a:avLst/>
            <a:gdLst/>
            <a:ahLst/>
            <a:cxnLst/>
            <a:rect l="l" t="t" r="r" b="b"/>
            <a:pathLst>
              <a:path w="3202940" h="15239">
                <a:moveTo>
                  <a:pt x="0" y="14947"/>
                </a:moveTo>
                <a:lnTo>
                  <a:pt x="320243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0024" y="2066902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0" y="0"/>
                </a:moveTo>
                <a:lnTo>
                  <a:pt x="355" y="76200"/>
                </a:lnTo>
                <a:lnTo>
                  <a:pt x="76377" y="3774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37827" y="1605089"/>
            <a:ext cx="174561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Vende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dólares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61659" y="1842516"/>
            <a:ext cx="1377950" cy="832485"/>
          </a:xfrm>
          <a:prstGeom prst="rect">
            <a:avLst/>
          </a:prstGeom>
          <a:solidFill>
            <a:srgbClr val="0000CC"/>
          </a:solidFill>
          <a:ln w="9144">
            <a:solidFill>
              <a:srgbClr val="FFFF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170" marR="380365">
              <a:lnSpc>
                <a:spcPct val="100000"/>
              </a:lnSpc>
              <a:spcBef>
                <a:spcPts val="28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Banco  C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83967" y="2554223"/>
            <a:ext cx="3245485" cy="0"/>
          </a:xfrm>
          <a:custGeom>
            <a:avLst/>
            <a:gdLst/>
            <a:ahLst/>
            <a:cxnLst/>
            <a:rect l="l" t="t" r="r" b="b"/>
            <a:pathLst>
              <a:path w="3245485">
                <a:moveTo>
                  <a:pt x="32451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20466" y="251612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491739" y="2722689"/>
            <a:ext cx="27406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Emissão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moeda</a:t>
            </a:r>
            <a:r>
              <a:rPr sz="24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($)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7616" y="4418076"/>
            <a:ext cx="1365885" cy="832485"/>
          </a:xfrm>
          <a:prstGeom prst="rect">
            <a:avLst/>
          </a:prstGeom>
          <a:solidFill>
            <a:srgbClr val="0000CC"/>
          </a:solidFill>
          <a:ln w="9144">
            <a:solidFill>
              <a:srgbClr val="FFFF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1440" marR="332740">
              <a:lnSpc>
                <a:spcPct val="100000"/>
              </a:lnSpc>
              <a:spcBef>
                <a:spcPts val="275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Setor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vado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65248" y="4985270"/>
            <a:ext cx="3202940" cy="13970"/>
          </a:xfrm>
          <a:custGeom>
            <a:avLst/>
            <a:gdLst/>
            <a:ahLst/>
            <a:cxnLst/>
            <a:rect l="l" t="t" r="r" b="b"/>
            <a:pathLst>
              <a:path w="3202940" h="13970">
                <a:moveTo>
                  <a:pt x="0" y="13449"/>
                </a:moveTo>
                <a:lnTo>
                  <a:pt x="3202432" y="0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54824" y="4947227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0" y="0"/>
                </a:moveTo>
                <a:lnTo>
                  <a:pt x="317" y="76200"/>
                </a:lnTo>
                <a:lnTo>
                  <a:pt x="76352" y="3778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86989" y="5108702"/>
            <a:ext cx="25380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Paga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com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moeda</a:t>
            </a:r>
            <a:r>
              <a:rPr sz="24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($)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76544" y="4315967"/>
            <a:ext cx="1377950" cy="832485"/>
          </a:xfrm>
          <a:prstGeom prst="rect">
            <a:avLst/>
          </a:prstGeom>
          <a:solidFill>
            <a:srgbClr val="0000CC"/>
          </a:solidFill>
          <a:ln w="9144">
            <a:solidFill>
              <a:srgbClr val="FFFF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1440" marR="379095">
              <a:lnSpc>
                <a:spcPct val="100000"/>
              </a:lnSpc>
              <a:spcBef>
                <a:spcPts val="28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Banco  C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00376" y="4547615"/>
            <a:ext cx="3245485" cy="0"/>
          </a:xfrm>
          <a:custGeom>
            <a:avLst/>
            <a:gdLst/>
            <a:ahLst/>
            <a:cxnLst/>
            <a:rect l="l" t="t" r="r" b="b"/>
            <a:pathLst>
              <a:path w="3245485">
                <a:moveTo>
                  <a:pt x="324510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36874" y="4509518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721927" y="4048252"/>
            <a:ext cx="273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Vende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títulos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públicos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09726" y="1981403"/>
            <a:ext cx="12001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Criação  de</a:t>
            </a:r>
            <a:r>
              <a:rPr sz="2400" spc="-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moeda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39990" y="4406963"/>
            <a:ext cx="123317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Des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tr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u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2200" spc="-10" dirty="0">
                <a:solidFill>
                  <a:srgbClr val="FFFF00"/>
                </a:solidFill>
                <a:latin typeface="Times New Roman"/>
                <a:cs typeface="Times New Roman"/>
              </a:rPr>
              <a:t>ção  </a:t>
            </a:r>
            <a:r>
              <a:rPr sz="2200" dirty="0">
                <a:solidFill>
                  <a:srgbClr val="FFFF00"/>
                </a:solidFill>
                <a:latin typeface="Times New Roman"/>
                <a:cs typeface="Times New Roman"/>
              </a:rPr>
              <a:t>de</a:t>
            </a:r>
            <a:r>
              <a:rPr sz="220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Times New Roman"/>
                <a:cs typeface="Times New Roman"/>
              </a:rPr>
              <a:t>moeda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3233" y="5829427"/>
            <a:ext cx="73037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6095" marR="5080" indent="-494030">
              <a:lnSpc>
                <a:spcPct val="100000"/>
              </a:lnSpc>
              <a:spcBef>
                <a:spcPts val="100"/>
              </a:spcBef>
            </a:pPr>
            <a:r>
              <a:rPr sz="2400" spc="-70" dirty="0">
                <a:solidFill>
                  <a:srgbClr val="FFFFFF"/>
                </a:solidFill>
                <a:latin typeface="Times New Roman"/>
                <a:cs typeface="Times New Roman"/>
              </a:rPr>
              <a:t>Veja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que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neste caso o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acúmulo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reservas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implica aumento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da dívida pública interna em poder do setor</a:t>
            </a:r>
            <a:r>
              <a:rPr sz="2400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privado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51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756" rIns="0" bIns="0" rtlCol="0">
            <a:spAutoFit/>
          </a:bodyPr>
          <a:lstStyle/>
          <a:p>
            <a:pPr marL="70485" marR="5080" indent="12763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 ajustamento </a:t>
            </a:r>
            <a:r>
              <a:rPr dirty="0"/>
              <a:t>do </a:t>
            </a:r>
            <a:r>
              <a:rPr spc="-5" dirty="0"/>
              <a:t>saldo </a:t>
            </a:r>
            <a:r>
              <a:rPr dirty="0"/>
              <a:t>do </a:t>
            </a:r>
            <a:r>
              <a:rPr spc="-5" dirty="0"/>
              <a:t>balanço </a:t>
            </a:r>
            <a:r>
              <a:rPr dirty="0"/>
              <a:t>de </a:t>
            </a:r>
            <a:r>
              <a:rPr spc="-5" dirty="0"/>
              <a:t>pagamentos </a:t>
            </a:r>
            <a:r>
              <a:rPr spc="-10" dirty="0"/>
              <a:t>em uma  </a:t>
            </a:r>
            <a:r>
              <a:rPr spc="-5" dirty="0"/>
              <a:t>situação </a:t>
            </a:r>
            <a:r>
              <a:rPr dirty="0"/>
              <a:t>de </a:t>
            </a:r>
            <a:r>
              <a:rPr spc="-5" dirty="0"/>
              <a:t>taxa </a:t>
            </a:r>
            <a:r>
              <a:rPr dirty="0"/>
              <a:t>de </a:t>
            </a:r>
            <a:r>
              <a:rPr spc="-10" dirty="0"/>
              <a:t>câmbio </a:t>
            </a:r>
            <a:r>
              <a:rPr spc="-5" dirty="0"/>
              <a:t>nominal </a:t>
            </a:r>
            <a:r>
              <a:rPr dirty="0"/>
              <a:t>fixa </a:t>
            </a:r>
            <a:r>
              <a:rPr spc="-5" dirty="0"/>
              <a:t>e inalterada </a:t>
            </a:r>
            <a:r>
              <a:rPr dirty="0"/>
              <a:t>(p.</a:t>
            </a:r>
            <a:r>
              <a:rPr spc="-90" dirty="0"/>
              <a:t> </a:t>
            </a:r>
            <a:r>
              <a:rPr dirty="0"/>
              <a:t>344)</a:t>
            </a:r>
          </a:p>
        </p:txBody>
      </p:sp>
      <p:sp>
        <p:nvSpPr>
          <p:cNvPr id="3" name="object 3"/>
          <p:cNvSpPr/>
          <p:nvPr/>
        </p:nvSpPr>
        <p:spPr>
          <a:xfrm>
            <a:off x="2854451" y="1185163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60">
                <a:moveTo>
                  <a:pt x="0" y="243586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16355" y="112166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54451" y="3621023"/>
            <a:ext cx="3332479" cy="0"/>
          </a:xfrm>
          <a:custGeom>
            <a:avLst/>
            <a:gdLst/>
            <a:ahLst/>
            <a:cxnLst/>
            <a:rect l="l" t="t" r="r" b="b"/>
            <a:pathLst>
              <a:path w="3332479">
                <a:moveTo>
                  <a:pt x="0" y="0"/>
                </a:moveTo>
                <a:lnTo>
                  <a:pt x="333197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73725" y="358292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39261" y="1443989"/>
            <a:ext cx="2627630" cy="1633855"/>
          </a:xfrm>
          <a:custGeom>
            <a:avLst/>
            <a:gdLst/>
            <a:ahLst/>
            <a:cxnLst/>
            <a:rect l="l" t="t" r="r" b="b"/>
            <a:pathLst>
              <a:path w="2627629" h="1633855">
                <a:moveTo>
                  <a:pt x="0" y="0"/>
                </a:moveTo>
                <a:lnTo>
                  <a:pt x="2627376" y="1633727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85922" y="1346453"/>
            <a:ext cx="1591310" cy="1091565"/>
          </a:xfrm>
          <a:custGeom>
            <a:avLst/>
            <a:gdLst/>
            <a:ahLst/>
            <a:cxnLst/>
            <a:rect l="l" t="t" r="r" b="b"/>
            <a:pathLst>
              <a:path w="1591310" h="1091564">
                <a:moveTo>
                  <a:pt x="0" y="1091184"/>
                </a:moveTo>
                <a:lnTo>
                  <a:pt x="1591056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54451" y="1901951"/>
            <a:ext cx="1120140" cy="0"/>
          </a:xfrm>
          <a:custGeom>
            <a:avLst/>
            <a:gdLst/>
            <a:ahLst/>
            <a:cxnLst/>
            <a:rect l="l" t="t" r="r" b="b"/>
            <a:pathLst>
              <a:path w="1120139">
                <a:moveTo>
                  <a:pt x="0" y="0"/>
                </a:moveTo>
                <a:lnTo>
                  <a:pt x="112014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74591" y="1901951"/>
            <a:ext cx="0" cy="1719580"/>
          </a:xfrm>
          <a:custGeom>
            <a:avLst/>
            <a:gdLst/>
            <a:ahLst/>
            <a:cxnLst/>
            <a:rect l="l" t="t" r="r" b="b"/>
            <a:pathLst>
              <a:path h="1719579">
                <a:moveTo>
                  <a:pt x="0" y="0"/>
                </a:moveTo>
                <a:lnTo>
                  <a:pt x="0" y="17190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776152" y="1182687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15614" y="2344738"/>
            <a:ext cx="280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L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02402" y="1806701"/>
            <a:ext cx="748665" cy="1591310"/>
          </a:xfrm>
          <a:custGeom>
            <a:avLst/>
            <a:gdLst/>
            <a:ahLst/>
            <a:cxnLst/>
            <a:rect l="l" t="t" r="r" b="b"/>
            <a:pathLst>
              <a:path w="748664" h="1591310">
                <a:moveTo>
                  <a:pt x="0" y="1591056"/>
                </a:moveTo>
                <a:lnTo>
                  <a:pt x="748284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17490" y="3305176"/>
            <a:ext cx="304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54115" y="1624012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66765" y="2921001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14027" y="1244601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23502" y="1757362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99702" y="188995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90164" y="1147762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25265" y="3614813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33440" y="3603626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74439" y="1557427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43783" y="4030471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60">
                <a:moveTo>
                  <a:pt x="0" y="243586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05687" y="396697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199"/>
                </a:lnTo>
                <a:lnTo>
                  <a:pt x="76200" y="76199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43783" y="6466332"/>
            <a:ext cx="3333750" cy="0"/>
          </a:xfrm>
          <a:custGeom>
            <a:avLst/>
            <a:gdLst/>
            <a:ahLst/>
            <a:cxnLst/>
            <a:rect l="l" t="t" r="r" b="b"/>
            <a:pathLst>
              <a:path w="3333750">
                <a:moveTo>
                  <a:pt x="0" y="0"/>
                </a:moveTo>
                <a:lnTo>
                  <a:pt x="33334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64581" y="642822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32582" y="4950714"/>
            <a:ext cx="1431290" cy="1152525"/>
          </a:xfrm>
          <a:custGeom>
            <a:avLst/>
            <a:gdLst/>
            <a:ahLst/>
            <a:cxnLst/>
            <a:rect l="l" t="t" r="r" b="b"/>
            <a:pathLst>
              <a:path w="1431289" h="1152525">
                <a:moveTo>
                  <a:pt x="0" y="0"/>
                </a:moveTo>
                <a:lnTo>
                  <a:pt x="1431036" y="1152144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48634" y="4801361"/>
            <a:ext cx="1953895" cy="1057910"/>
          </a:xfrm>
          <a:custGeom>
            <a:avLst/>
            <a:gdLst/>
            <a:ahLst/>
            <a:cxnLst/>
            <a:rect l="l" t="t" r="r" b="b"/>
            <a:pathLst>
              <a:path w="1953895" h="1057910">
                <a:moveTo>
                  <a:pt x="0" y="1057656"/>
                </a:moveTo>
                <a:lnTo>
                  <a:pt x="1953768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74591" y="5632703"/>
            <a:ext cx="0" cy="833755"/>
          </a:xfrm>
          <a:custGeom>
            <a:avLst/>
            <a:gdLst/>
            <a:ahLst/>
            <a:cxnLst/>
            <a:rect l="l" t="t" r="r" b="b"/>
            <a:pathLst>
              <a:path h="833754">
                <a:moveTo>
                  <a:pt x="0" y="0"/>
                </a:moveTo>
                <a:lnTo>
                  <a:pt x="0" y="833628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542916" y="456882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72715" y="5818125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80739" y="5978373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45483" y="611111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67977" y="4643437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32569" y="4776025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69527" y="548798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96019" y="5620575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80641" y="399256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15741" y="6459613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923915" y="6448426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01490" y="5299025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45307" y="5615940"/>
            <a:ext cx="1130935" cy="0"/>
          </a:xfrm>
          <a:custGeom>
            <a:avLst/>
            <a:gdLst/>
            <a:ahLst/>
            <a:cxnLst/>
            <a:rect l="l" t="t" r="r" b="b"/>
            <a:pathLst>
              <a:path w="1130935">
                <a:moveTo>
                  <a:pt x="0" y="0"/>
                </a:moveTo>
                <a:lnTo>
                  <a:pt x="1130808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05752" y="1328864"/>
            <a:ext cx="1887855" cy="2692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00FFFF"/>
                </a:solidFill>
                <a:latin typeface="Times New Roman"/>
                <a:cs typeface="Times New Roman"/>
              </a:rPr>
              <a:t>Equilíbrio  interno da  </a:t>
            </a:r>
            <a:r>
              <a:rPr sz="2500" spc="-10" dirty="0">
                <a:solidFill>
                  <a:srgbClr val="00FFFF"/>
                </a:solidFill>
                <a:latin typeface="Times New Roman"/>
                <a:cs typeface="Times New Roman"/>
              </a:rPr>
              <a:t>economia </a:t>
            </a:r>
            <a:r>
              <a:rPr sz="2500" spc="-5" dirty="0">
                <a:solidFill>
                  <a:srgbClr val="00FFFF"/>
                </a:solidFill>
                <a:latin typeface="Times New Roman"/>
                <a:cs typeface="Times New Roman"/>
              </a:rPr>
              <a:t>com  a presença de  superávit do  balanço de  pagamentos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558915" y="2263838"/>
            <a:ext cx="2505075" cy="44037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6034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Considere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que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o Banco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Central compre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dólares  (que se originam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do 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superávit do balanço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pagamentos) emitindo  papel-moeda, </a:t>
            </a:r>
            <a:r>
              <a:rPr sz="2000" spc="-10" dirty="0">
                <a:solidFill>
                  <a:srgbClr val="FFFF00"/>
                </a:solidFill>
                <a:latin typeface="Times New Roman"/>
                <a:cs typeface="Times New Roman"/>
              </a:rPr>
              <a:t>mas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o  Banco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Central </a:t>
            </a:r>
            <a:r>
              <a:rPr sz="2000" dirty="0">
                <a:solidFill>
                  <a:srgbClr val="00FFFF"/>
                </a:solidFill>
                <a:latin typeface="Times New Roman"/>
                <a:cs typeface="Times New Roman"/>
              </a:rPr>
              <a:t>NÃO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realiza uma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operação</a:t>
            </a:r>
            <a:r>
              <a:rPr sz="2000" spc="-11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esterilização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desse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aumento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da oferta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nominal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moeda  através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de operações no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mercado</a:t>
            </a:r>
            <a:r>
              <a:rPr sz="20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aberto.</a:t>
            </a:r>
            <a:endParaRPr sz="2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585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52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756" rIns="0" bIns="0" rtlCol="0">
            <a:spAutoFit/>
          </a:bodyPr>
          <a:lstStyle/>
          <a:p>
            <a:pPr marL="70485" marR="5080" indent="12763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 ajustamento </a:t>
            </a:r>
            <a:r>
              <a:rPr dirty="0"/>
              <a:t>do </a:t>
            </a:r>
            <a:r>
              <a:rPr spc="-5" dirty="0"/>
              <a:t>saldo </a:t>
            </a:r>
            <a:r>
              <a:rPr dirty="0"/>
              <a:t>do </a:t>
            </a:r>
            <a:r>
              <a:rPr spc="-5" dirty="0"/>
              <a:t>balanço </a:t>
            </a:r>
            <a:r>
              <a:rPr dirty="0"/>
              <a:t>de </a:t>
            </a:r>
            <a:r>
              <a:rPr spc="-5" dirty="0"/>
              <a:t>pagamentos </a:t>
            </a:r>
            <a:r>
              <a:rPr spc="-10" dirty="0"/>
              <a:t>em uma  </a:t>
            </a:r>
            <a:r>
              <a:rPr spc="-5" dirty="0"/>
              <a:t>situação </a:t>
            </a:r>
            <a:r>
              <a:rPr dirty="0"/>
              <a:t>de </a:t>
            </a:r>
            <a:r>
              <a:rPr spc="-5" dirty="0"/>
              <a:t>taxa </a:t>
            </a:r>
            <a:r>
              <a:rPr dirty="0"/>
              <a:t>de </a:t>
            </a:r>
            <a:r>
              <a:rPr spc="-10" dirty="0"/>
              <a:t>câmbio </a:t>
            </a:r>
            <a:r>
              <a:rPr spc="-5" dirty="0"/>
              <a:t>nominal </a:t>
            </a:r>
            <a:r>
              <a:rPr dirty="0"/>
              <a:t>fixa </a:t>
            </a:r>
            <a:r>
              <a:rPr spc="-5" dirty="0"/>
              <a:t>e inalterada </a:t>
            </a:r>
            <a:r>
              <a:rPr dirty="0"/>
              <a:t>(p.</a:t>
            </a:r>
            <a:r>
              <a:rPr spc="-90" dirty="0"/>
              <a:t> </a:t>
            </a:r>
            <a:r>
              <a:rPr dirty="0"/>
              <a:t>344)</a:t>
            </a:r>
          </a:p>
        </p:txBody>
      </p:sp>
      <p:sp>
        <p:nvSpPr>
          <p:cNvPr id="3" name="object 3"/>
          <p:cNvSpPr/>
          <p:nvPr/>
        </p:nvSpPr>
        <p:spPr>
          <a:xfrm>
            <a:off x="2854451" y="1185163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60">
                <a:moveTo>
                  <a:pt x="0" y="243586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16355" y="112166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54451" y="3621023"/>
            <a:ext cx="3332479" cy="0"/>
          </a:xfrm>
          <a:custGeom>
            <a:avLst/>
            <a:gdLst/>
            <a:ahLst/>
            <a:cxnLst/>
            <a:rect l="l" t="t" r="r" b="b"/>
            <a:pathLst>
              <a:path w="3332479">
                <a:moveTo>
                  <a:pt x="0" y="0"/>
                </a:moveTo>
                <a:lnTo>
                  <a:pt x="333197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73725" y="358292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39261" y="1443989"/>
            <a:ext cx="2627630" cy="1633855"/>
          </a:xfrm>
          <a:custGeom>
            <a:avLst/>
            <a:gdLst/>
            <a:ahLst/>
            <a:cxnLst/>
            <a:rect l="l" t="t" r="r" b="b"/>
            <a:pathLst>
              <a:path w="2627629" h="1633855">
                <a:moveTo>
                  <a:pt x="0" y="0"/>
                </a:moveTo>
                <a:lnTo>
                  <a:pt x="2627376" y="1633727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85922" y="1346453"/>
            <a:ext cx="1591310" cy="1091565"/>
          </a:xfrm>
          <a:custGeom>
            <a:avLst/>
            <a:gdLst/>
            <a:ahLst/>
            <a:cxnLst/>
            <a:rect l="l" t="t" r="r" b="b"/>
            <a:pathLst>
              <a:path w="1591310" h="1091564">
                <a:moveTo>
                  <a:pt x="0" y="1091184"/>
                </a:moveTo>
                <a:lnTo>
                  <a:pt x="1591056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54451" y="1901951"/>
            <a:ext cx="1120140" cy="0"/>
          </a:xfrm>
          <a:custGeom>
            <a:avLst/>
            <a:gdLst/>
            <a:ahLst/>
            <a:cxnLst/>
            <a:rect l="l" t="t" r="r" b="b"/>
            <a:pathLst>
              <a:path w="1120139">
                <a:moveTo>
                  <a:pt x="0" y="0"/>
                </a:moveTo>
                <a:lnTo>
                  <a:pt x="112014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74591" y="1901951"/>
            <a:ext cx="0" cy="1719580"/>
          </a:xfrm>
          <a:custGeom>
            <a:avLst/>
            <a:gdLst/>
            <a:ahLst/>
            <a:cxnLst/>
            <a:rect l="l" t="t" r="r" b="b"/>
            <a:pathLst>
              <a:path h="1719579">
                <a:moveTo>
                  <a:pt x="0" y="0"/>
                </a:moveTo>
                <a:lnTo>
                  <a:pt x="0" y="17190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776152" y="1182687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35401" y="2344738"/>
            <a:ext cx="1160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104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L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02402" y="1806701"/>
            <a:ext cx="748665" cy="1591310"/>
          </a:xfrm>
          <a:custGeom>
            <a:avLst/>
            <a:gdLst/>
            <a:ahLst/>
            <a:cxnLst/>
            <a:rect l="l" t="t" r="r" b="b"/>
            <a:pathLst>
              <a:path w="748664" h="1591310">
                <a:moveTo>
                  <a:pt x="0" y="1591056"/>
                </a:moveTo>
                <a:lnTo>
                  <a:pt x="748284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17490" y="3305176"/>
            <a:ext cx="304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54115" y="1624012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66765" y="2921001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14027" y="1244601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23502" y="1757362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99702" y="188995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90164" y="1147762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25265" y="3614813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74439" y="1557427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843783" y="4030471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60">
                <a:moveTo>
                  <a:pt x="0" y="243586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05687" y="396697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199"/>
                </a:lnTo>
                <a:lnTo>
                  <a:pt x="76200" y="76199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43783" y="6466332"/>
            <a:ext cx="3333750" cy="0"/>
          </a:xfrm>
          <a:custGeom>
            <a:avLst/>
            <a:gdLst/>
            <a:ahLst/>
            <a:cxnLst/>
            <a:rect l="l" t="t" r="r" b="b"/>
            <a:pathLst>
              <a:path w="3333750">
                <a:moveTo>
                  <a:pt x="0" y="0"/>
                </a:moveTo>
                <a:lnTo>
                  <a:pt x="33334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64581" y="642822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32582" y="4950714"/>
            <a:ext cx="1431290" cy="1152525"/>
          </a:xfrm>
          <a:custGeom>
            <a:avLst/>
            <a:gdLst/>
            <a:ahLst/>
            <a:cxnLst/>
            <a:rect l="l" t="t" r="r" b="b"/>
            <a:pathLst>
              <a:path w="1431289" h="1152525">
                <a:moveTo>
                  <a:pt x="0" y="0"/>
                </a:moveTo>
                <a:lnTo>
                  <a:pt x="1431036" y="1152144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48634" y="4801361"/>
            <a:ext cx="1953895" cy="1057910"/>
          </a:xfrm>
          <a:custGeom>
            <a:avLst/>
            <a:gdLst/>
            <a:ahLst/>
            <a:cxnLst/>
            <a:rect l="l" t="t" r="r" b="b"/>
            <a:pathLst>
              <a:path w="1953895" h="1057910">
                <a:moveTo>
                  <a:pt x="0" y="1057656"/>
                </a:moveTo>
                <a:lnTo>
                  <a:pt x="1953768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74591" y="5632703"/>
            <a:ext cx="0" cy="833755"/>
          </a:xfrm>
          <a:custGeom>
            <a:avLst/>
            <a:gdLst/>
            <a:ahLst/>
            <a:cxnLst/>
            <a:rect l="l" t="t" r="r" b="b"/>
            <a:pathLst>
              <a:path h="833754">
                <a:moveTo>
                  <a:pt x="0" y="0"/>
                </a:moveTo>
                <a:lnTo>
                  <a:pt x="0" y="833628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542916" y="456882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72715" y="5818125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53764" y="5978373"/>
            <a:ext cx="14516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58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42577" y="4643437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44127" y="5487987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80641" y="399256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15741" y="6459613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901490" y="5299025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845307" y="5615940"/>
            <a:ext cx="1130935" cy="0"/>
          </a:xfrm>
          <a:custGeom>
            <a:avLst/>
            <a:gdLst/>
            <a:ahLst/>
            <a:cxnLst/>
            <a:rect l="l" t="t" r="r" b="b"/>
            <a:pathLst>
              <a:path w="1130935">
                <a:moveTo>
                  <a:pt x="0" y="0"/>
                </a:moveTo>
                <a:lnTo>
                  <a:pt x="1130808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96227" y="1301813"/>
            <a:ext cx="1840230" cy="4383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 aumento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da 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 monetária 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(que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surge 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quando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2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Banco  Central compra  dólares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setor  não bancário)  elevará a oferta  nominal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moeda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M,  deslocando a  curva LM para  direita.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584953" y="2244089"/>
            <a:ext cx="1591310" cy="1091565"/>
          </a:xfrm>
          <a:custGeom>
            <a:avLst/>
            <a:gdLst/>
            <a:ahLst/>
            <a:cxnLst/>
            <a:rect l="l" t="t" r="r" b="b"/>
            <a:pathLst>
              <a:path w="1591310" h="1091564">
                <a:moveTo>
                  <a:pt x="0" y="1091184"/>
                </a:moveTo>
                <a:lnTo>
                  <a:pt x="1591056" y="0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953764" y="3241675"/>
            <a:ext cx="1463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482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L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93790" y="2119312"/>
            <a:ext cx="229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396482" y="225190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858005" y="4383785"/>
            <a:ext cx="1923414" cy="1559560"/>
          </a:xfrm>
          <a:custGeom>
            <a:avLst/>
            <a:gdLst/>
            <a:ahLst/>
            <a:cxnLst/>
            <a:rect l="l" t="t" r="r" b="b"/>
            <a:pathLst>
              <a:path w="1923414" h="1559560">
                <a:moveTo>
                  <a:pt x="0" y="0"/>
                </a:moveTo>
                <a:lnTo>
                  <a:pt x="1923288" y="1559052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558540" y="4195762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87390" y="5797550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17490" y="2465387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396484" y="2778251"/>
            <a:ext cx="0" cy="843280"/>
          </a:xfrm>
          <a:custGeom>
            <a:avLst/>
            <a:gdLst/>
            <a:ahLst/>
            <a:cxnLst/>
            <a:rect l="l" t="t" r="r" b="b"/>
            <a:pathLst>
              <a:path h="843279">
                <a:moveTo>
                  <a:pt x="0" y="0"/>
                </a:moveTo>
                <a:lnTo>
                  <a:pt x="0" y="8427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265102" y="3603625"/>
            <a:ext cx="833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80720" algn="l"/>
              </a:tabLst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	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854451" y="2778251"/>
            <a:ext cx="2529840" cy="0"/>
          </a:xfrm>
          <a:custGeom>
            <a:avLst/>
            <a:gdLst/>
            <a:ahLst/>
            <a:cxnLst/>
            <a:rect l="l" t="t" r="r" b="b"/>
            <a:pathLst>
              <a:path w="2529840">
                <a:moveTo>
                  <a:pt x="0" y="0"/>
                </a:moveTo>
                <a:lnTo>
                  <a:pt x="252984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607627" y="2643187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396865" y="534035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003547" y="5623559"/>
            <a:ext cx="1381125" cy="0"/>
          </a:xfrm>
          <a:custGeom>
            <a:avLst/>
            <a:gdLst/>
            <a:ahLst/>
            <a:cxnLst/>
            <a:rect l="l" t="t" r="r" b="b"/>
            <a:pathLst>
              <a:path w="1381125">
                <a:moveTo>
                  <a:pt x="0" y="0"/>
                </a:moveTo>
                <a:lnTo>
                  <a:pt x="1380744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84291" y="5623559"/>
            <a:ext cx="0" cy="843280"/>
          </a:xfrm>
          <a:custGeom>
            <a:avLst/>
            <a:gdLst/>
            <a:ahLst/>
            <a:cxnLst/>
            <a:rect l="l" t="t" r="r" b="b"/>
            <a:pathLst>
              <a:path h="843279">
                <a:moveTo>
                  <a:pt x="0" y="0"/>
                </a:moveTo>
                <a:lnTo>
                  <a:pt x="0" y="842771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255577" y="6448425"/>
            <a:ext cx="833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80720" algn="l"/>
              </a:tabLst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	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533515" y="4608512"/>
            <a:ext cx="2555875" cy="2058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10223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Isto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tem o efeito de  deslocar a curva de  demanda agregada para a  direita, causando, no</a:t>
            </a:r>
            <a:r>
              <a:rPr sz="1800" spc="-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nível  de preço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um excesso  de demanda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agregada.</a:t>
            </a:r>
            <a:endParaRPr sz="1800">
              <a:latin typeface="Times New Roman"/>
              <a:cs typeface="Times New Roman"/>
            </a:endParaRPr>
          </a:p>
          <a:p>
            <a:pPr marR="30480" algn="r">
              <a:lnSpc>
                <a:spcPct val="100000"/>
              </a:lnSpc>
              <a:spcBef>
                <a:spcPts val="1365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53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756" rIns="0" bIns="0" rtlCol="0">
            <a:spAutoFit/>
          </a:bodyPr>
          <a:lstStyle/>
          <a:p>
            <a:pPr marL="70485" marR="5080" indent="12763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 ajustamento </a:t>
            </a:r>
            <a:r>
              <a:rPr dirty="0"/>
              <a:t>do </a:t>
            </a:r>
            <a:r>
              <a:rPr spc="-5" dirty="0"/>
              <a:t>saldo </a:t>
            </a:r>
            <a:r>
              <a:rPr dirty="0"/>
              <a:t>do </a:t>
            </a:r>
            <a:r>
              <a:rPr spc="-5" dirty="0"/>
              <a:t>balanço </a:t>
            </a:r>
            <a:r>
              <a:rPr dirty="0"/>
              <a:t>de </a:t>
            </a:r>
            <a:r>
              <a:rPr spc="-5" dirty="0"/>
              <a:t>pagamentos </a:t>
            </a:r>
            <a:r>
              <a:rPr spc="-10" dirty="0"/>
              <a:t>em uma  </a:t>
            </a:r>
            <a:r>
              <a:rPr spc="-5" dirty="0"/>
              <a:t>situação </a:t>
            </a:r>
            <a:r>
              <a:rPr dirty="0"/>
              <a:t>de </a:t>
            </a:r>
            <a:r>
              <a:rPr spc="-5" dirty="0"/>
              <a:t>taxa </a:t>
            </a:r>
            <a:r>
              <a:rPr dirty="0"/>
              <a:t>de </a:t>
            </a:r>
            <a:r>
              <a:rPr spc="-10" dirty="0"/>
              <a:t>câmbio </a:t>
            </a:r>
            <a:r>
              <a:rPr spc="-5" dirty="0"/>
              <a:t>nominal </a:t>
            </a:r>
            <a:r>
              <a:rPr dirty="0"/>
              <a:t>fixa </a:t>
            </a:r>
            <a:r>
              <a:rPr spc="-5" dirty="0"/>
              <a:t>e inalterada </a:t>
            </a:r>
            <a:r>
              <a:rPr dirty="0"/>
              <a:t>(p.</a:t>
            </a:r>
            <a:r>
              <a:rPr spc="-90" dirty="0"/>
              <a:t> </a:t>
            </a:r>
            <a:r>
              <a:rPr dirty="0"/>
              <a:t>344)</a:t>
            </a:r>
          </a:p>
        </p:txBody>
      </p:sp>
      <p:sp>
        <p:nvSpPr>
          <p:cNvPr id="3" name="object 3"/>
          <p:cNvSpPr/>
          <p:nvPr/>
        </p:nvSpPr>
        <p:spPr>
          <a:xfrm>
            <a:off x="2854451" y="1185163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60">
                <a:moveTo>
                  <a:pt x="0" y="243586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16355" y="112166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54451" y="3621023"/>
            <a:ext cx="3332479" cy="0"/>
          </a:xfrm>
          <a:custGeom>
            <a:avLst/>
            <a:gdLst/>
            <a:ahLst/>
            <a:cxnLst/>
            <a:rect l="l" t="t" r="r" b="b"/>
            <a:pathLst>
              <a:path w="3332479">
                <a:moveTo>
                  <a:pt x="0" y="0"/>
                </a:moveTo>
                <a:lnTo>
                  <a:pt x="333197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73725" y="358292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39261" y="1443989"/>
            <a:ext cx="2627630" cy="1633855"/>
          </a:xfrm>
          <a:custGeom>
            <a:avLst/>
            <a:gdLst/>
            <a:ahLst/>
            <a:cxnLst/>
            <a:rect l="l" t="t" r="r" b="b"/>
            <a:pathLst>
              <a:path w="2627629" h="1633855">
                <a:moveTo>
                  <a:pt x="0" y="0"/>
                </a:moveTo>
                <a:lnTo>
                  <a:pt x="2627376" y="1633727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85922" y="1346453"/>
            <a:ext cx="1591310" cy="1091565"/>
          </a:xfrm>
          <a:custGeom>
            <a:avLst/>
            <a:gdLst/>
            <a:ahLst/>
            <a:cxnLst/>
            <a:rect l="l" t="t" r="r" b="b"/>
            <a:pathLst>
              <a:path w="1591310" h="1091564">
                <a:moveTo>
                  <a:pt x="0" y="1091184"/>
                </a:moveTo>
                <a:lnTo>
                  <a:pt x="1591056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54451" y="1901951"/>
            <a:ext cx="1120140" cy="0"/>
          </a:xfrm>
          <a:custGeom>
            <a:avLst/>
            <a:gdLst/>
            <a:ahLst/>
            <a:cxnLst/>
            <a:rect l="l" t="t" r="r" b="b"/>
            <a:pathLst>
              <a:path w="1120139">
                <a:moveTo>
                  <a:pt x="0" y="0"/>
                </a:moveTo>
                <a:lnTo>
                  <a:pt x="112014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74591" y="1901951"/>
            <a:ext cx="0" cy="1719580"/>
          </a:xfrm>
          <a:custGeom>
            <a:avLst/>
            <a:gdLst/>
            <a:ahLst/>
            <a:cxnLst/>
            <a:rect l="l" t="t" r="r" b="b"/>
            <a:pathLst>
              <a:path h="1719579">
                <a:moveTo>
                  <a:pt x="0" y="0"/>
                </a:moveTo>
                <a:lnTo>
                  <a:pt x="0" y="17190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776153" y="1182687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35401" y="2344738"/>
            <a:ext cx="1160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104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L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02402" y="1806701"/>
            <a:ext cx="748665" cy="1591310"/>
          </a:xfrm>
          <a:custGeom>
            <a:avLst/>
            <a:gdLst/>
            <a:ahLst/>
            <a:cxnLst/>
            <a:rect l="l" t="t" r="r" b="b"/>
            <a:pathLst>
              <a:path w="748664" h="1591310">
                <a:moveTo>
                  <a:pt x="0" y="1591056"/>
                </a:moveTo>
                <a:lnTo>
                  <a:pt x="748284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42891" y="3305176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95291" y="3437764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54115" y="1624012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23503" y="1757362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99703" y="188995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90166" y="1147762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25266" y="3614813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74439" y="1557427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43783" y="4030471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60">
                <a:moveTo>
                  <a:pt x="0" y="243586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05687" y="396697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199"/>
                </a:lnTo>
                <a:lnTo>
                  <a:pt x="76200" y="76199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43783" y="6466332"/>
            <a:ext cx="3333750" cy="0"/>
          </a:xfrm>
          <a:custGeom>
            <a:avLst/>
            <a:gdLst/>
            <a:ahLst/>
            <a:cxnLst/>
            <a:rect l="l" t="t" r="r" b="b"/>
            <a:pathLst>
              <a:path w="3333750">
                <a:moveTo>
                  <a:pt x="0" y="0"/>
                </a:moveTo>
                <a:lnTo>
                  <a:pt x="33334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64581" y="642822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32582" y="4950714"/>
            <a:ext cx="1431290" cy="1152525"/>
          </a:xfrm>
          <a:custGeom>
            <a:avLst/>
            <a:gdLst/>
            <a:ahLst/>
            <a:cxnLst/>
            <a:rect l="l" t="t" r="r" b="b"/>
            <a:pathLst>
              <a:path w="1431289" h="1152525">
                <a:moveTo>
                  <a:pt x="0" y="0"/>
                </a:moveTo>
                <a:lnTo>
                  <a:pt x="1431036" y="1152144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548634" y="4801361"/>
            <a:ext cx="1953895" cy="1057910"/>
          </a:xfrm>
          <a:custGeom>
            <a:avLst/>
            <a:gdLst/>
            <a:ahLst/>
            <a:cxnLst/>
            <a:rect l="l" t="t" r="r" b="b"/>
            <a:pathLst>
              <a:path w="1953895" h="1057910">
                <a:moveTo>
                  <a:pt x="0" y="1057656"/>
                </a:moveTo>
                <a:lnTo>
                  <a:pt x="1953768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74591" y="5632703"/>
            <a:ext cx="0" cy="833755"/>
          </a:xfrm>
          <a:custGeom>
            <a:avLst/>
            <a:gdLst/>
            <a:ahLst/>
            <a:cxnLst/>
            <a:rect l="l" t="t" r="r" b="b"/>
            <a:pathLst>
              <a:path h="833754">
                <a:moveTo>
                  <a:pt x="0" y="0"/>
                </a:moveTo>
                <a:lnTo>
                  <a:pt x="0" y="833628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542916" y="456882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72715" y="5818125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53764" y="5978373"/>
            <a:ext cx="9061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7780" algn="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42577" y="4643437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69527" y="548798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96019" y="5620575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80641" y="399256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15741" y="6459613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914190" y="5299025"/>
            <a:ext cx="177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845307" y="5615940"/>
            <a:ext cx="1130935" cy="0"/>
          </a:xfrm>
          <a:custGeom>
            <a:avLst/>
            <a:gdLst/>
            <a:ahLst/>
            <a:cxnLst/>
            <a:rect l="l" t="t" r="r" b="b"/>
            <a:pathLst>
              <a:path w="1130935">
                <a:moveTo>
                  <a:pt x="0" y="0"/>
                </a:moveTo>
                <a:lnTo>
                  <a:pt x="1130808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84953" y="2244089"/>
            <a:ext cx="1591310" cy="1091565"/>
          </a:xfrm>
          <a:custGeom>
            <a:avLst/>
            <a:gdLst/>
            <a:ahLst/>
            <a:cxnLst/>
            <a:rect l="l" t="t" r="r" b="b"/>
            <a:pathLst>
              <a:path w="1591310" h="1091564">
                <a:moveTo>
                  <a:pt x="0" y="1091184"/>
                </a:moveTo>
                <a:lnTo>
                  <a:pt x="1591056" y="0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58005" y="4383785"/>
            <a:ext cx="1923414" cy="1559560"/>
          </a:xfrm>
          <a:custGeom>
            <a:avLst/>
            <a:gdLst/>
            <a:ahLst/>
            <a:cxnLst/>
            <a:rect l="l" t="t" r="r" b="b"/>
            <a:pathLst>
              <a:path w="1923414" h="1559560">
                <a:moveTo>
                  <a:pt x="0" y="0"/>
                </a:moveTo>
                <a:lnTo>
                  <a:pt x="1923288" y="1559052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583941" y="4195762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748533" y="432835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87391" y="5797551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17491" y="2465387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396484" y="2778251"/>
            <a:ext cx="0" cy="843280"/>
          </a:xfrm>
          <a:custGeom>
            <a:avLst/>
            <a:gdLst/>
            <a:ahLst/>
            <a:cxnLst/>
            <a:rect l="l" t="t" r="r" b="b"/>
            <a:pathLst>
              <a:path h="843279">
                <a:moveTo>
                  <a:pt x="0" y="0"/>
                </a:moveTo>
                <a:lnTo>
                  <a:pt x="0" y="8427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265102" y="3603626"/>
            <a:ext cx="833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80720" algn="l"/>
              </a:tabLst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	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854451" y="2778251"/>
            <a:ext cx="2529840" cy="0"/>
          </a:xfrm>
          <a:custGeom>
            <a:avLst/>
            <a:gdLst/>
            <a:ahLst/>
            <a:cxnLst/>
            <a:rect l="l" t="t" r="r" b="b"/>
            <a:pathLst>
              <a:path w="2529840">
                <a:moveTo>
                  <a:pt x="0" y="0"/>
                </a:moveTo>
                <a:lnTo>
                  <a:pt x="252984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607627" y="2643187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396866" y="5340351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003547" y="5623559"/>
            <a:ext cx="1381125" cy="0"/>
          </a:xfrm>
          <a:custGeom>
            <a:avLst/>
            <a:gdLst/>
            <a:ahLst/>
            <a:cxnLst/>
            <a:rect l="l" t="t" r="r" b="b"/>
            <a:pathLst>
              <a:path w="1381125">
                <a:moveTo>
                  <a:pt x="0" y="0"/>
                </a:moveTo>
                <a:lnTo>
                  <a:pt x="1380744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384291" y="5623559"/>
            <a:ext cx="0" cy="843280"/>
          </a:xfrm>
          <a:custGeom>
            <a:avLst/>
            <a:gdLst/>
            <a:ahLst/>
            <a:cxnLst/>
            <a:rect l="l" t="t" r="r" b="b"/>
            <a:pathLst>
              <a:path h="843279">
                <a:moveTo>
                  <a:pt x="0" y="0"/>
                </a:moveTo>
                <a:lnTo>
                  <a:pt x="0" y="842771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255577" y="6448426"/>
            <a:ext cx="833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80720" algn="l"/>
              </a:tabLst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	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44402" y="4849812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843783" y="5163311"/>
            <a:ext cx="1964689" cy="0"/>
          </a:xfrm>
          <a:custGeom>
            <a:avLst/>
            <a:gdLst/>
            <a:ahLst/>
            <a:cxnLst/>
            <a:rect l="l" t="t" r="r" b="b"/>
            <a:pathLst>
              <a:path w="1964689">
                <a:moveTo>
                  <a:pt x="0" y="0"/>
                </a:moveTo>
                <a:lnTo>
                  <a:pt x="1964436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580639" y="5006975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707132" y="513956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831079" y="5163311"/>
            <a:ext cx="0" cy="1303020"/>
          </a:xfrm>
          <a:custGeom>
            <a:avLst/>
            <a:gdLst/>
            <a:ahLst/>
            <a:cxnLst/>
            <a:rect l="l" t="t" r="r" b="b"/>
            <a:pathLst>
              <a:path h="1303020">
                <a:moveTo>
                  <a:pt x="0" y="0"/>
                </a:moveTo>
                <a:lnTo>
                  <a:pt x="0" y="130302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663440" y="6456362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211573" y="2094738"/>
            <a:ext cx="1591310" cy="1091565"/>
          </a:xfrm>
          <a:custGeom>
            <a:avLst/>
            <a:gdLst/>
            <a:ahLst/>
            <a:cxnLst/>
            <a:rect l="l" t="t" r="r" b="b"/>
            <a:pathLst>
              <a:path w="1591310" h="1091564">
                <a:moveTo>
                  <a:pt x="0" y="1091184"/>
                </a:moveTo>
                <a:lnTo>
                  <a:pt x="1591056" y="0"/>
                </a:lnTo>
              </a:path>
            </a:pathLst>
          </a:custGeom>
          <a:ln w="28956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057015" y="3092450"/>
            <a:ext cx="15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FFFF"/>
                </a:solidFill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197222" y="3225038"/>
            <a:ext cx="88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FFFF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773102" y="1824037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558915" y="1976437"/>
            <a:ext cx="187452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1700" dirty="0">
                <a:solidFill>
                  <a:srgbClr val="FFFFFF"/>
                </a:solidFill>
                <a:latin typeface="Symbol"/>
                <a:cs typeface="Symbol"/>
              </a:rPr>
              <a:t>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 P </a:t>
            </a:r>
            <a:r>
              <a:rPr sz="1700" spc="-5" dirty="0">
                <a:solidFill>
                  <a:srgbClr val="FFFFFF"/>
                </a:solidFill>
                <a:latin typeface="Times New Roman"/>
                <a:cs typeface="Times New Roman"/>
              </a:rPr>
              <a:t>tem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1700" spc="-5" dirty="0">
                <a:solidFill>
                  <a:srgbClr val="FFFFFF"/>
                </a:solidFill>
                <a:latin typeface="Times New Roman"/>
                <a:cs typeface="Times New Roman"/>
              </a:rPr>
              <a:t>efeito</a:t>
            </a:r>
            <a:r>
              <a:rPr sz="17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68391" y="2223285"/>
            <a:ext cx="2880360" cy="374205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02590" marR="250190" indent="-365125">
              <a:lnSpc>
                <a:spcPts val="2039"/>
              </a:lnSpc>
              <a:spcBef>
                <a:spcPts val="265"/>
              </a:spcBef>
            </a:pPr>
            <a:r>
              <a:rPr sz="2700" spc="-7" baseline="24691" dirty="0">
                <a:solidFill>
                  <a:srgbClr val="99FF66"/>
                </a:solidFill>
                <a:latin typeface="Times New Roman"/>
                <a:cs typeface="Times New Roman"/>
              </a:rPr>
              <a:t>M</a:t>
            </a:r>
            <a:r>
              <a:rPr sz="1800" spc="-7" baseline="16203" dirty="0">
                <a:solidFill>
                  <a:srgbClr val="99FF66"/>
                </a:solidFill>
                <a:latin typeface="Times New Roman"/>
                <a:cs typeface="Times New Roman"/>
              </a:rPr>
              <a:t>1 </a:t>
            </a:r>
            <a:r>
              <a:rPr sz="1700" spc="-5" dirty="0">
                <a:solidFill>
                  <a:srgbClr val="FFFFFF"/>
                </a:solidFill>
                <a:latin typeface="Times New Roman"/>
                <a:cs typeface="Times New Roman"/>
              </a:rPr>
              <a:t>deslocar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a curva </a:t>
            </a:r>
            <a:r>
              <a:rPr sz="17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para a  esquerda, </a:t>
            </a:r>
            <a:r>
              <a:rPr sz="1700" spc="-5" dirty="0">
                <a:solidFill>
                  <a:srgbClr val="FFFFFF"/>
                </a:solidFill>
                <a:latin typeface="Times New Roman"/>
                <a:cs typeface="Times New Roman"/>
              </a:rPr>
              <a:t>pois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1700" dirty="0">
                <a:solidFill>
                  <a:srgbClr val="FFFFFF"/>
                </a:solidFill>
                <a:latin typeface="Symbol"/>
                <a:cs typeface="Symbol"/>
              </a:rPr>
              <a:t>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 P  provoca:</a:t>
            </a:r>
            <a:endParaRPr sz="1700">
              <a:latin typeface="Times New Roman"/>
              <a:cs typeface="Times New Roman"/>
            </a:endParaRPr>
          </a:p>
          <a:p>
            <a:pPr marL="532765" indent="-130810">
              <a:lnSpc>
                <a:spcPct val="100000"/>
              </a:lnSpc>
              <a:spcBef>
                <a:spcPts val="955"/>
              </a:spcBef>
              <a:buFont typeface="Times New Roman"/>
              <a:buChar char="•"/>
              <a:tabLst>
                <a:tab pos="533400" algn="l"/>
              </a:tabLst>
            </a:pPr>
            <a:r>
              <a:rPr sz="1700" dirty="0">
                <a:solidFill>
                  <a:srgbClr val="FFFFFF"/>
                </a:solidFill>
                <a:latin typeface="Symbol"/>
                <a:cs typeface="Symbol"/>
              </a:rPr>
              <a:t>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Times New Roman"/>
                <a:cs typeface="Times New Roman"/>
              </a:rPr>
              <a:t>valor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real de </a:t>
            </a:r>
            <a:r>
              <a:rPr sz="1700" spc="-5" dirty="0">
                <a:solidFill>
                  <a:srgbClr val="FFFFFF"/>
                </a:solidFill>
                <a:latin typeface="Times New Roman"/>
                <a:cs typeface="Times New Roman"/>
              </a:rPr>
              <a:t>ativos (a</a:t>
            </a:r>
            <a:r>
              <a:rPr sz="17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FFFF"/>
                </a:solidFill>
                <a:latin typeface="Symbol"/>
                <a:cs typeface="Symbol"/>
              </a:rPr>
              <a:t>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1700">
              <a:latin typeface="Times New Roman"/>
              <a:cs typeface="Times New Roman"/>
            </a:endParaRPr>
          </a:p>
          <a:p>
            <a:pPr marL="402590">
              <a:lnSpc>
                <a:spcPct val="100000"/>
              </a:lnSpc>
            </a:pPr>
            <a:r>
              <a:rPr sz="1700" dirty="0">
                <a:solidFill>
                  <a:srgbClr val="FFFFFF"/>
                </a:solidFill>
                <a:latin typeface="Symbol"/>
                <a:cs typeface="Symbol"/>
              </a:rPr>
              <a:t>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FFFF"/>
                </a:solidFill>
                <a:latin typeface="Symbol"/>
                <a:cs typeface="Symbol"/>
              </a:rPr>
              <a:t></a:t>
            </a:r>
            <a:r>
              <a:rPr sz="17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endParaRPr sz="1700">
              <a:latin typeface="Times New Roman"/>
              <a:cs typeface="Times New Roman"/>
            </a:endParaRPr>
          </a:p>
          <a:p>
            <a:pPr marL="587375" indent="-185420">
              <a:lnSpc>
                <a:spcPct val="100000"/>
              </a:lnSpc>
              <a:spcBef>
                <a:spcPts val="1020"/>
              </a:spcBef>
              <a:buFont typeface="Times New Roman"/>
              <a:buChar char="•"/>
              <a:tabLst>
                <a:tab pos="588010" algn="l"/>
              </a:tabLst>
            </a:pPr>
            <a:r>
              <a:rPr sz="1700" dirty="0">
                <a:solidFill>
                  <a:srgbClr val="FFFFFF"/>
                </a:solidFill>
                <a:latin typeface="Symbol"/>
                <a:cs typeface="Symbol"/>
              </a:rPr>
              <a:t></a:t>
            </a:r>
            <a:r>
              <a:rPr sz="1700" dirty="0">
                <a:solidFill>
                  <a:srgbClr val="FFFFFF"/>
                </a:solidFill>
                <a:latin typeface="Times New Roman"/>
                <a:cs typeface="Times New Roman"/>
              </a:rPr>
              <a:t> x e</a:t>
            </a:r>
            <a:r>
              <a:rPr sz="17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FFFFFF"/>
                </a:solidFill>
                <a:latin typeface="Symbol"/>
                <a:cs typeface="Symbol"/>
              </a:rPr>
              <a:t></a:t>
            </a:r>
            <a:r>
              <a:rPr sz="1700" spc="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endParaRPr sz="1700">
              <a:latin typeface="Times New Roman"/>
              <a:cs typeface="Times New Roman"/>
            </a:endParaRPr>
          </a:p>
          <a:p>
            <a:pPr marL="402590" marR="38735">
              <a:lnSpc>
                <a:spcPct val="100099"/>
              </a:lnSpc>
              <a:spcBef>
                <a:spcPts val="1185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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P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também desloca</a:t>
            </a:r>
            <a:r>
              <a:rPr sz="1800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a  curva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BP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para a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esquerda,  pois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aumento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de preços  reduz as exportações  líquidas de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bens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e de 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serviços.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48602" y="1720913"/>
            <a:ext cx="1894839" cy="2707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Os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preços  subirão,  diminuindo o  deslocamento</a:t>
            </a:r>
            <a:r>
              <a:rPr sz="2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da 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curva LM para a  direita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(mas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não  o anulando,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pois 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subiu).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185922" y="1764029"/>
            <a:ext cx="2628900" cy="1633855"/>
          </a:xfrm>
          <a:custGeom>
            <a:avLst/>
            <a:gdLst/>
            <a:ahLst/>
            <a:cxnLst/>
            <a:rect l="l" t="t" r="r" b="b"/>
            <a:pathLst>
              <a:path w="2628900" h="1633854">
                <a:moveTo>
                  <a:pt x="0" y="0"/>
                </a:moveTo>
                <a:lnTo>
                  <a:pt x="2628900" y="1633727"/>
                </a:lnTo>
              </a:path>
            </a:pathLst>
          </a:custGeom>
          <a:ln w="28956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971164" y="1199833"/>
            <a:ext cx="271780" cy="663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42545">
              <a:lnSpc>
                <a:spcPct val="1163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  </a:t>
            </a:r>
            <a:r>
              <a:rPr sz="1800" dirty="0">
                <a:solidFill>
                  <a:srgbClr val="00FFFF"/>
                </a:solidFill>
                <a:latin typeface="Times New Roman"/>
                <a:cs typeface="Times New Roman"/>
              </a:rPr>
              <a:t>I</a:t>
            </a:r>
            <a:r>
              <a:rPr sz="1800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830252" y="2854009"/>
            <a:ext cx="315595" cy="708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36195">
              <a:lnSpc>
                <a:spcPct val="1244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  </a:t>
            </a: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982144" y="339490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680965" y="1475994"/>
            <a:ext cx="746760" cy="1592580"/>
          </a:xfrm>
          <a:custGeom>
            <a:avLst/>
            <a:gdLst/>
            <a:ahLst/>
            <a:cxnLst/>
            <a:rect l="l" t="t" r="r" b="b"/>
            <a:pathLst>
              <a:path w="746760" h="1592580">
                <a:moveTo>
                  <a:pt x="0" y="1592579"/>
                </a:moveTo>
                <a:lnTo>
                  <a:pt x="746760" y="0"/>
                </a:lnTo>
              </a:path>
            </a:pathLst>
          </a:custGeom>
          <a:ln w="28955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393566" y="2959100"/>
            <a:ext cx="352425" cy="58229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 marR="30480" indent="60325">
              <a:lnSpc>
                <a:spcPct val="103000"/>
              </a:lnSpc>
              <a:spcBef>
                <a:spcPts val="35"/>
              </a:spcBef>
            </a:pP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B</a:t>
            </a:r>
            <a:r>
              <a:rPr sz="1800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1  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L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468302" y="129698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594794" y="1429575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54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marR="5080" indent="23876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O ajustamento </a:t>
            </a:r>
            <a:r>
              <a:rPr sz="3000" dirty="0"/>
              <a:t>do </a:t>
            </a:r>
            <a:r>
              <a:rPr sz="3000" spc="-5" dirty="0"/>
              <a:t>saldo </a:t>
            </a:r>
            <a:r>
              <a:rPr sz="3000" dirty="0"/>
              <a:t>do </a:t>
            </a:r>
            <a:r>
              <a:rPr sz="3000" spc="-5" dirty="0"/>
              <a:t>balanço </a:t>
            </a:r>
            <a:r>
              <a:rPr sz="3000" dirty="0"/>
              <a:t>de </a:t>
            </a:r>
            <a:r>
              <a:rPr sz="3000" spc="-5" dirty="0"/>
              <a:t>pagamentos </a:t>
            </a:r>
            <a:r>
              <a:rPr sz="3000" dirty="0"/>
              <a:t>em  </a:t>
            </a:r>
            <a:r>
              <a:rPr sz="3000" spc="-5" dirty="0"/>
              <a:t>uma situação </a:t>
            </a:r>
            <a:r>
              <a:rPr sz="3000" dirty="0"/>
              <a:t>de </a:t>
            </a:r>
            <a:r>
              <a:rPr sz="3000" spc="-5" dirty="0"/>
              <a:t>taxa </a:t>
            </a:r>
            <a:r>
              <a:rPr sz="3000" dirty="0"/>
              <a:t>de </a:t>
            </a:r>
            <a:r>
              <a:rPr sz="3000" spc="-5" dirty="0"/>
              <a:t>câmbio nominal fixa </a:t>
            </a:r>
            <a:r>
              <a:rPr sz="3000" dirty="0"/>
              <a:t>e</a:t>
            </a:r>
            <a:r>
              <a:rPr sz="3000" spc="155" dirty="0"/>
              <a:t> </a:t>
            </a:r>
            <a:r>
              <a:rPr sz="3000" spc="-5" dirty="0"/>
              <a:t>inalterada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27965" y="1438402"/>
            <a:ext cx="1996439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Portanto, a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economia</a:t>
            </a:r>
            <a:r>
              <a:rPr sz="2400" spc="-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tende  ao ponto de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cruzamento das  curvas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2400" baseline="-24305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2400" baseline="-24305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,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L</a:t>
            </a:r>
            <a:r>
              <a:rPr sz="2400" spc="-7" baseline="-24305" dirty="0">
                <a:solidFill>
                  <a:srgbClr val="FFFF00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2400" spc="-7" baseline="-24305" dirty="0">
                <a:solidFill>
                  <a:srgbClr val="FFFF00"/>
                </a:solidFill>
                <a:latin typeface="Times New Roman"/>
                <a:cs typeface="Times New Roman"/>
              </a:rPr>
              <a:t>2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2400" spc="-2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2400" spc="-7" baseline="-24305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400" spc="-7" baseline="-24305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endParaRPr sz="2400" baseline="-24305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54451" y="1185163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60">
                <a:moveTo>
                  <a:pt x="0" y="243586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6355" y="112166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54451" y="3621023"/>
            <a:ext cx="3332479" cy="0"/>
          </a:xfrm>
          <a:custGeom>
            <a:avLst/>
            <a:gdLst/>
            <a:ahLst/>
            <a:cxnLst/>
            <a:rect l="l" t="t" r="r" b="b"/>
            <a:pathLst>
              <a:path w="3332479">
                <a:moveTo>
                  <a:pt x="0" y="0"/>
                </a:moveTo>
                <a:lnTo>
                  <a:pt x="333197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73725" y="358292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39261" y="1443989"/>
            <a:ext cx="2627630" cy="1633855"/>
          </a:xfrm>
          <a:custGeom>
            <a:avLst/>
            <a:gdLst/>
            <a:ahLst/>
            <a:cxnLst/>
            <a:rect l="l" t="t" r="r" b="b"/>
            <a:pathLst>
              <a:path w="2627629" h="1633855">
                <a:moveTo>
                  <a:pt x="0" y="0"/>
                </a:moveTo>
                <a:lnTo>
                  <a:pt x="2627376" y="1633727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85922" y="1346453"/>
            <a:ext cx="1591310" cy="1091565"/>
          </a:xfrm>
          <a:custGeom>
            <a:avLst/>
            <a:gdLst/>
            <a:ahLst/>
            <a:cxnLst/>
            <a:rect l="l" t="t" r="r" b="b"/>
            <a:pathLst>
              <a:path w="1591310" h="1091564">
                <a:moveTo>
                  <a:pt x="0" y="1091184"/>
                </a:moveTo>
                <a:lnTo>
                  <a:pt x="1591056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54451" y="1901951"/>
            <a:ext cx="1120140" cy="0"/>
          </a:xfrm>
          <a:custGeom>
            <a:avLst/>
            <a:gdLst/>
            <a:ahLst/>
            <a:cxnLst/>
            <a:rect l="l" t="t" r="r" b="b"/>
            <a:pathLst>
              <a:path w="1120139">
                <a:moveTo>
                  <a:pt x="0" y="0"/>
                </a:moveTo>
                <a:lnTo>
                  <a:pt x="112014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74591" y="1901951"/>
            <a:ext cx="0" cy="1719580"/>
          </a:xfrm>
          <a:custGeom>
            <a:avLst/>
            <a:gdLst/>
            <a:ahLst/>
            <a:cxnLst/>
            <a:rect l="l" t="t" r="r" b="b"/>
            <a:pathLst>
              <a:path h="1719579">
                <a:moveTo>
                  <a:pt x="0" y="0"/>
                </a:moveTo>
                <a:lnTo>
                  <a:pt x="0" y="17190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776153" y="1182687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35401" y="2344738"/>
            <a:ext cx="1160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104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L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02402" y="1806701"/>
            <a:ext cx="748665" cy="1591310"/>
          </a:xfrm>
          <a:custGeom>
            <a:avLst/>
            <a:gdLst/>
            <a:ahLst/>
            <a:cxnLst/>
            <a:rect l="l" t="t" r="r" b="b"/>
            <a:pathLst>
              <a:path w="748664" h="1591310">
                <a:moveTo>
                  <a:pt x="0" y="1591056"/>
                </a:moveTo>
                <a:lnTo>
                  <a:pt x="748284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342891" y="3305176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95291" y="3437764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14028" y="1244601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23503" y="1757362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99703" y="188995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90166" y="1147762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25266" y="3614813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74439" y="1557427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843783" y="4030471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60">
                <a:moveTo>
                  <a:pt x="0" y="243586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05687" y="396697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199"/>
                </a:lnTo>
                <a:lnTo>
                  <a:pt x="76200" y="76199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43783" y="6466332"/>
            <a:ext cx="3333750" cy="0"/>
          </a:xfrm>
          <a:custGeom>
            <a:avLst/>
            <a:gdLst/>
            <a:ahLst/>
            <a:cxnLst/>
            <a:rect l="l" t="t" r="r" b="b"/>
            <a:pathLst>
              <a:path w="3333750">
                <a:moveTo>
                  <a:pt x="0" y="0"/>
                </a:moveTo>
                <a:lnTo>
                  <a:pt x="33334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64581" y="642822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32582" y="4950714"/>
            <a:ext cx="1431290" cy="1152525"/>
          </a:xfrm>
          <a:custGeom>
            <a:avLst/>
            <a:gdLst/>
            <a:ahLst/>
            <a:cxnLst/>
            <a:rect l="l" t="t" r="r" b="b"/>
            <a:pathLst>
              <a:path w="1431289" h="1152525">
                <a:moveTo>
                  <a:pt x="0" y="0"/>
                </a:moveTo>
                <a:lnTo>
                  <a:pt x="1431036" y="1152144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48634" y="4801361"/>
            <a:ext cx="1953895" cy="1057910"/>
          </a:xfrm>
          <a:custGeom>
            <a:avLst/>
            <a:gdLst/>
            <a:ahLst/>
            <a:cxnLst/>
            <a:rect l="l" t="t" r="r" b="b"/>
            <a:pathLst>
              <a:path w="1953895" h="1057910">
                <a:moveTo>
                  <a:pt x="0" y="1057656"/>
                </a:moveTo>
                <a:lnTo>
                  <a:pt x="1953768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74591" y="5632703"/>
            <a:ext cx="0" cy="833755"/>
          </a:xfrm>
          <a:custGeom>
            <a:avLst/>
            <a:gdLst/>
            <a:ahLst/>
            <a:cxnLst/>
            <a:rect l="l" t="t" r="r" b="b"/>
            <a:pathLst>
              <a:path h="833754">
                <a:moveTo>
                  <a:pt x="0" y="0"/>
                </a:moveTo>
                <a:lnTo>
                  <a:pt x="0" y="833628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542916" y="456882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72715" y="5818125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53764" y="5978373"/>
            <a:ext cx="9061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7780" algn="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42577" y="4643437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44127" y="5487987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15741" y="6459613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14190" y="5299025"/>
            <a:ext cx="177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845307" y="5615940"/>
            <a:ext cx="1130935" cy="0"/>
          </a:xfrm>
          <a:custGeom>
            <a:avLst/>
            <a:gdLst/>
            <a:ahLst/>
            <a:cxnLst/>
            <a:rect l="l" t="t" r="r" b="b"/>
            <a:pathLst>
              <a:path w="1130935">
                <a:moveTo>
                  <a:pt x="0" y="0"/>
                </a:moveTo>
                <a:lnTo>
                  <a:pt x="1130808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84953" y="2244089"/>
            <a:ext cx="1591310" cy="1091565"/>
          </a:xfrm>
          <a:custGeom>
            <a:avLst/>
            <a:gdLst/>
            <a:ahLst/>
            <a:cxnLst/>
            <a:rect l="l" t="t" r="r" b="b"/>
            <a:pathLst>
              <a:path w="1591310" h="1091564">
                <a:moveTo>
                  <a:pt x="0" y="1091184"/>
                </a:moveTo>
                <a:lnTo>
                  <a:pt x="1591056" y="0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168391" y="1624012"/>
            <a:ext cx="365125" cy="795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74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858005" y="4383785"/>
            <a:ext cx="1923414" cy="1559560"/>
          </a:xfrm>
          <a:custGeom>
            <a:avLst/>
            <a:gdLst/>
            <a:ahLst/>
            <a:cxnLst/>
            <a:rect l="l" t="t" r="r" b="b"/>
            <a:pathLst>
              <a:path w="1923414" h="1559560">
                <a:moveTo>
                  <a:pt x="0" y="0"/>
                </a:moveTo>
                <a:lnTo>
                  <a:pt x="1923288" y="1559052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567941" y="3992562"/>
            <a:ext cx="1320800" cy="502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ts val="188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  <a:p>
            <a:pPr marL="1028700">
              <a:lnSpc>
                <a:spcPts val="1880"/>
              </a:lnSpc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787391" y="5797551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17491" y="2465387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396484" y="2778251"/>
            <a:ext cx="0" cy="843280"/>
          </a:xfrm>
          <a:custGeom>
            <a:avLst/>
            <a:gdLst/>
            <a:ahLst/>
            <a:cxnLst/>
            <a:rect l="l" t="t" r="r" b="b"/>
            <a:pathLst>
              <a:path h="843279">
                <a:moveTo>
                  <a:pt x="0" y="0"/>
                </a:moveTo>
                <a:lnTo>
                  <a:pt x="0" y="8427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265102" y="3603626"/>
            <a:ext cx="833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80720" algn="l"/>
              </a:tabLst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	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854451" y="2778251"/>
            <a:ext cx="2529840" cy="0"/>
          </a:xfrm>
          <a:custGeom>
            <a:avLst/>
            <a:gdLst/>
            <a:ahLst/>
            <a:cxnLst/>
            <a:rect l="l" t="t" r="r" b="b"/>
            <a:pathLst>
              <a:path w="2529840">
                <a:moveTo>
                  <a:pt x="0" y="0"/>
                </a:moveTo>
                <a:lnTo>
                  <a:pt x="252984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607627" y="2643187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396866" y="5340351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003547" y="5623559"/>
            <a:ext cx="1381125" cy="0"/>
          </a:xfrm>
          <a:custGeom>
            <a:avLst/>
            <a:gdLst/>
            <a:ahLst/>
            <a:cxnLst/>
            <a:rect l="l" t="t" r="r" b="b"/>
            <a:pathLst>
              <a:path w="1381125">
                <a:moveTo>
                  <a:pt x="0" y="0"/>
                </a:moveTo>
                <a:lnTo>
                  <a:pt x="1380744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384291" y="5623559"/>
            <a:ext cx="0" cy="843280"/>
          </a:xfrm>
          <a:custGeom>
            <a:avLst/>
            <a:gdLst/>
            <a:ahLst/>
            <a:cxnLst/>
            <a:rect l="l" t="t" r="r" b="b"/>
            <a:pathLst>
              <a:path h="843279">
                <a:moveTo>
                  <a:pt x="0" y="0"/>
                </a:moveTo>
                <a:lnTo>
                  <a:pt x="0" y="842771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255577" y="6448426"/>
            <a:ext cx="833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80720" algn="l"/>
              </a:tabLst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	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744402" y="4849812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843783" y="5163311"/>
            <a:ext cx="1964689" cy="0"/>
          </a:xfrm>
          <a:custGeom>
            <a:avLst/>
            <a:gdLst/>
            <a:ahLst/>
            <a:cxnLst/>
            <a:rect l="l" t="t" r="r" b="b"/>
            <a:pathLst>
              <a:path w="1964689">
                <a:moveTo>
                  <a:pt x="0" y="0"/>
                </a:moveTo>
                <a:lnTo>
                  <a:pt x="1964436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580641" y="500697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707133" y="5139564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831079" y="5163311"/>
            <a:ext cx="0" cy="1303020"/>
          </a:xfrm>
          <a:custGeom>
            <a:avLst/>
            <a:gdLst/>
            <a:ahLst/>
            <a:cxnLst/>
            <a:rect l="l" t="t" r="r" b="b"/>
            <a:pathLst>
              <a:path h="1303020">
                <a:moveTo>
                  <a:pt x="0" y="0"/>
                </a:moveTo>
                <a:lnTo>
                  <a:pt x="0" y="130302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663441" y="6456362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211573" y="2094738"/>
            <a:ext cx="1591310" cy="1091565"/>
          </a:xfrm>
          <a:custGeom>
            <a:avLst/>
            <a:gdLst/>
            <a:ahLst/>
            <a:cxnLst/>
            <a:rect l="l" t="t" r="r" b="b"/>
            <a:pathLst>
              <a:path w="1591310" h="1091564">
                <a:moveTo>
                  <a:pt x="0" y="1091184"/>
                </a:moveTo>
                <a:lnTo>
                  <a:pt x="1591056" y="0"/>
                </a:lnTo>
              </a:path>
            </a:pathLst>
          </a:custGeom>
          <a:ln w="28956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057016" y="3092451"/>
            <a:ext cx="15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FFFF"/>
                </a:solidFill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197224" y="3225039"/>
            <a:ext cx="88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FFFF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773102" y="1824037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185922" y="1764029"/>
            <a:ext cx="2628900" cy="1633855"/>
          </a:xfrm>
          <a:custGeom>
            <a:avLst/>
            <a:gdLst/>
            <a:ahLst/>
            <a:cxnLst/>
            <a:rect l="l" t="t" r="r" b="b"/>
            <a:pathLst>
              <a:path w="2628900" h="1633854">
                <a:moveTo>
                  <a:pt x="0" y="0"/>
                </a:moveTo>
                <a:lnTo>
                  <a:pt x="2628900" y="1633727"/>
                </a:lnTo>
              </a:path>
            </a:pathLst>
          </a:custGeom>
          <a:ln w="28956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996566" y="1563688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FFFF"/>
                </a:solidFill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072766" y="1696276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830252" y="2854009"/>
            <a:ext cx="315595" cy="708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36195">
              <a:lnSpc>
                <a:spcPct val="1244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  </a:t>
            </a: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982144" y="339490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680965" y="1475994"/>
            <a:ext cx="746760" cy="1592580"/>
          </a:xfrm>
          <a:custGeom>
            <a:avLst/>
            <a:gdLst/>
            <a:ahLst/>
            <a:cxnLst/>
            <a:rect l="l" t="t" r="r" b="b"/>
            <a:pathLst>
              <a:path w="746760" h="1592580">
                <a:moveTo>
                  <a:pt x="0" y="1592579"/>
                </a:moveTo>
                <a:lnTo>
                  <a:pt x="746760" y="0"/>
                </a:lnTo>
              </a:path>
            </a:pathLst>
          </a:custGeom>
          <a:ln w="28955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393566" y="2959101"/>
            <a:ext cx="352425" cy="58229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 marR="30480" indent="60325">
              <a:lnSpc>
                <a:spcPct val="103000"/>
              </a:lnSpc>
              <a:spcBef>
                <a:spcPts val="35"/>
              </a:spcBef>
            </a:pP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B</a:t>
            </a:r>
            <a:r>
              <a:rPr sz="1800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1  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L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468302" y="129698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594794" y="1429575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661852" y="2441575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820411" y="2778251"/>
            <a:ext cx="0" cy="843280"/>
          </a:xfrm>
          <a:custGeom>
            <a:avLst/>
            <a:gdLst/>
            <a:ahLst/>
            <a:cxnLst/>
            <a:rect l="l" t="t" r="r" b="b"/>
            <a:pathLst>
              <a:path h="843279">
                <a:moveTo>
                  <a:pt x="0" y="0"/>
                </a:moveTo>
                <a:lnTo>
                  <a:pt x="0" y="8427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658677" y="3582987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55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marR="5080" indent="23876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O ajustamento </a:t>
            </a:r>
            <a:r>
              <a:rPr sz="3000" dirty="0"/>
              <a:t>do </a:t>
            </a:r>
            <a:r>
              <a:rPr sz="3000" spc="-5" dirty="0"/>
              <a:t>saldo </a:t>
            </a:r>
            <a:r>
              <a:rPr sz="3000" dirty="0"/>
              <a:t>do </a:t>
            </a:r>
            <a:r>
              <a:rPr sz="3000" spc="-5" dirty="0"/>
              <a:t>balanço </a:t>
            </a:r>
            <a:r>
              <a:rPr sz="3000" dirty="0"/>
              <a:t>de </a:t>
            </a:r>
            <a:r>
              <a:rPr sz="3000" spc="-5" dirty="0"/>
              <a:t>pagamentos </a:t>
            </a:r>
            <a:r>
              <a:rPr sz="3000" dirty="0"/>
              <a:t>em  </a:t>
            </a:r>
            <a:r>
              <a:rPr sz="3000" spc="-5" dirty="0"/>
              <a:t>uma situação </a:t>
            </a:r>
            <a:r>
              <a:rPr sz="3000" dirty="0"/>
              <a:t>de </a:t>
            </a:r>
            <a:r>
              <a:rPr sz="3000" spc="-5" dirty="0"/>
              <a:t>taxa </a:t>
            </a:r>
            <a:r>
              <a:rPr sz="3000" dirty="0"/>
              <a:t>de </a:t>
            </a:r>
            <a:r>
              <a:rPr sz="3000" spc="-5" dirty="0"/>
              <a:t>câmbio nominal fixa </a:t>
            </a:r>
            <a:r>
              <a:rPr sz="3000" dirty="0"/>
              <a:t>e</a:t>
            </a:r>
            <a:r>
              <a:rPr sz="3000" spc="155" dirty="0"/>
              <a:t> </a:t>
            </a:r>
            <a:r>
              <a:rPr sz="3000" spc="-5" dirty="0"/>
              <a:t>inalterada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598931" y="1214119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60">
                <a:moveTo>
                  <a:pt x="0" y="243586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0837" y="1150618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8931" y="3649979"/>
            <a:ext cx="3332479" cy="0"/>
          </a:xfrm>
          <a:custGeom>
            <a:avLst/>
            <a:gdLst/>
            <a:ahLst/>
            <a:cxnLst/>
            <a:rect l="l" t="t" r="r" b="b"/>
            <a:pathLst>
              <a:path w="3332479">
                <a:moveTo>
                  <a:pt x="0" y="0"/>
                </a:moveTo>
                <a:lnTo>
                  <a:pt x="333197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18205" y="361187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3741" y="1472946"/>
            <a:ext cx="2627630" cy="1633855"/>
          </a:xfrm>
          <a:custGeom>
            <a:avLst/>
            <a:gdLst/>
            <a:ahLst/>
            <a:cxnLst/>
            <a:rect l="l" t="t" r="r" b="b"/>
            <a:pathLst>
              <a:path w="2627629" h="1633855">
                <a:moveTo>
                  <a:pt x="0" y="0"/>
                </a:moveTo>
                <a:lnTo>
                  <a:pt x="2627376" y="1633727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8877" y="1375410"/>
            <a:ext cx="1592580" cy="1091565"/>
          </a:xfrm>
          <a:custGeom>
            <a:avLst/>
            <a:gdLst/>
            <a:ahLst/>
            <a:cxnLst/>
            <a:rect l="l" t="t" r="r" b="b"/>
            <a:pathLst>
              <a:path w="1592580" h="1091564">
                <a:moveTo>
                  <a:pt x="0" y="1091184"/>
                </a:moveTo>
                <a:lnTo>
                  <a:pt x="1592580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8931" y="1930907"/>
            <a:ext cx="1120140" cy="0"/>
          </a:xfrm>
          <a:custGeom>
            <a:avLst/>
            <a:gdLst/>
            <a:ahLst/>
            <a:cxnLst/>
            <a:rect l="l" t="t" r="r" b="b"/>
            <a:pathLst>
              <a:path w="1120139">
                <a:moveTo>
                  <a:pt x="0" y="0"/>
                </a:moveTo>
                <a:lnTo>
                  <a:pt x="112014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19072" y="1930907"/>
            <a:ext cx="0" cy="1719580"/>
          </a:xfrm>
          <a:custGeom>
            <a:avLst/>
            <a:gdLst/>
            <a:ahLst/>
            <a:cxnLst/>
            <a:rect l="l" t="t" r="r" b="b"/>
            <a:pathLst>
              <a:path h="1719579">
                <a:moveTo>
                  <a:pt x="0" y="0"/>
                </a:moveTo>
                <a:lnTo>
                  <a:pt x="0" y="17190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520316" y="1211262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9881" y="2373313"/>
            <a:ext cx="1160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104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L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46882" y="1835657"/>
            <a:ext cx="748665" cy="1591310"/>
          </a:xfrm>
          <a:custGeom>
            <a:avLst/>
            <a:gdLst/>
            <a:ahLst/>
            <a:cxnLst/>
            <a:rect l="l" t="t" r="r" b="b"/>
            <a:pathLst>
              <a:path w="748664" h="1591310">
                <a:moveTo>
                  <a:pt x="0" y="1591056"/>
                </a:moveTo>
                <a:lnTo>
                  <a:pt x="748284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61652" y="3333751"/>
            <a:ext cx="304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7666" y="1785937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3866" y="1918525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4327" y="1176337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69427" y="3643388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18602" y="1586002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6740" y="4059428"/>
            <a:ext cx="0" cy="2434590"/>
          </a:xfrm>
          <a:custGeom>
            <a:avLst/>
            <a:gdLst/>
            <a:ahLst/>
            <a:cxnLst/>
            <a:rect l="l" t="t" r="r" b="b"/>
            <a:pathLst>
              <a:path h="2434590">
                <a:moveTo>
                  <a:pt x="0" y="2434336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5" y="39959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199"/>
                </a:lnTo>
                <a:lnTo>
                  <a:pt x="76200" y="76199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6740" y="6493764"/>
            <a:ext cx="3335020" cy="0"/>
          </a:xfrm>
          <a:custGeom>
            <a:avLst/>
            <a:gdLst/>
            <a:ahLst/>
            <a:cxnLst/>
            <a:rect l="l" t="t" r="r" b="b"/>
            <a:pathLst>
              <a:path w="3335020">
                <a:moveTo>
                  <a:pt x="0" y="0"/>
                </a:moveTo>
                <a:lnTo>
                  <a:pt x="33350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09061" y="645566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061" y="4979670"/>
            <a:ext cx="1431290" cy="1152525"/>
          </a:xfrm>
          <a:custGeom>
            <a:avLst/>
            <a:gdLst/>
            <a:ahLst/>
            <a:cxnLst/>
            <a:rect l="l" t="t" r="r" b="b"/>
            <a:pathLst>
              <a:path w="1431289" h="1152525">
                <a:moveTo>
                  <a:pt x="0" y="0"/>
                </a:moveTo>
                <a:lnTo>
                  <a:pt x="1431036" y="1152143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93113" y="4830317"/>
            <a:ext cx="1953895" cy="1057910"/>
          </a:xfrm>
          <a:custGeom>
            <a:avLst/>
            <a:gdLst/>
            <a:ahLst/>
            <a:cxnLst/>
            <a:rect l="l" t="t" r="r" b="b"/>
            <a:pathLst>
              <a:path w="1953895" h="1057910">
                <a:moveTo>
                  <a:pt x="0" y="1057655"/>
                </a:moveTo>
                <a:lnTo>
                  <a:pt x="1953768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19072" y="5661659"/>
            <a:ext cx="0" cy="832485"/>
          </a:xfrm>
          <a:custGeom>
            <a:avLst/>
            <a:gdLst/>
            <a:ahLst/>
            <a:cxnLst/>
            <a:rect l="l" t="t" r="r" b="b"/>
            <a:pathLst>
              <a:path h="832485">
                <a:moveTo>
                  <a:pt x="0" y="0"/>
                </a:moveTo>
                <a:lnTo>
                  <a:pt x="0" y="832103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287077" y="45974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16876" y="5846700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98244" y="6006948"/>
            <a:ext cx="9061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7780" algn="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2140" y="4672012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76731" y="480460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4802" y="402113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59902" y="6488188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58353" y="5327600"/>
            <a:ext cx="177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88263" y="5644896"/>
            <a:ext cx="1132840" cy="0"/>
          </a:xfrm>
          <a:custGeom>
            <a:avLst/>
            <a:gdLst/>
            <a:ahLst/>
            <a:cxnLst/>
            <a:rect l="l" t="t" r="r" b="b"/>
            <a:pathLst>
              <a:path w="1132839">
                <a:moveTo>
                  <a:pt x="0" y="0"/>
                </a:moveTo>
                <a:lnTo>
                  <a:pt x="1132332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9433" y="2273045"/>
            <a:ext cx="1591310" cy="1089660"/>
          </a:xfrm>
          <a:custGeom>
            <a:avLst/>
            <a:gdLst/>
            <a:ahLst/>
            <a:cxnLst/>
            <a:rect l="l" t="t" r="r" b="b"/>
            <a:pathLst>
              <a:path w="1591310" h="1089660">
                <a:moveTo>
                  <a:pt x="0" y="1089660"/>
                </a:moveTo>
                <a:lnTo>
                  <a:pt x="1591056" y="0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163127" y="3270251"/>
            <a:ext cx="15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03335" y="3402839"/>
            <a:ext cx="88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12552" y="1652587"/>
            <a:ext cx="365125" cy="795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74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602486" y="4412741"/>
            <a:ext cx="1923414" cy="1559560"/>
          </a:xfrm>
          <a:custGeom>
            <a:avLst/>
            <a:gdLst/>
            <a:ahLst/>
            <a:cxnLst/>
            <a:rect l="l" t="t" r="r" b="b"/>
            <a:pathLst>
              <a:path w="1923414" h="1559560">
                <a:moveTo>
                  <a:pt x="0" y="0"/>
                </a:moveTo>
                <a:lnTo>
                  <a:pt x="1923288" y="1559051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328102" y="4224337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92694" y="4356925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531552" y="5826126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61652" y="2493962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139439" y="2807207"/>
            <a:ext cx="0" cy="843280"/>
          </a:xfrm>
          <a:custGeom>
            <a:avLst/>
            <a:gdLst/>
            <a:ahLst/>
            <a:cxnLst/>
            <a:rect l="l" t="t" r="r" b="b"/>
            <a:pathLst>
              <a:path h="843279">
                <a:moveTo>
                  <a:pt x="0" y="0"/>
                </a:moveTo>
                <a:lnTo>
                  <a:pt x="0" y="8427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009264" y="3632201"/>
            <a:ext cx="833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80720" algn="l"/>
              </a:tabLst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	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98931" y="2807207"/>
            <a:ext cx="2529840" cy="0"/>
          </a:xfrm>
          <a:custGeom>
            <a:avLst/>
            <a:gdLst/>
            <a:ahLst/>
            <a:cxnLst/>
            <a:rect l="l" t="t" r="r" b="b"/>
            <a:pathLst>
              <a:path w="2529840">
                <a:moveTo>
                  <a:pt x="0" y="0"/>
                </a:moveTo>
                <a:lnTo>
                  <a:pt x="252984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51790" y="2671762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141027" y="5368926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748027" y="5650991"/>
            <a:ext cx="1381125" cy="0"/>
          </a:xfrm>
          <a:custGeom>
            <a:avLst/>
            <a:gdLst/>
            <a:ahLst/>
            <a:cxnLst/>
            <a:rect l="l" t="t" r="r" b="b"/>
            <a:pathLst>
              <a:path w="1381125">
                <a:moveTo>
                  <a:pt x="0" y="0"/>
                </a:moveTo>
                <a:lnTo>
                  <a:pt x="1380744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28772" y="5650991"/>
            <a:ext cx="0" cy="843280"/>
          </a:xfrm>
          <a:custGeom>
            <a:avLst/>
            <a:gdLst/>
            <a:ahLst/>
            <a:cxnLst/>
            <a:rect l="l" t="t" r="r" b="b"/>
            <a:pathLst>
              <a:path h="843279">
                <a:moveTo>
                  <a:pt x="0" y="0"/>
                </a:moveTo>
                <a:lnTo>
                  <a:pt x="0" y="8427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488564" y="4878387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86740" y="5190744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>
                <a:moveTo>
                  <a:pt x="0" y="0"/>
                </a:moveTo>
                <a:lnTo>
                  <a:pt x="196596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88290" y="5035551"/>
            <a:ext cx="290195" cy="781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625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575560" y="5190744"/>
            <a:ext cx="0" cy="1303020"/>
          </a:xfrm>
          <a:custGeom>
            <a:avLst/>
            <a:gdLst/>
            <a:ahLst/>
            <a:cxnLst/>
            <a:rect l="l" t="t" r="r" b="b"/>
            <a:pathLst>
              <a:path h="1303020">
                <a:moveTo>
                  <a:pt x="0" y="0"/>
                </a:moveTo>
                <a:lnTo>
                  <a:pt x="0" y="1303019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394902" y="6484937"/>
            <a:ext cx="1450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55320" algn="l"/>
                <a:tab pos="1285240" algn="l"/>
              </a:tabLst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2	</a:t>
            </a:r>
            <a:r>
              <a:rPr sz="2700" spc="15" baseline="1543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18518" dirty="0">
                <a:solidFill>
                  <a:srgbClr val="99FF66"/>
                </a:solidFill>
                <a:latin typeface="Times New Roman"/>
                <a:cs typeface="Times New Roman"/>
              </a:rPr>
              <a:t>1	</a:t>
            </a:r>
            <a:r>
              <a:rPr sz="2700" baseline="1543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700" baseline="1543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954529" y="2123694"/>
            <a:ext cx="1592580" cy="1089660"/>
          </a:xfrm>
          <a:custGeom>
            <a:avLst/>
            <a:gdLst/>
            <a:ahLst/>
            <a:cxnLst/>
            <a:rect l="l" t="t" r="r" b="b"/>
            <a:pathLst>
              <a:path w="1592579" h="1089660">
                <a:moveTo>
                  <a:pt x="0" y="1089660"/>
                </a:moveTo>
                <a:lnTo>
                  <a:pt x="1592580" y="0"/>
                </a:lnTo>
              </a:path>
            </a:pathLst>
          </a:custGeom>
          <a:ln w="28955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1775777" y="3121026"/>
            <a:ext cx="280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FFFF"/>
                </a:solidFill>
                <a:latin typeface="Times New Roman"/>
                <a:cs typeface="Times New Roman"/>
              </a:rPr>
              <a:t>L</a:t>
            </a:r>
            <a:r>
              <a:rPr sz="1800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517265" y="1852612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928877" y="1792985"/>
            <a:ext cx="2628900" cy="1633855"/>
          </a:xfrm>
          <a:custGeom>
            <a:avLst/>
            <a:gdLst/>
            <a:ahLst/>
            <a:cxnLst/>
            <a:rect l="l" t="t" r="r" b="b"/>
            <a:pathLst>
              <a:path w="2628900" h="1633854">
                <a:moveTo>
                  <a:pt x="0" y="0"/>
                </a:moveTo>
                <a:lnTo>
                  <a:pt x="2628900" y="1633727"/>
                </a:lnTo>
              </a:path>
            </a:pathLst>
          </a:custGeom>
          <a:ln w="28956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15327" y="1228408"/>
            <a:ext cx="271780" cy="663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42545">
              <a:lnSpc>
                <a:spcPct val="1163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  </a:t>
            </a:r>
            <a:r>
              <a:rPr sz="1800" dirty="0">
                <a:solidFill>
                  <a:srgbClr val="00FFFF"/>
                </a:solidFill>
                <a:latin typeface="Times New Roman"/>
                <a:cs typeface="Times New Roman"/>
              </a:rPr>
              <a:t>I</a:t>
            </a:r>
            <a:r>
              <a:rPr sz="1800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574415" y="2882584"/>
            <a:ext cx="315595" cy="708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36195">
              <a:lnSpc>
                <a:spcPct val="1244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  </a:t>
            </a: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S</a:t>
            </a:r>
            <a:r>
              <a:rPr sz="1800" spc="-7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425445" y="1503425"/>
            <a:ext cx="746760" cy="1592580"/>
          </a:xfrm>
          <a:custGeom>
            <a:avLst/>
            <a:gdLst/>
            <a:ahLst/>
            <a:cxnLst/>
            <a:rect l="l" t="t" r="r" b="b"/>
            <a:pathLst>
              <a:path w="746760" h="1592580">
                <a:moveTo>
                  <a:pt x="0" y="1592579"/>
                </a:moveTo>
                <a:lnTo>
                  <a:pt x="746760" y="0"/>
                </a:lnTo>
              </a:path>
            </a:pathLst>
          </a:custGeom>
          <a:ln w="28955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198052" y="2987676"/>
            <a:ext cx="292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B</a:t>
            </a:r>
            <a:r>
              <a:rPr sz="1800" spc="-7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187064" y="1325562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406014" y="2470151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563367" y="2807207"/>
            <a:ext cx="0" cy="843280"/>
          </a:xfrm>
          <a:custGeom>
            <a:avLst/>
            <a:gdLst/>
            <a:ahLst/>
            <a:cxnLst/>
            <a:rect l="l" t="t" r="r" b="b"/>
            <a:pathLst>
              <a:path h="843279">
                <a:moveTo>
                  <a:pt x="0" y="0"/>
                </a:moveTo>
                <a:lnTo>
                  <a:pt x="0" y="8427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402839" y="3611562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650740" y="1362202"/>
            <a:ext cx="4297045" cy="3865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025" marR="5080" indent="-187960">
              <a:lnSpc>
                <a:spcPct val="100000"/>
              </a:lnSpc>
              <a:spcBef>
                <a:spcPts val="100"/>
              </a:spcBef>
              <a:buChar char="•"/>
              <a:tabLst>
                <a:tab pos="200660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Em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uma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situação de taxa de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câmbio nominal fixa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 sem  operações 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mercado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aberto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compensatórias,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um superávit do  balanço de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 se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auto-  liquida ao provocar o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aumento</a:t>
            </a:r>
            <a:r>
              <a:rPr sz="2400" spc="-1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da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oferta nominal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</a:t>
            </a:r>
            <a:r>
              <a:rPr sz="24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moeda</a:t>
            </a:r>
            <a:endParaRPr sz="2400">
              <a:latin typeface="Times New Roman"/>
              <a:cs typeface="Times New Roman"/>
            </a:endParaRPr>
          </a:p>
          <a:p>
            <a:pPr marL="200025" marR="376555" indent="-187960">
              <a:lnSpc>
                <a:spcPct val="100000"/>
              </a:lnSpc>
              <a:spcBef>
                <a:spcPts val="1440"/>
              </a:spcBef>
              <a:buChar char="•"/>
              <a:tabLst>
                <a:tab pos="200660" algn="l"/>
              </a:tabLst>
            </a:pPr>
            <a:r>
              <a:rPr sz="2400" dirty="0">
                <a:solidFill>
                  <a:srgbClr val="99FF66"/>
                </a:solidFill>
                <a:latin typeface="Times New Roman"/>
                <a:cs typeface="Times New Roman"/>
              </a:rPr>
              <a:t>e este, por 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sua </a:t>
            </a:r>
            <a:r>
              <a:rPr sz="2400" dirty="0">
                <a:solidFill>
                  <a:srgbClr val="99FF66"/>
                </a:solidFill>
                <a:latin typeface="Times New Roman"/>
                <a:cs typeface="Times New Roman"/>
              </a:rPr>
              <a:t>vez, provoca o  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aumento </a:t>
            </a:r>
            <a:r>
              <a:rPr sz="2400" dirty="0">
                <a:solidFill>
                  <a:srgbClr val="99FF66"/>
                </a:solidFill>
                <a:latin typeface="Times New Roman"/>
                <a:cs typeface="Times New Roman"/>
              </a:rPr>
              <a:t>no nível de 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preços</a:t>
            </a:r>
            <a:r>
              <a:rPr sz="2400" spc="-9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99FF66"/>
                </a:solidFill>
                <a:latin typeface="Times New Roman"/>
                <a:cs typeface="Times New Roman"/>
              </a:rPr>
              <a:t>da  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economia.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56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marR="5080" indent="23876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O ajustamento </a:t>
            </a:r>
            <a:r>
              <a:rPr sz="3000" dirty="0"/>
              <a:t>do </a:t>
            </a:r>
            <a:r>
              <a:rPr sz="3000" spc="-5" dirty="0"/>
              <a:t>saldo </a:t>
            </a:r>
            <a:r>
              <a:rPr sz="3000" dirty="0"/>
              <a:t>do </a:t>
            </a:r>
            <a:r>
              <a:rPr sz="3000" spc="-5" dirty="0"/>
              <a:t>balanço </a:t>
            </a:r>
            <a:r>
              <a:rPr sz="3000" dirty="0"/>
              <a:t>de </a:t>
            </a:r>
            <a:r>
              <a:rPr sz="3000" spc="-5" dirty="0"/>
              <a:t>pagamentos </a:t>
            </a:r>
            <a:r>
              <a:rPr sz="3000" dirty="0"/>
              <a:t>em  </a:t>
            </a:r>
            <a:r>
              <a:rPr sz="3000" spc="-5" dirty="0"/>
              <a:t>uma situação </a:t>
            </a:r>
            <a:r>
              <a:rPr sz="3000" dirty="0"/>
              <a:t>de </a:t>
            </a:r>
            <a:r>
              <a:rPr sz="3000" spc="-5" dirty="0"/>
              <a:t>taxa </a:t>
            </a:r>
            <a:r>
              <a:rPr sz="3000" dirty="0"/>
              <a:t>de </a:t>
            </a:r>
            <a:r>
              <a:rPr sz="3000" spc="-5" dirty="0"/>
              <a:t>câmbio nominal fixa </a:t>
            </a:r>
            <a:r>
              <a:rPr sz="3000" dirty="0"/>
              <a:t>e</a:t>
            </a:r>
            <a:r>
              <a:rPr sz="3000" spc="155" dirty="0"/>
              <a:t> </a:t>
            </a:r>
            <a:r>
              <a:rPr sz="3000" spc="-5" dirty="0"/>
              <a:t>inalterada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598931" y="1214119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60">
                <a:moveTo>
                  <a:pt x="0" y="243586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0837" y="1150618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8931" y="3649979"/>
            <a:ext cx="3332479" cy="0"/>
          </a:xfrm>
          <a:custGeom>
            <a:avLst/>
            <a:gdLst/>
            <a:ahLst/>
            <a:cxnLst/>
            <a:rect l="l" t="t" r="r" b="b"/>
            <a:pathLst>
              <a:path w="3332479">
                <a:moveTo>
                  <a:pt x="0" y="0"/>
                </a:moveTo>
                <a:lnTo>
                  <a:pt x="333197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18205" y="361187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3741" y="1472946"/>
            <a:ext cx="2627630" cy="1633855"/>
          </a:xfrm>
          <a:custGeom>
            <a:avLst/>
            <a:gdLst/>
            <a:ahLst/>
            <a:cxnLst/>
            <a:rect l="l" t="t" r="r" b="b"/>
            <a:pathLst>
              <a:path w="2627629" h="1633855">
                <a:moveTo>
                  <a:pt x="0" y="0"/>
                </a:moveTo>
                <a:lnTo>
                  <a:pt x="2627376" y="1633727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8877" y="1375410"/>
            <a:ext cx="1592580" cy="1091565"/>
          </a:xfrm>
          <a:custGeom>
            <a:avLst/>
            <a:gdLst/>
            <a:ahLst/>
            <a:cxnLst/>
            <a:rect l="l" t="t" r="r" b="b"/>
            <a:pathLst>
              <a:path w="1592580" h="1091564">
                <a:moveTo>
                  <a:pt x="0" y="1091184"/>
                </a:moveTo>
                <a:lnTo>
                  <a:pt x="1592580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8931" y="1930907"/>
            <a:ext cx="1120140" cy="0"/>
          </a:xfrm>
          <a:custGeom>
            <a:avLst/>
            <a:gdLst/>
            <a:ahLst/>
            <a:cxnLst/>
            <a:rect l="l" t="t" r="r" b="b"/>
            <a:pathLst>
              <a:path w="1120139">
                <a:moveTo>
                  <a:pt x="0" y="0"/>
                </a:moveTo>
                <a:lnTo>
                  <a:pt x="112014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19072" y="1930907"/>
            <a:ext cx="0" cy="1719580"/>
          </a:xfrm>
          <a:custGeom>
            <a:avLst/>
            <a:gdLst/>
            <a:ahLst/>
            <a:cxnLst/>
            <a:rect l="l" t="t" r="r" b="b"/>
            <a:pathLst>
              <a:path h="1719579">
                <a:moveTo>
                  <a:pt x="0" y="0"/>
                </a:moveTo>
                <a:lnTo>
                  <a:pt x="0" y="17190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520316" y="1211262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9881" y="2373313"/>
            <a:ext cx="1160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104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L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46882" y="1835657"/>
            <a:ext cx="748665" cy="1591310"/>
          </a:xfrm>
          <a:custGeom>
            <a:avLst/>
            <a:gdLst/>
            <a:ahLst/>
            <a:cxnLst/>
            <a:rect l="l" t="t" r="r" b="b"/>
            <a:pathLst>
              <a:path w="748664" h="1591310">
                <a:moveTo>
                  <a:pt x="0" y="1591056"/>
                </a:moveTo>
                <a:lnTo>
                  <a:pt x="748284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61652" y="3333751"/>
            <a:ext cx="304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7666" y="1785937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3866" y="1918525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4327" y="1176337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69427" y="3643388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18602" y="1586002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6740" y="4059428"/>
            <a:ext cx="0" cy="2434590"/>
          </a:xfrm>
          <a:custGeom>
            <a:avLst/>
            <a:gdLst/>
            <a:ahLst/>
            <a:cxnLst/>
            <a:rect l="l" t="t" r="r" b="b"/>
            <a:pathLst>
              <a:path h="2434590">
                <a:moveTo>
                  <a:pt x="0" y="2434336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5" y="39959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199"/>
                </a:lnTo>
                <a:lnTo>
                  <a:pt x="76200" y="76199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6740" y="6493764"/>
            <a:ext cx="3335020" cy="0"/>
          </a:xfrm>
          <a:custGeom>
            <a:avLst/>
            <a:gdLst/>
            <a:ahLst/>
            <a:cxnLst/>
            <a:rect l="l" t="t" r="r" b="b"/>
            <a:pathLst>
              <a:path w="3335020">
                <a:moveTo>
                  <a:pt x="0" y="0"/>
                </a:moveTo>
                <a:lnTo>
                  <a:pt x="33350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09061" y="645566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061" y="4979670"/>
            <a:ext cx="1431290" cy="1152525"/>
          </a:xfrm>
          <a:custGeom>
            <a:avLst/>
            <a:gdLst/>
            <a:ahLst/>
            <a:cxnLst/>
            <a:rect l="l" t="t" r="r" b="b"/>
            <a:pathLst>
              <a:path w="1431289" h="1152525">
                <a:moveTo>
                  <a:pt x="0" y="0"/>
                </a:moveTo>
                <a:lnTo>
                  <a:pt x="1431036" y="1152143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93113" y="4830317"/>
            <a:ext cx="1953895" cy="1057910"/>
          </a:xfrm>
          <a:custGeom>
            <a:avLst/>
            <a:gdLst/>
            <a:ahLst/>
            <a:cxnLst/>
            <a:rect l="l" t="t" r="r" b="b"/>
            <a:pathLst>
              <a:path w="1953895" h="1057910">
                <a:moveTo>
                  <a:pt x="0" y="1057655"/>
                </a:moveTo>
                <a:lnTo>
                  <a:pt x="1953768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19072" y="5661659"/>
            <a:ext cx="0" cy="832485"/>
          </a:xfrm>
          <a:custGeom>
            <a:avLst/>
            <a:gdLst/>
            <a:ahLst/>
            <a:cxnLst/>
            <a:rect l="l" t="t" r="r" b="b"/>
            <a:pathLst>
              <a:path h="832485">
                <a:moveTo>
                  <a:pt x="0" y="0"/>
                </a:moveTo>
                <a:lnTo>
                  <a:pt x="0" y="832103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287077" y="45974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16876" y="5846700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98244" y="6006948"/>
            <a:ext cx="9061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7780" algn="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2140" y="4672012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76731" y="480460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4802" y="402113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59902" y="6488188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58353" y="5327600"/>
            <a:ext cx="177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88263" y="5644896"/>
            <a:ext cx="1132840" cy="0"/>
          </a:xfrm>
          <a:custGeom>
            <a:avLst/>
            <a:gdLst/>
            <a:ahLst/>
            <a:cxnLst/>
            <a:rect l="l" t="t" r="r" b="b"/>
            <a:pathLst>
              <a:path w="1132839">
                <a:moveTo>
                  <a:pt x="0" y="0"/>
                </a:moveTo>
                <a:lnTo>
                  <a:pt x="1132332" y="0"/>
                </a:lnTo>
              </a:path>
            </a:pathLst>
          </a:custGeom>
          <a:ln w="9144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29433" y="2273045"/>
            <a:ext cx="1591310" cy="1089660"/>
          </a:xfrm>
          <a:custGeom>
            <a:avLst/>
            <a:gdLst/>
            <a:ahLst/>
            <a:cxnLst/>
            <a:rect l="l" t="t" r="r" b="b"/>
            <a:pathLst>
              <a:path w="1591310" h="1089660">
                <a:moveTo>
                  <a:pt x="0" y="1089660"/>
                </a:moveTo>
                <a:lnTo>
                  <a:pt x="1591056" y="0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912552" y="1652587"/>
            <a:ext cx="365125" cy="795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74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602486" y="4412741"/>
            <a:ext cx="1923414" cy="1559560"/>
          </a:xfrm>
          <a:custGeom>
            <a:avLst/>
            <a:gdLst/>
            <a:ahLst/>
            <a:cxnLst/>
            <a:rect l="l" t="t" r="r" b="b"/>
            <a:pathLst>
              <a:path w="1923414" h="1559560">
                <a:moveTo>
                  <a:pt x="0" y="0"/>
                </a:moveTo>
                <a:lnTo>
                  <a:pt x="1923288" y="1559051"/>
                </a:lnTo>
              </a:path>
            </a:pathLst>
          </a:custGeom>
          <a:ln w="28956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328102" y="4224337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92694" y="4356925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31552" y="5826126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D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61652" y="2493962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139439" y="2807207"/>
            <a:ext cx="0" cy="843280"/>
          </a:xfrm>
          <a:custGeom>
            <a:avLst/>
            <a:gdLst/>
            <a:ahLst/>
            <a:cxnLst/>
            <a:rect l="l" t="t" r="r" b="b"/>
            <a:pathLst>
              <a:path h="843279">
                <a:moveTo>
                  <a:pt x="0" y="0"/>
                </a:moveTo>
                <a:lnTo>
                  <a:pt x="0" y="8427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009264" y="3632201"/>
            <a:ext cx="833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80720" algn="l"/>
              </a:tabLst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	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98931" y="2807207"/>
            <a:ext cx="2529840" cy="0"/>
          </a:xfrm>
          <a:custGeom>
            <a:avLst/>
            <a:gdLst/>
            <a:ahLst/>
            <a:cxnLst/>
            <a:rect l="l" t="t" r="r" b="b"/>
            <a:pathLst>
              <a:path w="2529840">
                <a:moveTo>
                  <a:pt x="0" y="0"/>
                </a:moveTo>
                <a:lnTo>
                  <a:pt x="252984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51790" y="2671762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r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141027" y="5368926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B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748027" y="5650991"/>
            <a:ext cx="1381125" cy="0"/>
          </a:xfrm>
          <a:custGeom>
            <a:avLst/>
            <a:gdLst/>
            <a:ahLst/>
            <a:cxnLst/>
            <a:rect l="l" t="t" r="r" b="b"/>
            <a:pathLst>
              <a:path w="1381125">
                <a:moveTo>
                  <a:pt x="0" y="0"/>
                </a:moveTo>
                <a:lnTo>
                  <a:pt x="1380744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28772" y="5650991"/>
            <a:ext cx="0" cy="843280"/>
          </a:xfrm>
          <a:custGeom>
            <a:avLst/>
            <a:gdLst/>
            <a:ahLst/>
            <a:cxnLst/>
            <a:rect l="l" t="t" r="r" b="b"/>
            <a:pathLst>
              <a:path h="843279">
                <a:moveTo>
                  <a:pt x="0" y="0"/>
                </a:moveTo>
                <a:lnTo>
                  <a:pt x="0" y="8427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488564" y="4878387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86740" y="5190744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>
                <a:moveTo>
                  <a:pt x="0" y="0"/>
                </a:moveTo>
                <a:lnTo>
                  <a:pt x="196596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88290" y="5035551"/>
            <a:ext cx="290195" cy="781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FF66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625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575560" y="5190744"/>
            <a:ext cx="0" cy="1303020"/>
          </a:xfrm>
          <a:custGeom>
            <a:avLst/>
            <a:gdLst/>
            <a:ahLst/>
            <a:cxnLst/>
            <a:rect l="l" t="t" r="r" b="b"/>
            <a:pathLst>
              <a:path h="1303020">
                <a:moveTo>
                  <a:pt x="0" y="0"/>
                </a:moveTo>
                <a:lnTo>
                  <a:pt x="0" y="1303019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394902" y="6484937"/>
            <a:ext cx="1450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55320" algn="l"/>
                <a:tab pos="1285240" algn="l"/>
              </a:tabLst>
            </a:pPr>
            <a:r>
              <a:rPr sz="1800" spc="10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2	</a:t>
            </a:r>
            <a:r>
              <a:rPr sz="2700" spc="15" baseline="1543" dirty="0">
                <a:solidFill>
                  <a:srgbClr val="99FF66"/>
                </a:solidFill>
                <a:latin typeface="Times New Roman"/>
                <a:cs typeface="Times New Roman"/>
              </a:rPr>
              <a:t>y</a:t>
            </a:r>
            <a:r>
              <a:rPr sz="1800" spc="15" baseline="-18518" dirty="0">
                <a:solidFill>
                  <a:srgbClr val="99FF66"/>
                </a:solidFill>
                <a:latin typeface="Times New Roman"/>
                <a:cs typeface="Times New Roman"/>
              </a:rPr>
              <a:t>1	</a:t>
            </a:r>
            <a:r>
              <a:rPr sz="2700" baseline="1543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700" baseline="1543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954529" y="2123694"/>
            <a:ext cx="1592580" cy="1089660"/>
          </a:xfrm>
          <a:custGeom>
            <a:avLst/>
            <a:gdLst/>
            <a:ahLst/>
            <a:cxnLst/>
            <a:rect l="l" t="t" r="r" b="b"/>
            <a:pathLst>
              <a:path w="1592579" h="1089660">
                <a:moveTo>
                  <a:pt x="0" y="1089660"/>
                </a:moveTo>
                <a:lnTo>
                  <a:pt x="1592580" y="0"/>
                </a:lnTo>
              </a:path>
            </a:pathLst>
          </a:custGeom>
          <a:ln w="28955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801177" y="3121026"/>
            <a:ext cx="15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FFFF"/>
                </a:solidFill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41385" y="3253614"/>
            <a:ext cx="88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FFFF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517265" y="1852612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928877" y="1792985"/>
            <a:ext cx="2628900" cy="1633855"/>
          </a:xfrm>
          <a:custGeom>
            <a:avLst/>
            <a:gdLst/>
            <a:ahLst/>
            <a:cxnLst/>
            <a:rect l="l" t="t" r="r" b="b"/>
            <a:pathLst>
              <a:path w="2628900" h="1633854">
                <a:moveTo>
                  <a:pt x="0" y="0"/>
                </a:moveTo>
                <a:lnTo>
                  <a:pt x="2628900" y="1633727"/>
                </a:lnTo>
              </a:path>
            </a:pathLst>
          </a:custGeom>
          <a:ln w="28956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15327" y="1228408"/>
            <a:ext cx="271780" cy="663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42545">
              <a:lnSpc>
                <a:spcPct val="1163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  </a:t>
            </a:r>
            <a:r>
              <a:rPr sz="1800" dirty="0">
                <a:solidFill>
                  <a:srgbClr val="00FFFF"/>
                </a:solidFill>
                <a:latin typeface="Times New Roman"/>
                <a:cs typeface="Times New Roman"/>
              </a:rPr>
              <a:t>I</a:t>
            </a:r>
            <a:r>
              <a:rPr sz="1800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574415" y="2882584"/>
            <a:ext cx="315595" cy="708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36195">
              <a:lnSpc>
                <a:spcPct val="124400"/>
              </a:lnSpc>
              <a:spcBef>
                <a:spcPts val="100"/>
              </a:spcBef>
            </a:pPr>
            <a:r>
              <a:rPr sz="1800" spc="-10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  </a:t>
            </a: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S</a:t>
            </a:r>
            <a:r>
              <a:rPr sz="1800" spc="-7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425445" y="1503425"/>
            <a:ext cx="746760" cy="1592580"/>
          </a:xfrm>
          <a:custGeom>
            <a:avLst/>
            <a:gdLst/>
            <a:ahLst/>
            <a:cxnLst/>
            <a:rect l="l" t="t" r="r" b="b"/>
            <a:pathLst>
              <a:path w="746760" h="1592580">
                <a:moveTo>
                  <a:pt x="0" y="1592579"/>
                </a:moveTo>
                <a:lnTo>
                  <a:pt x="746760" y="0"/>
                </a:lnTo>
              </a:path>
            </a:pathLst>
          </a:custGeom>
          <a:ln w="28955">
            <a:solidFill>
              <a:srgbClr val="00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137727" y="2987676"/>
            <a:ext cx="352425" cy="58229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25400" marR="30480" indent="60325">
              <a:lnSpc>
                <a:spcPct val="103000"/>
              </a:lnSpc>
              <a:spcBef>
                <a:spcPts val="35"/>
              </a:spcBef>
            </a:pP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B</a:t>
            </a:r>
            <a:r>
              <a:rPr sz="1800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1  </a:t>
            </a:r>
            <a:r>
              <a:rPr sz="1800" dirty="0">
                <a:solidFill>
                  <a:srgbClr val="99FF66"/>
                </a:solidFill>
                <a:latin typeface="Times New Roman"/>
                <a:cs typeface="Times New Roman"/>
              </a:rPr>
              <a:t>L</a:t>
            </a:r>
            <a:r>
              <a:rPr sz="1800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187064" y="1325562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FFFF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00FFFF"/>
                </a:solidFill>
                <a:latin typeface="Times New Roman"/>
                <a:cs typeface="Times New Roman"/>
              </a:rPr>
              <a:t>1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406014" y="2470151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563367" y="2807207"/>
            <a:ext cx="0" cy="843280"/>
          </a:xfrm>
          <a:custGeom>
            <a:avLst/>
            <a:gdLst/>
            <a:ahLst/>
            <a:cxnLst/>
            <a:rect l="l" t="t" r="r" b="b"/>
            <a:pathLst>
              <a:path h="843279">
                <a:moveTo>
                  <a:pt x="0" y="0"/>
                </a:moveTo>
                <a:lnTo>
                  <a:pt x="0" y="84277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402839" y="3611562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2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596765" y="1362202"/>
            <a:ext cx="43370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425" marR="30480" indent="-18796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226060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Na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situação de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equilíbrio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final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da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economia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é encontrado um</a:t>
            </a:r>
            <a:r>
              <a:rPr sz="24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maior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valor da renda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equilíbrio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(y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2400" spc="6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&gt;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809616" y="2459482"/>
            <a:ext cx="39236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y ) e um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menor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valor da taxa</a:t>
            </a:r>
            <a:r>
              <a:rPr sz="2400" spc="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596765" y="2636266"/>
            <a:ext cx="4185920" cy="2592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7825">
              <a:lnSpc>
                <a:spcPts val="1705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225425">
              <a:lnSpc>
                <a:spcPts val="2665"/>
              </a:lnSpc>
            </a:pP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juros real esperada (r</a:t>
            </a:r>
            <a:r>
              <a:rPr sz="24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1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&lt; r</a:t>
            </a:r>
            <a:r>
              <a:rPr sz="24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2400" spc="-3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em</a:t>
            </a:r>
            <a:endParaRPr sz="2400">
              <a:latin typeface="Times New Roman"/>
              <a:cs typeface="Times New Roman"/>
            </a:endParaRPr>
          </a:p>
          <a:p>
            <a:pPr marL="225425" marR="49657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relação à situação da qual</a:t>
            </a:r>
            <a:r>
              <a:rPr sz="2400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se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partiu.</a:t>
            </a:r>
            <a:endParaRPr sz="2400">
              <a:latin typeface="Times New Roman"/>
              <a:cs typeface="Times New Roman"/>
            </a:endParaRPr>
          </a:p>
          <a:p>
            <a:pPr marL="225425" marR="30480" indent="-187960">
              <a:lnSpc>
                <a:spcPct val="100000"/>
              </a:lnSpc>
              <a:spcBef>
                <a:spcPts val="1440"/>
              </a:spcBef>
              <a:buChar char="•"/>
              <a:tabLst>
                <a:tab pos="226060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 ajustamento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da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economia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ocorre até 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saldo do balanço</a:t>
            </a:r>
            <a:r>
              <a:rPr sz="2400" spc="-1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 ser</a:t>
            </a:r>
            <a:r>
              <a:rPr sz="24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zerado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57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marR="5080" indent="23876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O ajustamento </a:t>
            </a:r>
            <a:r>
              <a:rPr sz="3000" dirty="0"/>
              <a:t>do </a:t>
            </a:r>
            <a:r>
              <a:rPr sz="3000" spc="-5" dirty="0"/>
              <a:t>saldo </a:t>
            </a:r>
            <a:r>
              <a:rPr sz="3000" dirty="0"/>
              <a:t>do </a:t>
            </a:r>
            <a:r>
              <a:rPr sz="3000" spc="-5" dirty="0"/>
              <a:t>balanço </a:t>
            </a:r>
            <a:r>
              <a:rPr sz="3000" dirty="0"/>
              <a:t>de </a:t>
            </a:r>
            <a:r>
              <a:rPr sz="3000" spc="-5" dirty="0"/>
              <a:t>pagamentos </a:t>
            </a:r>
            <a:r>
              <a:rPr sz="3000" dirty="0"/>
              <a:t>em  </a:t>
            </a:r>
            <a:r>
              <a:rPr sz="3000" spc="-5" dirty="0"/>
              <a:t>uma situação </a:t>
            </a:r>
            <a:r>
              <a:rPr sz="3000" dirty="0"/>
              <a:t>de </a:t>
            </a:r>
            <a:r>
              <a:rPr sz="3000" spc="-5" dirty="0"/>
              <a:t>taxa </a:t>
            </a:r>
            <a:r>
              <a:rPr sz="3000" dirty="0"/>
              <a:t>de </a:t>
            </a:r>
            <a:r>
              <a:rPr sz="3000" spc="-5" dirty="0"/>
              <a:t>câmbio nominal fixa </a:t>
            </a:r>
            <a:r>
              <a:rPr sz="3000" dirty="0"/>
              <a:t>e</a:t>
            </a:r>
            <a:r>
              <a:rPr sz="3000" spc="155" dirty="0"/>
              <a:t> </a:t>
            </a:r>
            <a:r>
              <a:rPr sz="3000" spc="-5" dirty="0"/>
              <a:t>inalterada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2854451" y="1185163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60">
                <a:moveTo>
                  <a:pt x="0" y="243586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16355" y="112166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54451" y="3621023"/>
            <a:ext cx="3332479" cy="0"/>
          </a:xfrm>
          <a:custGeom>
            <a:avLst/>
            <a:gdLst/>
            <a:ahLst/>
            <a:cxnLst/>
            <a:rect l="l" t="t" r="r" b="b"/>
            <a:pathLst>
              <a:path w="3332479">
                <a:moveTo>
                  <a:pt x="0" y="0"/>
                </a:moveTo>
                <a:lnTo>
                  <a:pt x="3331972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73725" y="358292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39261" y="1443989"/>
            <a:ext cx="2627630" cy="1633855"/>
          </a:xfrm>
          <a:custGeom>
            <a:avLst/>
            <a:gdLst/>
            <a:ahLst/>
            <a:cxnLst/>
            <a:rect l="l" t="t" r="r" b="b"/>
            <a:pathLst>
              <a:path w="2627629" h="1633855">
                <a:moveTo>
                  <a:pt x="0" y="0"/>
                </a:moveTo>
                <a:lnTo>
                  <a:pt x="2627376" y="1633727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72890" y="2001773"/>
            <a:ext cx="1592580" cy="1089660"/>
          </a:xfrm>
          <a:custGeom>
            <a:avLst/>
            <a:gdLst/>
            <a:ahLst/>
            <a:cxnLst/>
            <a:rect l="l" t="t" r="r" b="b"/>
            <a:pathLst>
              <a:path w="1592579" h="1089660">
                <a:moveTo>
                  <a:pt x="0" y="1089660"/>
                </a:moveTo>
                <a:lnTo>
                  <a:pt x="1592580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40735" y="2514600"/>
            <a:ext cx="2095500" cy="0"/>
          </a:xfrm>
          <a:custGeom>
            <a:avLst/>
            <a:gdLst/>
            <a:ahLst/>
            <a:cxnLst/>
            <a:rect l="l" t="t" r="r" b="b"/>
            <a:pathLst>
              <a:path w="2095500">
                <a:moveTo>
                  <a:pt x="0" y="0"/>
                </a:moveTo>
                <a:lnTo>
                  <a:pt x="2095500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31664" y="2514600"/>
            <a:ext cx="0" cy="1106805"/>
          </a:xfrm>
          <a:custGeom>
            <a:avLst/>
            <a:gdLst/>
            <a:ahLst/>
            <a:cxnLst/>
            <a:rect l="l" t="t" r="r" b="b"/>
            <a:pathLst>
              <a:path h="1106804">
                <a:moveTo>
                  <a:pt x="0" y="0"/>
                </a:moveTo>
                <a:lnTo>
                  <a:pt x="0" y="1106424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603240" y="1733551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72865" y="2982912"/>
            <a:ext cx="280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L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15105" y="1344930"/>
            <a:ext cx="748665" cy="1591310"/>
          </a:xfrm>
          <a:custGeom>
            <a:avLst/>
            <a:gdLst/>
            <a:ahLst/>
            <a:cxnLst/>
            <a:rect l="l" t="t" r="r" b="b"/>
            <a:pathLst>
              <a:path w="748664" h="1591310">
                <a:moveTo>
                  <a:pt x="0" y="1591056"/>
                </a:moveTo>
                <a:lnTo>
                  <a:pt x="748284" y="0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10890" y="2854326"/>
            <a:ext cx="292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82440" y="1219201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66765" y="2921001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14027" y="1244601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1800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23502" y="2343151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99702" y="2475739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90164" y="1147762"/>
            <a:ext cx="101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82413" y="3614813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33440" y="3603626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47590" y="2165275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43783" y="4030471"/>
            <a:ext cx="0" cy="2435860"/>
          </a:xfrm>
          <a:custGeom>
            <a:avLst/>
            <a:gdLst/>
            <a:ahLst/>
            <a:cxnLst/>
            <a:rect l="l" t="t" r="r" b="b"/>
            <a:pathLst>
              <a:path h="2435860">
                <a:moveTo>
                  <a:pt x="0" y="243586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05687" y="396697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199"/>
                </a:lnTo>
                <a:lnTo>
                  <a:pt x="76200" y="76199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43783" y="6466332"/>
            <a:ext cx="3333750" cy="0"/>
          </a:xfrm>
          <a:custGeom>
            <a:avLst/>
            <a:gdLst/>
            <a:ahLst/>
            <a:cxnLst/>
            <a:rect l="l" t="t" r="r" b="b"/>
            <a:pathLst>
              <a:path w="3333750">
                <a:moveTo>
                  <a:pt x="0" y="0"/>
                </a:moveTo>
                <a:lnTo>
                  <a:pt x="333349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64581" y="642822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19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02785" y="4341114"/>
            <a:ext cx="1431290" cy="1152525"/>
          </a:xfrm>
          <a:custGeom>
            <a:avLst/>
            <a:gdLst/>
            <a:ahLst/>
            <a:cxnLst/>
            <a:rect l="l" t="t" r="r" b="b"/>
            <a:pathLst>
              <a:path w="1431289" h="1152525">
                <a:moveTo>
                  <a:pt x="0" y="0"/>
                </a:moveTo>
                <a:lnTo>
                  <a:pt x="1431036" y="1152144"/>
                </a:lnTo>
              </a:path>
            </a:pathLst>
          </a:custGeom>
          <a:ln w="2895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77590" y="4772405"/>
            <a:ext cx="1953895" cy="1057910"/>
          </a:xfrm>
          <a:custGeom>
            <a:avLst/>
            <a:gdLst/>
            <a:ahLst/>
            <a:cxnLst/>
            <a:rect l="l" t="t" r="r" b="b"/>
            <a:pathLst>
              <a:path w="1953895" h="1057910">
                <a:moveTo>
                  <a:pt x="0" y="1057656"/>
                </a:moveTo>
                <a:lnTo>
                  <a:pt x="1953768" y="0"/>
                </a:lnTo>
              </a:path>
            </a:pathLst>
          </a:custGeom>
          <a:ln w="2895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31664" y="5097779"/>
            <a:ext cx="0" cy="1369060"/>
          </a:xfrm>
          <a:custGeom>
            <a:avLst/>
            <a:gdLst/>
            <a:ahLst/>
            <a:cxnLst/>
            <a:rect l="l" t="t" r="r" b="b"/>
            <a:pathLst>
              <a:path h="1369060">
                <a:moveTo>
                  <a:pt x="0" y="0"/>
                </a:moveTo>
                <a:lnTo>
                  <a:pt x="0" y="1368552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571491" y="456882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87116" y="5746801"/>
            <a:ext cx="140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65192" y="5384928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29719" y="5517389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66491" y="4135437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31083" y="4268025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44127" y="4945062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80641" y="399256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44441" y="6459613"/>
            <a:ext cx="269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1800" spc="15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1800" baseline="-20833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923915" y="6448426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68240" y="4746728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845307" y="5088635"/>
            <a:ext cx="2091055" cy="9525"/>
          </a:xfrm>
          <a:custGeom>
            <a:avLst/>
            <a:gdLst/>
            <a:ahLst/>
            <a:cxnLst/>
            <a:rect l="l" t="t" r="r" b="b"/>
            <a:pathLst>
              <a:path w="2091054" h="9525">
                <a:moveTo>
                  <a:pt x="0" y="0"/>
                </a:moveTo>
                <a:lnTo>
                  <a:pt x="2090927" y="9144"/>
                </a:lnTo>
              </a:path>
            </a:pathLst>
          </a:custGeom>
          <a:ln w="9143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96227" y="1303337"/>
            <a:ext cx="202628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Equilíbrio interno da  economia com a 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presença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de déficit</a:t>
            </a:r>
            <a:r>
              <a:rPr sz="1800" spc="-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00"/>
                </a:solidFill>
                <a:latin typeface="Times New Roman"/>
                <a:cs typeface="Times New Roman"/>
              </a:rPr>
              <a:t>do  balanço de  </a:t>
            </a:r>
            <a:r>
              <a:rPr sz="18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58806" y="1270777"/>
            <a:ext cx="2505075" cy="459867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702945">
              <a:lnSpc>
                <a:spcPct val="100000"/>
              </a:lnSpc>
              <a:spcBef>
                <a:spcPts val="1295"/>
              </a:spcBef>
            </a:pPr>
            <a:r>
              <a:rPr sz="2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Exercício: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sz="2000" spc="-30" dirty="0">
                <a:solidFill>
                  <a:srgbClr val="FFFF00"/>
                </a:solidFill>
                <a:latin typeface="Times New Roman"/>
                <a:cs typeface="Times New Roman"/>
              </a:rPr>
              <a:t>Verificar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que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na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situação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de equilíbrio  final da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economia,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é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encontrado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um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menor 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valor da renda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equilíbrio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um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maior 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valor da taxa de juros,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em relação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à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situação</a:t>
            </a:r>
            <a:r>
              <a:rPr sz="2000" spc="-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onde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se partiu. O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ajustamento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da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economia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ocorre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até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o  saldo do balanço </a:t>
            </a:r>
            <a:r>
              <a:rPr sz="2000" spc="5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 ser</a:t>
            </a:r>
            <a:r>
              <a:rPr sz="2000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zerado.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58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077" y="342741"/>
            <a:ext cx="8112759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dirty="0"/>
              <a:t>Conta </a:t>
            </a:r>
            <a:r>
              <a:rPr sz="3500" spc="-5" dirty="0"/>
              <a:t>Capital, Financeira </a:t>
            </a:r>
            <a:r>
              <a:rPr sz="3500" dirty="0"/>
              <a:t>e </a:t>
            </a:r>
            <a:r>
              <a:rPr sz="3500" spc="-5" dirty="0"/>
              <a:t>Erros </a:t>
            </a:r>
            <a:r>
              <a:rPr sz="3500" dirty="0"/>
              <a:t>e</a:t>
            </a:r>
            <a:r>
              <a:rPr sz="3500" spc="-45" dirty="0"/>
              <a:t> </a:t>
            </a:r>
            <a:r>
              <a:rPr sz="3500" dirty="0"/>
              <a:t>Omissões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629602" y="1195261"/>
            <a:ext cx="17354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FFFF"/>
                </a:solidFill>
                <a:latin typeface="Arial Narrow"/>
                <a:cs typeface="Arial Narrow"/>
              </a:rPr>
              <a:t>Conta II </a:t>
            </a:r>
            <a:r>
              <a:rPr sz="1500" spc="-5" dirty="0">
                <a:solidFill>
                  <a:srgbClr val="00FFFF"/>
                </a:solidFill>
                <a:latin typeface="Arial Narrow"/>
                <a:cs typeface="Arial Narrow"/>
              </a:rPr>
              <a:t>– </a:t>
            </a:r>
            <a:r>
              <a:rPr sz="1500" dirty="0">
                <a:solidFill>
                  <a:srgbClr val="00FFFF"/>
                </a:solidFill>
                <a:latin typeface="Arial Narrow"/>
                <a:cs typeface="Arial Narrow"/>
              </a:rPr>
              <a:t>Conta</a:t>
            </a:r>
            <a:r>
              <a:rPr sz="1500" spc="-120" dirty="0">
                <a:solidFill>
                  <a:srgbClr val="00FFFF"/>
                </a:solidFill>
                <a:latin typeface="Arial Narrow"/>
                <a:cs typeface="Arial Narrow"/>
              </a:rPr>
              <a:t> </a:t>
            </a:r>
            <a:r>
              <a:rPr sz="1500" dirty="0">
                <a:solidFill>
                  <a:srgbClr val="00FFFF"/>
                </a:solidFill>
                <a:latin typeface="Arial Narrow"/>
                <a:cs typeface="Arial Narrow"/>
              </a:rPr>
              <a:t>Capital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9602" y="1698181"/>
            <a:ext cx="4450080" cy="44145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500" dirty="0">
                <a:solidFill>
                  <a:srgbClr val="00FFFF"/>
                </a:solidFill>
                <a:latin typeface="Arial Narrow"/>
                <a:cs typeface="Arial Narrow"/>
              </a:rPr>
              <a:t>Conta III </a:t>
            </a:r>
            <a:r>
              <a:rPr sz="1500" spc="-5" dirty="0">
                <a:solidFill>
                  <a:srgbClr val="00FFFF"/>
                </a:solidFill>
                <a:latin typeface="Arial Narrow"/>
                <a:cs typeface="Arial Narrow"/>
              </a:rPr>
              <a:t>– </a:t>
            </a:r>
            <a:r>
              <a:rPr sz="1500" dirty="0">
                <a:solidFill>
                  <a:srgbClr val="00FFFF"/>
                </a:solidFill>
                <a:latin typeface="Arial Narrow"/>
                <a:cs typeface="Arial Narrow"/>
              </a:rPr>
              <a:t>Conta</a:t>
            </a:r>
            <a:r>
              <a:rPr sz="1500" spc="-55" dirty="0">
                <a:solidFill>
                  <a:srgbClr val="00FFFF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00FFFF"/>
                </a:solidFill>
                <a:latin typeface="Arial Narrow"/>
                <a:cs typeface="Arial Narrow"/>
              </a:rPr>
              <a:t>Financeira</a:t>
            </a:r>
            <a:endParaRPr sz="1500">
              <a:latin typeface="Arial Narrow"/>
              <a:cs typeface="Arial Narrow"/>
            </a:endParaRPr>
          </a:p>
          <a:p>
            <a:pPr marL="1083945" marR="866140">
              <a:lnSpc>
                <a:spcPct val="120000"/>
              </a:lnSpc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Investimento direto no exterior  Investimento direto no </a:t>
            </a:r>
            <a:r>
              <a:rPr sz="1500" dirty="0">
                <a:solidFill>
                  <a:srgbClr val="FFFF00"/>
                </a:solidFill>
                <a:latin typeface="Arial Narrow"/>
                <a:cs typeface="Arial Narrow"/>
              </a:rPr>
              <a:t>país 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Investimento em carteira – ativos  Investimento em carteira – passivos  Derivativos –</a:t>
            </a:r>
            <a:r>
              <a:rPr sz="1500" spc="-10" dirty="0">
                <a:solidFill>
                  <a:srgbClr val="FFFF00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ativos</a:t>
            </a:r>
            <a:endParaRPr sz="1500">
              <a:latin typeface="Arial Narrow"/>
              <a:cs typeface="Arial Narrow"/>
            </a:endParaRPr>
          </a:p>
          <a:p>
            <a:pPr marL="1083945" marR="1664335">
              <a:lnSpc>
                <a:spcPct val="120000"/>
              </a:lnSpc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Derivativos – passivos  Empréstimos – ativos  Empréstimos –</a:t>
            </a:r>
            <a:r>
              <a:rPr sz="1500" spc="-20" dirty="0">
                <a:solidFill>
                  <a:srgbClr val="FFFF00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passivos</a:t>
            </a:r>
            <a:endParaRPr sz="1500">
              <a:latin typeface="Arial Narrow"/>
              <a:cs typeface="Arial Narrow"/>
            </a:endParaRPr>
          </a:p>
          <a:p>
            <a:pPr marL="1083945" marR="5080">
              <a:lnSpc>
                <a:spcPct val="120000"/>
              </a:lnSpc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Créditos comerciais e </a:t>
            </a:r>
            <a:r>
              <a:rPr sz="1500" dirty="0">
                <a:solidFill>
                  <a:srgbClr val="FFFF00"/>
                </a:solidFill>
                <a:latin typeface="Arial Narrow"/>
                <a:cs typeface="Arial Narrow"/>
              </a:rPr>
              <a:t>adiantamentos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– ativos  Créditos comerciais e </a:t>
            </a:r>
            <a:r>
              <a:rPr sz="1500" dirty="0">
                <a:solidFill>
                  <a:srgbClr val="FFFF00"/>
                </a:solidFill>
                <a:latin typeface="Arial Narrow"/>
                <a:cs typeface="Arial Narrow"/>
              </a:rPr>
              <a:t>adiantamentos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– passivos  Moedas e depósitos –</a:t>
            </a:r>
            <a:r>
              <a:rPr sz="1500" spc="10" dirty="0">
                <a:solidFill>
                  <a:srgbClr val="FFFF00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ativos</a:t>
            </a:r>
            <a:endParaRPr sz="1500">
              <a:latin typeface="Arial Narrow"/>
              <a:cs typeface="Arial Narrow"/>
            </a:endParaRPr>
          </a:p>
          <a:p>
            <a:pPr marL="1083945" marR="1178560">
              <a:lnSpc>
                <a:spcPct val="120000"/>
              </a:lnSpc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Moedas e depósitos – passivos  </a:t>
            </a:r>
            <a:r>
              <a:rPr sz="1500" spc="-5" dirty="0">
                <a:solidFill>
                  <a:srgbClr val="FF9900"/>
                </a:solidFill>
                <a:latin typeface="Arial Narrow"/>
                <a:cs typeface="Arial Narrow"/>
              </a:rPr>
              <a:t>Ativos de reserva</a:t>
            </a:r>
            <a:endParaRPr sz="1500">
              <a:latin typeface="Arial Narrow"/>
              <a:cs typeface="Arial Narrow"/>
            </a:endParaRPr>
          </a:p>
          <a:p>
            <a:pPr marL="1042669" marR="1152525">
              <a:lnSpc>
                <a:spcPct val="120000"/>
              </a:lnSpc>
            </a:pP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Outros investimentos – ativos  Outros investimentos –</a:t>
            </a:r>
            <a:r>
              <a:rPr sz="1500" spc="-10" dirty="0">
                <a:solidFill>
                  <a:srgbClr val="FFFF00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FFFF00"/>
                </a:solidFill>
                <a:latin typeface="Arial Narrow"/>
                <a:cs typeface="Arial Narrow"/>
              </a:rPr>
              <a:t>passivos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9602" y="6407341"/>
            <a:ext cx="204851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00FFFF"/>
                </a:solidFill>
                <a:latin typeface="Arial Narrow"/>
                <a:cs typeface="Arial Narrow"/>
              </a:rPr>
              <a:t>Conta IV </a:t>
            </a:r>
            <a:r>
              <a:rPr sz="1500" spc="-5" dirty="0">
                <a:solidFill>
                  <a:srgbClr val="00FFFF"/>
                </a:solidFill>
                <a:latin typeface="Arial Narrow"/>
                <a:cs typeface="Arial Narrow"/>
              </a:rPr>
              <a:t>– Erros e</a:t>
            </a:r>
            <a:r>
              <a:rPr sz="1500" spc="-50" dirty="0">
                <a:solidFill>
                  <a:srgbClr val="00FFFF"/>
                </a:solidFill>
                <a:latin typeface="Arial Narrow"/>
                <a:cs typeface="Arial Narrow"/>
              </a:rPr>
              <a:t> </a:t>
            </a:r>
            <a:r>
              <a:rPr sz="1500" spc="-5" dirty="0">
                <a:solidFill>
                  <a:srgbClr val="00FFFF"/>
                </a:solidFill>
                <a:latin typeface="Arial Narrow"/>
                <a:cs typeface="Arial Narrow"/>
              </a:rPr>
              <a:t>Omissões</a:t>
            </a:r>
            <a:endParaRPr sz="15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77852" y="2463927"/>
            <a:ext cx="2176145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saldo da  subconta “Ativos  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Reserva”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corresponde ao  que antes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se  chamava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Saldo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sz="24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Balanço  de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Pagamentos.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952" y="1586167"/>
            <a:ext cx="7875270" cy="2708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7350" marR="5080" indent="-375285" algn="just">
              <a:lnSpc>
                <a:spcPct val="100000"/>
              </a:lnSpc>
              <a:spcBef>
                <a:spcPts val="105"/>
              </a:spcBef>
              <a:buClr>
                <a:srgbClr val="FFFF00"/>
              </a:buClr>
              <a:buFont typeface="Times New Roman"/>
              <a:buChar char="•"/>
              <a:tabLst>
                <a:tab pos="387985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Pode-se ter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outras medidas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diretas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para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deslocar a curva</a:t>
            </a:r>
            <a:r>
              <a:rPr sz="3200" spc="-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BP.</a:t>
            </a:r>
            <a:endParaRPr sz="3200">
              <a:latin typeface="Times New Roman"/>
              <a:cs typeface="Times New Roman"/>
            </a:endParaRPr>
          </a:p>
          <a:p>
            <a:pPr marL="387350" marR="5715" indent="-375285" algn="just">
              <a:lnSpc>
                <a:spcPct val="100000"/>
              </a:lnSpc>
              <a:spcBef>
                <a:spcPts val="1914"/>
              </a:spcBef>
              <a:buChar char="•"/>
              <a:tabLst>
                <a:tab pos="387985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Elas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atuam sobre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saldo do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balanço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pagamentos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em transações correntes (X–M)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ou sobre a saída líquida de capitais</a:t>
            </a:r>
            <a:r>
              <a:rPr sz="3200" spc="-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[F(r)].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8554" rIns="0" bIns="0" rtlCol="0">
            <a:spAutoFit/>
          </a:bodyPr>
          <a:lstStyle/>
          <a:p>
            <a:pPr marL="3670935" marR="5080" indent="-3378835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Outras grandes medidas para equilibrar </a:t>
            </a:r>
            <a:r>
              <a:rPr sz="3600" dirty="0"/>
              <a:t>o </a:t>
            </a:r>
            <a:r>
              <a:rPr sz="3600" spc="-5" dirty="0"/>
              <a:t>BP  </a:t>
            </a:r>
            <a:r>
              <a:rPr sz="3600" dirty="0"/>
              <a:t>(p.</a:t>
            </a:r>
            <a:r>
              <a:rPr sz="3600" spc="-5" dirty="0"/>
              <a:t> </a:t>
            </a:r>
            <a:r>
              <a:rPr sz="3600" dirty="0"/>
              <a:t>348)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59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090" y="207327"/>
            <a:ext cx="8228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Outras grandes medidas para equilibrar </a:t>
            </a:r>
            <a:r>
              <a:rPr sz="3600" dirty="0"/>
              <a:t>o</a:t>
            </a:r>
            <a:r>
              <a:rPr sz="3600" spc="70" dirty="0"/>
              <a:t> </a:t>
            </a:r>
            <a:r>
              <a:rPr sz="3600" spc="-5" dirty="0"/>
              <a:t>BP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07377" y="981265"/>
            <a:ext cx="8008620" cy="5575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0530" marR="93345" indent="-37528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431165" algn="l"/>
              </a:tabLst>
            </a:pP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Sobre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exportações líquidas,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têm-se as medidas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manipulação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tarifas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alfandegárias, quotas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importação, impostos sobre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importações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ou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subsídios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às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exportações.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Elas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deslocam a curva</a:t>
            </a:r>
            <a:r>
              <a:rPr sz="2800" spc="2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[P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2775" baseline="-21021">
              <a:latin typeface="Times New Roman"/>
              <a:cs typeface="Times New Roman"/>
            </a:endParaRPr>
          </a:p>
          <a:p>
            <a:pPr marL="429895" marR="93980" lvl="1" algn="just">
              <a:lnSpc>
                <a:spcPct val="99800"/>
              </a:lnSpc>
              <a:spcBef>
                <a:spcPts val="20"/>
              </a:spcBef>
              <a:buChar char="·"/>
              <a:tabLst>
                <a:tab pos="676275" algn="l"/>
              </a:tabLst>
            </a:pP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x(P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, </a:t>
            </a:r>
            <a:r>
              <a:rPr sz="28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)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– </a:t>
            </a:r>
            <a:r>
              <a:rPr sz="28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·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775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f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· m(y,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, </a:t>
            </a:r>
            <a:r>
              <a:rPr sz="2800" spc="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775" spc="7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spc="5" dirty="0">
                <a:solidFill>
                  <a:srgbClr val="FFFF00"/>
                </a:solidFill>
                <a:latin typeface="Times New Roman"/>
                <a:cs typeface="Times New Roman"/>
              </a:rPr>
              <a:t>)]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para distante 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da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origem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dos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eixos cartesianos,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deslocando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curva 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BP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para a</a:t>
            </a:r>
            <a:r>
              <a:rPr sz="2800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direita.</a:t>
            </a:r>
            <a:endParaRPr sz="2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FFFF00"/>
              </a:buClr>
              <a:buFont typeface="Times New Roman"/>
              <a:buChar char="·"/>
            </a:pPr>
            <a:endParaRPr sz="2900">
              <a:latin typeface="Times New Roman"/>
              <a:cs typeface="Times New Roman"/>
            </a:endParaRPr>
          </a:p>
          <a:p>
            <a:pPr marL="424815" marR="100330" indent="-374650" algn="just">
              <a:lnSpc>
                <a:spcPct val="100000"/>
              </a:lnSpc>
              <a:buChar char="•"/>
              <a:tabLst>
                <a:tab pos="426084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 elasticidade-preço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da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demanda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por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bens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importados 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for,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em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valor absoluto, maior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que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hum,  um aumento nas tarifas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importação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causará a  redução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valor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em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reais das importações,  deslocando a curva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BP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para a</a:t>
            </a:r>
            <a:r>
              <a:rPr sz="28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direita.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60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090" y="207327"/>
            <a:ext cx="8228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Outras grandes medidas para equilibrar </a:t>
            </a:r>
            <a:r>
              <a:rPr sz="3600" dirty="0"/>
              <a:t>o</a:t>
            </a:r>
            <a:r>
              <a:rPr sz="3600" spc="70" dirty="0"/>
              <a:t> </a:t>
            </a:r>
            <a:r>
              <a:rPr sz="3600" spc="-5" dirty="0"/>
              <a:t>BP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97852" y="1198753"/>
            <a:ext cx="7990205" cy="52806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26084" marR="80645" indent="-375920" algn="just">
              <a:lnSpc>
                <a:spcPct val="100099"/>
              </a:lnSpc>
              <a:spcBef>
                <a:spcPts val="90"/>
              </a:spcBef>
              <a:buChar char="•"/>
              <a:tabLst>
                <a:tab pos="426084" algn="l"/>
              </a:tabLst>
            </a:pP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Sobre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as importações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líquidas,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têm-se as medidas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manipulação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tarifas alfandegárias (caso 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da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Guerra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Comercial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atual promovida pelo Governo  Trump),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quotas de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importação,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impostos sobre 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as </a:t>
            </a:r>
            <a:r>
              <a:rPr sz="2800" spc="6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importações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ou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subsídios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às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exportações. Elas  deslocam</a:t>
            </a:r>
            <a:r>
              <a:rPr sz="2800" spc="25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2800" spc="2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curva</a:t>
            </a:r>
            <a:r>
              <a:rPr sz="2800" spc="2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[P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775" spc="60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·</a:t>
            </a:r>
            <a:r>
              <a:rPr sz="2800" spc="2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x(P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800" spc="2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775" spc="7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spc="5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r>
              <a:rPr sz="2800" spc="2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–</a:t>
            </a:r>
            <a:r>
              <a:rPr sz="2800" spc="2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775" spc="60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·</a:t>
            </a:r>
            <a:r>
              <a:rPr sz="2800" spc="2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775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2775" spc="75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·</a:t>
            </a:r>
            <a:r>
              <a:rPr sz="2800" spc="2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m(y,</a:t>
            </a:r>
            <a:r>
              <a:rPr sz="2800" spc="2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  <a:p>
            <a:pPr marL="426084" marR="81915" indent="-1270" algn="just">
              <a:lnSpc>
                <a:spcPts val="3350"/>
              </a:lnSpc>
              <a:spcBef>
                <a:spcPts val="120"/>
              </a:spcBef>
            </a:pPr>
            <a:r>
              <a:rPr sz="2800" spc="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775" spc="7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spc="5" dirty="0">
                <a:solidFill>
                  <a:srgbClr val="FFFF00"/>
                </a:solidFill>
                <a:latin typeface="Times New Roman"/>
                <a:cs typeface="Times New Roman"/>
              </a:rPr>
              <a:t>)]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para distante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origem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dos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eixos cartesianos,  deslocando a curva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BP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para a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direita.</a:t>
            </a:r>
            <a:endParaRPr sz="2800">
              <a:latin typeface="Times New Roman"/>
              <a:cs typeface="Times New Roman"/>
            </a:endParaRPr>
          </a:p>
          <a:p>
            <a:pPr marL="425450" marR="81280" indent="-375285" algn="just">
              <a:lnSpc>
                <a:spcPct val="100000"/>
              </a:lnSpc>
              <a:spcBef>
                <a:spcPts val="945"/>
              </a:spcBef>
              <a:buChar char="•"/>
              <a:tabLst>
                <a:tab pos="426084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Já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quotas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importação (adotadas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nos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Governos 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Argentinos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Cristina Kirchner) reduzem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as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importações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nível fixado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por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elas,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também  deslocando a curva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BP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para a</a:t>
            </a:r>
            <a:r>
              <a:rPr sz="28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direita.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61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090" y="207327"/>
            <a:ext cx="8228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Outras grandes medidas para equilibrar </a:t>
            </a:r>
            <a:r>
              <a:rPr sz="3600" dirty="0"/>
              <a:t>o</a:t>
            </a:r>
            <a:r>
              <a:rPr sz="3600" spc="70" dirty="0"/>
              <a:t> </a:t>
            </a:r>
            <a:r>
              <a:rPr sz="3600" spc="-5" dirty="0"/>
              <a:t>BP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07377" y="1198753"/>
            <a:ext cx="7974965" cy="4504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6559" marR="73660" indent="-37592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416559" algn="l"/>
              </a:tabLst>
            </a:pP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Sobre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as importações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líquidas,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têm-se as medidas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manipulação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tarifas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alfandegárias, quotas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importação, impostos sobre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importações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ou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subsídios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às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exportações.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Elas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deslocam a curva</a:t>
            </a:r>
            <a:r>
              <a:rPr sz="2800" spc="1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[P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endParaRPr sz="2775" baseline="-21021">
              <a:latin typeface="Times New Roman"/>
              <a:cs typeface="Times New Roman"/>
            </a:endParaRPr>
          </a:p>
          <a:p>
            <a:pPr marL="415925" marR="74295" lvl="1" algn="just">
              <a:lnSpc>
                <a:spcPct val="99800"/>
              </a:lnSpc>
              <a:spcBef>
                <a:spcPts val="20"/>
              </a:spcBef>
              <a:buChar char="·"/>
              <a:tabLst>
                <a:tab pos="661670" algn="l"/>
              </a:tabLst>
            </a:pP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x(P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, </a:t>
            </a:r>
            <a:r>
              <a:rPr sz="28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)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– </a:t>
            </a:r>
            <a:r>
              <a:rPr sz="28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·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775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f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· m(y,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775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, </a:t>
            </a:r>
            <a:r>
              <a:rPr sz="2800" spc="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775" spc="7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spc="5" dirty="0">
                <a:solidFill>
                  <a:srgbClr val="FFFF00"/>
                </a:solidFill>
                <a:latin typeface="Times New Roman"/>
                <a:cs typeface="Times New Roman"/>
              </a:rPr>
              <a:t>)]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para distante 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da 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origem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dos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eixos cartesianos,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deslocando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curva 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BP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para a</a:t>
            </a:r>
            <a:r>
              <a:rPr sz="2800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direita.</a:t>
            </a:r>
            <a:endParaRPr sz="2800">
              <a:latin typeface="Times New Roman"/>
              <a:cs typeface="Times New Roman"/>
            </a:endParaRPr>
          </a:p>
          <a:p>
            <a:pPr marL="424815" marR="65405" indent="-374650" algn="just">
              <a:lnSpc>
                <a:spcPct val="100000"/>
              </a:lnSpc>
              <a:spcBef>
                <a:spcPts val="1664"/>
              </a:spcBef>
              <a:buChar char="•"/>
              <a:tabLst>
                <a:tab pos="426084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 aumento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impostos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sobre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importações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ou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concessão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subsídios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às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exportações também  deslocam a curva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BP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para</a:t>
            </a:r>
            <a:r>
              <a:rPr sz="28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direita.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62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952" y="1200277"/>
            <a:ext cx="7875905" cy="2311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6080" marR="5080" indent="-374015" algn="just">
              <a:lnSpc>
                <a:spcPct val="100000"/>
              </a:lnSpc>
              <a:spcBef>
                <a:spcPts val="95"/>
              </a:spcBef>
              <a:buClr>
                <a:srgbClr val="FFFF00"/>
              </a:buClr>
              <a:buFont typeface="Times New Roman"/>
              <a:buChar char="•"/>
              <a:tabLst>
                <a:tab pos="387985" algn="l"/>
              </a:tabLst>
            </a:pP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A manipulação de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tarifas alfandegárias,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a fixação </a:t>
            </a:r>
            <a:r>
              <a:rPr sz="2500" spc="5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quotas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de importação,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alteração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impostos sobre as  importações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 de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subsídios sobre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as exportações reduzem  os ganhos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em eficiência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em bem-estar obtidos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com o  livre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comércio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e,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por isso,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são condenáveis 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combatidas 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pela </a:t>
            </a:r>
            <a:r>
              <a:rPr sz="2500" spc="-10" dirty="0">
                <a:solidFill>
                  <a:srgbClr val="FFFF00"/>
                </a:solidFill>
                <a:latin typeface="Times New Roman"/>
                <a:cs typeface="Times New Roman"/>
              </a:rPr>
              <a:t>Organização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Mundial do </a:t>
            </a:r>
            <a:r>
              <a:rPr sz="2500" spc="-10" dirty="0">
                <a:solidFill>
                  <a:srgbClr val="FFFF00"/>
                </a:solidFill>
                <a:latin typeface="Times New Roman"/>
                <a:cs typeface="Times New Roman"/>
              </a:rPr>
              <a:t>Comércio</a:t>
            </a:r>
            <a:r>
              <a:rPr sz="2500" spc="1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(OMC).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4367" y="3676935"/>
            <a:ext cx="787336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7350" indent="-375285">
              <a:lnSpc>
                <a:spcPct val="100000"/>
              </a:lnSpc>
              <a:spcBef>
                <a:spcPts val="95"/>
              </a:spcBef>
              <a:buChar char="•"/>
              <a:tabLst>
                <a:tab pos="387350" algn="l"/>
                <a:tab pos="387985" algn="l"/>
                <a:tab pos="1306195" algn="l"/>
                <a:tab pos="2252980" algn="l"/>
                <a:tab pos="3422015" algn="l"/>
                <a:tab pos="4694555" algn="l"/>
                <a:tab pos="5863590" algn="l"/>
                <a:tab pos="6341745" algn="l"/>
              </a:tabLst>
            </a:pP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Além	disso,	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aquelas	medidas	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alteram	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as	exportações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9686" y="3866813"/>
            <a:ext cx="7498080" cy="1550035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líquidas (X – M), deslocando a curva</a:t>
            </a:r>
            <a:r>
              <a:rPr sz="2500" spc="1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IS.</a:t>
            </a:r>
            <a:endParaRPr sz="2500">
              <a:latin typeface="Times New Roman"/>
              <a:cs typeface="Times New Roman"/>
            </a:endParaRPr>
          </a:p>
          <a:p>
            <a:pPr marL="488315" marR="5080" indent="-285750">
              <a:lnSpc>
                <a:spcPct val="100000"/>
              </a:lnSpc>
              <a:spcBef>
                <a:spcPts val="1500"/>
              </a:spcBef>
            </a:pP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medidas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comentadas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ou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aumentam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as exportações  reais de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bens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serviços (x)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ou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reduzem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25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importações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5808" y="5391545"/>
            <a:ext cx="702437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  <a:tabLst>
                <a:tab pos="917575" algn="l"/>
                <a:tab pos="1522730" algn="l"/>
                <a:tab pos="2409825" algn="l"/>
                <a:tab pos="2854960" algn="l"/>
                <a:tab pos="4203700" algn="l"/>
                <a:tab pos="5046345" algn="l"/>
                <a:tab pos="6852284" algn="l"/>
              </a:tabLst>
            </a:pP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ea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ns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ç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os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	(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vo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ndo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o  deslocamento da curva IS para a</a:t>
            </a:r>
            <a:r>
              <a:rPr sz="2500" spc="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direita.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0090" y="207327"/>
            <a:ext cx="8228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Outras grandes medidas para equilibrar </a:t>
            </a:r>
            <a:r>
              <a:rPr sz="3600" dirty="0"/>
              <a:t>o</a:t>
            </a:r>
            <a:r>
              <a:rPr sz="3600" spc="70" dirty="0"/>
              <a:t> </a:t>
            </a:r>
            <a:r>
              <a:rPr sz="3600" spc="-5" dirty="0"/>
              <a:t>BP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63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040" y="1124077"/>
            <a:ext cx="8065770" cy="53613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7985" marR="5080" indent="-375920" algn="just">
              <a:lnSpc>
                <a:spcPts val="2400"/>
              </a:lnSpc>
              <a:spcBef>
                <a:spcPts val="675"/>
              </a:spcBef>
              <a:buClr>
                <a:srgbClr val="FFFF00"/>
              </a:buClr>
              <a:buFont typeface="Times New Roman"/>
              <a:buChar char="•"/>
              <a:tabLst>
                <a:tab pos="387985" algn="l"/>
              </a:tabLst>
            </a:pP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Sobre 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saída líquida de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capital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pode-se estabelecer 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medidas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incentivo à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tomada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empréstimos estrangeiros  (com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o aval do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governo)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empréstimos externos tomados 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pelo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setor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privado e 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possibilidade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setor privado 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repassar esses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empréstimos ao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governo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antes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de seu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prazo 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final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de pagamento.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Isto era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estabelecido pela instrução  normativa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63 do BACEN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vigente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nas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décadas de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1970 e  1980.</a:t>
            </a:r>
            <a:endParaRPr sz="2500">
              <a:latin typeface="Times New Roman"/>
              <a:cs typeface="Times New Roman"/>
            </a:endParaRPr>
          </a:p>
          <a:p>
            <a:pPr marL="387350" marR="5080" indent="-374650" algn="just">
              <a:lnSpc>
                <a:spcPts val="2400"/>
              </a:lnSpc>
              <a:spcBef>
                <a:spcPts val="1505"/>
              </a:spcBef>
              <a:buChar char="•"/>
              <a:tabLst>
                <a:tab pos="388620" algn="l"/>
              </a:tabLst>
            </a:pP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Essas medidas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deslocam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curva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F(r) </a:t>
            </a:r>
            <a:r>
              <a:rPr sz="2500" spc="5" dirty="0">
                <a:solidFill>
                  <a:srgbClr val="FFFF00"/>
                </a:solidFill>
                <a:latin typeface="Times New Roman"/>
                <a:cs typeface="Times New Roman"/>
              </a:rPr>
              <a:t>em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direção à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origem 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do plano cartesiano F </a:t>
            </a:r>
            <a:r>
              <a:rPr sz="2500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versus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r, deslocando 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curva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BP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para 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a direita no plano cartesiano y </a:t>
            </a:r>
            <a:r>
              <a:rPr sz="2500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versus</a:t>
            </a:r>
            <a:r>
              <a:rPr sz="2500" i="1" spc="1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r.</a:t>
            </a:r>
            <a:endParaRPr sz="2500">
              <a:latin typeface="Times New Roman"/>
              <a:cs typeface="Times New Roman"/>
            </a:endParaRPr>
          </a:p>
          <a:p>
            <a:pPr marL="862965" marR="7620" indent="-285115" algn="just">
              <a:lnSpc>
                <a:spcPts val="2400"/>
              </a:lnSpc>
              <a:spcBef>
                <a:spcPts val="1505"/>
              </a:spcBef>
            </a:pP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Se as medidas de incentivo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à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entrada de capital 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estrangeiro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em 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um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país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afetarem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o nível interno de 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investimento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privado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(i), as exportações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reais de bens e  de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serviços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(x) e/ou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as importações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reais </a:t>
            </a:r>
            <a:r>
              <a:rPr sz="25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bens e  serviços </a:t>
            </a:r>
            <a:r>
              <a:rPr sz="2500" spc="-15" dirty="0">
                <a:solidFill>
                  <a:srgbClr val="FFFFFF"/>
                </a:solidFill>
                <a:latin typeface="Times New Roman"/>
                <a:cs typeface="Times New Roman"/>
              </a:rPr>
              <a:t>(m),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ocorrerá a alteração da curva</a:t>
            </a:r>
            <a:r>
              <a:rPr sz="2500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IS.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0090" y="207327"/>
            <a:ext cx="8228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Outras grandes medidas para equilibrar </a:t>
            </a:r>
            <a:r>
              <a:rPr sz="3600" dirty="0"/>
              <a:t>o</a:t>
            </a:r>
            <a:r>
              <a:rPr sz="3600" spc="70" dirty="0"/>
              <a:t> </a:t>
            </a:r>
            <a:r>
              <a:rPr sz="3600" spc="-5" dirty="0"/>
              <a:t>BP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64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975" y="109569"/>
            <a:ext cx="8329930" cy="1482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25295" marR="5080" indent="-171323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66FFFF"/>
                </a:solidFill>
                <a:latin typeface="Times New Roman"/>
                <a:cs typeface="Times New Roman"/>
              </a:rPr>
              <a:t>Modelo Novo-Keynesiano para </a:t>
            </a:r>
            <a:r>
              <a:rPr sz="2800" spc="-10" dirty="0">
                <a:solidFill>
                  <a:srgbClr val="66FFFF"/>
                </a:solidFill>
                <a:latin typeface="Times New Roman"/>
                <a:cs typeface="Times New Roman"/>
              </a:rPr>
              <a:t>uma economia </a:t>
            </a:r>
            <a:r>
              <a:rPr sz="2800" spc="-5" dirty="0">
                <a:solidFill>
                  <a:srgbClr val="66FFFF"/>
                </a:solidFill>
                <a:latin typeface="Times New Roman"/>
                <a:cs typeface="Times New Roman"/>
              </a:rPr>
              <a:t>aberta com  taxa </a:t>
            </a:r>
            <a:r>
              <a:rPr sz="2800" dirty="0">
                <a:solidFill>
                  <a:srgbClr val="66FFFF"/>
                </a:solidFill>
                <a:latin typeface="Times New Roman"/>
                <a:cs typeface="Times New Roman"/>
              </a:rPr>
              <a:t>de </a:t>
            </a:r>
            <a:r>
              <a:rPr sz="2800" spc="-10" dirty="0">
                <a:solidFill>
                  <a:srgbClr val="66FFFF"/>
                </a:solidFill>
                <a:latin typeface="Times New Roman"/>
                <a:cs typeface="Times New Roman"/>
              </a:rPr>
              <a:t>câmbio </a:t>
            </a:r>
            <a:r>
              <a:rPr sz="2800" dirty="0">
                <a:solidFill>
                  <a:srgbClr val="66FFFF"/>
                </a:solidFill>
                <a:latin typeface="Times New Roman"/>
                <a:cs typeface="Times New Roman"/>
              </a:rPr>
              <a:t>fixa (p. 350 </a:t>
            </a:r>
            <a:r>
              <a:rPr sz="2800" spc="-5" dirty="0">
                <a:solidFill>
                  <a:srgbClr val="66FFFF"/>
                </a:solidFill>
                <a:latin typeface="Times New Roman"/>
                <a:cs typeface="Times New Roman"/>
              </a:rPr>
              <a:t>e</a:t>
            </a:r>
            <a:r>
              <a:rPr sz="2800" spc="-45" dirty="0">
                <a:solidFill>
                  <a:srgbClr val="66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66FFFF"/>
                </a:solidFill>
                <a:latin typeface="Times New Roman"/>
                <a:cs typeface="Times New Roman"/>
              </a:rPr>
              <a:t>351)</a:t>
            </a:r>
            <a:endParaRPr sz="2800">
              <a:latin typeface="Times New Roman"/>
              <a:cs typeface="Times New Roman"/>
            </a:endParaRPr>
          </a:p>
          <a:p>
            <a:pPr marL="582295" indent="-375285">
              <a:lnSpc>
                <a:spcPct val="100000"/>
              </a:lnSpc>
              <a:spcBef>
                <a:spcPts val="1870"/>
              </a:spcBef>
              <a:buChar char="•"/>
              <a:tabLst>
                <a:tab pos="582295" algn="l"/>
                <a:tab pos="582930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Equilíbrio no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mercado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produto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81335" y="1986083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4">
                <a:moveTo>
                  <a:pt x="0" y="0"/>
                </a:moveTo>
                <a:lnTo>
                  <a:pt x="289939" y="0"/>
                </a:lnTo>
              </a:path>
            </a:pathLst>
          </a:custGeom>
          <a:ln w="1399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1615" y="1983794"/>
            <a:ext cx="214629" cy="428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50" spc="1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7348" y="1856169"/>
            <a:ext cx="2428875" cy="428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2246630" algn="l"/>
              </a:tabLst>
            </a:pPr>
            <a:r>
              <a:rPr sz="2650" spc="-509" dirty="0">
                <a:solidFill>
                  <a:srgbClr val="FFFF00"/>
                </a:solidFill>
                <a:latin typeface="Symbol"/>
                <a:cs typeface="Symbol"/>
              </a:rPr>
              <a:t></a:t>
            </a:r>
            <a:r>
              <a:rPr sz="3975" spc="-765" baseline="-27253" dirty="0">
                <a:solidFill>
                  <a:srgbClr val="FFFF00"/>
                </a:solidFill>
                <a:latin typeface="Symbol"/>
                <a:cs typeface="Symbol"/>
              </a:rPr>
              <a:t></a:t>
            </a:r>
            <a:r>
              <a:rPr sz="3975" spc="-765" baseline="-27253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650" spc="-509" dirty="0">
                <a:solidFill>
                  <a:srgbClr val="FFFF00"/>
                </a:solidFill>
                <a:latin typeface="Symbol"/>
                <a:cs typeface="Symbol"/>
              </a:rPr>
              <a:t></a:t>
            </a:r>
            <a:r>
              <a:rPr sz="3975" spc="-765" baseline="-27253" dirty="0">
                <a:solidFill>
                  <a:srgbClr val="FFFF00"/>
                </a:solidFill>
                <a:latin typeface="Symbol"/>
                <a:cs typeface="Symbol"/>
              </a:rPr>
              <a:t></a:t>
            </a:r>
            <a:endParaRPr sz="3975" baseline="-27253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259" y="1613913"/>
            <a:ext cx="7363459" cy="557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65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265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10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650" spc="-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90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975" spc="135" baseline="30398" dirty="0">
                <a:solidFill>
                  <a:srgbClr val="FFFF00"/>
                </a:solidFill>
                <a:latin typeface="Symbol"/>
                <a:cs typeface="Symbol"/>
              </a:rPr>
              <a:t></a:t>
            </a:r>
            <a:r>
              <a:rPr sz="2650" spc="9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2650" spc="-20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10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2650" spc="-1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100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3500" spc="-10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650" spc="-10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3500" spc="-100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r>
              <a:rPr sz="2650" spc="-100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650"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975" spc="22" baseline="34591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3975" spc="-172" baseline="3459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5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650" spc="-3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10" dirty="0">
                <a:solidFill>
                  <a:srgbClr val="FFFF00"/>
                </a:solidFill>
                <a:latin typeface="Times New Roman"/>
                <a:cs typeface="Times New Roman"/>
              </a:rPr>
              <a:t>CR</a:t>
            </a:r>
            <a:r>
              <a:rPr sz="2650" spc="-3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975" spc="7" baseline="30398" dirty="0">
                <a:solidFill>
                  <a:srgbClr val="FFFF00"/>
                </a:solidFill>
                <a:latin typeface="Symbol"/>
                <a:cs typeface="Symbol"/>
              </a:rPr>
              <a:t></a:t>
            </a:r>
            <a:r>
              <a:rPr sz="3975" spc="-217" baseline="30398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10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2650" spc="-25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60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3500" spc="-6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650" spc="-60" dirty="0">
                <a:solidFill>
                  <a:srgbClr val="FFFF00"/>
                </a:solidFill>
                <a:latin typeface="Times New Roman"/>
                <a:cs typeface="Times New Roman"/>
              </a:rPr>
              <a:t>r,</a:t>
            </a:r>
            <a:r>
              <a:rPr sz="2650" spc="-30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3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3500" spc="30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r>
              <a:rPr sz="2650" spc="30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2650" spc="-2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10" dirty="0">
                <a:solidFill>
                  <a:srgbClr val="FFFF00"/>
                </a:solidFill>
                <a:latin typeface="Times New Roman"/>
                <a:cs typeface="Times New Roman"/>
              </a:rPr>
              <a:t>g</a:t>
            </a:r>
            <a:r>
              <a:rPr sz="2650" spc="-1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10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2650" spc="-1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55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3500" spc="-55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650" spc="-55" dirty="0">
                <a:solidFill>
                  <a:srgbClr val="FFFF00"/>
                </a:solidFill>
                <a:latin typeface="Times New Roman"/>
                <a:cs typeface="Times New Roman"/>
              </a:rPr>
              <a:t>P,</a:t>
            </a:r>
            <a:r>
              <a:rPr sz="2650" spc="-2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45" dirty="0">
                <a:solidFill>
                  <a:srgbClr val="FFFF00"/>
                </a:solidFill>
                <a:latin typeface="Times New Roman"/>
                <a:cs typeface="Times New Roman"/>
              </a:rPr>
              <a:t>λ</a:t>
            </a:r>
            <a:r>
              <a:rPr sz="3500" spc="45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r>
              <a:rPr sz="2650" spc="45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2650" spc="-2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8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500" spc="-8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650" spc="-80" dirty="0">
                <a:solidFill>
                  <a:srgbClr val="FFFF00"/>
                </a:solidFill>
                <a:latin typeface="Times New Roman"/>
                <a:cs typeface="Times New Roman"/>
              </a:rPr>
              <a:t>y,</a:t>
            </a:r>
            <a:r>
              <a:rPr sz="2650" spc="-2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5" dirty="0">
                <a:solidFill>
                  <a:srgbClr val="FFFF00"/>
                </a:solidFill>
                <a:latin typeface="Times New Roman"/>
                <a:cs typeface="Times New Roman"/>
              </a:rPr>
              <a:t>P,</a:t>
            </a:r>
            <a:r>
              <a:rPr sz="2650" spc="-2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55" dirty="0">
                <a:solidFill>
                  <a:srgbClr val="FFFF00"/>
                </a:solidFill>
                <a:latin typeface="Times New Roman"/>
                <a:cs typeface="Times New Roman"/>
              </a:rPr>
              <a:t>λ</a:t>
            </a:r>
            <a:r>
              <a:rPr sz="3500" spc="-55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endParaRPr sz="35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9333" y="2967279"/>
            <a:ext cx="1835150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3600" u="heavy" spc="-104" baseline="35879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4800" u="heavy" spc="-104" baseline="26909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</a:t>
            </a:r>
            <a:r>
              <a:rPr sz="3600" u="heavy" spc="-104" baseline="35879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4800" u="heavy" spc="-104" baseline="26909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</a:t>
            </a:r>
            <a:r>
              <a:rPr sz="4800" spc="-869" baseline="26909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400" spc="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6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200" spc="-6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400" spc="-60" dirty="0">
                <a:solidFill>
                  <a:srgbClr val="FFFF00"/>
                </a:solidFill>
                <a:latin typeface="Times New Roman"/>
                <a:cs typeface="Times New Roman"/>
              </a:rPr>
              <a:t>r, </a:t>
            </a:r>
            <a:r>
              <a:rPr sz="2400" spc="-6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3200" spc="-65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endParaRPr sz="32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5477" y="2475039"/>
            <a:ext cx="5437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 indent="-375285">
              <a:lnSpc>
                <a:spcPct val="100000"/>
              </a:lnSpc>
              <a:spcBef>
                <a:spcPts val="100"/>
              </a:spcBef>
              <a:buChar char="•"/>
              <a:tabLst>
                <a:tab pos="387350" algn="l"/>
                <a:tab pos="387985" algn="l"/>
                <a:tab pos="5317490" algn="l"/>
              </a:tabLst>
            </a:pPr>
            <a:r>
              <a:rPr sz="3600" spc="-7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qu</a:t>
            </a:r>
            <a:r>
              <a:rPr sz="3600" spc="7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ilí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br</a:t>
            </a:r>
            <a:r>
              <a:rPr sz="3600" spc="-15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600" spc="-52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3600" spc="-3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spc="7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cado </a:t>
            </a:r>
            <a:r>
              <a:rPr sz="3600" spc="-3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600" spc="7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ário	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37242" y="2988221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267" y="0"/>
                </a:lnTo>
              </a:path>
            </a:pathLst>
          </a:custGeom>
          <a:ln w="1299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25807" y="2475039"/>
            <a:ext cx="2497455" cy="86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595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Função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produção</a:t>
            </a:r>
            <a:endParaRPr sz="2400">
              <a:latin typeface="Times New Roman"/>
              <a:cs typeface="Times New Roman"/>
            </a:endParaRPr>
          </a:p>
          <a:p>
            <a:pPr marL="19050" algn="ctr">
              <a:lnSpc>
                <a:spcPts val="3975"/>
              </a:lnSpc>
            </a:pPr>
            <a:r>
              <a:rPr sz="2250" spc="9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2250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50" spc="105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250" spc="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50" spc="-4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3550" spc="-4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250" spc="-40" dirty="0">
                <a:solidFill>
                  <a:srgbClr val="FFFF00"/>
                </a:solidFill>
                <a:latin typeface="Times New Roman"/>
                <a:cs typeface="Times New Roman"/>
              </a:rPr>
              <a:t>N,</a:t>
            </a:r>
            <a:r>
              <a:rPr sz="2250" spc="-2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50" spc="85" dirty="0">
                <a:solidFill>
                  <a:srgbClr val="FFFF00"/>
                </a:solidFill>
                <a:latin typeface="Times New Roman"/>
                <a:cs typeface="Times New Roman"/>
              </a:rPr>
              <a:t>M,</a:t>
            </a:r>
            <a:r>
              <a:rPr sz="2250" spc="-2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50" spc="-20" dirty="0">
                <a:solidFill>
                  <a:srgbClr val="FFFF00"/>
                </a:solidFill>
                <a:latin typeface="Times New Roman"/>
                <a:cs typeface="Times New Roman"/>
              </a:rPr>
              <a:t>K</a:t>
            </a:r>
            <a:r>
              <a:rPr sz="3550" spc="-20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endParaRPr sz="3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2877" y="3095024"/>
            <a:ext cx="4900295" cy="1186180"/>
          </a:xfrm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 marR="643255" algn="ctr">
              <a:lnSpc>
                <a:spcPct val="100000"/>
              </a:lnSpc>
              <a:spcBef>
                <a:spcPts val="1789"/>
              </a:spcBef>
            </a:pPr>
            <a:r>
              <a:rPr sz="2400" spc="2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2400">
              <a:latin typeface="Times New Roman"/>
              <a:cs typeface="Times New Roman"/>
            </a:endParaRPr>
          </a:p>
          <a:p>
            <a:pPr marL="387350" indent="-375285">
              <a:lnSpc>
                <a:spcPct val="100000"/>
              </a:lnSpc>
              <a:spcBef>
                <a:spcPts val="1685"/>
              </a:spcBef>
              <a:buChar char="•"/>
              <a:tabLst>
                <a:tab pos="387350" algn="l"/>
                <a:tab pos="387985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Equação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determinação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4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salários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519949" y="4144992"/>
            <a:ext cx="807085" cy="0"/>
          </a:xfrm>
          <a:custGeom>
            <a:avLst/>
            <a:gdLst/>
            <a:ahLst/>
            <a:cxnLst/>
            <a:rect l="l" t="t" r="r" b="b"/>
            <a:pathLst>
              <a:path w="807084">
                <a:moveTo>
                  <a:pt x="0" y="0"/>
                </a:moveTo>
                <a:lnTo>
                  <a:pt x="806666" y="0"/>
                </a:lnTo>
              </a:path>
            </a:pathLst>
          </a:custGeom>
          <a:ln w="1399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352852" y="3890909"/>
            <a:ext cx="144780" cy="3949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15" dirty="0">
                <a:solidFill>
                  <a:srgbClr val="FFFF00"/>
                </a:solidFill>
                <a:latin typeface="Symbol"/>
                <a:cs typeface="Symbol"/>
              </a:rPr>
              <a:t>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52852" y="4214497"/>
            <a:ext cx="144780" cy="3949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15" dirty="0">
                <a:solidFill>
                  <a:srgbClr val="FFFF00"/>
                </a:solidFill>
                <a:latin typeface="Symbol"/>
                <a:cs typeface="Symbol"/>
              </a:rPr>
              <a:t>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42330" y="4214497"/>
            <a:ext cx="144780" cy="3949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15" dirty="0">
                <a:solidFill>
                  <a:srgbClr val="FFFF00"/>
                </a:solidFill>
                <a:latin typeface="Symbol"/>
                <a:cs typeface="Symbol"/>
              </a:rPr>
              <a:t>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67006" y="4142789"/>
            <a:ext cx="334010" cy="3949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2400" spc="2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04230" y="3706485"/>
            <a:ext cx="2471420" cy="3949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948055" algn="l"/>
              </a:tabLst>
            </a:pPr>
            <a:r>
              <a:rPr sz="3600" spc="44" baseline="2314" dirty="0">
                <a:solidFill>
                  <a:srgbClr val="FFFF00"/>
                </a:solidFill>
                <a:latin typeface="Symbol"/>
                <a:cs typeface="Symbol"/>
              </a:rPr>
              <a:t></a:t>
            </a:r>
            <a:r>
              <a:rPr sz="3600" spc="44" baseline="-35879" dirty="0">
                <a:solidFill>
                  <a:srgbClr val="FFFF00"/>
                </a:solidFill>
                <a:latin typeface="Times New Roman"/>
                <a:cs typeface="Times New Roman"/>
              </a:rPr>
              <a:t>1	</a:t>
            </a:r>
            <a:r>
              <a:rPr sz="2400" spc="10" dirty="0">
                <a:solidFill>
                  <a:srgbClr val="FFFF00"/>
                </a:solidFill>
                <a:latin typeface="Times New Roman"/>
                <a:cs typeface="Times New Roman"/>
              </a:rPr>
              <a:t>yp</a:t>
            </a:r>
            <a:r>
              <a:rPr sz="2400" spc="-2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2400" spc="-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2400" spc="-1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22" baseline="2314" dirty="0">
                <a:solidFill>
                  <a:srgbClr val="FFFF00"/>
                </a:solidFill>
                <a:latin typeface="Symbol"/>
                <a:cs typeface="Symbol"/>
              </a:rPr>
              <a:t></a:t>
            </a:r>
            <a:r>
              <a:rPr sz="3600" spc="-240" baseline="231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37" baseline="-35879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600" spc="-165" baseline="-35879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52" baseline="-35879" dirty="0">
                <a:solidFill>
                  <a:srgbClr val="FFFF00"/>
                </a:solidFill>
                <a:latin typeface="Symbol"/>
                <a:cs typeface="Symbol"/>
              </a:rPr>
              <a:t></a:t>
            </a:r>
            <a:endParaRPr sz="3600" baseline="-35879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70298" y="4090308"/>
            <a:ext cx="222885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-85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1550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71964" y="3884701"/>
            <a:ext cx="2111375" cy="415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69670" algn="l"/>
                <a:tab pos="1590675" algn="l"/>
              </a:tabLst>
            </a:pPr>
            <a:r>
              <a:rPr sz="2400" spc="45" dirty="0">
                <a:solidFill>
                  <a:srgbClr val="FFFF00"/>
                </a:solidFill>
                <a:latin typeface="Times New Roman"/>
                <a:cs typeface="Times New Roman"/>
              </a:rPr>
              <a:t>W</a:t>
            </a:r>
            <a:r>
              <a:rPr sz="2400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4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45" dirty="0">
                <a:solidFill>
                  <a:srgbClr val="FFFF00"/>
                </a:solidFill>
                <a:latin typeface="Times New Roman"/>
                <a:cs typeface="Times New Roman"/>
              </a:rPr>
              <a:t>W	</a:t>
            </a:r>
            <a:r>
              <a:rPr sz="2400" spc="10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r>
              <a:rPr sz="2400" spc="-3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22" baseline="2314" dirty="0">
                <a:solidFill>
                  <a:srgbClr val="FFFF00"/>
                </a:solidFill>
                <a:latin typeface="Symbol"/>
                <a:cs typeface="Symbol"/>
              </a:rPr>
              <a:t></a:t>
            </a:r>
            <a:r>
              <a:rPr sz="3600" spc="22" baseline="2314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2400" spc="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50" i="1" spc="-45" dirty="0">
                <a:solidFill>
                  <a:srgbClr val="FFFF00"/>
                </a:solidFill>
                <a:latin typeface="Symbol"/>
                <a:cs typeface="Symbol"/>
              </a:rPr>
              <a:t></a:t>
            </a:r>
            <a:r>
              <a:rPr sz="2550" i="1" spc="-3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10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4365" y="4559427"/>
            <a:ext cx="3472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 indent="-375285">
              <a:lnSpc>
                <a:spcPct val="100000"/>
              </a:lnSpc>
              <a:spcBef>
                <a:spcPts val="100"/>
              </a:spcBef>
              <a:buChar char="•"/>
              <a:tabLst>
                <a:tab pos="387350" algn="l"/>
                <a:tab pos="387985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Curva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oferta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agregada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82466" y="5437278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>
                <a:moveTo>
                  <a:pt x="0" y="0"/>
                </a:moveTo>
                <a:lnTo>
                  <a:pt x="853219" y="0"/>
                </a:lnTo>
              </a:path>
            </a:pathLst>
          </a:custGeom>
          <a:ln w="1406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718880" y="5535311"/>
            <a:ext cx="179705" cy="396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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08717" y="5535311"/>
            <a:ext cx="179705" cy="396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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05071" y="4984674"/>
            <a:ext cx="145415" cy="396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spc="15" dirty="0">
                <a:solidFill>
                  <a:srgbClr val="FFFF00"/>
                </a:solidFill>
                <a:latin typeface="Symbol"/>
                <a:cs typeface="Symbol"/>
              </a:rPr>
              <a:t>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26415" y="5435125"/>
            <a:ext cx="3609975" cy="396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679450" algn="l"/>
                <a:tab pos="1746250" algn="l"/>
                <a:tab pos="2914015" algn="l"/>
              </a:tabLst>
            </a:pPr>
            <a:r>
              <a:rPr sz="2400" spc="10" dirty="0">
                <a:solidFill>
                  <a:srgbClr val="FFFF00"/>
                </a:solidFill>
                <a:latin typeface="Times New Roman"/>
                <a:cs typeface="Times New Roman"/>
              </a:rPr>
              <a:t>yp	</a:t>
            </a:r>
            <a:r>
              <a:rPr sz="3600" spc="22" baseline="28935" dirty="0">
                <a:solidFill>
                  <a:srgbClr val="FFFF00"/>
                </a:solidFill>
                <a:latin typeface="Symbol"/>
                <a:cs typeface="Symbol"/>
              </a:rPr>
              <a:t></a:t>
            </a:r>
            <a:r>
              <a:rPr sz="3600" spc="-112" baseline="289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37" baseline="43981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600" spc="202" baseline="4398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00"/>
                </a:solidFill>
                <a:latin typeface="Times New Roman"/>
                <a:cs typeface="Times New Roman"/>
              </a:rPr>
              <a:t>PM	</a:t>
            </a:r>
            <a:r>
              <a:rPr sz="2400" spc="30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2400" spc="1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37" baseline="43981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600" spc="195" baseline="4398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00"/>
                </a:solidFill>
                <a:latin typeface="Times New Roman"/>
                <a:cs typeface="Times New Roman"/>
              </a:rPr>
              <a:t>PM	</a:t>
            </a:r>
            <a:r>
              <a:rPr sz="2400" spc="10" dirty="0">
                <a:solidFill>
                  <a:srgbClr val="FFFF00"/>
                </a:solidFill>
                <a:latin typeface="Times New Roman"/>
                <a:cs typeface="Times New Roman"/>
              </a:rPr>
              <a:t>MP</a:t>
            </a:r>
            <a:r>
              <a:rPr sz="2400" spc="-2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37" baseline="34722" dirty="0">
                <a:solidFill>
                  <a:srgbClr val="FFFF00"/>
                </a:solidFill>
                <a:latin typeface="Symbol"/>
                <a:cs typeface="Symbol"/>
              </a:rPr>
              <a:t></a:t>
            </a:r>
            <a:endParaRPr sz="3600" baseline="34722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03856" y="4877527"/>
            <a:ext cx="3919854" cy="540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1428750" algn="l"/>
                <a:tab pos="1729105" algn="l"/>
                <a:tab pos="2281555" algn="l"/>
                <a:tab pos="2591435" algn="l"/>
                <a:tab pos="2867660" algn="l"/>
                <a:tab pos="3707129" algn="l"/>
              </a:tabLst>
            </a:pPr>
            <a:r>
              <a:rPr sz="3350" u="heavy" spc="-17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</a:t>
            </a:r>
            <a:r>
              <a:rPr sz="2400" u="heavy" spc="-17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y</a:t>
            </a:r>
            <a:r>
              <a:rPr sz="2400" u="heavy" spc="-13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2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</a:t>
            </a:r>
            <a:r>
              <a:rPr sz="2400" u="heavy" spc="-7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6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yp</a:t>
            </a:r>
            <a:r>
              <a:rPr sz="3350" u="heavy" spc="-6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</a:t>
            </a:r>
            <a:r>
              <a:rPr sz="3600" spc="-89" baseline="2314" dirty="0">
                <a:solidFill>
                  <a:srgbClr val="FFFF00"/>
                </a:solidFill>
                <a:latin typeface="Symbol"/>
                <a:cs typeface="Symbol"/>
              </a:rPr>
              <a:t></a:t>
            </a:r>
            <a:r>
              <a:rPr sz="3600" spc="-89" baseline="2314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400" u="heavy" spc="-6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u="heavy" spc="4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</a:t>
            </a:r>
            <a:r>
              <a:rPr sz="2400" u="heavy" spc="4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400" spc="40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400" u="heavy" spc="4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u="heavy" spc="5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Pmp	</a:t>
            </a:r>
            <a:r>
              <a:rPr sz="3600" spc="37" baseline="6944" dirty="0">
                <a:solidFill>
                  <a:srgbClr val="FFFF00"/>
                </a:solidFill>
                <a:latin typeface="Symbol"/>
                <a:cs typeface="Symbol"/>
              </a:rPr>
              <a:t></a:t>
            </a:r>
            <a:endParaRPr sz="3600" baseline="6944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20399" y="5624950"/>
            <a:ext cx="130937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75385" algn="l"/>
              </a:tabLst>
            </a:pPr>
            <a:r>
              <a:rPr sz="1550" spc="5" dirty="0">
                <a:solidFill>
                  <a:srgbClr val="FFFF00"/>
                </a:solidFill>
                <a:latin typeface="Times New Roman"/>
                <a:cs typeface="Times New Roman"/>
              </a:rPr>
              <a:t>E	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70173" y="5512461"/>
            <a:ext cx="2368550" cy="396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47370" algn="l"/>
                <a:tab pos="2235835" algn="l"/>
              </a:tabLst>
            </a:pPr>
            <a:r>
              <a:rPr sz="1550" spc="5" dirty="0">
                <a:solidFill>
                  <a:srgbClr val="FFFF00"/>
                </a:solidFill>
                <a:latin typeface="Times New Roman"/>
                <a:cs typeface="Times New Roman"/>
              </a:rPr>
              <a:t>E	</a:t>
            </a:r>
            <a:r>
              <a:rPr sz="3600" spc="22" baseline="1157" dirty="0">
                <a:solidFill>
                  <a:srgbClr val="FFFF00"/>
                </a:solidFill>
                <a:latin typeface="Symbol"/>
                <a:cs typeface="Symbol"/>
              </a:rPr>
              <a:t></a:t>
            </a:r>
            <a:r>
              <a:rPr sz="3600" spc="22" baseline="1157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3600" spc="22" baseline="1157" dirty="0">
                <a:solidFill>
                  <a:srgbClr val="FFFF00"/>
                </a:solidFill>
                <a:latin typeface="Symbol"/>
                <a:cs typeface="Symbol"/>
              </a:rPr>
              <a:t></a:t>
            </a:r>
            <a:endParaRPr sz="3600" baseline="1157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72278" y="4956214"/>
            <a:ext cx="1310640" cy="513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48945">
              <a:lnSpc>
                <a:spcPts val="1900"/>
              </a:lnSpc>
              <a:spcBef>
                <a:spcPts val="135"/>
              </a:spcBef>
              <a:tabLst>
                <a:tab pos="792480" algn="l"/>
              </a:tabLst>
            </a:pP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</a:t>
            </a:r>
            <a:r>
              <a:rPr sz="2400" spc="25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3600" spc="67" baseline="-6944" dirty="0">
                <a:solidFill>
                  <a:srgbClr val="FFFF00"/>
                </a:solidFill>
                <a:latin typeface="Times New Roman"/>
                <a:cs typeface="Times New Roman"/>
              </a:rPr>
              <a:t>W</a:t>
            </a:r>
            <a:endParaRPr sz="3600" baseline="-6944">
              <a:latin typeface="Times New Roman"/>
              <a:cs typeface="Times New Roman"/>
            </a:endParaRPr>
          </a:p>
          <a:p>
            <a:pPr marL="38100">
              <a:lnSpc>
                <a:spcPts val="1900"/>
              </a:lnSpc>
              <a:tabLst>
                <a:tab pos="1075055" algn="l"/>
              </a:tabLst>
            </a:pPr>
            <a:r>
              <a:rPr sz="3600" spc="52" baseline="-21990" dirty="0">
                <a:solidFill>
                  <a:srgbClr val="FFFF00"/>
                </a:solidFill>
                <a:latin typeface="Times New Roman"/>
                <a:cs typeface="Times New Roman"/>
              </a:rPr>
              <a:t>m	</a:t>
            </a:r>
            <a:r>
              <a:rPr sz="1550" spc="-40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1550" spc="-40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86143" y="5176242"/>
            <a:ext cx="2818765" cy="4171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812165" algn="l"/>
                <a:tab pos="1736089" algn="l"/>
              </a:tabLst>
            </a:pPr>
            <a:r>
              <a:rPr sz="2400" spc="2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4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400" spc="25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400" spc="10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r>
              <a:rPr sz="2400" spc="-2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217" baseline="-9259" dirty="0">
                <a:solidFill>
                  <a:srgbClr val="FFFF00"/>
                </a:solidFill>
                <a:latin typeface="Symbol"/>
                <a:cs typeface="Symbol"/>
              </a:rPr>
              <a:t></a:t>
            </a:r>
            <a:r>
              <a:rPr sz="3600" spc="217" baseline="-43981" dirty="0">
                <a:solidFill>
                  <a:srgbClr val="FFFF00"/>
                </a:solidFill>
                <a:latin typeface="Times New Roman"/>
                <a:cs typeface="Times New Roman"/>
              </a:rPr>
              <a:t>PM	</a:t>
            </a:r>
            <a:r>
              <a:rPr sz="3600" spc="44" baseline="-43981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3600" spc="-22" baseline="-4398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10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r>
              <a:rPr sz="2400" spc="-229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127" baseline="-15046" dirty="0">
                <a:solidFill>
                  <a:srgbClr val="FFFF00"/>
                </a:solidFill>
                <a:latin typeface="Symbol"/>
                <a:cs typeface="Symbol"/>
              </a:rPr>
              <a:t></a:t>
            </a:r>
            <a:r>
              <a:rPr sz="2400" spc="-85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r>
              <a:rPr sz="2400" spc="-3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2400" spc="-2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50" i="1" spc="-45" dirty="0">
                <a:solidFill>
                  <a:srgbClr val="FFFF00"/>
                </a:solidFill>
                <a:latin typeface="Symbol"/>
                <a:cs typeface="Symbol"/>
              </a:rPr>
              <a:t>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8490" y="5940552"/>
            <a:ext cx="6481445" cy="82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0" indent="-375285">
              <a:lnSpc>
                <a:spcPts val="2765"/>
              </a:lnSpc>
              <a:spcBef>
                <a:spcPts val="100"/>
              </a:spcBef>
              <a:buChar char="•"/>
              <a:tabLst>
                <a:tab pos="412750" algn="l"/>
                <a:tab pos="413384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Equação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saldo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do balanço de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pagamentos</a:t>
            </a:r>
            <a:endParaRPr sz="2400">
              <a:latin typeface="Times New Roman"/>
              <a:cs typeface="Times New Roman"/>
            </a:endParaRPr>
          </a:p>
          <a:p>
            <a:pPr marL="1478280">
              <a:lnSpc>
                <a:spcPts val="3545"/>
              </a:lnSpc>
            </a:pPr>
            <a:r>
              <a:rPr sz="2300" spc="75" dirty="0">
                <a:solidFill>
                  <a:srgbClr val="FFFF00"/>
                </a:solidFill>
                <a:latin typeface="Times New Roman"/>
                <a:cs typeface="Times New Roman"/>
              </a:rPr>
              <a:t>BP</a:t>
            </a:r>
            <a:r>
              <a:rPr sz="23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80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3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8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300" spc="-20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35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r>
              <a:rPr sz="2300" spc="-1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55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3050" spc="55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300" spc="55" dirty="0">
                <a:solidFill>
                  <a:srgbClr val="FFFF00"/>
                </a:solidFill>
                <a:latin typeface="Times New Roman"/>
                <a:cs typeface="Times New Roman"/>
              </a:rPr>
              <a:t>P,</a:t>
            </a:r>
            <a:r>
              <a:rPr sz="2450" i="1" spc="5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50" i="1" spc="-3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50" spc="65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r>
              <a:rPr sz="2300" spc="65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2300" spc="-1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50" i="1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50" i="1"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35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r>
              <a:rPr sz="2300" spc="-2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13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175" spc="195" baseline="40229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2175" spc="719" baseline="40229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35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r>
              <a:rPr sz="2300" spc="-229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1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050" spc="1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300" spc="10" dirty="0">
                <a:solidFill>
                  <a:srgbClr val="FFFF00"/>
                </a:solidFill>
                <a:latin typeface="Times New Roman"/>
                <a:cs typeface="Times New Roman"/>
              </a:rPr>
              <a:t>y,</a:t>
            </a:r>
            <a:r>
              <a:rPr sz="2300" spc="-3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114" dirty="0">
                <a:solidFill>
                  <a:srgbClr val="FFFF00"/>
                </a:solidFill>
                <a:latin typeface="Times New Roman"/>
                <a:cs typeface="Times New Roman"/>
              </a:rPr>
              <a:t>P,</a:t>
            </a:r>
            <a:r>
              <a:rPr sz="2450" i="1" spc="114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50" i="1" spc="-3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50" spc="60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r>
              <a:rPr sz="2300" spc="60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2300"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-50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3050" spc="-5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300" spc="-5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3050" spc="-50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65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952" y="1197228"/>
            <a:ext cx="7875270" cy="441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6715" marR="5080" indent="-374650" algn="just">
              <a:lnSpc>
                <a:spcPct val="100000"/>
              </a:lnSpc>
              <a:spcBef>
                <a:spcPts val="105"/>
              </a:spcBef>
              <a:buClr>
                <a:srgbClr val="FFFF00"/>
              </a:buClr>
              <a:buFont typeface="Times New Roman"/>
              <a:buChar char="•"/>
              <a:tabLst>
                <a:tab pos="387985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Com as equações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do slide anterior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é possível 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encontrar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equilíbrio interno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com 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BP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= 0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(se 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Banco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Central não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esterilizar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os efeitos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do 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saldo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balanço de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pagamentos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sobre a 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oferta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nominal de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moeda)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ou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equilíbrio  interno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com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desequilíbrio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no balanço 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pagamentos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(quando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 Banco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Central 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esteriliza os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efeitos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do BP </a:t>
            </a:r>
            <a:r>
              <a:rPr sz="3200" dirty="0">
                <a:solidFill>
                  <a:srgbClr val="FFFFFF"/>
                </a:solidFill>
                <a:latin typeface="Symbol"/>
                <a:cs typeface="Symbol"/>
              </a:rPr>
              <a:t>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0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sobre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oferta 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nominal de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moeda).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43555" marR="5080" indent="-27559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Modelo Novo-Keynesiano para </a:t>
            </a:r>
            <a:r>
              <a:rPr spc="-10" dirty="0"/>
              <a:t>uma economia </a:t>
            </a:r>
            <a:r>
              <a:rPr spc="-5" dirty="0"/>
              <a:t>aberta com  taxa </a:t>
            </a:r>
            <a:r>
              <a:rPr dirty="0"/>
              <a:t>de </a:t>
            </a:r>
            <a:r>
              <a:rPr spc="-10" dirty="0"/>
              <a:t>câmbio</a:t>
            </a:r>
            <a:r>
              <a:rPr spc="-15" dirty="0"/>
              <a:t> </a:t>
            </a:r>
            <a:r>
              <a:rPr dirty="0"/>
              <a:t>fixa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66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108" y="46717"/>
            <a:ext cx="8128634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3900" marR="5080" indent="-711835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O ajustamento do balanço de pagamentos no</a:t>
            </a:r>
            <a:r>
              <a:rPr sz="3200" spc="-90" dirty="0"/>
              <a:t> </a:t>
            </a:r>
            <a:r>
              <a:rPr sz="3200" dirty="0"/>
              <a:t>caso  da taxa de câmbio flexível (p. </a:t>
            </a:r>
            <a:r>
              <a:rPr sz="3200" spc="5" dirty="0"/>
              <a:t>351 </a:t>
            </a:r>
            <a:r>
              <a:rPr sz="3200" dirty="0"/>
              <a:t>e</a:t>
            </a:r>
            <a:r>
              <a:rPr sz="3200" spc="-120" dirty="0"/>
              <a:t> </a:t>
            </a:r>
            <a:r>
              <a:rPr sz="3200" spc="5" dirty="0"/>
              <a:t>352)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31152" y="1140078"/>
            <a:ext cx="8420735" cy="2432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8625" marR="98425" indent="-37528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429259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Foi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trabalhado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com 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taxa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câmbio sendo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fixada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pelo Banco Central. Não obstante,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essa  taxa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de câmbio pode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ser determinada 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no 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mercado,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não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ser ditada pelo Banco</a:t>
            </a:r>
            <a:r>
              <a:rPr sz="3200" spc="-1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Central.</a:t>
            </a:r>
            <a:endParaRPr sz="3200">
              <a:latin typeface="Times New Roman"/>
              <a:cs typeface="Times New Roman"/>
            </a:endParaRPr>
          </a:p>
          <a:p>
            <a:pPr marL="387350" indent="-375285" algn="just">
              <a:lnSpc>
                <a:spcPct val="100000"/>
              </a:lnSpc>
              <a:spcBef>
                <a:spcPts val="229"/>
              </a:spcBef>
              <a:buChar char="•"/>
              <a:tabLst>
                <a:tab pos="387985" algn="l"/>
              </a:tabLst>
            </a:pP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Considere</a:t>
            </a:r>
            <a:r>
              <a:rPr sz="2800" spc="430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o</a:t>
            </a:r>
            <a:r>
              <a:rPr sz="2800" spc="445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regime</a:t>
            </a:r>
            <a:r>
              <a:rPr sz="2800" spc="445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de</a:t>
            </a:r>
            <a:r>
              <a:rPr sz="2800" spc="434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taxa</a:t>
            </a:r>
            <a:r>
              <a:rPr sz="2800" spc="430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de</a:t>
            </a:r>
            <a:r>
              <a:rPr sz="2800" spc="434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câmbio</a:t>
            </a:r>
            <a:r>
              <a:rPr sz="2800" spc="445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flexível.</a:t>
            </a:r>
            <a:r>
              <a:rPr sz="2800" spc="434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Ela</a:t>
            </a:r>
            <a:r>
              <a:rPr sz="2800" spc="425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é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411" y="3548036"/>
            <a:ext cx="80448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50620" algn="l"/>
                <a:tab pos="1991995" algn="l"/>
                <a:tab pos="3070860" algn="l"/>
                <a:tab pos="3477895" algn="l"/>
                <a:tab pos="4320540" algn="l"/>
                <a:tab pos="5852160" algn="l"/>
                <a:tab pos="6437630" algn="l"/>
                <a:tab pos="7674609" algn="l"/>
              </a:tabLst>
            </a:pP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f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i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x</a:t>
            </a:r>
            <a:r>
              <a:rPr sz="2800" spc="-15" dirty="0">
                <a:solidFill>
                  <a:srgbClr val="00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	p</a:t>
            </a:r>
            <a:r>
              <a:rPr sz="2800" spc="-15" dirty="0">
                <a:solidFill>
                  <a:srgbClr val="00FFFF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la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	of</a:t>
            </a:r>
            <a:r>
              <a:rPr sz="2800" spc="-15" dirty="0">
                <a:solidFill>
                  <a:srgbClr val="00FFFF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ta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	p</a:t>
            </a:r>
            <a:r>
              <a:rPr sz="2800" spc="-15" dirty="0">
                <a:solidFill>
                  <a:srgbClr val="00FFFF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la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	d</a:t>
            </a:r>
            <a:r>
              <a:rPr sz="2800" spc="-15" dirty="0">
                <a:solidFill>
                  <a:srgbClr val="00FFFF"/>
                </a:solidFill>
                <a:latin typeface="Times New Roman"/>
                <a:cs typeface="Times New Roman"/>
              </a:rPr>
              <a:t>e</a:t>
            </a:r>
            <a:r>
              <a:rPr sz="2800" spc="-25" dirty="0">
                <a:solidFill>
                  <a:srgbClr val="00FFFF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00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nd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	d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	d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i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v</a:t>
            </a:r>
            <a:r>
              <a:rPr sz="2800" spc="-15" dirty="0">
                <a:solidFill>
                  <a:srgbClr val="00FFFF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00FFF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00FFFF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00FFFF"/>
                </a:solidFill>
                <a:latin typeface="Times New Roman"/>
                <a:cs typeface="Times New Roman"/>
              </a:rPr>
              <a:t>	no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434" y="3760736"/>
            <a:ext cx="8416290" cy="1734185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387350">
              <a:lnSpc>
                <a:spcPct val="100000"/>
              </a:lnSpc>
              <a:spcBef>
                <a:spcPts val="1780"/>
              </a:spcBef>
            </a:pPr>
            <a:r>
              <a:rPr sz="2800" spc="-10" dirty="0">
                <a:solidFill>
                  <a:srgbClr val="00FFFF"/>
                </a:solidFill>
                <a:latin typeface="Times New Roman"/>
                <a:cs typeface="Times New Roman"/>
              </a:rPr>
              <a:t>mercado.</a:t>
            </a:r>
            <a:endParaRPr sz="2800">
              <a:latin typeface="Times New Roman"/>
              <a:cs typeface="Times New Roman"/>
            </a:endParaRPr>
          </a:p>
          <a:p>
            <a:pPr marL="387985" marR="5080" indent="-375920">
              <a:lnSpc>
                <a:spcPct val="100400"/>
              </a:lnSpc>
              <a:spcBef>
                <a:spcPts val="1670"/>
              </a:spcBef>
              <a:buChar char="•"/>
              <a:tabLst>
                <a:tab pos="387350" algn="l"/>
                <a:tab pos="387985" algn="l"/>
                <a:tab pos="786574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oferta</a:t>
            </a:r>
            <a:r>
              <a:rPr sz="2800" spc="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800" spc="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divisas</a:t>
            </a:r>
            <a:r>
              <a:rPr sz="2800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é</a:t>
            </a:r>
            <a:r>
              <a:rPr sz="2800" spc="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fornecida</a:t>
            </a:r>
            <a:r>
              <a:rPr sz="2800" spc="2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pelas</a:t>
            </a:r>
            <a:r>
              <a:rPr sz="2800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exportações	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[P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·  </a:t>
            </a:r>
            <a:r>
              <a:rPr sz="2800" spc="-45" dirty="0">
                <a:solidFill>
                  <a:srgbClr val="FFFFFF"/>
                </a:solidFill>
                <a:latin typeface="Times New Roman"/>
                <a:cs typeface="Times New Roman"/>
              </a:rPr>
              <a:t>x(P,</a:t>
            </a:r>
            <a:r>
              <a:rPr sz="2800" spc="-45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800" spc="-45" dirty="0">
                <a:solidFill>
                  <a:srgbClr val="FFFFFF"/>
                </a:solidFill>
                <a:latin typeface="Times New Roman"/>
                <a:cs typeface="Times New Roman"/>
              </a:rPr>
              <a:t>)].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9089" y="5681783"/>
            <a:ext cx="8442960" cy="8801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99415" marR="17780" indent="-374650">
              <a:lnSpc>
                <a:spcPct val="100400"/>
              </a:lnSpc>
              <a:spcBef>
                <a:spcPts val="80"/>
              </a:spcBef>
              <a:buChar char="•"/>
              <a:tabLst>
                <a:tab pos="400050" algn="l"/>
                <a:tab pos="400685" algn="l"/>
                <a:tab pos="797560" algn="l"/>
                <a:tab pos="1137285" algn="l"/>
                <a:tab pos="2602230" algn="l"/>
                <a:tab pos="3118485" algn="l"/>
                <a:tab pos="4287520" algn="l"/>
                <a:tab pos="6204585" algn="l"/>
                <a:tab pos="668147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	a	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d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re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spo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por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aç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õ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 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mais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 saída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líquida de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capital [</a:t>
            </a:r>
            <a:r>
              <a:rPr sz="2800" spc="-10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·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775" baseline="25525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· </a:t>
            </a:r>
            <a:r>
              <a:rPr sz="2800" spc="-70" dirty="0">
                <a:solidFill>
                  <a:srgbClr val="FFFFFF"/>
                </a:solidFill>
                <a:latin typeface="Times New Roman"/>
                <a:cs typeface="Times New Roman"/>
              </a:rPr>
              <a:t>m(y,P,</a:t>
            </a:r>
            <a:r>
              <a:rPr sz="2800" spc="-70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800" spc="-70" dirty="0">
                <a:solidFill>
                  <a:srgbClr val="FFFFFF"/>
                </a:solidFill>
                <a:latin typeface="Times New Roman"/>
                <a:cs typeface="Times New Roman"/>
              </a:rPr>
              <a:t>)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r>
              <a:rPr sz="28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F(r)].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67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527" y="47085"/>
            <a:ext cx="8128634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15795" marR="5080" indent="-190373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O ajustamento do balanço de pagamentos no</a:t>
            </a:r>
            <a:r>
              <a:rPr sz="3200" spc="-90" dirty="0"/>
              <a:t> </a:t>
            </a:r>
            <a:r>
              <a:rPr sz="3200" dirty="0"/>
              <a:t>caso  da taxa de câmbio</a:t>
            </a:r>
            <a:r>
              <a:rPr sz="3200" spc="-60" dirty="0"/>
              <a:t> </a:t>
            </a:r>
            <a:r>
              <a:rPr sz="3200" dirty="0"/>
              <a:t>flexível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23252" y="1198753"/>
            <a:ext cx="7901940" cy="276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00050" marR="17780" indent="-375285" algn="just">
              <a:lnSpc>
                <a:spcPct val="100200"/>
              </a:lnSpc>
              <a:spcBef>
                <a:spcPts val="90"/>
              </a:spcBef>
              <a:buChar char="•"/>
              <a:tabLst>
                <a:tab pos="400685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Para certo nível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renda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2775" baseline="-25525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,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nível interno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preço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775" baseline="-25525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,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preço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internacional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dos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produtos 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importados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775" spc="-7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f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  taxa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 juros r</a:t>
            </a:r>
            <a:r>
              <a:rPr sz="2775" baseline="-25525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,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existe </a:t>
            </a:r>
            <a:r>
              <a:rPr sz="28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775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tal</a:t>
            </a:r>
            <a:r>
              <a:rPr sz="2800" spc="-2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que:</a:t>
            </a:r>
            <a:endParaRPr sz="2800">
              <a:latin typeface="Times New Roman"/>
              <a:cs typeface="Times New Roman"/>
            </a:endParaRPr>
          </a:p>
          <a:p>
            <a:pPr marL="848360">
              <a:lnSpc>
                <a:spcPct val="100000"/>
              </a:lnSpc>
              <a:spcBef>
                <a:spcPts val="3120"/>
              </a:spcBef>
            </a:pP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775" b="1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·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x(P</a:t>
            </a:r>
            <a:r>
              <a:rPr sz="2775" b="1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, </a:t>
            </a:r>
            <a:r>
              <a:rPr sz="2800" b="1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775" b="1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)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= </a:t>
            </a:r>
            <a:r>
              <a:rPr sz="2800" b="1" spc="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775" b="1" spc="7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· P</a:t>
            </a:r>
            <a:r>
              <a:rPr sz="2775" b="1" spc="-7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f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·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m(y</a:t>
            </a:r>
            <a:r>
              <a:rPr sz="2775" b="1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,P</a:t>
            </a:r>
            <a:r>
              <a:rPr sz="2775" b="1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800" b="1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775" b="1" baseline="25525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)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+</a:t>
            </a:r>
            <a:r>
              <a:rPr sz="2800" b="1" spc="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F(r</a:t>
            </a:r>
            <a:r>
              <a:rPr sz="2775" b="1" baseline="-21021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)]</a:t>
            </a:r>
            <a:endParaRPr sz="2800">
              <a:latin typeface="Times New Roman"/>
              <a:cs typeface="Times New Roman"/>
            </a:endParaRPr>
          </a:p>
          <a:p>
            <a:pPr marL="409575">
              <a:lnSpc>
                <a:spcPct val="100000"/>
              </a:lnSpc>
              <a:spcBef>
                <a:spcPts val="1680"/>
              </a:spcBef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Ou seja,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um </a:t>
            </a:r>
            <a:r>
              <a:rPr sz="2800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775" baseline="25525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tal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que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BP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2800" spc="-3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0.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68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8407" y="450215"/>
            <a:ext cx="6185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Lançamentos contábeis </a:t>
            </a:r>
            <a:r>
              <a:rPr sz="3600" dirty="0"/>
              <a:t>no</a:t>
            </a:r>
            <a:r>
              <a:rPr sz="3600" spc="5" dirty="0"/>
              <a:t> </a:t>
            </a:r>
            <a:r>
              <a:rPr sz="3600" spc="-5" dirty="0"/>
              <a:t>BPM6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75615" y="1257427"/>
            <a:ext cx="7992745" cy="50904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lançamento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contábil nas contas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I,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II, III 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IV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não é mais  pelo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sistema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partida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dobrada (que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vigorou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nas contas  nacionais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do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Brasil de 2001 a 2014). 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partir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de 2015, 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adota-se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o sistema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de considerar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na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conta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I (Transações  Correntes) as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receitas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 as despesas. Ambas são 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contabilizadas com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sinal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positivo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 o saldo é 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diferença  entre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receitas 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despesas. </a:t>
            </a:r>
            <a:r>
              <a:rPr sz="2500" spc="-10" dirty="0">
                <a:solidFill>
                  <a:srgbClr val="FFFF00"/>
                </a:solidFill>
                <a:latin typeface="Times New Roman"/>
                <a:cs typeface="Times New Roman"/>
              </a:rPr>
              <a:t>Nas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contas II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(Conta Capital) e III  (Conta Financeira)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contabilizam-se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os ativos e passivos e o  saldo é 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diferença entre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ativo e passivo. A conta IV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(erros 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omissões) </a:t>
            </a:r>
            <a:r>
              <a:rPr lang="pt-BR" sz="25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é o simétrico da soma das contas I, II e III</a:t>
            </a:r>
            <a:r>
              <a:rPr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,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ou</a:t>
            </a:r>
            <a:r>
              <a:rPr sz="2500" spc="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seja:</a:t>
            </a:r>
            <a:endParaRPr sz="2500" dirty="0">
              <a:latin typeface="Times New Roman"/>
              <a:cs typeface="Times New Roman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355600" algn="l"/>
              </a:tabLst>
            </a:pPr>
            <a:r>
              <a:rPr sz="2500" spc="-5" dirty="0">
                <a:solidFill>
                  <a:srgbClr val="00FFFF"/>
                </a:solidFill>
                <a:latin typeface="Times New Roman"/>
                <a:cs typeface="Times New Roman"/>
              </a:rPr>
              <a:t>saldo da conta IV = </a:t>
            </a:r>
            <a:r>
              <a:rPr lang="pt-BR" sz="2500" spc="-5" dirty="0" smtClean="0">
                <a:solidFill>
                  <a:srgbClr val="00FFFF"/>
                </a:solidFill>
                <a:latin typeface="Times New Roman"/>
                <a:cs typeface="Times New Roman"/>
                <a:sym typeface="Symbol" panose="05050102010706020507" pitchFamily="18" charset="2"/>
              </a:rPr>
              <a:t> </a:t>
            </a:r>
            <a:r>
              <a:rPr sz="2500" spc="-5" dirty="0" smtClean="0">
                <a:solidFill>
                  <a:srgbClr val="00FFFF"/>
                </a:solidFill>
                <a:latin typeface="Times New Roman"/>
                <a:cs typeface="Times New Roman"/>
              </a:rPr>
              <a:t>(</a:t>
            </a:r>
            <a:r>
              <a:rPr sz="2500" spc="-5" dirty="0">
                <a:solidFill>
                  <a:srgbClr val="00FFFF"/>
                </a:solidFill>
                <a:latin typeface="Times New Roman"/>
                <a:cs typeface="Times New Roman"/>
              </a:rPr>
              <a:t>saldo </a:t>
            </a:r>
            <a:r>
              <a:rPr sz="2500" dirty="0">
                <a:solidFill>
                  <a:srgbClr val="00FFFF"/>
                </a:solidFill>
                <a:latin typeface="Times New Roman"/>
                <a:cs typeface="Times New Roman"/>
              </a:rPr>
              <a:t>da </a:t>
            </a:r>
            <a:r>
              <a:rPr sz="2500" spc="-5" dirty="0">
                <a:solidFill>
                  <a:srgbClr val="00FFFF"/>
                </a:solidFill>
                <a:latin typeface="Times New Roman"/>
                <a:cs typeface="Times New Roman"/>
              </a:rPr>
              <a:t>conta I + saldo da conta II +  saldo da conta</a:t>
            </a:r>
            <a:r>
              <a:rPr sz="2500" spc="45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00FFFF"/>
                </a:solidFill>
                <a:latin typeface="Times New Roman"/>
                <a:cs typeface="Times New Roman"/>
              </a:rPr>
              <a:t>III</a:t>
            </a:r>
            <a:r>
              <a:rPr sz="2500" spc="-10" dirty="0" smtClean="0">
                <a:solidFill>
                  <a:srgbClr val="00FFFF"/>
                </a:solidFill>
                <a:latin typeface="Times New Roman"/>
                <a:cs typeface="Times New Roman"/>
              </a:rPr>
              <a:t>)</a:t>
            </a:r>
            <a:endParaRPr sz="25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952" y="1198753"/>
            <a:ext cx="5050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7350" indent="-375285">
              <a:lnSpc>
                <a:spcPct val="100000"/>
              </a:lnSpc>
              <a:spcBef>
                <a:spcPts val="95"/>
              </a:spcBef>
              <a:buClr>
                <a:srgbClr val="FFFF00"/>
              </a:buClr>
              <a:buFont typeface="Times New Roman"/>
              <a:buChar char="•"/>
              <a:tabLst>
                <a:tab pos="387350" algn="l"/>
                <a:tab pos="387985" algn="l"/>
              </a:tabLst>
            </a:pP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Determinação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taxa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</a:t>
            </a:r>
            <a:r>
              <a:rPr sz="28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câmbio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1527" y="47085"/>
            <a:ext cx="8128634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1105" marR="5080" indent="-120904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O ajustamento do balanço de pagamentos no</a:t>
            </a:r>
            <a:r>
              <a:rPr sz="3200" spc="-90" dirty="0"/>
              <a:t> </a:t>
            </a:r>
            <a:r>
              <a:rPr sz="3200" dirty="0"/>
              <a:t>caso  da taxa de câmbio flexível (p.</a:t>
            </a:r>
            <a:r>
              <a:rPr sz="3200" spc="-105" dirty="0"/>
              <a:t> </a:t>
            </a:r>
            <a:r>
              <a:rPr sz="3200" spc="5" dirty="0"/>
              <a:t>352)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444500" y="6491033"/>
            <a:ext cx="11944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200" spc="-2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nd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a)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08454" y="1909572"/>
            <a:ext cx="0" cy="1954530"/>
          </a:xfrm>
          <a:custGeom>
            <a:avLst/>
            <a:gdLst/>
            <a:ahLst/>
            <a:cxnLst/>
            <a:rect l="l" t="t" r="r" b="b"/>
            <a:pathLst>
              <a:path h="1954529">
                <a:moveTo>
                  <a:pt x="0" y="1954529"/>
                </a:moveTo>
                <a:lnTo>
                  <a:pt x="0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65025" y="1837179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4" h="86994">
                <a:moveTo>
                  <a:pt x="43434" y="0"/>
                </a:moveTo>
                <a:lnTo>
                  <a:pt x="0" y="86867"/>
                </a:lnTo>
                <a:lnTo>
                  <a:pt x="86868" y="86867"/>
                </a:lnTo>
                <a:lnTo>
                  <a:pt x="434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08454" y="3864102"/>
            <a:ext cx="3641725" cy="0"/>
          </a:xfrm>
          <a:custGeom>
            <a:avLst/>
            <a:gdLst/>
            <a:ahLst/>
            <a:cxnLst/>
            <a:rect l="l" t="t" r="r" b="b"/>
            <a:pathLst>
              <a:path w="3641725">
                <a:moveTo>
                  <a:pt x="0" y="0"/>
                </a:moveTo>
                <a:lnTo>
                  <a:pt x="364159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35575" y="3820664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5">
                <a:moveTo>
                  <a:pt x="0" y="0"/>
                </a:moveTo>
                <a:lnTo>
                  <a:pt x="0" y="86868"/>
                </a:lnTo>
                <a:lnTo>
                  <a:pt x="86868" y="434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96133" y="2324861"/>
            <a:ext cx="2367280" cy="1188720"/>
          </a:xfrm>
          <a:custGeom>
            <a:avLst/>
            <a:gdLst/>
            <a:ahLst/>
            <a:cxnLst/>
            <a:rect l="l" t="t" r="r" b="b"/>
            <a:pathLst>
              <a:path w="2367279" h="1188720">
                <a:moveTo>
                  <a:pt x="0" y="1188719"/>
                </a:moveTo>
                <a:lnTo>
                  <a:pt x="2366772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21457" y="2324861"/>
            <a:ext cx="2580640" cy="1169035"/>
          </a:xfrm>
          <a:custGeom>
            <a:avLst/>
            <a:gdLst/>
            <a:ahLst/>
            <a:cxnLst/>
            <a:rect l="l" t="t" r="r" b="b"/>
            <a:pathLst>
              <a:path w="2580640" h="1169035">
                <a:moveTo>
                  <a:pt x="0" y="0"/>
                </a:moveTo>
                <a:lnTo>
                  <a:pt x="2580132" y="1168908"/>
                </a:lnTo>
              </a:path>
            </a:pathLst>
          </a:custGeom>
          <a:ln w="3810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07692" y="2907792"/>
            <a:ext cx="1697989" cy="0"/>
          </a:xfrm>
          <a:custGeom>
            <a:avLst/>
            <a:gdLst/>
            <a:ahLst/>
            <a:cxnLst/>
            <a:rect l="l" t="t" r="r" b="b"/>
            <a:pathLst>
              <a:path w="1697989">
                <a:moveTo>
                  <a:pt x="0" y="0"/>
                </a:moveTo>
                <a:lnTo>
                  <a:pt x="1697736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069841" y="2041588"/>
            <a:ext cx="1371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4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.x(P</a:t>
            </a:r>
            <a:r>
              <a:rPr sz="24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400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6540" y="3259264"/>
            <a:ext cx="8644255" cy="3256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7332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.P</a:t>
            </a:r>
            <a:r>
              <a:rPr sz="2400" spc="-7" baseline="24305" dirty="0">
                <a:solidFill>
                  <a:srgbClr val="99FF66"/>
                </a:solidFill>
                <a:latin typeface="Times New Roman"/>
                <a:cs typeface="Times New Roman"/>
              </a:rPr>
              <a:t>f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.m(y</a:t>
            </a:r>
            <a:r>
              <a:rPr sz="24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, P</a:t>
            </a:r>
            <a:r>
              <a:rPr sz="24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, </a:t>
            </a:r>
            <a:r>
              <a:rPr sz="2400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2400" dirty="0">
                <a:solidFill>
                  <a:srgbClr val="99FF66"/>
                </a:solidFill>
                <a:latin typeface="Times New Roman"/>
                <a:cs typeface="Times New Roman"/>
              </a:rPr>
              <a:t>) +</a:t>
            </a:r>
            <a:r>
              <a:rPr sz="2400" spc="-10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F(r</a:t>
            </a:r>
            <a:r>
              <a:rPr sz="2400" spc="-7" baseline="-20833" dirty="0">
                <a:solidFill>
                  <a:srgbClr val="99FF66"/>
                </a:solidFill>
                <a:latin typeface="Times New Roman"/>
                <a:cs typeface="Times New Roman"/>
              </a:rPr>
              <a:t>0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4850130">
              <a:lnSpc>
                <a:spcPct val="100000"/>
              </a:lnSpc>
              <a:spcBef>
                <a:spcPts val="218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divisas</a:t>
            </a:r>
            <a:endParaRPr sz="2400">
              <a:latin typeface="Times New Roman"/>
              <a:cs typeface="Times New Roman"/>
            </a:endParaRPr>
          </a:p>
          <a:p>
            <a:pPr marL="200025" marR="20955" indent="-175260" algn="just">
              <a:lnSpc>
                <a:spcPct val="99800"/>
              </a:lnSpc>
              <a:spcBef>
                <a:spcPts val="360"/>
              </a:spcBef>
              <a:buChar char="•"/>
              <a:tabLst>
                <a:tab pos="200660" algn="l"/>
              </a:tabLst>
            </a:pP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Uma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valorização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da 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moeda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nacional (isto é, a diminuição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200" spc="-10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)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provoca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  redução das exportações reais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bens e serviços e o aumento </a:t>
            </a:r>
            <a:r>
              <a:rPr sz="2200" spc="-20" dirty="0">
                <a:solidFill>
                  <a:srgbClr val="FFFFFF"/>
                </a:solidFill>
                <a:latin typeface="Times New Roman"/>
                <a:cs typeface="Times New Roman"/>
              </a:rPr>
              <a:t>das 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importações reais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bens e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serviços.</a:t>
            </a:r>
            <a:endParaRPr sz="2200">
              <a:latin typeface="Times New Roman"/>
              <a:cs typeface="Times New Roman"/>
            </a:endParaRPr>
          </a:p>
          <a:p>
            <a:pPr marL="200660" marR="17780" indent="-175895" algn="just">
              <a:lnSpc>
                <a:spcPct val="99800"/>
              </a:lnSpc>
              <a:spcBef>
                <a:spcPts val="1335"/>
              </a:spcBef>
              <a:buChar char="•"/>
              <a:tabLst>
                <a:tab pos="200660" algn="l"/>
              </a:tabLst>
            </a:pPr>
            <a:r>
              <a:rPr sz="2200" spc="-10" dirty="0">
                <a:solidFill>
                  <a:srgbClr val="FFFFFF"/>
                </a:solidFill>
                <a:latin typeface="Times New Roman"/>
                <a:cs typeface="Times New Roman"/>
              </a:rPr>
              <a:t>Assim,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quando </a:t>
            </a:r>
            <a:r>
              <a:rPr sz="2200" spc="-5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diminui,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ocorre a diminuição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x (diminuindo a oferta 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divisas, andando para baixo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na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curva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oferta) e o aumento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m  (aumentando</a:t>
            </a:r>
            <a:r>
              <a:rPr sz="2200" spc="3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200" spc="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demanda</a:t>
            </a:r>
            <a:r>
              <a:rPr sz="2200" spc="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200" spc="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divisas,</a:t>
            </a:r>
            <a:r>
              <a:rPr sz="2200" spc="3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andando</a:t>
            </a:r>
            <a:r>
              <a:rPr sz="2200" spc="3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para</a:t>
            </a:r>
            <a:r>
              <a:rPr sz="2200" spc="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200" spc="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direita</a:t>
            </a:r>
            <a:r>
              <a:rPr sz="2200" spc="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2200" spc="3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curva</a:t>
            </a:r>
            <a:r>
              <a:rPr sz="2200" spc="3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18627" y="2574037"/>
            <a:ext cx="335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b="1" baseline="-16203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12291" y="1797113"/>
            <a:ext cx="193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69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1291" y="332994"/>
            <a:ext cx="72828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Relação entre taxa de juros e taxa de</a:t>
            </a:r>
            <a:r>
              <a:rPr sz="3200" spc="-70" dirty="0"/>
              <a:t> </a:t>
            </a:r>
            <a:r>
              <a:rPr sz="3200" dirty="0"/>
              <a:t>câmbio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12115" y="1052639"/>
            <a:ext cx="8261984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Observe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que no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sistema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taxa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câmbio flexível,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aumento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da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taxa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juros real esperada interna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(r</a:t>
            </a: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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), em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condições </a:t>
            </a:r>
            <a:r>
              <a:rPr sz="24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ceteris  </a:t>
            </a:r>
            <a:r>
              <a:rPr sz="2400" i="1" dirty="0">
                <a:solidFill>
                  <a:srgbClr val="FFFFFF"/>
                </a:solidFill>
                <a:latin typeface="Times New Roman"/>
                <a:cs typeface="Times New Roman"/>
              </a:rPr>
              <a:t>paribus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causa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diminuição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da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saída líquida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capitais (F</a:t>
            </a:r>
            <a:r>
              <a:rPr sz="2400" spc="-5" dirty="0">
                <a:solidFill>
                  <a:srgbClr val="FFFFFF"/>
                </a:solidFill>
                <a:latin typeface="Symbol"/>
                <a:cs typeface="Symbol"/>
              </a:rPr>
              <a:t>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),  deslocando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curva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demanda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divisas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para a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esquerda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e,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consequentemente,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taxa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câmbio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cai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400" spc="-5" dirty="0">
                <a:solidFill>
                  <a:srgbClr val="FFFFFF"/>
                </a:solidFill>
                <a:latin typeface="Symbol"/>
                <a:cs typeface="Symbol"/>
              </a:rPr>
              <a:t>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),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ou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seja, 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há 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valorização da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moeda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nacional.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37182" y="3538728"/>
            <a:ext cx="0" cy="1954530"/>
          </a:xfrm>
          <a:custGeom>
            <a:avLst/>
            <a:gdLst/>
            <a:ahLst/>
            <a:cxnLst/>
            <a:rect l="l" t="t" r="r" b="b"/>
            <a:pathLst>
              <a:path h="1954529">
                <a:moveTo>
                  <a:pt x="0" y="1954530"/>
                </a:moveTo>
                <a:lnTo>
                  <a:pt x="0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93753" y="3466335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4" h="86995">
                <a:moveTo>
                  <a:pt x="43434" y="0"/>
                </a:moveTo>
                <a:lnTo>
                  <a:pt x="0" y="86867"/>
                </a:lnTo>
                <a:lnTo>
                  <a:pt x="86868" y="86867"/>
                </a:lnTo>
                <a:lnTo>
                  <a:pt x="434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37182" y="5493258"/>
            <a:ext cx="3641725" cy="0"/>
          </a:xfrm>
          <a:custGeom>
            <a:avLst/>
            <a:gdLst/>
            <a:ahLst/>
            <a:cxnLst/>
            <a:rect l="l" t="t" r="r" b="b"/>
            <a:pathLst>
              <a:path w="3641725">
                <a:moveTo>
                  <a:pt x="0" y="0"/>
                </a:moveTo>
                <a:lnTo>
                  <a:pt x="364159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64303" y="5449820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5" h="86995">
                <a:moveTo>
                  <a:pt x="0" y="0"/>
                </a:moveTo>
                <a:lnTo>
                  <a:pt x="0" y="86868"/>
                </a:lnTo>
                <a:lnTo>
                  <a:pt x="86868" y="434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24861" y="3954017"/>
            <a:ext cx="2367280" cy="1188720"/>
          </a:xfrm>
          <a:custGeom>
            <a:avLst/>
            <a:gdLst/>
            <a:ahLst/>
            <a:cxnLst/>
            <a:rect l="l" t="t" r="r" b="b"/>
            <a:pathLst>
              <a:path w="2367279" h="1188720">
                <a:moveTo>
                  <a:pt x="0" y="1188719"/>
                </a:moveTo>
                <a:lnTo>
                  <a:pt x="2366772" y="0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50185" y="3954017"/>
            <a:ext cx="2580640" cy="1167765"/>
          </a:xfrm>
          <a:custGeom>
            <a:avLst/>
            <a:gdLst/>
            <a:ahLst/>
            <a:cxnLst/>
            <a:rect l="l" t="t" r="r" b="b"/>
            <a:pathLst>
              <a:path w="2580640" h="1167764">
                <a:moveTo>
                  <a:pt x="0" y="0"/>
                </a:moveTo>
                <a:lnTo>
                  <a:pt x="2580132" y="1167383"/>
                </a:lnTo>
              </a:path>
            </a:pathLst>
          </a:custGeom>
          <a:ln w="38100">
            <a:solidFill>
              <a:srgbClr val="99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36420" y="4536947"/>
            <a:ext cx="1697989" cy="0"/>
          </a:xfrm>
          <a:custGeom>
            <a:avLst/>
            <a:gdLst/>
            <a:ahLst/>
            <a:cxnLst/>
            <a:rect l="l" t="t" r="r" b="b"/>
            <a:pathLst>
              <a:path w="1697989">
                <a:moveTo>
                  <a:pt x="0" y="0"/>
                </a:moveTo>
                <a:lnTo>
                  <a:pt x="1697736" y="0"/>
                </a:lnTo>
              </a:path>
            </a:pathLst>
          </a:custGeom>
          <a:ln w="9144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798377" y="3670363"/>
            <a:ext cx="1371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4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.x(P</a:t>
            </a:r>
            <a:r>
              <a:rPr sz="2400" spc="-7" baseline="-20833" dirty="0">
                <a:solidFill>
                  <a:srgbClr val="FFFF00"/>
                </a:solidFill>
                <a:latin typeface="Times New Roman"/>
                <a:cs typeface="Times New Roman"/>
              </a:rPr>
              <a:t>0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400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93003" y="5064761"/>
            <a:ext cx="17716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6245" algn="l"/>
                <a:tab pos="1656714" algn="l"/>
              </a:tabLst>
            </a:pPr>
            <a:r>
              <a:rPr sz="1600" spc="-5" dirty="0">
                <a:solidFill>
                  <a:srgbClr val="99FF66"/>
                </a:solidFill>
                <a:latin typeface="Times New Roman"/>
                <a:cs typeface="Times New Roman"/>
              </a:rPr>
              <a:t>0	0	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20602" y="4888039"/>
            <a:ext cx="2971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.P</a:t>
            </a:r>
            <a:r>
              <a:rPr sz="2400" spc="-7" baseline="24305" dirty="0">
                <a:solidFill>
                  <a:srgbClr val="99FF66"/>
                </a:solidFill>
                <a:latin typeface="Times New Roman"/>
                <a:cs typeface="Times New Roman"/>
              </a:rPr>
              <a:t>f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.m(y </a:t>
            </a:r>
            <a:r>
              <a:rPr sz="2400" dirty="0">
                <a:solidFill>
                  <a:srgbClr val="99FF66"/>
                </a:solidFill>
                <a:latin typeface="Times New Roman"/>
                <a:cs typeface="Times New Roman"/>
              </a:rPr>
              <a:t>, 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P </a:t>
            </a:r>
            <a:r>
              <a:rPr sz="2400" dirty="0">
                <a:solidFill>
                  <a:srgbClr val="99FF66"/>
                </a:solidFill>
                <a:latin typeface="Times New Roman"/>
                <a:cs typeface="Times New Roman"/>
              </a:rPr>
              <a:t>, </a:t>
            </a:r>
            <a:r>
              <a:rPr sz="2400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2400" dirty="0">
                <a:solidFill>
                  <a:srgbClr val="99FF66"/>
                </a:solidFill>
                <a:latin typeface="Times New Roman"/>
                <a:cs typeface="Times New Roman"/>
              </a:rPr>
              <a:t>) + </a:t>
            </a:r>
            <a:r>
              <a:rPr sz="2400" spc="-5" dirty="0">
                <a:solidFill>
                  <a:srgbClr val="99FF66"/>
                </a:solidFill>
                <a:latin typeface="Times New Roman"/>
                <a:cs typeface="Times New Roman"/>
              </a:rPr>
              <a:t>F(r</a:t>
            </a:r>
            <a:r>
              <a:rPr sz="2400" spc="545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99FF66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40827" y="3425888"/>
            <a:ext cx="193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91689" y="4397502"/>
            <a:ext cx="1828800" cy="871855"/>
          </a:xfrm>
          <a:custGeom>
            <a:avLst/>
            <a:gdLst/>
            <a:ahLst/>
            <a:cxnLst/>
            <a:rect l="l" t="t" r="r" b="b"/>
            <a:pathLst>
              <a:path w="1828800" h="871854">
                <a:moveTo>
                  <a:pt x="0" y="0"/>
                </a:moveTo>
                <a:lnTo>
                  <a:pt x="1828800" y="871728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42516" y="4817364"/>
            <a:ext cx="1118870" cy="30480"/>
          </a:xfrm>
          <a:custGeom>
            <a:avLst/>
            <a:gdLst/>
            <a:ahLst/>
            <a:cxnLst/>
            <a:rect l="l" t="t" r="r" b="b"/>
            <a:pathLst>
              <a:path w="1118870" h="30479">
                <a:moveTo>
                  <a:pt x="1118616" y="30480"/>
                </a:moveTo>
                <a:lnTo>
                  <a:pt x="0" y="0"/>
                </a:lnTo>
              </a:path>
            </a:pathLst>
          </a:custGeom>
          <a:ln w="9144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02714" y="4097911"/>
            <a:ext cx="380365" cy="96710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925"/>
              </a:spcBef>
            </a:pPr>
            <a:r>
              <a:rPr sz="3600" b="1" baseline="-16203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25"/>
              </a:spcBef>
            </a:pPr>
            <a:r>
              <a:rPr sz="2400" spc="-5" dirty="0">
                <a:solidFill>
                  <a:srgbClr val="FFFFFF"/>
                </a:solidFill>
                <a:latin typeface="Symbol"/>
                <a:cs typeface="Symbol"/>
              </a:rPr>
              <a:t></a:t>
            </a:r>
            <a:r>
              <a:rPr sz="2400" spc="-7" baseline="-20833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01363" y="5163756"/>
            <a:ext cx="8191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10" dirty="0">
                <a:solidFill>
                  <a:srgbClr val="99FF66"/>
                </a:solidFill>
                <a:latin typeface="Times New Roman"/>
                <a:cs typeface="Times New Roman"/>
              </a:rPr>
              <a:t>f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28666" y="5302440"/>
            <a:ext cx="148018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64490" algn="l"/>
                <a:tab pos="1382395" algn="l"/>
              </a:tabLst>
            </a:pPr>
            <a:r>
              <a:rPr sz="1300" spc="15" dirty="0">
                <a:solidFill>
                  <a:srgbClr val="99FF66"/>
                </a:solidFill>
                <a:latin typeface="Times New Roman"/>
                <a:cs typeface="Times New Roman"/>
              </a:rPr>
              <a:t>0	0	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55415" y="5154612"/>
            <a:ext cx="2439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.P </a:t>
            </a:r>
            <a:r>
              <a:rPr sz="2000" spc="-5" dirty="0">
                <a:solidFill>
                  <a:srgbClr val="99FF66"/>
                </a:solidFill>
                <a:latin typeface="Times New Roman"/>
                <a:cs typeface="Times New Roman"/>
              </a:rPr>
              <a:t>.m(y </a:t>
            </a: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, P , </a:t>
            </a:r>
            <a:r>
              <a:rPr sz="2000" dirty="0">
                <a:solidFill>
                  <a:srgbClr val="99FF66"/>
                </a:solidFill>
                <a:latin typeface="Symbol"/>
                <a:cs typeface="Symbol"/>
              </a:rPr>
              <a:t></a:t>
            </a: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) + F(r</a:t>
            </a:r>
            <a:r>
              <a:rPr sz="2000" spc="340" dirty="0">
                <a:solidFill>
                  <a:srgbClr val="99FF6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99FF66"/>
                </a:solidFill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59606" y="4919471"/>
            <a:ext cx="219075" cy="105410"/>
          </a:xfrm>
          <a:custGeom>
            <a:avLst/>
            <a:gdLst/>
            <a:ahLst/>
            <a:cxnLst/>
            <a:rect l="l" t="t" r="r" b="b"/>
            <a:pathLst>
              <a:path w="219075" h="105410">
                <a:moveTo>
                  <a:pt x="218617" y="0"/>
                </a:moveTo>
                <a:lnTo>
                  <a:pt x="0" y="10507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02377" y="4984706"/>
            <a:ext cx="85725" cy="69215"/>
          </a:xfrm>
          <a:custGeom>
            <a:avLst/>
            <a:gdLst/>
            <a:ahLst/>
            <a:cxnLst/>
            <a:rect l="l" t="t" r="r" b="b"/>
            <a:pathLst>
              <a:path w="85725" h="69214">
                <a:moveTo>
                  <a:pt x="52171" y="0"/>
                </a:moveTo>
                <a:lnTo>
                  <a:pt x="0" y="67348"/>
                </a:lnTo>
                <a:lnTo>
                  <a:pt x="85191" y="68681"/>
                </a:lnTo>
                <a:lnTo>
                  <a:pt x="521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98004" y="5482719"/>
            <a:ext cx="7619365" cy="121793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304290" algn="ctr">
              <a:lnSpc>
                <a:spcPct val="100000"/>
              </a:lnSpc>
              <a:spcBef>
                <a:spcPts val="48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divisas</a:t>
            </a:r>
            <a:endParaRPr sz="2400">
              <a:latin typeface="Times New Roman"/>
              <a:cs typeface="Times New Roman"/>
            </a:endParaRPr>
          </a:p>
          <a:p>
            <a:pPr marL="12700" marR="5080" algn="ctr">
              <a:lnSpc>
                <a:spcPts val="2870"/>
              </a:lnSpc>
              <a:spcBef>
                <a:spcPts val="484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Portanto, r</a:t>
            </a: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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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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lembrando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que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esse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 é a taxa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juros</a:t>
            </a:r>
            <a:r>
              <a:rPr sz="2400" spc="-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real  esperada (ver p. 96,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Boxe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5).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70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708" y="140049"/>
            <a:ext cx="8295640" cy="1451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 marR="5080" indent="-375285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66FFFF"/>
                </a:solidFill>
                <a:latin typeface="Times New Roman"/>
                <a:cs typeface="Times New Roman"/>
              </a:rPr>
              <a:t>Modelo Novo-Keynesiano para uma economia </a:t>
            </a:r>
            <a:r>
              <a:rPr sz="2600" spc="-5" dirty="0">
                <a:solidFill>
                  <a:srgbClr val="66FFFF"/>
                </a:solidFill>
                <a:latin typeface="Times New Roman"/>
                <a:cs typeface="Times New Roman"/>
              </a:rPr>
              <a:t>aberta</a:t>
            </a:r>
            <a:r>
              <a:rPr sz="2600" spc="-145" dirty="0">
                <a:solidFill>
                  <a:srgbClr val="66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66FFFF"/>
                </a:solidFill>
                <a:latin typeface="Times New Roman"/>
                <a:cs typeface="Times New Roman"/>
              </a:rPr>
              <a:t>supondo  equilíbrio do BP e taxa da </a:t>
            </a:r>
            <a:r>
              <a:rPr sz="2600" spc="-5" dirty="0">
                <a:solidFill>
                  <a:srgbClr val="66FFFF"/>
                </a:solidFill>
                <a:latin typeface="Times New Roman"/>
                <a:cs typeface="Times New Roman"/>
              </a:rPr>
              <a:t>câmbio flexível </a:t>
            </a:r>
            <a:r>
              <a:rPr sz="2600" dirty="0">
                <a:solidFill>
                  <a:srgbClr val="66FFFF"/>
                </a:solidFill>
                <a:latin typeface="Times New Roman"/>
                <a:cs typeface="Times New Roman"/>
              </a:rPr>
              <a:t>(p. </a:t>
            </a:r>
            <a:r>
              <a:rPr sz="2600" spc="5" dirty="0">
                <a:solidFill>
                  <a:srgbClr val="66FFFF"/>
                </a:solidFill>
                <a:latin typeface="Times New Roman"/>
                <a:cs typeface="Times New Roman"/>
              </a:rPr>
              <a:t>353 </a:t>
            </a:r>
            <a:r>
              <a:rPr sz="2600" dirty="0">
                <a:solidFill>
                  <a:srgbClr val="66FFFF"/>
                </a:solidFill>
                <a:latin typeface="Times New Roman"/>
                <a:cs typeface="Times New Roman"/>
              </a:rPr>
              <a:t>e</a:t>
            </a:r>
            <a:r>
              <a:rPr sz="2600" spc="-130" dirty="0">
                <a:solidFill>
                  <a:srgbClr val="66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66FFFF"/>
                </a:solidFill>
                <a:latin typeface="Times New Roman"/>
                <a:cs typeface="Times New Roman"/>
              </a:rPr>
              <a:t>354)</a:t>
            </a:r>
            <a:endParaRPr sz="2600">
              <a:latin typeface="Times New Roman"/>
              <a:cs typeface="Times New Roman"/>
            </a:endParaRPr>
          </a:p>
          <a:p>
            <a:pPr marL="565785" indent="-375920">
              <a:lnSpc>
                <a:spcPct val="100000"/>
              </a:lnSpc>
              <a:spcBef>
                <a:spcPts val="2105"/>
              </a:spcBef>
              <a:buChar char="•"/>
              <a:tabLst>
                <a:tab pos="565785" algn="l"/>
                <a:tab pos="566420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Equilíbrio no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mercado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produto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81335" y="1986083"/>
            <a:ext cx="290195" cy="0"/>
          </a:xfrm>
          <a:custGeom>
            <a:avLst/>
            <a:gdLst/>
            <a:ahLst/>
            <a:cxnLst/>
            <a:rect l="l" t="t" r="r" b="b"/>
            <a:pathLst>
              <a:path w="290194">
                <a:moveTo>
                  <a:pt x="0" y="0"/>
                </a:moveTo>
                <a:lnTo>
                  <a:pt x="289939" y="0"/>
                </a:lnTo>
              </a:path>
            </a:pathLst>
          </a:custGeom>
          <a:ln w="1399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1615" y="1983794"/>
            <a:ext cx="214629" cy="428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50" spc="1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7348" y="1856169"/>
            <a:ext cx="2428875" cy="428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2246630" algn="l"/>
              </a:tabLst>
            </a:pPr>
            <a:r>
              <a:rPr sz="2650" spc="-509" dirty="0">
                <a:solidFill>
                  <a:srgbClr val="FFFF00"/>
                </a:solidFill>
                <a:latin typeface="Symbol"/>
                <a:cs typeface="Symbol"/>
              </a:rPr>
              <a:t></a:t>
            </a:r>
            <a:r>
              <a:rPr sz="3975" spc="-765" baseline="-27253" dirty="0">
                <a:solidFill>
                  <a:srgbClr val="FFFF00"/>
                </a:solidFill>
                <a:latin typeface="Symbol"/>
                <a:cs typeface="Symbol"/>
              </a:rPr>
              <a:t></a:t>
            </a:r>
            <a:r>
              <a:rPr sz="3975" spc="-765" baseline="-27253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650" spc="-509" dirty="0">
                <a:solidFill>
                  <a:srgbClr val="FFFF00"/>
                </a:solidFill>
                <a:latin typeface="Symbol"/>
                <a:cs typeface="Symbol"/>
              </a:rPr>
              <a:t></a:t>
            </a:r>
            <a:r>
              <a:rPr sz="3975" spc="-765" baseline="-27253" dirty="0">
                <a:solidFill>
                  <a:srgbClr val="FFFF00"/>
                </a:solidFill>
                <a:latin typeface="Symbol"/>
                <a:cs typeface="Symbol"/>
              </a:rPr>
              <a:t></a:t>
            </a:r>
            <a:endParaRPr sz="3975" baseline="-27253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259" y="1613913"/>
            <a:ext cx="7363459" cy="557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650" spc="1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265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10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650" spc="-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90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975" spc="135" baseline="30398" dirty="0">
                <a:solidFill>
                  <a:srgbClr val="FFFF00"/>
                </a:solidFill>
                <a:latin typeface="Symbol"/>
                <a:cs typeface="Symbol"/>
              </a:rPr>
              <a:t></a:t>
            </a:r>
            <a:r>
              <a:rPr sz="2650" spc="9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2650" spc="-20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10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2650" spc="-1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100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3500" spc="-10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650" spc="-10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3500" spc="-100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r>
              <a:rPr sz="2650" spc="-100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650"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975" spc="22" baseline="34591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3975" spc="-172" baseline="3459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5" dirty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sz="2650" spc="-3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10" dirty="0">
                <a:solidFill>
                  <a:srgbClr val="FFFF00"/>
                </a:solidFill>
                <a:latin typeface="Times New Roman"/>
                <a:cs typeface="Times New Roman"/>
              </a:rPr>
              <a:t>CR</a:t>
            </a:r>
            <a:r>
              <a:rPr sz="2650" spc="-3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975" spc="7" baseline="30398" dirty="0">
                <a:solidFill>
                  <a:srgbClr val="FFFF00"/>
                </a:solidFill>
                <a:latin typeface="Symbol"/>
                <a:cs typeface="Symbol"/>
              </a:rPr>
              <a:t></a:t>
            </a:r>
            <a:r>
              <a:rPr sz="3975" spc="-217" baseline="30398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10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2650" spc="-25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60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3500" spc="-6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650" spc="-60" dirty="0">
                <a:solidFill>
                  <a:srgbClr val="FFFF00"/>
                </a:solidFill>
                <a:latin typeface="Times New Roman"/>
                <a:cs typeface="Times New Roman"/>
              </a:rPr>
              <a:t>r,</a:t>
            </a:r>
            <a:r>
              <a:rPr sz="2650" spc="-30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3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3500" spc="30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r>
              <a:rPr sz="2650" spc="30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2650" spc="-2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10" dirty="0">
                <a:solidFill>
                  <a:srgbClr val="FFFF00"/>
                </a:solidFill>
                <a:latin typeface="Times New Roman"/>
                <a:cs typeface="Times New Roman"/>
              </a:rPr>
              <a:t>g</a:t>
            </a:r>
            <a:r>
              <a:rPr sz="2650" spc="-1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10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2650" spc="-1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55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3500" spc="-55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650" spc="-55" dirty="0">
                <a:solidFill>
                  <a:srgbClr val="FFFF00"/>
                </a:solidFill>
                <a:latin typeface="Times New Roman"/>
                <a:cs typeface="Times New Roman"/>
              </a:rPr>
              <a:t>P,</a:t>
            </a:r>
            <a:r>
              <a:rPr sz="2650" spc="-2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45" dirty="0">
                <a:solidFill>
                  <a:srgbClr val="FFFF00"/>
                </a:solidFill>
                <a:latin typeface="Times New Roman"/>
                <a:cs typeface="Times New Roman"/>
              </a:rPr>
              <a:t>λ</a:t>
            </a:r>
            <a:r>
              <a:rPr sz="3500" spc="45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r>
              <a:rPr sz="2650" spc="45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2650" spc="-2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8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500" spc="-8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650" spc="-80" dirty="0">
                <a:solidFill>
                  <a:srgbClr val="FFFF00"/>
                </a:solidFill>
                <a:latin typeface="Times New Roman"/>
                <a:cs typeface="Times New Roman"/>
              </a:rPr>
              <a:t>y,</a:t>
            </a:r>
            <a:r>
              <a:rPr sz="2650" spc="-2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5" dirty="0">
                <a:solidFill>
                  <a:srgbClr val="FFFF00"/>
                </a:solidFill>
                <a:latin typeface="Times New Roman"/>
                <a:cs typeface="Times New Roman"/>
              </a:rPr>
              <a:t>P,</a:t>
            </a:r>
            <a:r>
              <a:rPr sz="2650" spc="-29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50" spc="-55" dirty="0">
                <a:solidFill>
                  <a:srgbClr val="FFFF00"/>
                </a:solidFill>
                <a:latin typeface="Times New Roman"/>
                <a:cs typeface="Times New Roman"/>
              </a:rPr>
              <a:t>λ</a:t>
            </a:r>
            <a:r>
              <a:rPr sz="3500" spc="-55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endParaRPr sz="35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9333" y="2967279"/>
            <a:ext cx="1835150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3600" u="heavy" spc="-104" baseline="35879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4800" u="heavy" spc="-104" baseline="26909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</a:t>
            </a:r>
            <a:r>
              <a:rPr sz="3600" u="heavy" spc="-104" baseline="35879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4800" u="heavy" spc="-104" baseline="26909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</a:t>
            </a:r>
            <a:r>
              <a:rPr sz="4800" spc="-869" baseline="26909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400" spc="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60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200" spc="-6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400" spc="-60" dirty="0">
                <a:solidFill>
                  <a:srgbClr val="FFFF00"/>
                </a:solidFill>
                <a:latin typeface="Times New Roman"/>
                <a:cs typeface="Times New Roman"/>
              </a:rPr>
              <a:t>r, </a:t>
            </a:r>
            <a:r>
              <a:rPr sz="2400" spc="-6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3200" spc="-65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endParaRPr sz="32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5477" y="2475039"/>
            <a:ext cx="5437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 indent="-375285">
              <a:lnSpc>
                <a:spcPct val="100000"/>
              </a:lnSpc>
              <a:spcBef>
                <a:spcPts val="100"/>
              </a:spcBef>
              <a:buChar char="•"/>
              <a:tabLst>
                <a:tab pos="387350" algn="l"/>
                <a:tab pos="387985" algn="l"/>
                <a:tab pos="5317490" algn="l"/>
              </a:tabLst>
            </a:pPr>
            <a:r>
              <a:rPr sz="3600" spc="-7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qu</a:t>
            </a:r>
            <a:r>
              <a:rPr sz="3600" spc="7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ilí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br</a:t>
            </a:r>
            <a:r>
              <a:rPr sz="3600" spc="-15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600" spc="-52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3600" spc="-3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spc="7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cado </a:t>
            </a:r>
            <a:r>
              <a:rPr sz="3600" spc="-3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600" spc="7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600" baseline="1157" dirty="0">
                <a:solidFill>
                  <a:srgbClr val="FFFFFF"/>
                </a:solidFill>
                <a:latin typeface="Times New Roman"/>
                <a:cs typeface="Times New Roman"/>
              </a:rPr>
              <a:t>ário	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37242" y="2988221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>
                <a:moveTo>
                  <a:pt x="0" y="0"/>
                </a:moveTo>
                <a:lnTo>
                  <a:pt x="223267" y="0"/>
                </a:lnTo>
              </a:path>
            </a:pathLst>
          </a:custGeom>
          <a:ln w="1299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25807" y="2475039"/>
            <a:ext cx="2497455" cy="86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595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Função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produção</a:t>
            </a:r>
            <a:endParaRPr sz="2400">
              <a:latin typeface="Times New Roman"/>
              <a:cs typeface="Times New Roman"/>
            </a:endParaRPr>
          </a:p>
          <a:p>
            <a:pPr marL="19050" algn="ctr">
              <a:lnSpc>
                <a:spcPts val="3975"/>
              </a:lnSpc>
            </a:pPr>
            <a:r>
              <a:rPr sz="2250" spc="9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2250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50" spc="105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250" spc="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50" spc="-4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3550" spc="-4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250" spc="-40" dirty="0">
                <a:solidFill>
                  <a:srgbClr val="FFFF00"/>
                </a:solidFill>
                <a:latin typeface="Times New Roman"/>
                <a:cs typeface="Times New Roman"/>
              </a:rPr>
              <a:t>N,</a:t>
            </a:r>
            <a:r>
              <a:rPr sz="2250" spc="-2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50" spc="85" dirty="0">
                <a:solidFill>
                  <a:srgbClr val="FFFF00"/>
                </a:solidFill>
                <a:latin typeface="Times New Roman"/>
                <a:cs typeface="Times New Roman"/>
              </a:rPr>
              <a:t>M,</a:t>
            </a:r>
            <a:r>
              <a:rPr sz="2250" spc="-2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250" spc="-20" dirty="0">
                <a:solidFill>
                  <a:srgbClr val="FFFF00"/>
                </a:solidFill>
                <a:latin typeface="Times New Roman"/>
                <a:cs typeface="Times New Roman"/>
              </a:rPr>
              <a:t>K</a:t>
            </a:r>
            <a:r>
              <a:rPr sz="3550" spc="-20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endParaRPr sz="3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2877" y="3095024"/>
            <a:ext cx="4900295" cy="1186180"/>
          </a:xfrm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 marR="643255" algn="ctr">
              <a:lnSpc>
                <a:spcPct val="100000"/>
              </a:lnSpc>
              <a:spcBef>
                <a:spcPts val="1789"/>
              </a:spcBef>
            </a:pPr>
            <a:r>
              <a:rPr sz="2400" spc="2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2400">
              <a:latin typeface="Times New Roman"/>
              <a:cs typeface="Times New Roman"/>
            </a:endParaRPr>
          </a:p>
          <a:p>
            <a:pPr marL="387350" indent="-375285">
              <a:lnSpc>
                <a:spcPct val="100000"/>
              </a:lnSpc>
              <a:spcBef>
                <a:spcPts val="1685"/>
              </a:spcBef>
              <a:buChar char="•"/>
              <a:tabLst>
                <a:tab pos="387350" algn="l"/>
                <a:tab pos="387985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Equação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determinação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4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salários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519949" y="4144992"/>
            <a:ext cx="807085" cy="0"/>
          </a:xfrm>
          <a:custGeom>
            <a:avLst/>
            <a:gdLst/>
            <a:ahLst/>
            <a:cxnLst/>
            <a:rect l="l" t="t" r="r" b="b"/>
            <a:pathLst>
              <a:path w="807084">
                <a:moveTo>
                  <a:pt x="0" y="0"/>
                </a:moveTo>
                <a:lnTo>
                  <a:pt x="806666" y="0"/>
                </a:lnTo>
              </a:path>
            </a:pathLst>
          </a:custGeom>
          <a:ln w="1399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352852" y="3890909"/>
            <a:ext cx="144780" cy="3949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15" dirty="0">
                <a:solidFill>
                  <a:srgbClr val="FFFF00"/>
                </a:solidFill>
                <a:latin typeface="Symbol"/>
                <a:cs typeface="Symbol"/>
              </a:rPr>
              <a:t>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52852" y="4214497"/>
            <a:ext cx="144780" cy="3949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15" dirty="0">
                <a:solidFill>
                  <a:srgbClr val="FFFF00"/>
                </a:solidFill>
                <a:latin typeface="Symbol"/>
                <a:cs typeface="Symbol"/>
              </a:rPr>
              <a:t>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42330" y="4214497"/>
            <a:ext cx="144780" cy="3949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15" dirty="0">
                <a:solidFill>
                  <a:srgbClr val="FFFF00"/>
                </a:solidFill>
                <a:latin typeface="Symbol"/>
                <a:cs typeface="Symbol"/>
              </a:rPr>
              <a:t>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67006" y="4142789"/>
            <a:ext cx="334010" cy="3949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2400" spc="2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04230" y="3706485"/>
            <a:ext cx="2471420" cy="3949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948055" algn="l"/>
              </a:tabLst>
            </a:pPr>
            <a:r>
              <a:rPr sz="3600" spc="44" baseline="2314" dirty="0">
                <a:solidFill>
                  <a:srgbClr val="FFFF00"/>
                </a:solidFill>
                <a:latin typeface="Symbol"/>
                <a:cs typeface="Symbol"/>
              </a:rPr>
              <a:t></a:t>
            </a:r>
            <a:r>
              <a:rPr sz="3600" spc="44" baseline="-35879" dirty="0">
                <a:solidFill>
                  <a:srgbClr val="FFFF00"/>
                </a:solidFill>
                <a:latin typeface="Times New Roman"/>
                <a:cs typeface="Times New Roman"/>
              </a:rPr>
              <a:t>1	</a:t>
            </a:r>
            <a:r>
              <a:rPr sz="2400" spc="10" dirty="0">
                <a:solidFill>
                  <a:srgbClr val="FFFF00"/>
                </a:solidFill>
                <a:latin typeface="Times New Roman"/>
                <a:cs typeface="Times New Roman"/>
              </a:rPr>
              <a:t>yp</a:t>
            </a:r>
            <a:r>
              <a:rPr sz="2400" spc="-2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2400" spc="-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00"/>
                </a:solidFill>
                <a:latin typeface="Times New Roman"/>
                <a:cs typeface="Times New Roman"/>
              </a:rPr>
              <a:t>y</a:t>
            </a:r>
            <a:r>
              <a:rPr sz="2400" spc="-1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22" baseline="2314" dirty="0">
                <a:solidFill>
                  <a:srgbClr val="FFFF00"/>
                </a:solidFill>
                <a:latin typeface="Symbol"/>
                <a:cs typeface="Symbol"/>
              </a:rPr>
              <a:t></a:t>
            </a:r>
            <a:r>
              <a:rPr sz="3600" spc="-240" baseline="231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37" baseline="-35879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600" spc="-165" baseline="-35879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52" baseline="-35879" dirty="0">
                <a:solidFill>
                  <a:srgbClr val="FFFF00"/>
                </a:solidFill>
                <a:latin typeface="Symbol"/>
                <a:cs typeface="Symbol"/>
              </a:rPr>
              <a:t></a:t>
            </a:r>
            <a:endParaRPr sz="3600" baseline="-35879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70298" y="4090308"/>
            <a:ext cx="222885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-85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1550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71964" y="3884701"/>
            <a:ext cx="2111375" cy="415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69670" algn="l"/>
                <a:tab pos="1590675" algn="l"/>
              </a:tabLst>
            </a:pPr>
            <a:r>
              <a:rPr sz="2400" spc="45" dirty="0">
                <a:solidFill>
                  <a:srgbClr val="FFFF00"/>
                </a:solidFill>
                <a:latin typeface="Times New Roman"/>
                <a:cs typeface="Times New Roman"/>
              </a:rPr>
              <a:t>W</a:t>
            </a:r>
            <a:r>
              <a:rPr sz="2400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4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45" dirty="0">
                <a:solidFill>
                  <a:srgbClr val="FFFF00"/>
                </a:solidFill>
                <a:latin typeface="Times New Roman"/>
                <a:cs typeface="Times New Roman"/>
              </a:rPr>
              <a:t>W	</a:t>
            </a:r>
            <a:r>
              <a:rPr sz="2400" spc="10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r>
              <a:rPr sz="2400" spc="-3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22" baseline="2314" dirty="0">
                <a:solidFill>
                  <a:srgbClr val="FFFF00"/>
                </a:solidFill>
                <a:latin typeface="Symbol"/>
                <a:cs typeface="Symbol"/>
              </a:rPr>
              <a:t></a:t>
            </a:r>
            <a:r>
              <a:rPr sz="3600" spc="22" baseline="2314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2400" spc="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50" i="1" spc="-45" dirty="0">
                <a:solidFill>
                  <a:srgbClr val="FFFF00"/>
                </a:solidFill>
                <a:latin typeface="Symbol"/>
                <a:cs typeface="Symbol"/>
              </a:rPr>
              <a:t></a:t>
            </a:r>
            <a:r>
              <a:rPr sz="2550" i="1" spc="-3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10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4365" y="4559427"/>
            <a:ext cx="3472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 indent="-375285">
              <a:lnSpc>
                <a:spcPct val="100000"/>
              </a:lnSpc>
              <a:spcBef>
                <a:spcPts val="100"/>
              </a:spcBef>
              <a:buChar char="•"/>
              <a:tabLst>
                <a:tab pos="387350" algn="l"/>
                <a:tab pos="387985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Curva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oferta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agregada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82466" y="5437278"/>
            <a:ext cx="853440" cy="0"/>
          </a:xfrm>
          <a:custGeom>
            <a:avLst/>
            <a:gdLst/>
            <a:ahLst/>
            <a:cxnLst/>
            <a:rect l="l" t="t" r="r" b="b"/>
            <a:pathLst>
              <a:path w="853439">
                <a:moveTo>
                  <a:pt x="0" y="0"/>
                </a:moveTo>
                <a:lnTo>
                  <a:pt x="853219" y="0"/>
                </a:lnTo>
              </a:path>
            </a:pathLst>
          </a:custGeom>
          <a:ln w="1406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718880" y="5535311"/>
            <a:ext cx="179705" cy="396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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08717" y="5535311"/>
            <a:ext cx="179705" cy="396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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05071" y="4984674"/>
            <a:ext cx="145415" cy="396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spc="15" dirty="0">
                <a:solidFill>
                  <a:srgbClr val="FFFF00"/>
                </a:solidFill>
                <a:latin typeface="Symbol"/>
                <a:cs typeface="Symbol"/>
              </a:rPr>
              <a:t>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26415" y="5435125"/>
            <a:ext cx="3609975" cy="396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679450" algn="l"/>
                <a:tab pos="1746250" algn="l"/>
                <a:tab pos="2914015" algn="l"/>
              </a:tabLst>
            </a:pPr>
            <a:r>
              <a:rPr sz="2400" spc="10" dirty="0">
                <a:solidFill>
                  <a:srgbClr val="FFFF00"/>
                </a:solidFill>
                <a:latin typeface="Times New Roman"/>
                <a:cs typeface="Times New Roman"/>
              </a:rPr>
              <a:t>yp	</a:t>
            </a:r>
            <a:r>
              <a:rPr sz="3600" spc="22" baseline="28935" dirty="0">
                <a:solidFill>
                  <a:srgbClr val="FFFF00"/>
                </a:solidFill>
                <a:latin typeface="Symbol"/>
                <a:cs typeface="Symbol"/>
              </a:rPr>
              <a:t></a:t>
            </a:r>
            <a:r>
              <a:rPr sz="3600" spc="-112" baseline="289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37" baseline="43981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600" spc="202" baseline="4398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00"/>
                </a:solidFill>
                <a:latin typeface="Times New Roman"/>
                <a:cs typeface="Times New Roman"/>
              </a:rPr>
              <a:t>PM	</a:t>
            </a:r>
            <a:r>
              <a:rPr sz="2400" spc="30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2400" spc="1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37" baseline="43981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3600" spc="195" baseline="4398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00"/>
                </a:solidFill>
                <a:latin typeface="Times New Roman"/>
                <a:cs typeface="Times New Roman"/>
              </a:rPr>
              <a:t>PM	</a:t>
            </a:r>
            <a:r>
              <a:rPr sz="2400" spc="10" dirty="0">
                <a:solidFill>
                  <a:srgbClr val="FFFF00"/>
                </a:solidFill>
                <a:latin typeface="Times New Roman"/>
                <a:cs typeface="Times New Roman"/>
              </a:rPr>
              <a:t>MP</a:t>
            </a:r>
            <a:r>
              <a:rPr sz="2400" spc="-2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37" baseline="34722" dirty="0">
                <a:solidFill>
                  <a:srgbClr val="FFFF00"/>
                </a:solidFill>
                <a:latin typeface="Symbol"/>
                <a:cs typeface="Symbol"/>
              </a:rPr>
              <a:t></a:t>
            </a:r>
            <a:endParaRPr sz="3600" baseline="34722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03856" y="4877527"/>
            <a:ext cx="3919854" cy="540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1428750" algn="l"/>
                <a:tab pos="1729105" algn="l"/>
                <a:tab pos="2281555" algn="l"/>
                <a:tab pos="2591435" algn="l"/>
                <a:tab pos="2867660" algn="l"/>
                <a:tab pos="3707129" algn="l"/>
              </a:tabLst>
            </a:pPr>
            <a:r>
              <a:rPr sz="3350" u="heavy" spc="-17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</a:t>
            </a:r>
            <a:r>
              <a:rPr sz="2400" u="heavy" spc="-17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y</a:t>
            </a:r>
            <a:r>
              <a:rPr sz="2400" u="heavy" spc="-13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2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</a:t>
            </a:r>
            <a:r>
              <a:rPr sz="2400" u="heavy" spc="-7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6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yp</a:t>
            </a:r>
            <a:r>
              <a:rPr sz="3350" u="heavy" spc="-6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</a:t>
            </a:r>
            <a:r>
              <a:rPr sz="3600" spc="-89" baseline="2314" dirty="0">
                <a:solidFill>
                  <a:srgbClr val="FFFF00"/>
                </a:solidFill>
                <a:latin typeface="Symbol"/>
                <a:cs typeface="Symbol"/>
              </a:rPr>
              <a:t></a:t>
            </a:r>
            <a:r>
              <a:rPr sz="3600" spc="-89" baseline="2314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400" u="heavy" spc="-6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u="heavy" spc="4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Symbol"/>
                <a:cs typeface="Symbol"/>
              </a:rPr>
              <a:t></a:t>
            </a:r>
            <a:r>
              <a:rPr sz="2400" u="heavy" spc="4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2400" spc="40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400" u="heavy" spc="4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u="heavy" spc="5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Pmp	</a:t>
            </a:r>
            <a:r>
              <a:rPr sz="3600" spc="37" baseline="6944" dirty="0">
                <a:solidFill>
                  <a:srgbClr val="FFFF00"/>
                </a:solidFill>
                <a:latin typeface="Symbol"/>
                <a:cs typeface="Symbol"/>
              </a:rPr>
              <a:t></a:t>
            </a:r>
            <a:endParaRPr sz="3600" baseline="6944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20399" y="5624950"/>
            <a:ext cx="130937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75385" algn="l"/>
              </a:tabLst>
            </a:pPr>
            <a:r>
              <a:rPr sz="1550" spc="5" dirty="0">
                <a:solidFill>
                  <a:srgbClr val="FFFF00"/>
                </a:solidFill>
                <a:latin typeface="Times New Roman"/>
                <a:cs typeface="Times New Roman"/>
              </a:rPr>
              <a:t>E	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70173" y="5512461"/>
            <a:ext cx="2368550" cy="396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47370" algn="l"/>
                <a:tab pos="2235835" algn="l"/>
              </a:tabLst>
            </a:pPr>
            <a:r>
              <a:rPr sz="1550" spc="5" dirty="0">
                <a:solidFill>
                  <a:srgbClr val="FFFF00"/>
                </a:solidFill>
                <a:latin typeface="Times New Roman"/>
                <a:cs typeface="Times New Roman"/>
              </a:rPr>
              <a:t>E	</a:t>
            </a:r>
            <a:r>
              <a:rPr sz="3600" spc="22" baseline="1157" dirty="0">
                <a:solidFill>
                  <a:srgbClr val="FFFF00"/>
                </a:solidFill>
                <a:latin typeface="Symbol"/>
                <a:cs typeface="Symbol"/>
              </a:rPr>
              <a:t></a:t>
            </a:r>
            <a:r>
              <a:rPr sz="3600" spc="22" baseline="1157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3600" spc="22" baseline="1157" dirty="0">
                <a:solidFill>
                  <a:srgbClr val="FFFF00"/>
                </a:solidFill>
                <a:latin typeface="Symbol"/>
                <a:cs typeface="Symbol"/>
              </a:rPr>
              <a:t></a:t>
            </a:r>
            <a:endParaRPr sz="3600" baseline="1157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72278" y="4956214"/>
            <a:ext cx="1310640" cy="513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48945">
              <a:lnSpc>
                <a:spcPts val="1900"/>
              </a:lnSpc>
              <a:spcBef>
                <a:spcPts val="135"/>
              </a:spcBef>
              <a:tabLst>
                <a:tab pos="792480" algn="l"/>
              </a:tabLst>
            </a:pP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</a:t>
            </a:r>
            <a:r>
              <a:rPr sz="2400" spc="25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3600" spc="67" baseline="-6944" dirty="0">
                <a:solidFill>
                  <a:srgbClr val="FFFF00"/>
                </a:solidFill>
                <a:latin typeface="Times New Roman"/>
                <a:cs typeface="Times New Roman"/>
              </a:rPr>
              <a:t>W</a:t>
            </a:r>
            <a:endParaRPr sz="3600" baseline="-6944">
              <a:latin typeface="Times New Roman"/>
              <a:cs typeface="Times New Roman"/>
            </a:endParaRPr>
          </a:p>
          <a:p>
            <a:pPr marL="38100">
              <a:lnSpc>
                <a:spcPts val="1900"/>
              </a:lnSpc>
              <a:tabLst>
                <a:tab pos="1075055" algn="l"/>
              </a:tabLst>
            </a:pPr>
            <a:r>
              <a:rPr sz="3600" spc="52" baseline="-21990" dirty="0">
                <a:solidFill>
                  <a:srgbClr val="FFFF00"/>
                </a:solidFill>
                <a:latin typeface="Times New Roman"/>
                <a:cs typeface="Times New Roman"/>
              </a:rPr>
              <a:t>m	</a:t>
            </a:r>
            <a:r>
              <a:rPr sz="1550" spc="-40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1550" spc="-40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86143" y="5176242"/>
            <a:ext cx="2818765" cy="4171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812165" algn="l"/>
                <a:tab pos="1736089" algn="l"/>
              </a:tabLst>
            </a:pPr>
            <a:r>
              <a:rPr sz="2400" spc="2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4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400" spc="25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400" spc="10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r>
              <a:rPr sz="2400" spc="-2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217" baseline="-9259" dirty="0">
                <a:solidFill>
                  <a:srgbClr val="FFFF00"/>
                </a:solidFill>
                <a:latin typeface="Symbol"/>
                <a:cs typeface="Symbol"/>
              </a:rPr>
              <a:t></a:t>
            </a:r>
            <a:r>
              <a:rPr sz="3600" spc="217" baseline="-43981" dirty="0">
                <a:solidFill>
                  <a:srgbClr val="FFFF00"/>
                </a:solidFill>
                <a:latin typeface="Times New Roman"/>
                <a:cs typeface="Times New Roman"/>
              </a:rPr>
              <a:t>PM	</a:t>
            </a:r>
            <a:r>
              <a:rPr sz="3600" spc="44" baseline="-43981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3600" spc="-22" baseline="-4398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10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r>
              <a:rPr sz="2400" spc="-229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127" baseline="-15046" dirty="0">
                <a:solidFill>
                  <a:srgbClr val="FFFF00"/>
                </a:solidFill>
                <a:latin typeface="Symbol"/>
                <a:cs typeface="Symbol"/>
              </a:rPr>
              <a:t></a:t>
            </a:r>
            <a:r>
              <a:rPr sz="2400" spc="-85" dirty="0">
                <a:solidFill>
                  <a:srgbClr val="FFFF00"/>
                </a:solidFill>
                <a:latin typeface="Times New Roman"/>
                <a:cs typeface="Times New Roman"/>
              </a:rPr>
              <a:t>1</a:t>
            </a:r>
            <a:r>
              <a:rPr sz="2400" spc="-3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25" dirty="0">
                <a:solidFill>
                  <a:srgbClr val="FFFF00"/>
                </a:solidFill>
                <a:latin typeface="Symbol"/>
                <a:cs typeface="Symbol"/>
              </a:rPr>
              <a:t></a:t>
            </a:r>
            <a:r>
              <a:rPr sz="2400" spc="-2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50" i="1" spc="-45" dirty="0">
                <a:solidFill>
                  <a:srgbClr val="FFFF00"/>
                </a:solidFill>
                <a:latin typeface="Symbol"/>
                <a:cs typeface="Symbol"/>
              </a:rPr>
              <a:t></a:t>
            </a:r>
            <a:endParaRPr sz="25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8490" y="5940552"/>
            <a:ext cx="6151880" cy="82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0" indent="-375285">
              <a:lnSpc>
                <a:spcPts val="2765"/>
              </a:lnSpc>
              <a:spcBef>
                <a:spcPts val="100"/>
              </a:spcBef>
              <a:buChar char="•"/>
              <a:tabLst>
                <a:tab pos="412750" algn="l"/>
                <a:tab pos="413384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Equilíbrio no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mercado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divisas</a:t>
            </a:r>
            <a:endParaRPr sz="2400">
              <a:latin typeface="Times New Roman"/>
              <a:cs typeface="Times New Roman"/>
            </a:endParaRPr>
          </a:p>
          <a:p>
            <a:pPr marL="1818639">
              <a:lnSpc>
                <a:spcPts val="3545"/>
              </a:lnSpc>
            </a:pPr>
            <a:r>
              <a:rPr sz="2300" spc="8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300" spc="-2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35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r>
              <a:rPr sz="2300" spc="-1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55" dirty="0">
                <a:solidFill>
                  <a:srgbClr val="FFFF00"/>
                </a:solidFill>
                <a:latin typeface="Times New Roman"/>
                <a:cs typeface="Times New Roman"/>
              </a:rPr>
              <a:t>x</a:t>
            </a:r>
            <a:r>
              <a:rPr sz="3050" spc="55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300" spc="55" dirty="0">
                <a:solidFill>
                  <a:srgbClr val="FFFF00"/>
                </a:solidFill>
                <a:latin typeface="Times New Roman"/>
                <a:cs typeface="Times New Roman"/>
              </a:rPr>
              <a:t>P,</a:t>
            </a:r>
            <a:r>
              <a:rPr sz="2450" i="1" spc="5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50" i="1" spc="-3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50" spc="-210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r>
              <a:rPr sz="3050" spc="-4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80" dirty="0">
                <a:solidFill>
                  <a:srgbClr val="FFFF00"/>
                </a:solidFill>
                <a:latin typeface="Symbol"/>
                <a:cs typeface="Symbol"/>
              </a:rPr>
              <a:t></a:t>
            </a:r>
            <a:r>
              <a:rPr sz="2300" spc="-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50" i="1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50" i="1" spc="-11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35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r>
              <a:rPr sz="2300" spc="-2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13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175" spc="195" baseline="40229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2175" spc="719" baseline="40229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35" dirty="0">
                <a:solidFill>
                  <a:srgbClr val="FFFF00"/>
                </a:solidFill>
                <a:latin typeface="Symbol"/>
                <a:cs typeface="Symbol"/>
              </a:rPr>
              <a:t></a:t>
            </a:r>
            <a:r>
              <a:rPr sz="2300" spc="-2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8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050" spc="85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300" spc="85" dirty="0">
                <a:solidFill>
                  <a:srgbClr val="FFFF00"/>
                </a:solidFill>
                <a:latin typeface="Times New Roman"/>
                <a:cs typeface="Times New Roman"/>
              </a:rPr>
              <a:t>y,P,</a:t>
            </a:r>
            <a:r>
              <a:rPr sz="2450" i="1" spc="85" dirty="0">
                <a:solidFill>
                  <a:srgbClr val="FFFF00"/>
                </a:solidFill>
                <a:latin typeface="Symbol"/>
                <a:cs typeface="Symbol"/>
              </a:rPr>
              <a:t></a:t>
            </a:r>
            <a:r>
              <a:rPr sz="2450" i="1" spc="-3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50" spc="60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r>
              <a:rPr sz="2300" spc="60" dirty="0">
                <a:solidFill>
                  <a:srgbClr val="FFFF00"/>
                </a:solidFill>
                <a:latin typeface="Symbol"/>
                <a:cs typeface="Symbol"/>
              </a:rPr>
              <a:t></a:t>
            </a:r>
            <a:r>
              <a:rPr sz="2300" spc="-1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300" spc="-50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3050" spc="-50" dirty="0">
                <a:solidFill>
                  <a:srgbClr val="FFFF00"/>
                </a:solidFill>
                <a:latin typeface="Symbol"/>
                <a:cs typeface="Symbol"/>
              </a:rPr>
              <a:t></a:t>
            </a:r>
            <a:r>
              <a:rPr sz="2300" spc="-50" dirty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sz="3050" spc="-50" dirty="0">
                <a:solidFill>
                  <a:srgbClr val="FFFF00"/>
                </a:solidFill>
                <a:latin typeface="Symbol"/>
                <a:cs typeface="Symbol"/>
              </a:rPr>
              <a:t>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71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8035" marR="5080" indent="-15113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Modelo Novo-Keynesiano para </a:t>
            </a:r>
            <a:r>
              <a:rPr spc="-10" dirty="0"/>
              <a:t>uma economia </a:t>
            </a:r>
            <a:r>
              <a:rPr spc="-5" dirty="0"/>
              <a:t>aberta  </a:t>
            </a:r>
            <a:r>
              <a:rPr dirty="0"/>
              <a:t>supondo </a:t>
            </a:r>
            <a:r>
              <a:rPr spc="-5" dirty="0"/>
              <a:t>equilíbrio </a:t>
            </a:r>
            <a:r>
              <a:rPr dirty="0"/>
              <a:t>do </a:t>
            </a:r>
            <a:r>
              <a:rPr spc="-10" dirty="0"/>
              <a:t>BP </a:t>
            </a:r>
            <a:r>
              <a:rPr spc="-5" dirty="0"/>
              <a:t>e taxa </a:t>
            </a:r>
            <a:r>
              <a:rPr dirty="0"/>
              <a:t>da </a:t>
            </a:r>
            <a:r>
              <a:rPr spc="-10" dirty="0"/>
              <a:t>câmbio</a:t>
            </a:r>
            <a:r>
              <a:rPr spc="-35" dirty="0"/>
              <a:t> </a:t>
            </a:r>
            <a:r>
              <a:rPr spc="-5" dirty="0"/>
              <a:t>flexível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0050" marR="18415" indent="-375285">
              <a:lnSpc>
                <a:spcPct val="100000"/>
              </a:lnSpc>
              <a:spcBef>
                <a:spcPts val="105"/>
              </a:spcBef>
              <a:buChar char="•"/>
              <a:tabLst>
                <a:tab pos="400050" algn="l"/>
                <a:tab pos="400685" algn="l"/>
                <a:tab pos="833119" algn="l"/>
                <a:tab pos="2015489" algn="l"/>
                <a:tab pos="2521585" algn="l"/>
                <a:tab pos="3921760" algn="l"/>
                <a:tab pos="4446270" algn="l"/>
                <a:tab pos="5262880" algn="l"/>
                <a:tab pos="6480810" algn="l"/>
                <a:tab pos="6820534" algn="l"/>
                <a:tab pos="7436484" algn="l"/>
              </a:tabLst>
            </a:pPr>
            <a:r>
              <a:rPr dirty="0"/>
              <a:t>O	</a:t>
            </a:r>
            <a:r>
              <a:rPr spc="-5" dirty="0"/>
              <a:t>siste</a:t>
            </a:r>
            <a:r>
              <a:rPr spc="-10" dirty="0"/>
              <a:t>m</a:t>
            </a:r>
            <a:r>
              <a:rPr dirty="0"/>
              <a:t>a	</a:t>
            </a:r>
            <a:r>
              <a:rPr spc="5" dirty="0"/>
              <a:t>d</a:t>
            </a:r>
            <a:r>
              <a:rPr dirty="0"/>
              <a:t>e	</a:t>
            </a:r>
            <a:r>
              <a:rPr spc="-20" dirty="0"/>
              <a:t>e</a:t>
            </a:r>
            <a:r>
              <a:rPr spc="-10" dirty="0"/>
              <a:t>q</a:t>
            </a:r>
            <a:r>
              <a:rPr spc="5" dirty="0"/>
              <a:t>u</a:t>
            </a:r>
            <a:r>
              <a:rPr spc="-5" dirty="0"/>
              <a:t>a</a:t>
            </a:r>
            <a:r>
              <a:rPr spc="-20" dirty="0"/>
              <a:t>ç</a:t>
            </a:r>
            <a:r>
              <a:rPr spc="5" dirty="0"/>
              <a:t>õ</a:t>
            </a:r>
            <a:r>
              <a:rPr spc="-5" dirty="0"/>
              <a:t>e</a:t>
            </a:r>
            <a:r>
              <a:rPr dirty="0"/>
              <a:t>s	</a:t>
            </a:r>
            <a:r>
              <a:rPr spc="-10" dirty="0"/>
              <a:t>d</a:t>
            </a:r>
            <a:r>
              <a:rPr dirty="0"/>
              <a:t>o	</a:t>
            </a:r>
            <a:r>
              <a:rPr spc="-5" dirty="0"/>
              <a:t>sli</a:t>
            </a:r>
            <a:r>
              <a:rPr spc="5" dirty="0"/>
              <a:t>d</a:t>
            </a:r>
            <a:r>
              <a:rPr dirty="0"/>
              <a:t>e	</a:t>
            </a:r>
            <a:r>
              <a:rPr spc="-20" dirty="0"/>
              <a:t>a</a:t>
            </a:r>
            <a:r>
              <a:rPr spc="5" dirty="0"/>
              <a:t>n</a:t>
            </a:r>
            <a:r>
              <a:rPr spc="-5" dirty="0"/>
              <a:t>teri</a:t>
            </a:r>
            <a:r>
              <a:rPr spc="5" dirty="0"/>
              <a:t>o</a:t>
            </a:r>
            <a:r>
              <a:rPr dirty="0"/>
              <a:t>r	é	</a:t>
            </a:r>
            <a:r>
              <a:rPr spc="5" dirty="0"/>
              <a:t>u</a:t>
            </a:r>
            <a:r>
              <a:rPr dirty="0"/>
              <a:t>m	</a:t>
            </a:r>
            <a:r>
              <a:rPr spc="-5" dirty="0"/>
              <a:t>si</a:t>
            </a:r>
            <a:r>
              <a:rPr spc="5" dirty="0"/>
              <a:t>s</a:t>
            </a:r>
            <a:r>
              <a:rPr spc="-5" dirty="0"/>
              <a:t>te</a:t>
            </a:r>
            <a:r>
              <a:rPr spc="-10" dirty="0"/>
              <a:t>m</a:t>
            </a:r>
            <a:r>
              <a:rPr dirty="0"/>
              <a:t>a  </a:t>
            </a:r>
            <a:r>
              <a:rPr spc="-5" dirty="0"/>
              <a:t>interativo.</a:t>
            </a:r>
          </a:p>
          <a:p>
            <a:pPr marL="409575" marR="7620" indent="-375285">
              <a:lnSpc>
                <a:spcPts val="2800"/>
              </a:lnSpc>
              <a:spcBef>
                <a:spcPts val="1070"/>
              </a:spcBef>
              <a:buChar char="•"/>
              <a:tabLst>
                <a:tab pos="409575" algn="l"/>
                <a:tab pos="410209" algn="l"/>
              </a:tabLst>
            </a:pPr>
            <a:r>
              <a:rPr spc="-5" dirty="0"/>
              <a:t>Uma modificação </a:t>
            </a:r>
            <a:r>
              <a:rPr dirty="0"/>
              <a:t>de </a:t>
            </a:r>
            <a:r>
              <a:rPr dirty="0">
                <a:latin typeface="Symbol"/>
                <a:cs typeface="Symbol"/>
              </a:rPr>
              <a:t></a:t>
            </a:r>
            <a:r>
              <a:rPr dirty="0"/>
              <a:t> </a:t>
            </a:r>
            <a:r>
              <a:rPr spc="-5" dirty="0"/>
              <a:t>provoca </a:t>
            </a:r>
            <a:r>
              <a:rPr dirty="0"/>
              <a:t>o </a:t>
            </a:r>
            <a:r>
              <a:rPr spc="-5" dirty="0"/>
              <a:t>deslocamento </a:t>
            </a:r>
            <a:r>
              <a:rPr dirty="0"/>
              <a:t>da </a:t>
            </a:r>
            <a:r>
              <a:rPr spc="-5" dirty="0"/>
              <a:t>curva IS. </a:t>
            </a:r>
            <a:r>
              <a:rPr spc="-5" dirty="0">
                <a:solidFill>
                  <a:srgbClr val="FFFFFF"/>
                </a:solidFill>
              </a:rPr>
              <a:t> (altera </a:t>
            </a:r>
            <a:r>
              <a:rPr dirty="0">
                <a:solidFill>
                  <a:srgbClr val="FFFFFF"/>
                </a:solidFill>
              </a:rPr>
              <a:t>o equilíbrio no </a:t>
            </a:r>
            <a:r>
              <a:rPr spc="-5" dirty="0">
                <a:solidFill>
                  <a:srgbClr val="FFFFFF"/>
                </a:solidFill>
              </a:rPr>
              <a:t>mercado </a:t>
            </a:r>
            <a:r>
              <a:rPr dirty="0">
                <a:solidFill>
                  <a:srgbClr val="FFFFFF"/>
                </a:solidFill>
              </a:rPr>
              <a:t>de</a:t>
            </a:r>
            <a:r>
              <a:rPr spc="-4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produtos)</a:t>
            </a:r>
          </a:p>
          <a:p>
            <a:pPr marL="409575" marR="8255" indent="-375285">
              <a:lnSpc>
                <a:spcPts val="2810"/>
              </a:lnSpc>
              <a:spcBef>
                <a:spcPts val="1555"/>
              </a:spcBef>
              <a:buChar char="•"/>
              <a:tabLst>
                <a:tab pos="409575" algn="l"/>
                <a:tab pos="410209" algn="l"/>
                <a:tab pos="1153795" algn="l"/>
                <a:tab pos="3143885" algn="l"/>
                <a:tab pos="3629660" algn="l"/>
                <a:tab pos="4538345" algn="l"/>
                <a:tab pos="5006340" algn="l"/>
                <a:tab pos="6325870" algn="l"/>
                <a:tab pos="6943090" algn="l"/>
                <a:tab pos="7555865" algn="l"/>
                <a:tab pos="8270875" algn="l"/>
              </a:tabLst>
            </a:pPr>
            <a:r>
              <a:rPr spc="5" dirty="0"/>
              <a:t>E</a:t>
            </a:r>
            <a:r>
              <a:rPr spc="-10" dirty="0"/>
              <a:t>st</a:t>
            </a:r>
            <a:r>
              <a:rPr dirty="0"/>
              <a:t>e	</a:t>
            </a:r>
            <a:r>
              <a:rPr spc="5" dirty="0"/>
              <a:t>d</a:t>
            </a:r>
            <a:r>
              <a:rPr spc="-5" dirty="0"/>
              <a:t>esl</a:t>
            </a:r>
            <a:r>
              <a:rPr spc="-10" dirty="0"/>
              <a:t>o</a:t>
            </a:r>
            <a:r>
              <a:rPr spc="-5" dirty="0"/>
              <a:t>ca</a:t>
            </a:r>
            <a:r>
              <a:rPr spc="-10" dirty="0"/>
              <a:t>m</a:t>
            </a:r>
            <a:r>
              <a:rPr spc="-5" dirty="0"/>
              <a:t>e</a:t>
            </a:r>
            <a:r>
              <a:rPr spc="5" dirty="0"/>
              <a:t>n</a:t>
            </a:r>
            <a:r>
              <a:rPr spc="-5" dirty="0"/>
              <a:t>t</a:t>
            </a:r>
            <a:r>
              <a:rPr dirty="0"/>
              <a:t>o	</a:t>
            </a:r>
            <a:r>
              <a:rPr spc="-10" dirty="0"/>
              <a:t>d</a:t>
            </a:r>
            <a:r>
              <a:rPr dirty="0"/>
              <a:t>a	</a:t>
            </a:r>
            <a:r>
              <a:rPr spc="-5" dirty="0"/>
              <a:t>c</a:t>
            </a:r>
            <a:r>
              <a:rPr spc="5" dirty="0"/>
              <a:t>u</a:t>
            </a:r>
            <a:r>
              <a:rPr spc="-20" dirty="0"/>
              <a:t>r</a:t>
            </a:r>
            <a:r>
              <a:rPr spc="5" dirty="0"/>
              <a:t>v</a:t>
            </a:r>
            <a:r>
              <a:rPr dirty="0"/>
              <a:t>a	</a:t>
            </a:r>
            <a:r>
              <a:rPr spc="-5" dirty="0"/>
              <a:t>I</a:t>
            </a:r>
            <a:r>
              <a:rPr dirty="0"/>
              <a:t>S	</a:t>
            </a:r>
            <a:r>
              <a:rPr spc="5" dirty="0"/>
              <a:t>p</a:t>
            </a:r>
            <a:r>
              <a:rPr spc="-5" dirty="0"/>
              <a:t>r</a:t>
            </a:r>
            <a:r>
              <a:rPr spc="-10" dirty="0"/>
              <a:t>ov</a:t>
            </a:r>
            <a:r>
              <a:rPr spc="5" dirty="0"/>
              <a:t>o</a:t>
            </a:r>
            <a:r>
              <a:rPr spc="-5" dirty="0"/>
              <a:t>ca</a:t>
            </a:r>
            <a:r>
              <a:rPr dirty="0"/>
              <a:t>,	</a:t>
            </a:r>
            <a:r>
              <a:rPr spc="5" dirty="0"/>
              <a:t>po</a:t>
            </a:r>
            <a:r>
              <a:rPr dirty="0"/>
              <a:t>r	</a:t>
            </a:r>
            <a:r>
              <a:rPr spc="-20" dirty="0"/>
              <a:t>s</a:t>
            </a:r>
            <a:r>
              <a:rPr spc="5" dirty="0"/>
              <a:t>u</a:t>
            </a:r>
            <a:r>
              <a:rPr dirty="0"/>
              <a:t>a	</a:t>
            </a:r>
            <a:r>
              <a:rPr spc="5" dirty="0"/>
              <a:t>v</a:t>
            </a:r>
            <a:r>
              <a:rPr spc="-20" dirty="0"/>
              <a:t>e</a:t>
            </a:r>
            <a:r>
              <a:rPr spc="-5" dirty="0"/>
              <a:t>z</a:t>
            </a:r>
            <a:r>
              <a:rPr dirty="0"/>
              <a:t>,	o  </a:t>
            </a:r>
            <a:r>
              <a:rPr spc="-5" dirty="0"/>
              <a:t>deslocamento </a:t>
            </a:r>
            <a:r>
              <a:rPr dirty="0"/>
              <a:t>da curva de demanda</a:t>
            </a:r>
            <a:r>
              <a:rPr spc="-100" dirty="0"/>
              <a:t> </a:t>
            </a:r>
            <a:r>
              <a:rPr dirty="0"/>
              <a:t>agregada.</a:t>
            </a:r>
          </a:p>
          <a:p>
            <a:pPr marL="410209" marR="5715" indent="-375920">
              <a:lnSpc>
                <a:spcPts val="2810"/>
              </a:lnSpc>
              <a:spcBef>
                <a:spcPts val="1550"/>
              </a:spcBef>
              <a:buChar char="•"/>
              <a:tabLst>
                <a:tab pos="409575" algn="l"/>
                <a:tab pos="410209" algn="l"/>
                <a:tab pos="776605" algn="l"/>
                <a:tab pos="2720340" algn="l"/>
                <a:tab pos="3160395" algn="l"/>
                <a:tab pos="4022090" algn="l"/>
                <a:tab pos="4462145" algn="l"/>
                <a:tab pos="5782310" algn="l"/>
                <a:tab pos="7100570" algn="l"/>
                <a:tab pos="8292465" algn="l"/>
              </a:tabLst>
            </a:pPr>
            <a:r>
              <a:rPr dirty="0"/>
              <a:t>O	</a:t>
            </a:r>
            <a:r>
              <a:rPr spc="5" dirty="0"/>
              <a:t>d</a:t>
            </a:r>
            <a:r>
              <a:rPr spc="-5" dirty="0"/>
              <a:t>esl</a:t>
            </a:r>
            <a:r>
              <a:rPr spc="5" dirty="0"/>
              <a:t>o</a:t>
            </a:r>
            <a:r>
              <a:rPr spc="-5" dirty="0"/>
              <a:t>c</a:t>
            </a:r>
            <a:r>
              <a:rPr spc="-20" dirty="0"/>
              <a:t>a</a:t>
            </a:r>
            <a:r>
              <a:rPr spc="-10" dirty="0"/>
              <a:t>m</a:t>
            </a:r>
            <a:r>
              <a:rPr spc="-5" dirty="0"/>
              <a:t>e</a:t>
            </a:r>
            <a:r>
              <a:rPr spc="5" dirty="0"/>
              <a:t>n</a:t>
            </a:r>
            <a:r>
              <a:rPr spc="-5" dirty="0"/>
              <a:t>t</a:t>
            </a:r>
            <a:r>
              <a:rPr dirty="0"/>
              <a:t>o	</a:t>
            </a:r>
            <a:r>
              <a:rPr spc="5" dirty="0"/>
              <a:t>d</a:t>
            </a:r>
            <a:r>
              <a:rPr dirty="0"/>
              <a:t>a	</a:t>
            </a:r>
            <a:r>
              <a:rPr spc="-5" dirty="0"/>
              <a:t>c</a:t>
            </a:r>
            <a:r>
              <a:rPr spc="5" dirty="0"/>
              <a:t>u</a:t>
            </a:r>
            <a:r>
              <a:rPr spc="-5" dirty="0"/>
              <a:t>r</a:t>
            </a:r>
            <a:r>
              <a:rPr spc="-10" dirty="0"/>
              <a:t>v</a:t>
            </a:r>
            <a:r>
              <a:rPr dirty="0"/>
              <a:t>a	</a:t>
            </a:r>
            <a:r>
              <a:rPr spc="5" dirty="0"/>
              <a:t>d</a:t>
            </a:r>
            <a:r>
              <a:rPr dirty="0"/>
              <a:t>e	</a:t>
            </a:r>
            <a:r>
              <a:rPr spc="5" dirty="0"/>
              <a:t>d</a:t>
            </a:r>
            <a:r>
              <a:rPr spc="-20" dirty="0"/>
              <a:t>e</a:t>
            </a:r>
            <a:r>
              <a:rPr spc="-10" dirty="0"/>
              <a:t>m</a:t>
            </a:r>
            <a:r>
              <a:rPr spc="-5" dirty="0"/>
              <a:t>a</a:t>
            </a:r>
            <a:r>
              <a:rPr spc="5" dirty="0"/>
              <a:t>nd</a:t>
            </a:r>
            <a:r>
              <a:rPr dirty="0"/>
              <a:t>a	</a:t>
            </a:r>
            <a:r>
              <a:rPr spc="-5" dirty="0"/>
              <a:t>a</a:t>
            </a:r>
            <a:r>
              <a:rPr spc="5" dirty="0"/>
              <a:t>g</a:t>
            </a:r>
            <a:r>
              <a:rPr spc="-20" dirty="0"/>
              <a:t>r</a:t>
            </a:r>
            <a:r>
              <a:rPr spc="-5" dirty="0"/>
              <a:t>e</a:t>
            </a:r>
            <a:r>
              <a:rPr spc="5" dirty="0"/>
              <a:t>g</a:t>
            </a:r>
            <a:r>
              <a:rPr spc="-20" dirty="0"/>
              <a:t>a</a:t>
            </a:r>
            <a:r>
              <a:rPr spc="5" dirty="0"/>
              <a:t>d</a:t>
            </a:r>
            <a:r>
              <a:rPr dirty="0"/>
              <a:t>a	</a:t>
            </a:r>
            <a:r>
              <a:rPr spc="5" dirty="0"/>
              <a:t>p</a:t>
            </a:r>
            <a:r>
              <a:rPr spc="-20" dirty="0"/>
              <a:t>r</a:t>
            </a:r>
            <a:r>
              <a:rPr spc="5" dirty="0"/>
              <a:t>o</a:t>
            </a:r>
            <a:r>
              <a:rPr spc="-10" dirty="0"/>
              <a:t>v</a:t>
            </a:r>
            <a:r>
              <a:rPr spc="5" dirty="0"/>
              <a:t>o</a:t>
            </a:r>
            <a:r>
              <a:rPr spc="-5" dirty="0"/>
              <a:t>c</a:t>
            </a:r>
            <a:r>
              <a:rPr dirty="0"/>
              <a:t>a	a  </a:t>
            </a:r>
            <a:r>
              <a:rPr spc="-5" dirty="0"/>
              <a:t>modificação </a:t>
            </a:r>
            <a:r>
              <a:rPr dirty="0"/>
              <a:t>no nível de</a:t>
            </a:r>
            <a:r>
              <a:rPr spc="-45" dirty="0"/>
              <a:t> </a:t>
            </a:r>
            <a:r>
              <a:rPr dirty="0"/>
              <a:t>preço.</a:t>
            </a:r>
          </a:p>
          <a:p>
            <a:pPr marL="410209" marR="5080" indent="-375285">
              <a:lnSpc>
                <a:spcPts val="2810"/>
              </a:lnSpc>
              <a:spcBef>
                <a:spcPts val="1555"/>
              </a:spcBef>
              <a:buChar char="•"/>
              <a:tabLst>
                <a:tab pos="410209" algn="l"/>
                <a:tab pos="410845" algn="l"/>
                <a:tab pos="2036445" algn="l"/>
                <a:tab pos="2512060" algn="l"/>
                <a:tab pos="3316604" algn="l"/>
                <a:tab pos="3773804" algn="l"/>
                <a:tab pos="4650105" algn="l"/>
                <a:tab pos="5857240" algn="l"/>
                <a:tab pos="6166485" algn="l"/>
                <a:tab pos="8126095" algn="l"/>
              </a:tabLst>
            </a:pPr>
            <a:r>
              <a:rPr dirty="0"/>
              <a:t>A </a:t>
            </a:r>
            <a:r>
              <a:rPr spc="-305" dirty="0"/>
              <a:t> </a:t>
            </a:r>
            <a:r>
              <a:rPr spc="-10" dirty="0"/>
              <a:t>v</a:t>
            </a:r>
            <a:r>
              <a:rPr spc="-5" dirty="0"/>
              <a:t>ariaçã</a:t>
            </a:r>
            <a:r>
              <a:rPr dirty="0"/>
              <a:t>o	</a:t>
            </a:r>
            <a:r>
              <a:rPr spc="5" dirty="0"/>
              <a:t>n</a:t>
            </a:r>
            <a:r>
              <a:rPr dirty="0"/>
              <a:t>o	</a:t>
            </a:r>
            <a:r>
              <a:rPr spc="5" dirty="0"/>
              <a:t>n</a:t>
            </a:r>
            <a:r>
              <a:rPr spc="-5" dirty="0"/>
              <a:t>í</a:t>
            </a:r>
            <a:r>
              <a:rPr spc="5" dirty="0"/>
              <a:t>v</a:t>
            </a:r>
            <a:r>
              <a:rPr spc="-5" dirty="0"/>
              <a:t>e</a:t>
            </a:r>
            <a:r>
              <a:rPr dirty="0"/>
              <a:t>l	</a:t>
            </a:r>
            <a:r>
              <a:rPr spc="5" dirty="0"/>
              <a:t>d</a:t>
            </a:r>
            <a:r>
              <a:rPr dirty="0"/>
              <a:t>e	</a:t>
            </a:r>
            <a:r>
              <a:rPr spc="-10" dirty="0"/>
              <a:t>p</a:t>
            </a:r>
            <a:r>
              <a:rPr spc="-5" dirty="0"/>
              <a:t>re</a:t>
            </a:r>
            <a:r>
              <a:rPr spc="-20" dirty="0"/>
              <a:t>ç</a:t>
            </a:r>
            <a:r>
              <a:rPr dirty="0"/>
              <a:t>o	</a:t>
            </a:r>
            <a:r>
              <a:rPr spc="-10" dirty="0"/>
              <a:t>p</a:t>
            </a:r>
            <a:r>
              <a:rPr spc="-5" dirty="0"/>
              <a:t>r</a:t>
            </a:r>
            <a:r>
              <a:rPr spc="5" dirty="0"/>
              <a:t>o</a:t>
            </a:r>
            <a:r>
              <a:rPr spc="-10" dirty="0"/>
              <a:t>v</a:t>
            </a:r>
            <a:r>
              <a:rPr spc="5" dirty="0"/>
              <a:t>o</a:t>
            </a:r>
            <a:r>
              <a:rPr spc="-5" dirty="0"/>
              <a:t>c</a:t>
            </a:r>
            <a:r>
              <a:rPr dirty="0"/>
              <a:t>a	o	</a:t>
            </a:r>
            <a:r>
              <a:rPr spc="-10" dirty="0"/>
              <a:t>d</a:t>
            </a:r>
            <a:r>
              <a:rPr spc="-5" dirty="0"/>
              <a:t>esl</a:t>
            </a:r>
            <a:r>
              <a:rPr spc="5" dirty="0"/>
              <a:t>o</a:t>
            </a:r>
            <a:r>
              <a:rPr spc="-5" dirty="0"/>
              <a:t>ca</a:t>
            </a:r>
            <a:r>
              <a:rPr spc="-10" dirty="0"/>
              <a:t>m</a:t>
            </a:r>
            <a:r>
              <a:rPr spc="-5" dirty="0"/>
              <a:t>e</a:t>
            </a:r>
            <a:r>
              <a:rPr spc="5" dirty="0"/>
              <a:t>n</a:t>
            </a:r>
            <a:r>
              <a:rPr spc="-5" dirty="0"/>
              <a:t>t</a:t>
            </a:r>
            <a:r>
              <a:rPr dirty="0"/>
              <a:t>o	</a:t>
            </a:r>
            <a:r>
              <a:rPr spc="5" dirty="0"/>
              <a:t>da  </a:t>
            </a:r>
            <a:r>
              <a:rPr dirty="0"/>
              <a:t>curva </a:t>
            </a:r>
            <a:r>
              <a:rPr spc="-5" dirty="0"/>
              <a:t>IS </a:t>
            </a:r>
            <a:r>
              <a:rPr dirty="0"/>
              <a:t>e o </a:t>
            </a:r>
            <a:r>
              <a:rPr spc="-5" dirty="0"/>
              <a:t>deslocamento </a:t>
            </a:r>
            <a:r>
              <a:rPr dirty="0"/>
              <a:t>da curva</a:t>
            </a:r>
            <a:r>
              <a:rPr spc="-90" dirty="0"/>
              <a:t> </a:t>
            </a:r>
            <a:r>
              <a:rPr dirty="0"/>
              <a:t>LM.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72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8035" marR="5080" indent="-15113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Modelo Novo-Keynesiano para </a:t>
            </a:r>
            <a:r>
              <a:rPr spc="-10" dirty="0"/>
              <a:t>uma economia </a:t>
            </a:r>
            <a:r>
              <a:rPr spc="-5" dirty="0"/>
              <a:t>aberta  </a:t>
            </a:r>
            <a:r>
              <a:rPr dirty="0"/>
              <a:t>supondo </a:t>
            </a:r>
            <a:r>
              <a:rPr spc="-5" dirty="0"/>
              <a:t>equilíbrio </a:t>
            </a:r>
            <a:r>
              <a:rPr dirty="0"/>
              <a:t>do </a:t>
            </a:r>
            <a:r>
              <a:rPr spc="-10" dirty="0"/>
              <a:t>BP </a:t>
            </a:r>
            <a:r>
              <a:rPr spc="-5" dirty="0"/>
              <a:t>e taxa </a:t>
            </a:r>
            <a:r>
              <a:rPr dirty="0"/>
              <a:t>da </a:t>
            </a:r>
            <a:r>
              <a:rPr spc="-10" dirty="0"/>
              <a:t>câmbio</a:t>
            </a:r>
            <a:r>
              <a:rPr spc="-35" dirty="0"/>
              <a:t> </a:t>
            </a:r>
            <a:r>
              <a:rPr spc="-5" dirty="0"/>
              <a:t>flexível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198752"/>
            <a:ext cx="8439785" cy="3641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7350" marR="15875" indent="-375285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87985" algn="l"/>
              </a:tabLst>
            </a:pP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variação no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nível de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preço provoca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deslocamento </a:t>
            </a:r>
            <a:r>
              <a:rPr sz="2600" spc="5" dirty="0">
                <a:solidFill>
                  <a:srgbClr val="FFFF00"/>
                </a:solidFill>
                <a:latin typeface="Times New Roman"/>
                <a:cs typeface="Times New Roman"/>
              </a:rPr>
              <a:t>da 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curva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IS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e o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deslocamento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da curva</a:t>
            </a:r>
            <a:r>
              <a:rPr sz="2600" spc="-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LM.</a:t>
            </a:r>
            <a:endParaRPr sz="2600">
              <a:latin typeface="Times New Roman"/>
              <a:cs typeface="Times New Roman"/>
            </a:endParaRPr>
          </a:p>
          <a:p>
            <a:pPr marL="396875" marR="5080" indent="-375285" algn="just">
              <a:lnSpc>
                <a:spcPts val="2810"/>
              </a:lnSpc>
              <a:spcBef>
                <a:spcPts val="1050"/>
              </a:spcBef>
              <a:buChar char="•"/>
              <a:tabLst>
                <a:tab pos="397510" algn="l"/>
              </a:tabLst>
            </a:pP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As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modificações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na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quantidade demandada provocam  modificações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na quantidade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produzida, alterando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nível </a:t>
            </a:r>
            <a:r>
              <a:rPr sz="2600" spc="5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preço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(observe a curva de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oferta</a:t>
            </a:r>
            <a:r>
              <a:rPr sz="26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agregada).</a:t>
            </a:r>
            <a:endParaRPr sz="2600">
              <a:latin typeface="Times New Roman"/>
              <a:cs typeface="Times New Roman"/>
            </a:endParaRPr>
          </a:p>
          <a:p>
            <a:pPr marL="396240" marR="5080" indent="-375285" algn="just">
              <a:lnSpc>
                <a:spcPts val="2810"/>
              </a:lnSpc>
              <a:spcBef>
                <a:spcPts val="1550"/>
              </a:spcBef>
              <a:buChar char="•"/>
              <a:tabLst>
                <a:tab pos="396875" algn="l"/>
              </a:tabLst>
            </a:pP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Isto ocorre porque as modificações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na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quantidade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produzida 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provocam modificações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na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quantidade de trabalho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2600" spc="-10" dirty="0">
                <a:solidFill>
                  <a:srgbClr val="FFFF00"/>
                </a:solidFill>
                <a:latin typeface="Times New Roman"/>
                <a:cs typeface="Times New Roman"/>
              </a:rPr>
              <a:t>no 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salário nominal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(veja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função de produção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 a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equação de 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determinação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salários).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73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4755" y="459740"/>
            <a:ext cx="6713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Tipos </a:t>
            </a:r>
            <a:r>
              <a:rPr sz="3600" dirty="0"/>
              <a:t>de </a:t>
            </a:r>
            <a:r>
              <a:rPr sz="3600" spc="-5" dirty="0"/>
              <a:t>modelos</a:t>
            </a:r>
            <a:r>
              <a:rPr sz="3600" spc="-25" dirty="0"/>
              <a:t> </a:t>
            </a:r>
            <a:r>
              <a:rPr sz="3600" spc="-5" dirty="0"/>
              <a:t>macroeconômicos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37540" y="1308353"/>
            <a:ext cx="7741920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O modelo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macroeconômico é um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conjunto </a:t>
            </a:r>
            <a:r>
              <a:rPr sz="3000" spc="10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equações que relacionam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os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agregados  econômicos e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cuja solução são os valores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certos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agregados –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chamados </a:t>
            </a:r>
            <a:r>
              <a:rPr sz="3000" spc="5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variáveis 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dependentes, como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nível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de produto, o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nível 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de preços, o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nível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de emprego, a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taxa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salário 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e a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taxa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juros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–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para certos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valores das 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variáveis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independentes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(essas últimas</a:t>
            </a:r>
            <a:r>
              <a:rPr sz="3000" spc="6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podem 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ser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determinadas pela política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fiscal,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monetária  ou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cambial,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ou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serem determinadas fora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do 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país), páginas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18 e</a:t>
            </a:r>
            <a:r>
              <a:rPr sz="3000" spc="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19.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74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8242" y="166052"/>
            <a:ext cx="6713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Tipos </a:t>
            </a:r>
            <a:r>
              <a:rPr sz="3600" dirty="0"/>
              <a:t>de </a:t>
            </a:r>
            <a:r>
              <a:rPr sz="3600" spc="-5" dirty="0"/>
              <a:t>modelos</a:t>
            </a:r>
            <a:r>
              <a:rPr sz="3600" spc="-25" dirty="0"/>
              <a:t> </a:t>
            </a:r>
            <a:r>
              <a:rPr sz="3600" spc="-5" dirty="0"/>
              <a:t>macroeconômicos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34302" y="816102"/>
            <a:ext cx="8801100" cy="566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A macroeconomia considera a economia dividida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em cinco 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mercados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(mercado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de produto, mercado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moedas, mercado </a:t>
            </a:r>
            <a:r>
              <a:rPr sz="2500" spc="5" dirty="0">
                <a:solidFill>
                  <a:srgbClr val="FFFF00"/>
                </a:solidFill>
                <a:latin typeface="Times New Roman"/>
                <a:cs typeface="Times New Roman"/>
              </a:rPr>
              <a:t>de 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títulos, </a:t>
            </a:r>
            <a:r>
              <a:rPr sz="2500" spc="-10" dirty="0">
                <a:solidFill>
                  <a:srgbClr val="FFFF00"/>
                </a:solidFill>
                <a:latin typeface="Times New Roman"/>
                <a:cs typeface="Times New Roman"/>
              </a:rPr>
              <a:t>mercado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de trabalho e </a:t>
            </a:r>
            <a:r>
              <a:rPr sz="2500" spc="-10" dirty="0">
                <a:solidFill>
                  <a:srgbClr val="FFFF00"/>
                </a:solidFill>
                <a:latin typeface="Times New Roman"/>
                <a:cs typeface="Times New Roman"/>
              </a:rPr>
              <a:t>mercado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de</a:t>
            </a:r>
            <a:r>
              <a:rPr sz="2500" spc="229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divisas).</a:t>
            </a:r>
            <a:endParaRPr sz="25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355600" algn="l"/>
              </a:tabLst>
            </a:pPr>
            <a:r>
              <a:rPr sz="2500" spc="-10" dirty="0">
                <a:solidFill>
                  <a:srgbClr val="FFFF00"/>
                </a:solidFill>
                <a:latin typeface="Times New Roman"/>
                <a:cs typeface="Times New Roman"/>
              </a:rPr>
              <a:t>VÁRIOS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modelos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macroeconômicos podem ser gerados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partir 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quais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mercados são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considerados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 das FUNÇÕES  </a:t>
            </a:r>
            <a:r>
              <a:rPr sz="2500" spc="-10" dirty="0">
                <a:solidFill>
                  <a:srgbClr val="FFFF00"/>
                </a:solidFill>
                <a:latin typeface="Times New Roman"/>
                <a:cs typeface="Times New Roman"/>
              </a:rPr>
              <a:t>COMPORTAMENTOS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 consideradas.</a:t>
            </a:r>
            <a:endParaRPr sz="2500">
              <a:latin typeface="Times New Roman"/>
              <a:cs typeface="Times New Roman"/>
            </a:endParaRPr>
          </a:p>
          <a:p>
            <a:pPr marL="354965" marR="7620" indent="-342900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355600" algn="l"/>
              </a:tabLst>
            </a:pPr>
            <a:r>
              <a:rPr sz="2500" spc="-10" dirty="0">
                <a:solidFill>
                  <a:srgbClr val="FFFF00"/>
                </a:solidFill>
                <a:latin typeface="Times New Roman"/>
                <a:cs typeface="Times New Roman"/>
              </a:rPr>
              <a:t>Ou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seja, qual é a função consumo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considerada?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 a função 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investimento?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 a função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tributação?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 a função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demanda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de  moeda? E a função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oferta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de moeda? Qual é a função de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produção  considerada?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Qual é a fórmula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de determinação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do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salário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 da  taxa de</a:t>
            </a:r>
            <a:r>
              <a:rPr sz="2500" spc="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00"/>
                </a:solidFill>
                <a:latin typeface="Times New Roman"/>
                <a:cs typeface="Times New Roman"/>
              </a:rPr>
              <a:t>câmbio?</a:t>
            </a:r>
            <a:endParaRPr sz="2500">
              <a:latin typeface="Times New Roman"/>
              <a:cs typeface="Times New Roman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355600" algn="l"/>
              </a:tabLst>
            </a:pP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Essas funções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variam de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modo a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refletir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o estado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da economia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a  cada</a:t>
            </a:r>
            <a:r>
              <a:rPr sz="2500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FFFF00"/>
                </a:solidFill>
                <a:latin typeface="Times New Roman"/>
                <a:cs typeface="Times New Roman"/>
              </a:rPr>
              <a:t>momento.</a:t>
            </a:r>
            <a:endParaRPr sz="25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355600" algn="l"/>
              </a:tabLst>
            </a:pP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Veja o quadro resumo a seguir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sobre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os modelos</a:t>
            </a:r>
            <a:r>
              <a:rPr sz="2500" spc="3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00" dirty="0">
                <a:solidFill>
                  <a:srgbClr val="FFFF00"/>
                </a:solidFill>
                <a:latin typeface="Times New Roman"/>
                <a:cs typeface="Times New Roman"/>
              </a:rPr>
              <a:t>desenvolvidos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202" y="6454902"/>
            <a:ext cx="22155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até o capítulo</a:t>
            </a:r>
            <a:r>
              <a:rPr sz="25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00"/>
                </a:solidFill>
                <a:latin typeface="Times New Roman"/>
                <a:cs typeface="Times New Roman"/>
              </a:rPr>
              <a:t>15.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75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8737" y="-6350"/>
          <a:ext cx="9026525" cy="6793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7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8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3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6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capítulo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876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Mercados 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5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sz="15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sz="15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ados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974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Página ou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equação</a:t>
                      </a:r>
                      <a:r>
                        <a:rPr sz="1500" b="1" spc="-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do  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modelo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025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Variável 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ndóg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na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Variáveis</a:t>
                      </a:r>
                      <a:r>
                        <a:rPr sz="15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exógenas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7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6457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Mercado</a:t>
                      </a:r>
                      <a:r>
                        <a:rPr sz="15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de  produto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Equação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(4.10)</a:t>
                      </a: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da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página 75 ou figuras</a:t>
                      </a:r>
                      <a:r>
                        <a:rPr sz="15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e 14 da página</a:t>
                      </a:r>
                      <a:r>
                        <a:rPr sz="15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78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PIB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(y)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755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Investimento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(i),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gastos 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do 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governo (g),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tributação (t´),  exportação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(x) e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importação</a:t>
                      </a:r>
                      <a:r>
                        <a:rPr sz="15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(m)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485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Mercados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de  produto,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moedas</a:t>
                      </a:r>
                      <a:r>
                        <a:rPr sz="15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títulos (economia  fechada)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628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Figura 32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(dedução</a:t>
                      </a:r>
                      <a:r>
                        <a:rPr sz="15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da 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curva de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demanda  agregada,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p.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115) 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ou 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equação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(5.14), p.</a:t>
                      </a:r>
                      <a:r>
                        <a:rPr sz="15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117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5" dirty="0">
                          <a:latin typeface="Times New Roman"/>
                          <a:cs typeface="Times New Roman"/>
                        </a:rPr>
                        <a:t>y,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c,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i,</a:t>
                      </a:r>
                      <a:r>
                        <a:rPr sz="15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r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g,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t´, M (totalmente</a:t>
                      </a:r>
                      <a:r>
                        <a:rPr sz="15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exógena)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44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3431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Mercados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de  produto,</a:t>
                      </a:r>
                      <a:r>
                        <a:rPr sz="15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moedas,  títulos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trabalho  (economia  fechada)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73050" algn="just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Páginas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214-215,</a:t>
                      </a:r>
                      <a:r>
                        <a:rPr sz="15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para 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W fixo ou página 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220 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para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5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endógeno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644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5" dirty="0">
                          <a:latin typeface="Times New Roman"/>
                          <a:cs typeface="Times New Roman"/>
                        </a:rPr>
                        <a:t>y, </a:t>
                      </a:r>
                      <a:r>
                        <a:rPr sz="1500" spc="-85" dirty="0">
                          <a:latin typeface="Times New Roman"/>
                          <a:cs typeface="Times New Roman"/>
                        </a:rPr>
                        <a:t>P,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c,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i, </a:t>
                      </a: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r,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W  (no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caso 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da 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página</a:t>
                      </a:r>
                      <a:r>
                        <a:rPr sz="15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220)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g,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t´, M (totalmente exógena),  função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de produção, 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produtividade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preços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matérias 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primas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16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5" dirty="0">
                          <a:latin typeface="Times New Roman"/>
                          <a:cs typeface="Times New Roman"/>
                        </a:rPr>
                        <a:t>14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828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Mercados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de  produto,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moedas,  títulos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trabalho  (economia  fechada,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mas</a:t>
                      </a:r>
                      <a:r>
                        <a:rPr sz="15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com 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novas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funções 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comportamento)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Página 323</a:t>
                      </a:r>
                      <a:r>
                        <a:rPr sz="15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(equações)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ou 324</a:t>
                      </a: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(gráficos)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644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5" dirty="0">
                          <a:latin typeface="Times New Roman"/>
                          <a:cs typeface="Times New Roman"/>
                        </a:rPr>
                        <a:t>y, </a:t>
                      </a:r>
                      <a:r>
                        <a:rPr sz="1500" spc="-85" dirty="0">
                          <a:latin typeface="Times New Roman"/>
                          <a:cs typeface="Times New Roman"/>
                        </a:rPr>
                        <a:t>P,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c,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i, </a:t>
                      </a: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r,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W  e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g,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t´, M (parcialmente exógena),  função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de produção, 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produtividade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preços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matérias 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primas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44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5" dirty="0">
                          <a:latin typeface="Times New Roman"/>
                          <a:cs typeface="Times New Roman"/>
                        </a:rPr>
                        <a:t>15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Todos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os</a:t>
                      </a:r>
                      <a:r>
                        <a:rPr sz="15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mercados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419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Páginas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351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(com</a:t>
                      </a:r>
                      <a:r>
                        <a:rPr sz="15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taxa  de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câmbio fixa)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353 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(com taxa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câmbio  endógena)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5" dirty="0">
                          <a:latin typeface="Times New Roman"/>
                          <a:cs typeface="Times New Roman"/>
                        </a:rPr>
                        <a:t>y, </a:t>
                      </a:r>
                      <a:r>
                        <a:rPr sz="1500" spc="-85" dirty="0">
                          <a:latin typeface="Times New Roman"/>
                          <a:cs typeface="Times New Roman"/>
                        </a:rPr>
                        <a:t>P,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c,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i, x,</a:t>
                      </a:r>
                      <a:r>
                        <a:rPr sz="15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m,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0805" marR="107950">
                        <a:lnSpc>
                          <a:spcPct val="74700"/>
                        </a:lnSpc>
                        <a:spcBef>
                          <a:spcPts val="455"/>
                        </a:spcBef>
                      </a:pP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r, </a:t>
                      </a:r>
                      <a:r>
                        <a:rPr sz="1500" spc="-70" dirty="0">
                          <a:latin typeface="Times New Roman"/>
                          <a:cs typeface="Times New Roman"/>
                        </a:rPr>
                        <a:t>W,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BP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sz="15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Symbol"/>
                          <a:cs typeface="Symbol"/>
                        </a:rPr>
                        <a:t>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2250" spc="-7" baseline="-16666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365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Função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de produção, 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produtividades, preços das 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matérias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primas,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g, t´ e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parte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da 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oferta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moeda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(ditada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pela  política</a:t>
                      </a:r>
                      <a:r>
                        <a:rPr sz="15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monetária)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4410" y="416115"/>
            <a:ext cx="663511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Modelos </a:t>
            </a:r>
            <a:r>
              <a:rPr dirty="0"/>
              <a:t>que </a:t>
            </a:r>
            <a:r>
              <a:rPr spc="-5" dirty="0"/>
              <a:t>explicam o nível </a:t>
            </a:r>
            <a:r>
              <a:rPr dirty="0"/>
              <a:t>do produto </a:t>
            </a:r>
            <a:r>
              <a:rPr spc="-5" dirty="0"/>
              <a:t>e</a:t>
            </a:r>
            <a:r>
              <a:rPr spc="-95" dirty="0"/>
              <a:t> </a:t>
            </a:r>
            <a:r>
              <a:rPr dirty="0"/>
              <a:t>de  </a:t>
            </a:r>
            <a:r>
              <a:rPr spc="-5" dirty="0"/>
              <a:t>preços versus modelos </a:t>
            </a:r>
            <a:r>
              <a:rPr dirty="0"/>
              <a:t>que </a:t>
            </a:r>
            <a:r>
              <a:rPr spc="-5" dirty="0"/>
              <a:t>explicam a taxa </a:t>
            </a:r>
            <a:r>
              <a:rPr dirty="0"/>
              <a:t>de  </a:t>
            </a:r>
            <a:r>
              <a:rPr spc="-10" dirty="0"/>
              <a:t>crescimento </a:t>
            </a:r>
            <a:r>
              <a:rPr dirty="0"/>
              <a:t>do PIB </a:t>
            </a:r>
            <a:r>
              <a:rPr spc="-5" dirty="0"/>
              <a:t>e a taxa </a:t>
            </a:r>
            <a:r>
              <a:rPr dirty="0"/>
              <a:t>de</a:t>
            </a:r>
            <a:r>
              <a:rPr spc="-10" dirty="0"/>
              <a:t> inflação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000504"/>
            <a:ext cx="7472045" cy="3537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Nos capítulos 8, 14 e 15 desenvolveram-se  modelos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que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explicam o NÍVEL do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PIB</a:t>
            </a:r>
            <a:r>
              <a:rPr sz="3200" spc="-1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(y)  e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dos preços</a:t>
            </a:r>
            <a:r>
              <a:rPr sz="3200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(P).</a:t>
            </a:r>
            <a:endParaRPr sz="3200">
              <a:latin typeface="Times New Roman"/>
              <a:cs typeface="Times New Roman"/>
            </a:endParaRPr>
          </a:p>
          <a:p>
            <a:pPr marL="354965" marR="7048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No capítulo 16 desenvolvem-se modelos 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que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explicam a taxa de crescimento do</a:t>
            </a:r>
            <a:r>
              <a:rPr sz="3200" spc="-114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PIB 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 a taxa de crescimento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dos preços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(que é a  taxa de</a:t>
            </a:r>
            <a:r>
              <a:rPr sz="3200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inflação).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58504" y="64277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solidFill>
                  <a:srgbClr val="979797"/>
                </a:solidFill>
                <a:latin typeface="Times New Roman"/>
                <a:cs typeface="Times New Roman"/>
              </a:rPr>
              <a:t>77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8332" y="413702"/>
            <a:ext cx="63855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O saldo </a:t>
            </a:r>
            <a:r>
              <a:rPr sz="3600" dirty="0"/>
              <a:t>do </a:t>
            </a:r>
            <a:r>
              <a:rPr sz="3600" spc="-5" dirty="0"/>
              <a:t>balanço </a:t>
            </a:r>
            <a:r>
              <a:rPr sz="3600" dirty="0"/>
              <a:t>de</a:t>
            </a:r>
            <a:r>
              <a:rPr sz="3600" spc="-15" dirty="0"/>
              <a:t> </a:t>
            </a:r>
            <a:r>
              <a:rPr sz="3600" spc="-5" dirty="0"/>
              <a:t>pagamentos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45427" y="1216152"/>
            <a:ext cx="8669020" cy="5292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marR="177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68300" algn="l"/>
              </a:tabLst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Na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conta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III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há a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subconta “Ativos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reserva”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que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correspondem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ao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Saldo Total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do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Balanço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na 5</a:t>
            </a:r>
            <a:r>
              <a:rPr sz="2400" u="sng" baseline="2430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2400" baseline="2430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versão do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Balanço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Pagamentos,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do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FMI,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e em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vigência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no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Brasil </a:t>
            </a:r>
            <a:r>
              <a:rPr sz="2400" spc="-1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2001 a 2014.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Esses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ativos podem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aumentar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ou</a:t>
            </a:r>
            <a:r>
              <a:rPr sz="2400" spc="-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diminuir.</a:t>
            </a:r>
            <a:endParaRPr sz="2400">
              <a:latin typeface="Times New Roman"/>
              <a:cs typeface="Times New Roman"/>
            </a:endParaRPr>
          </a:p>
          <a:p>
            <a:pPr marL="368300" marR="17780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68300" algn="l"/>
              </a:tabLst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Por exemplo, se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o país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faz exportações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US$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1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milhão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400" spc="-10" dirty="0">
                <a:solidFill>
                  <a:srgbClr val="FFFF00"/>
                </a:solidFill>
                <a:latin typeface="Times New Roman"/>
                <a:cs typeface="Times New Roman"/>
              </a:rPr>
              <a:t>dólares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recebe esse valor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vista (em </a:t>
            </a:r>
            <a:r>
              <a:rPr sz="2400" i="1" spc="-5" dirty="0">
                <a:solidFill>
                  <a:srgbClr val="FFFF00"/>
                </a:solidFill>
                <a:latin typeface="Times New Roman"/>
                <a:cs typeface="Times New Roman"/>
              </a:rPr>
              <a:t>cash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)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e o </a:t>
            </a:r>
            <a:r>
              <a:rPr sz="2400" spc="-10" dirty="0">
                <a:solidFill>
                  <a:srgbClr val="FFFF00"/>
                </a:solidFill>
                <a:latin typeface="Times New Roman"/>
                <a:cs typeface="Times New Roman"/>
              </a:rPr>
              <a:t>mesmo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é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internalizado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no  país, </a:t>
            </a:r>
            <a:r>
              <a:rPr sz="2400" spc="-10" dirty="0">
                <a:solidFill>
                  <a:srgbClr val="FFFF00"/>
                </a:solidFill>
                <a:latin typeface="Times New Roman"/>
                <a:cs typeface="Times New Roman"/>
              </a:rPr>
              <a:t>tem-se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que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os </a:t>
            </a:r>
            <a:r>
              <a:rPr sz="2400" spc="-10" dirty="0">
                <a:solidFill>
                  <a:srgbClr val="FFFF00"/>
                </a:solidFill>
                <a:latin typeface="Times New Roman"/>
                <a:cs typeface="Times New Roman"/>
              </a:rPr>
              <a:t>ativos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reserva aumentarão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em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US$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1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milhão.  De modo similar, se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país pagar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um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financiamento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US$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2 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milhões com uso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moeda estrangeira retida pelas autoridades  monetárias, os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ativos de reserva reduzirão em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US$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2</a:t>
            </a:r>
            <a:r>
              <a:rPr sz="2400" spc="-1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milhões.</a:t>
            </a:r>
            <a:endParaRPr sz="2400">
              <a:latin typeface="Times New Roman"/>
              <a:cs typeface="Times New Roman"/>
            </a:endParaRPr>
          </a:p>
          <a:p>
            <a:pPr marL="367665" marR="17780" indent="-342900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368300" algn="l"/>
              </a:tabLst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O saldo final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subconta “Ativos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reserva” mostram se entrou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em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termos líquidos moeda estrangeira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no </a:t>
            </a:r>
            <a:r>
              <a:rPr sz="2400" spc="-10" dirty="0">
                <a:solidFill>
                  <a:srgbClr val="FFFF00"/>
                </a:solidFill>
                <a:latin typeface="Times New Roman"/>
                <a:cs typeface="Times New Roman"/>
              </a:rPr>
              <a:t>país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(se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saldo for  positivo)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ou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se saiu divisas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do </a:t>
            </a:r>
            <a:r>
              <a:rPr sz="2400" spc="-10" dirty="0">
                <a:solidFill>
                  <a:srgbClr val="FFFF00"/>
                </a:solidFill>
                <a:latin typeface="Times New Roman"/>
                <a:cs typeface="Times New Roman"/>
              </a:rPr>
              <a:t>país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(se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saldo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subconta for 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negativo).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18185825"/>
              </p:ext>
            </p:extLst>
          </p:nvPr>
        </p:nvGraphicFramePr>
        <p:xfrm>
          <a:off x="45719" y="1180227"/>
          <a:ext cx="7421880" cy="4558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1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02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69">
                  <a:extLst>
                    <a:ext uri="{9D8B030D-6E8A-4147-A177-3AD203B41FA5}">
                      <a16:colId xmlns:a16="http://schemas.microsoft.com/office/drawing/2014/main" val="3342940344"/>
                    </a:ext>
                  </a:extLst>
                </a:gridCol>
                <a:gridCol w="554069">
                  <a:extLst>
                    <a:ext uri="{9D8B030D-6E8A-4147-A177-3AD203B41FA5}">
                      <a16:colId xmlns:a16="http://schemas.microsoft.com/office/drawing/2014/main" val="3104670102"/>
                    </a:ext>
                  </a:extLst>
                </a:gridCol>
              </a:tblGrid>
              <a:tr h="260012">
                <a:tc>
                  <a:txBody>
                    <a:bodyPr/>
                    <a:lstStyle/>
                    <a:p>
                      <a:r>
                        <a:rPr lang="pt-BR" sz="9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Componente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2015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2016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67">
                <a:tc>
                  <a:txBody>
                    <a:bodyPr/>
                    <a:lstStyle/>
                    <a:p>
                      <a:r>
                        <a:rPr lang="pt-BR" sz="11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Transações correntes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1100" b="1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9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- 63.409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- 30.529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- 25.337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- 54.794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- 68.022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- 28.208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-46.358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-56.997</a:t>
                      </a: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826">
                <a:tc>
                  <a:txBody>
                    <a:bodyPr/>
                    <a:lstStyle/>
                    <a:p>
                      <a:endParaRPr lang="pt-BR" sz="11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Balança</a:t>
                      </a:r>
                      <a:r>
                        <a:rPr lang="pt-BR" sz="1100" baseline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comercial</a:t>
                      </a:r>
                      <a:endParaRPr lang="pt-BR" sz="11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17.445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44.544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57.325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43.373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26.547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32.370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36.363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44.153</a:t>
                      </a: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187">
                <a:tc>
                  <a:txBody>
                    <a:bodyPr/>
                    <a:lstStyle/>
                    <a:p>
                      <a:endParaRPr lang="pt-BR" sz="11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11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Exportações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189.914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184.267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218.001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239.520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225.800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210.707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284.012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340.328</a:t>
                      </a: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187">
                <a:tc>
                  <a:txBody>
                    <a:bodyPr/>
                    <a:lstStyle/>
                    <a:p>
                      <a:endParaRPr lang="pt-BR" sz="11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110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9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Importações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172.469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139.723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160.675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196.147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199.253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178.337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247.648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296.175</a:t>
                      </a: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863">
                <a:tc>
                  <a:txBody>
                    <a:bodyPr/>
                    <a:lstStyle/>
                    <a:p>
                      <a:endParaRPr lang="pt-BR" sz="11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Balança de Serviços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- 45.670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- 36.656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- 41.628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- 39.328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- 38.481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- 24.657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-26.957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-40.018</a:t>
                      </a: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826">
                <a:tc>
                  <a:txBody>
                    <a:bodyPr/>
                    <a:lstStyle/>
                    <a:p>
                      <a:endParaRPr lang="pt-BR" sz="11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Renda Primária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- 37.935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- 41.543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- 43.170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- 58 824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- 57 272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- 38.264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-58.971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-64.930</a:t>
                      </a: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97">
                <a:tc>
                  <a:txBody>
                    <a:bodyPr/>
                    <a:lstStyle/>
                    <a:p>
                      <a:endParaRPr lang="pt-BR" sz="11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Renda Secundária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2.751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3.126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2.135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- 15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1.184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2.344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3.207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3.798</a:t>
                      </a: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13">
                <a:tc>
                  <a:txBody>
                    <a:bodyPr/>
                    <a:lstStyle/>
                    <a:p>
                      <a:r>
                        <a:rPr lang="pt-BR" sz="11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Conta Capital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11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9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 461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 274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 379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 440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 369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4.141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225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245</a:t>
                      </a: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167">
                <a:tc>
                  <a:txBody>
                    <a:bodyPr/>
                    <a:lstStyle/>
                    <a:p>
                      <a:r>
                        <a:rPr lang="pt-BR" sz="11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Conta Financeira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1100" b="1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9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65.430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22.192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20.406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55.784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67.347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16.260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50.168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58.280</a:t>
                      </a: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9009">
                <a:tc>
                  <a:txBody>
                    <a:bodyPr/>
                    <a:lstStyle/>
                    <a:p>
                      <a:endParaRPr lang="pt-BR" sz="11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Investimento Direto no País (ingressos menos saídas)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64.738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74.295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68.885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78 163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69.174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37.786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46.439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91.502</a:t>
                      </a: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826">
                <a:tc>
                  <a:txBody>
                    <a:bodyPr/>
                    <a:lstStyle/>
                    <a:p>
                      <a:endParaRPr lang="pt-BR" sz="11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Ativos de Reserva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9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1.569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9.237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5.093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2 928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- 26.056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- 14.232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13.967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-7.284</a:t>
                      </a: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9167">
                <a:tc>
                  <a:txBody>
                    <a:bodyPr/>
                    <a:lstStyle/>
                    <a:p>
                      <a:r>
                        <a:rPr lang="pt-BR" sz="11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Erros e Omissões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11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pt-BR" sz="9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- 2.482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8.064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4.552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- 1.429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 305 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7.806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-4.035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-1.527</a:t>
                      </a: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660765" y="3107108"/>
            <a:ext cx="1440548" cy="24468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75" dirty="0">
                <a:solidFill>
                  <a:srgbClr val="002060"/>
                </a:solidFill>
              </a:rPr>
              <a:t>Ativo de reserva negativo implica perda de reservas cambiais. Reservas internacionais do Brasil em dez/2018 = US$ 374,7 bilhões, em dez/2020 = US$ 355,6 bilhões e dez. de 2022 = US$ 324,7 bilhões.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82645" y="5904528"/>
            <a:ext cx="257314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dirty="0">
                <a:solidFill>
                  <a:srgbClr val="FFFF00"/>
                </a:solidFill>
              </a:rPr>
              <a:t>Fonte: Banco Central do Brasil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84949" y="1938236"/>
            <a:ext cx="1289800" cy="10733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75" dirty="0">
                <a:solidFill>
                  <a:srgbClr val="002060"/>
                </a:solidFill>
              </a:rPr>
              <a:t>O PIB cresce se aumentar as exportações e diminuir as importações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52400" y="400861"/>
            <a:ext cx="5775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FFFF00"/>
                </a:solidFill>
              </a:rPr>
              <a:t>Evolução do Balanço de Pagamentos do Brasil em anos recentes (US$ milhões)</a:t>
            </a:r>
            <a:endParaRPr lang="pt-BR" sz="2000" dirty="0">
              <a:solidFill>
                <a:srgbClr val="FFFF00"/>
              </a:solidFill>
            </a:endParaRPr>
          </a:p>
        </p:txBody>
      </p:sp>
      <p:sp>
        <p:nvSpPr>
          <p:cNvPr id="2" name="Chave direita 1"/>
          <p:cNvSpPr/>
          <p:nvPr/>
        </p:nvSpPr>
        <p:spPr>
          <a:xfrm>
            <a:off x="7506753" y="2112643"/>
            <a:ext cx="213360" cy="898964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FFFF00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7506753" y="4419600"/>
            <a:ext cx="106680" cy="685801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Número de Slide 1">
            <a:extLst>
              <a:ext uri="{FF2B5EF4-FFF2-40B4-BE49-F238E27FC236}">
                <a16:creationId xmlns:a16="http://schemas.microsoft.com/office/drawing/2014/main" id="{73846B2C-5EAE-5537-20B0-95F25B884F8B}"/>
              </a:ext>
            </a:extLst>
          </p:cNvPr>
          <p:cNvSpPr txBox="1">
            <a:spLocks/>
          </p:cNvSpPr>
          <p:nvPr/>
        </p:nvSpPr>
        <p:spPr>
          <a:xfrm>
            <a:off x="6115050" y="5738275"/>
            <a:ext cx="2057400" cy="166253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B3248EC-766E-4870-8A48-C21033EC3C5C}" type="slidenum">
              <a:rPr lang="pt-BR" sz="750">
                <a:latin typeface="Roboto" panose="02000000000000000000" pitchFamily="2" charset="0"/>
                <a:ea typeface="Roboto" panose="02000000000000000000" pitchFamily="2" charset="0"/>
              </a:rPr>
              <a:pPr algn="r"/>
              <a:t>9</a:t>
            </a:fld>
            <a:endParaRPr lang="pt-BR" sz="75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16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7650</Words>
  <Application>Microsoft Office PowerPoint</Application>
  <PresentationFormat>Apresentação na tela (4:3)</PresentationFormat>
  <Paragraphs>1229</Paragraphs>
  <Slides>78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78</vt:i4>
      </vt:variant>
    </vt:vector>
  </HeadingPairs>
  <TitlesOfParts>
    <vt:vector size="85" baseType="lpstr">
      <vt:lpstr>Arial</vt:lpstr>
      <vt:lpstr>Arial Narrow</vt:lpstr>
      <vt:lpstr>Calibri</vt:lpstr>
      <vt:lpstr>Roboto</vt:lpstr>
      <vt:lpstr>Symbol</vt:lpstr>
      <vt:lpstr>Times New Roman</vt:lpstr>
      <vt:lpstr>Office Theme</vt:lpstr>
      <vt:lpstr>Modelos macroeconômicos para uma  economia aberta</vt:lpstr>
      <vt:lpstr>O modelo IS/LM/BP (também chamado de  modelo Mundell-Fleming)</vt:lpstr>
      <vt:lpstr>Balanço de Pagamentos no Brasil</vt:lpstr>
      <vt:lpstr>O Balanço de Pagamentos no Brasil</vt:lpstr>
      <vt:lpstr>Conta I – Transações correntes</vt:lpstr>
      <vt:lpstr>Conta Capital, Financeira e Erros e Omissões</vt:lpstr>
      <vt:lpstr>Lançamentos contábeis no BPM6</vt:lpstr>
      <vt:lpstr>O saldo do balanço de pagamentos</vt:lpstr>
      <vt:lpstr>Apresentação do PowerPoint</vt:lpstr>
      <vt:lpstr>Balanço de Pagamentos – sistemática  válida a partir de 2015</vt:lpstr>
      <vt:lpstr>Considerando nulos os valores da renda  secundária (isto é, subconta 1.4 = 0)...</vt:lpstr>
      <vt:lpstr>PIB pela ótica do dispêndio</vt:lpstr>
      <vt:lpstr>Saldo Total do Balanço de Pagamentos (BP)</vt:lpstr>
      <vt:lpstr>15.1 Equilíbrio no Mercado de Produto</vt:lpstr>
      <vt:lpstr>Equilíbrio no Mercado de Produto</vt:lpstr>
      <vt:lpstr>Equilíbrio no Mercado de Produto</vt:lpstr>
      <vt:lpstr>Apresentação do PowerPoint</vt:lpstr>
      <vt:lpstr>Equilíbrio no Mercado de Produto</vt:lpstr>
      <vt:lpstr>Equilíbrio no Mercado de Produto (p. 332 e 333)</vt:lpstr>
      <vt:lpstr>Equilíbrio no Mercado de Produto (p. 332 e 333)</vt:lpstr>
      <vt:lpstr>Equilíbrio no Mercado de Produto (p. 333)</vt:lpstr>
      <vt:lpstr>Equilíbrio no Mercado de Produto (p. 334)</vt:lpstr>
      <vt:lpstr>Exercício 1</vt:lpstr>
      <vt:lpstr>Equilíbrio no Mercado de Produto (aumento exógeno de x)</vt:lpstr>
      <vt:lpstr>Equilíbrio no Mercado de Produto (aumento exógeno de m)</vt:lpstr>
      <vt:lpstr>Equilíbrio no Mercado de Moedas – p. 335</vt:lpstr>
      <vt:lpstr>Equilíbrio no Mercado de Produto</vt:lpstr>
      <vt:lpstr>A Curva BP (p. 335)</vt:lpstr>
      <vt:lpstr>A Curva BP</vt:lpstr>
      <vt:lpstr>A Curva BP</vt:lpstr>
      <vt:lpstr>A curva NX: curva da conta em transações correntes,  supondo as contas rendas (primária e secundária) como sendo  nulas</vt:lpstr>
      <vt:lpstr>Deslocamento da curva NX quando a taxa de  câmbio nominal cai ()</vt:lpstr>
      <vt:lpstr>Exercício 2</vt:lpstr>
      <vt:lpstr>A conta F</vt:lpstr>
      <vt:lpstr>Lembre-se  que a soma  das contas 1,  2, 3 e 4</vt:lpstr>
      <vt:lpstr>A curva F (saída líquida de capitais, que é o simétrico das contas  capital e financeira, exceto os Ativos de Reserva) – ver p. 337)</vt:lpstr>
      <vt:lpstr>Deslocamento da curva F quando  aumenta a taxa de juros internacional</vt:lpstr>
      <vt:lpstr>Exercício 3</vt:lpstr>
      <vt:lpstr>A Curva BP (p. 338 e 339)</vt:lpstr>
      <vt:lpstr>A Curva BP</vt:lpstr>
      <vt:lpstr>A Curva BP</vt:lpstr>
      <vt:lpstr>A Curva BP</vt:lpstr>
      <vt:lpstr>Inclinações especiais da curva BP (p. 340 e  341)</vt:lpstr>
      <vt:lpstr>Fatores que deslocam a curva BP (p. 341)</vt:lpstr>
      <vt:lpstr>Deslocamento da curva NX quando o nível de  preço interno aumenta (P)</vt:lpstr>
      <vt:lpstr>Deslocamento da Curva BP quando P sobe (p. 342)</vt:lpstr>
      <vt:lpstr>Fatores que deslocam a curva BP (último parágrafo da p. 342)</vt:lpstr>
      <vt:lpstr>Deslocamento da Curva BP quando  diminui</vt:lpstr>
      <vt:lpstr>O ajustamento do saldo do balanço de pagamentos em uma  situação de taxa de câmbio nominal fixa e inalterada (p. 343)</vt:lpstr>
      <vt:lpstr>O ajustamento do saldo do balanço de pagamentos em  uma situação de taxa de câmbio nominal fixa e inalterada</vt:lpstr>
      <vt:lpstr>O ajustamento do saldo do balanço de pagamentos em  uma situação de taxa de câmbio nominal fixa e inalterada</vt:lpstr>
      <vt:lpstr>Banco Central comprando dólares e vendendo  títulos públicos</vt:lpstr>
      <vt:lpstr>O ajustamento do saldo do balanço de pagamentos em uma  situação de taxa de câmbio nominal fixa e inalterada (p. 344)</vt:lpstr>
      <vt:lpstr>O ajustamento do saldo do balanço de pagamentos em uma  situação de taxa de câmbio nominal fixa e inalterada (p. 344)</vt:lpstr>
      <vt:lpstr>O ajustamento do saldo do balanço de pagamentos em uma  situação de taxa de câmbio nominal fixa e inalterada (p. 344)</vt:lpstr>
      <vt:lpstr>O ajustamento do saldo do balanço de pagamentos em  uma situação de taxa de câmbio nominal fixa e inalterada</vt:lpstr>
      <vt:lpstr>O ajustamento do saldo do balanço de pagamentos em  uma situação de taxa de câmbio nominal fixa e inalterada</vt:lpstr>
      <vt:lpstr>O ajustamento do saldo do balanço de pagamentos em  uma situação de taxa de câmbio nominal fixa e inalterada</vt:lpstr>
      <vt:lpstr>O ajustamento do saldo do balanço de pagamentos em  uma situação de taxa de câmbio nominal fixa e inalterada</vt:lpstr>
      <vt:lpstr>Outras grandes medidas para equilibrar o BP  (p. 348)</vt:lpstr>
      <vt:lpstr>Outras grandes medidas para equilibrar o BP</vt:lpstr>
      <vt:lpstr>Outras grandes medidas para equilibrar o BP</vt:lpstr>
      <vt:lpstr>Outras grandes medidas para equilibrar o BP</vt:lpstr>
      <vt:lpstr>Outras grandes medidas para equilibrar o BP</vt:lpstr>
      <vt:lpstr>Outras grandes medidas para equilibrar o BP</vt:lpstr>
      <vt:lpstr>Apresentação do PowerPoint</vt:lpstr>
      <vt:lpstr>Modelo Novo-Keynesiano para uma economia aberta com  taxa de câmbio fixa</vt:lpstr>
      <vt:lpstr>O ajustamento do balanço de pagamentos no caso  da taxa de câmbio flexível (p. 351 e 352)</vt:lpstr>
      <vt:lpstr>O ajustamento do balanço de pagamentos no caso  da taxa de câmbio flexível</vt:lpstr>
      <vt:lpstr>O ajustamento do balanço de pagamentos no caso  da taxa de câmbio flexível (p. 352)</vt:lpstr>
      <vt:lpstr>Relação entre taxa de juros e taxa de câmbio</vt:lpstr>
      <vt:lpstr>Apresentação do PowerPoint</vt:lpstr>
      <vt:lpstr>Modelo Novo-Keynesiano para uma economia aberta  supondo equilíbrio do BP e taxa da câmbio flexível</vt:lpstr>
      <vt:lpstr>Modelo Novo-Keynesiano para uma economia aberta  supondo equilíbrio do BP e taxa da câmbio flexível</vt:lpstr>
      <vt:lpstr>Tipos de modelos macroeconômicos</vt:lpstr>
      <vt:lpstr>Tipos de modelos macroeconômicos</vt:lpstr>
      <vt:lpstr>Apresentação do PowerPoint</vt:lpstr>
      <vt:lpstr>Modelos que explicam o nível do produto e de  preços versus modelos que explicam a taxa de  crescimento do PIB e a taxa de inflação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IS-LM  para uma economia fechada</dc:title>
  <dc:creator>Win98 SE</dc:creator>
  <cp:lastModifiedBy>User</cp:lastModifiedBy>
  <cp:revision>11</cp:revision>
  <dcterms:created xsi:type="dcterms:W3CDTF">2020-07-06T12:48:00Z</dcterms:created>
  <dcterms:modified xsi:type="dcterms:W3CDTF">2024-06-11T13:24:27Z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2020-06-29T00:00:00Z</vt:filetime>
  </property>
  <property fmtid="{D5CDD505-2E9C-101B-9397-08002B2CF9AE}" pid="3" name="Creator">
    <vt:lpwstr>Acrobat PDFMaker 11 para PowerPoint</vt:lpwstr>
  </property>
  <property fmtid="{D5CDD505-2E9C-101B-9397-08002B2CF9AE}" pid="4" name="LastSaved">
    <vt:filetime>2020-07-06T00:00:00Z</vt:filetime>
  </property>
</Properties>
</file>