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79" r:id="rId2"/>
    <p:sldId id="259" r:id="rId3"/>
    <p:sldId id="260" r:id="rId4"/>
    <p:sldId id="263" r:id="rId5"/>
    <p:sldId id="280" r:id="rId6"/>
    <p:sldId id="281" r:id="rId7"/>
    <p:sldId id="282" r:id="rId8"/>
    <p:sldId id="283" r:id="rId9"/>
    <p:sldId id="266" r:id="rId10"/>
    <p:sldId id="285" r:id="rId11"/>
    <p:sldId id="284" r:id="rId12"/>
    <p:sldId id="292" r:id="rId13"/>
    <p:sldId id="286" r:id="rId14"/>
    <p:sldId id="294" r:id="rId15"/>
    <p:sldId id="293" r:id="rId16"/>
    <p:sldId id="295" r:id="rId17"/>
    <p:sldId id="296" r:id="rId18"/>
    <p:sldId id="297" r:id="rId19"/>
    <p:sldId id="298" r:id="rId20"/>
    <p:sldId id="299" r:id="rId21"/>
    <p:sldId id="287" r:id="rId22"/>
    <p:sldId id="300" r:id="rId23"/>
    <p:sldId id="301" r:id="rId24"/>
    <p:sldId id="302" r:id="rId25"/>
    <p:sldId id="303" r:id="rId26"/>
    <p:sldId id="304" r:id="rId27"/>
    <p:sldId id="305" r:id="rId28"/>
    <p:sldId id="306" r:id="rId29"/>
    <p:sldId id="288" r:id="rId30"/>
    <p:sldId id="289" r:id="rId31"/>
    <p:sldId id="290" r:id="rId32"/>
    <p:sldId id="291" r:id="rId33"/>
    <p:sldId id="269" r:id="rId34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66" d="100"/>
          <a:sy n="66" d="100"/>
        </p:scale>
        <p:origin x="36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noProof="0" smtClean="0"/>
              <a:t>Clique para editar os estilos do texto mestre</a:t>
            </a:r>
          </a:p>
          <a:p>
            <a:pPr lvl="1"/>
            <a:r>
              <a:rPr lang="pt-BR" altLang="pt-BR" noProof="0" smtClean="0"/>
              <a:t>Segundo nível</a:t>
            </a:r>
          </a:p>
          <a:p>
            <a:pPr lvl="2"/>
            <a:r>
              <a:rPr lang="pt-BR" altLang="pt-BR" noProof="0" smtClean="0"/>
              <a:t>Terceiro nível</a:t>
            </a:r>
          </a:p>
          <a:p>
            <a:pPr lvl="3"/>
            <a:r>
              <a:rPr lang="pt-BR" altLang="pt-BR" noProof="0" smtClean="0"/>
              <a:t>Quarto nível</a:t>
            </a:r>
          </a:p>
          <a:p>
            <a:pPr lvl="4"/>
            <a:r>
              <a:rPr lang="pt-BR" altLang="pt-BR" noProof="0" smtClean="0"/>
              <a:t>Quinto nível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99BA9ED-A81E-4D81-9366-75721A1192C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E4C6303-1BE2-4F1D-94DD-6EF579C5C3CB}" type="slidenum">
              <a:rPr lang="pt-BR" altLang="pt-BR" sz="1200" smtClean="0"/>
              <a:pPr/>
              <a:t>5</a:t>
            </a:fld>
            <a:endParaRPr lang="pt-BR" altLang="pt-BR" sz="1200" smtClean="0"/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pt-BR" sz="1000" i="1"/>
              <a:t>56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3" name="Rectangle 6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4" name="Rectangle 7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pt-BR" sz="1000" i="1"/>
              <a:t>33</a:t>
            </a:r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7" name="Rectangle 10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 w="12700" cap="flat"/>
        </p:spPr>
      </p:sp>
      <p:sp>
        <p:nvSpPr>
          <p:cNvPr id="14348" name="Rectangle 11"/>
          <p:cNvSpPr>
            <a:spLocks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6918365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B5CAF56-F3C0-4BD7-BE72-BC73DE2F9333}" type="slidenum">
              <a:rPr lang="pt-BR" altLang="pt-BR" sz="1200" smtClean="0"/>
              <a:pPr/>
              <a:t>31</a:t>
            </a:fld>
            <a:endParaRPr lang="pt-BR" altLang="pt-BR" sz="1200" smtClean="0"/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pt-BR" sz="1000" i="1"/>
              <a:t>14</a:t>
            </a: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5607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 w="12700" cap="flat"/>
        </p:spPr>
      </p:sp>
      <p:sp>
        <p:nvSpPr>
          <p:cNvPr id="25608" name="Rectangle 7"/>
          <p:cNvSpPr>
            <a:spLocks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204494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E4C6303-1BE2-4F1D-94DD-6EF579C5C3CB}" type="slidenum">
              <a:rPr lang="pt-BR" altLang="pt-BR" sz="1200" smtClean="0"/>
              <a:pPr/>
              <a:t>7</a:t>
            </a:fld>
            <a:endParaRPr lang="pt-BR" altLang="pt-BR" sz="1200" smtClean="0"/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pt-BR" sz="1000" i="1"/>
              <a:t>56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3" name="Rectangle 6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4" name="Rectangle 7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pt-BR" sz="1000" i="1"/>
              <a:t>33</a:t>
            </a:r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7" name="Rectangle 10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 w="12700" cap="flat"/>
        </p:spPr>
      </p:sp>
      <p:sp>
        <p:nvSpPr>
          <p:cNvPr id="14348" name="Rectangle 11"/>
          <p:cNvSpPr>
            <a:spLocks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983758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E4C6303-1BE2-4F1D-94DD-6EF579C5C3CB}" type="slidenum">
              <a:rPr lang="pt-BR" altLang="pt-BR" sz="1200" smtClean="0"/>
              <a:pPr/>
              <a:t>8</a:t>
            </a:fld>
            <a:endParaRPr lang="pt-BR" altLang="pt-BR" sz="1200" smtClean="0"/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pt-BR" sz="1000" i="1"/>
              <a:t>56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3" name="Rectangle 6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4" name="Rectangle 7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pt-BR" sz="1000" i="1"/>
              <a:t>33</a:t>
            </a:r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7" name="Rectangle 10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 w="12700" cap="flat"/>
        </p:spPr>
      </p:sp>
      <p:sp>
        <p:nvSpPr>
          <p:cNvPr id="14348" name="Rectangle 11"/>
          <p:cNvSpPr>
            <a:spLocks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430785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E4C6303-1BE2-4F1D-94DD-6EF579C5C3CB}" type="slidenum">
              <a:rPr lang="pt-BR" altLang="pt-BR" sz="1200" smtClean="0"/>
              <a:pPr/>
              <a:t>12</a:t>
            </a:fld>
            <a:endParaRPr lang="pt-BR" altLang="pt-BR" sz="1200" smtClean="0"/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pt-BR" sz="1000" i="1"/>
              <a:t>56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3" name="Rectangle 6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4" name="Rectangle 7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pt-BR" sz="1000" i="1"/>
              <a:t>33</a:t>
            </a:r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7" name="Rectangle 10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 w="12700" cap="flat"/>
        </p:spPr>
      </p:sp>
      <p:sp>
        <p:nvSpPr>
          <p:cNvPr id="14348" name="Rectangle 11"/>
          <p:cNvSpPr>
            <a:spLocks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151179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CA2D101-530D-465D-96CB-40A6495405F1}" type="slidenum">
              <a:rPr lang="pt-BR" altLang="pt-BR" sz="1200" smtClean="0"/>
              <a:pPr/>
              <a:t>21</a:t>
            </a:fld>
            <a:endParaRPr lang="pt-BR" altLang="pt-BR" sz="1200" smtClean="0"/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pt-BR" sz="1000" i="1"/>
              <a:t>9</a:t>
            </a: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0487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 w="12700" cap="flat"/>
        </p:spPr>
      </p:sp>
      <p:sp>
        <p:nvSpPr>
          <p:cNvPr id="20488" name="Rectangle 7"/>
          <p:cNvSpPr>
            <a:spLocks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298111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CA2D101-530D-465D-96CB-40A6495405F1}" type="slidenum">
              <a:rPr lang="pt-BR" altLang="pt-BR" sz="1200" smtClean="0"/>
              <a:pPr/>
              <a:t>22</a:t>
            </a:fld>
            <a:endParaRPr lang="pt-BR" altLang="pt-BR" sz="1200" smtClean="0"/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pt-BR" sz="1000" i="1"/>
              <a:t>9</a:t>
            </a: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0487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 w="12700" cap="flat"/>
        </p:spPr>
      </p:sp>
      <p:sp>
        <p:nvSpPr>
          <p:cNvPr id="20488" name="Rectangle 7"/>
          <p:cNvSpPr>
            <a:spLocks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0343662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E4C6303-1BE2-4F1D-94DD-6EF579C5C3CB}" type="slidenum">
              <a:rPr lang="pt-BR" altLang="pt-BR" sz="1200" smtClean="0"/>
              <a:pPr/>
              <a:t>26</a:t>
            </a:fld>
            <a:endParaRPr lang="pt-BR" altLang="pt-BR" sz="1200" smtClean="0"/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pt-BR" sz="1000" i="1"/>
              <a:t>56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3" name="Rectangle 6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4" name="Rectangle 7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pt-BR" sz="1000" i="1"/>
              <a:t>33</a:t>
            </a:r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7" name="Rectangle 10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 w="12700" cap="flat"/>
        </p:spPr>
      </p:sp>
      <p:sp>
        <p:nvSpPr>
          <p:cNvPr id="14348" name="Rectangle 11"/>
          <p:cNvSpPr>
            <a:spLocks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27179035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E4C6303-1BE2-4F1D-94DD-6EF579C5C3CB}" type="slidenum">
              <a:rPr lang="pt-BR" altLang="pt-BR" sz="1200" smtClean="0"/>
              <a:pPr/>
              <a:t>27</a:t>
            </a:fld>
            <a:endParaRPr lang="pt-BR" altLang="pt-BR" sz="1200" smtClean="0"/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pt-BR" sz="1000" i="1"/>
              <a:t>56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3" name="Rectangle 6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4" name="Rectangle 7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pt-BR" sz="1000" i="1"/>
              <a:t>33</a:t>
            </a:r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7" name="Rectangle 10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 w="12700" cap="flat"/>
        </p:spPr>
      </p:sp>
      <p:sp>
        <p:nvSpPr>
          <p:cNvPr id="14348" name="Rectangle 11"/>
          <p:cNvSpPr>
            <a:spLocks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22649749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15AF47F-3095-4530-879B-763B225D45D8}" type="slidenum">
              <a:rPr lang="pt-BR" altLang="pt-BR" sz="1200" smtClean="0"/>
              <a:pPr/>
              <a:t>30</a:t>
            </a:fld>
            <a:endParaRPr lang="pt-BR" altLang="pt-BR" sz="1200" smtClean="0"/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pt-BR" sz="1000" i="1"/>
              <a:t>9</a:t>
            </a: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3559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 w="12700" cap="flat"/>
        </p:spPr>
      </p:sp>
      <p:sp>
        <p:nvSpPr>
          <p:cNvPr id="23560" name="Rectangle 7"/>
          <p:cNvSpPr>
            <a:spLocks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4192930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5B9D8-C330-4CFA-9D8B-B1F5FA7F99F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84278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985DA-EB97-41CB-867F-1DBE9E558A5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15163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D07C4-CDF2-41B5-AF55-FF27C5DB71D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21905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AD309-13FA-4FC0-ADC3-6BFE74D50EA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58239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6B7BB-7DEC-422B-8A86-20B84C6FF9F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238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CB54F-7A09-4839-8E4D-9B35D09F339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36589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161A8-4C88-427F-AE03-D03CB9633E4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05461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FE2C8-B534-4F25-B60F-24BEC01FA51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82902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1DB0E-F063-4A66-86AC-D51F1AD6183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97450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2CFF7-E085-416B-8FC7-CEC766A9672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26422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5FC5D-358F-4199-A86F-28FB8683827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66507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FB1A1CB-BE7F-41F2-9B39-6F53E33E6A5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pt-BR" dirty="0" smtClean="0"/>
              <a:t>Equilíbrio</a:t>
            </a:r>
            <a:endParaRPr lang="pt-BR" altLang="pt-BR" dirty="0" smtClean="0"/>
          </a:p>
        </p:txBody>
      </p:sp>
      <p:sp>
        <p:nvSpPr>
          <p:cNvPr id="3075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altLang="pt-BR" dirty="0" smtClean="0"/>
              <a:t>Capitulo16 </a:t>
            </a:r>
            <a:r>
              <a:rPr lang="pt-BR" altLang="pt-BR" dirty="0" smtClean="0"/>
              <a:t>– </a:t>
            </a:r>
            <a:r>
              <a:rPr lang="pt-BR" altLang="pt-BR" dirty="0" err="1" smtClean="0"/>
              <a:t>Varian</a:t>
            </a:r>
            <a:r>
              <a:rPr lang="pt-BR" altLang="pt-BR" dirty="0" smtClean="0"/>
              <a:t> 9ª edição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pt-BR" dirty="0" err="1" smtClean="0">
                <a:solidFill>
                  <a:schemeClr val="accent2"/>
                </a:solidFill>
              </a:rPr>
              <a:t>Curvas</a:t>
            </a:r>
            <a:r>
              <a:rPr lang="en-US" altLang="pt-BR" dirty="0" smtClean="0">
                <a:solidFill>
                  <a:schemeClr val="accent2"/>
                </a:solidFill>
              </a:rPr>
              <a:t> de </a:t>
            </a:r>
            <a:r>
              <a:rPr lang="en-US" altLang="pt-BR" dirty="0" err="1" smtClean="0">
                <a:solidFill>
                  <a:schemeClr val="accent2"/>
                </a:solidFill>
              </a:rPr>
              <a:t>demanda</a:t>
            </a:r>
            <a:r>
              <a:rPr lang="en-US" altLang="pt-BR" dirty="0" smtClean="0">
                <a:solidFill>
                  <a:schemeClr val="accent2"/>
                </a:solidFill>
              </a:rPr>
              <a:t> e </a:t>
            </a:r>
            <a:r>
              <a:rPr lang="en-US" altLang="pt-BR" dirty="0" err="1" smtClean="0">
                <a:solidFill>
                  <a:schemeClr val="accent2"/>
                </a:solidFill>
              </a:rPr>
              <a:t>oferta</a:t>
            </a:r>
            <a:r>
              <a:rPr lang="en-US" altLang="pt-BR" dirty="0" smtClean="0">
                <a:solidFill>
                  <a:schemeClr val="accent2"/>
                </a:solidFill>
              </a:rPr>
              <a:t> </a:t>
            </a:r>
            <a:r>
              <a:rPr lang="en-US" altLang="pt-BR" dirty="0" err="1" smtClean="0">
                <a:solidFill>
                  <a:schemeClr val="accent2"/>
                </a:solidFill>
              </a:rPr>
              <a:t>inversas</a:t>
            </a:r>
            <a:endParaRPr lang="pt-BR" altLang="pt-BR" dirty="0" smtClean="0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29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228600" y="1752600"/>
                <a:ext cx="8534400" cy="4648200"/>
              </a:xfrm>
            </p:spPr>
            <p:txBody>
              <a:bodyPr/>
              <a:lstStyle/>
              <a:p>
                <a:pPr marL="609600" indent="-609600" eaLnBrk="1" hangingPunct="1">
                  <a:lnSpc>
                    <a:spcPct val="90000"/>
                  </a:lnSpc>
                  <a:buClr>
                    <a:schemeClr val="accent2"/>
                  </a:buClr>
                </a:pPr>
                <a:r>
                  <a:rPr lang="pt-BR" altLang="pt-BR" sz="2800" dirty="0" smtClean="0"/>
                  <a:t>Exemplo com as curvas de demanda e oferta lineares</a:t>
                </a:r>
              </a:p>
              <a:p>
                <a:pPr marL="609600" indent="-609600" eaLnBrk="1" hangingPunct="1">
                  <a:lnSpc>
                    <a:spcPct val="90000"/>
                  </a:lnSpc>
                  <a:buClr>
                    <a:schemeClr val="accent2"/>
                  </a:buClr>
                </a:pPr>
                <a:r>
                  <a:rPr lang="pt-BR" altLang="pt-BR" sz="2800" dirty="0" smtClean="0"/>
                  <a:t>D(p) = a – </a:t>
                </a:r>
                <a:r>
                  <a:rPr lang="pt-BR" altLang="pt-BR" sz="2800" dirty="0" err="1" smtClean="0"/>
                  <a:t>bp</a:t>
                </a:r>
                <a:endParaRPr lang="pt-BR" altLang="pt-BR" sz="2800" dirty="0" smtClean="0"/>
              </a:p>
              <a:p>
                <a:pPr marL="609600" indent="-609600" eaLnBrk="1" hangingPunct="1">
                  <a:lnSpc>
                    <a:spcPct val="90000"/>
                  </a:lnSpc>
                  <a:buClr>
                    <a:schemeClr val="accent2"/>
                  </a:buClr>
                </a:pPr>
                <a:r>
                  <a:rPr lang="pt-BR" altLang="pt-BR" sz="2800" dirty="0" smtClean="0"/>
                  <a:t>S(p) = c + </a:t>
                </a:r>
                <a:r>
                  <a:rPr lang="pt-BR" altLang="pt-BR" sz="2800" dirty="0" err="1" smtClean="0"/>
                  <a:t>dp</a:t>
                </a:r>
                <a:endParaRPr lang="pt-BR" altLang="pt-BR" sz="2800" dirty="0" smtClean="0"/>
              </a:p>
              <a:p>
                <a:pPr marL="609600" indent="-609600" eaLnBrk="1" hangingPunct="1">
                  <a:lnSpc>
                    <a:spcPct val="90000"/>
                  </a:lnSpc>
                  <a:buClr>
                    <a:schemeClr val="accent2"/>
                  </a:buClr>
                </a:pPr>
                <a:r>
                  <a:rPr lang="pt-BR" altLang="pt-BR" sz="2800" dirty="0" smtClean="0"/>
                  <a:t>Podemos resolver:</a:t>
                </a:r>
              </a:p>
              <a:p>
                <a:pPr marL="1009650" lvl="1" indent="-609600" eaLnBrk="1" hangingPunct="1">
                  <a:lnSpc>
                    <a:spcPct val="90000"/>
                  </a:lnSpc>
                  <a:buClr>
                    <a:schemeClr val="accent2"/>
                  </a:buClr>
                </a:pPr>
                <a:r>
                  <a:rPr lang="pt-BR" altLang="pt-BR" sz="2400" dirty="0" smtClean="0"/>
                  <a:t>igualando as quantidades e achando o preço primeiro; ou</a:t>
                </a:r>
              </a:p>
              <a:p>
                <a:pPr marL="1009650" lvl="1" indent="-609600" eaLnBrk="1" hangingPunct="1">
                  <a:lnSpc>
                    <a:spcPct val="90000"/>
                  </a:lnSpc>
                  <a:buClr>
                    <a:schemeClr val="accent2"/>
                  </a:buClr>
                </a:pPr>
                <a:r>
                  <a:rPr lang="pt-BR" altLang="pt-BR" sz="2400" dirty="0" smtClean="0"/>
                  <a:t>escrevendo as inversas, e igualando então os preços para achar primeiro a quantidade de equilíbrio </a:t>
                </a:r>
              </a:p>
              <a:p>
                <a:pPr lvl="1" indent="-342900" eaLnBrk="1" hangingPunct="1">
                  <a:lnSpc>
                    <a:spcPct val="90000"/>
                  </a:lnSpc>
                  <a:buClr>
                    <a:schemeClr val="accent2"/>
                  </a:buClr>
                  <a:buFont typeface="Wingdings" panose="05000000000000000000" pitchFamily="2" charset="2"/>
                  <a:buChar char="à"/>
                </a:pPr>
                <a:r>
                  <a:rPr lang="pt-BR" altLang="pt-BR" sz="2400" dirty="0" smtClean="0">
                    <a:sym typeface="Wingdings" panose="05000000000000000000" pitchFamily="2" charset="2"/>
                  </a:rPr>
                  <a:t>tanto faz, resultado é o mesmo</a:t>
                </a:r>
              </a:p>
              <a:p>
                <a:pPr eaLnBrk="1" hangingPunct="1">
                  <a:lnSpc>
                    <a:spcPct val="90000"/>
                  </a:lnSpc>
                  <a:buClr>
                    <a:schemeClr val="accent2"/>
                  </a:buClr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pt-BR" altLang="pt-BR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altLang="pt-BR" sz="28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pt-BR" altLang="pt-BR" sz="28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pt-BR" altLang="pt-BR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altLang="pt-BR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altLang="pt-BR" sz="2800" b="0" i="1" smtClean="0">
                            <a:latin typeface="Cambria Math" panose="02040503050406030204" pitchFamily="18" charset="0"/>
                          </a:rPr>
                          <m:t>𝑎𝑑</m:t>
                        </m:r>
                        <m:r>
                          <a:rPr lang="pt-BR" altLang="pt-BR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pt-BR" altLang="pt-BR" sz="2800" b="0" i="1" smtClean="0">
                            <a:latin typeface="Cambria Math" panose="02040503050406030204" pitchFamily="18" charset="0"/>
                          </a:rPr>
                          <m:t>𝑏𝑐</m:t>
                        </m:r>
                      </m:num>
                      <m:den>
                        <m:r>
                          <a:rPr lang="pt-BR" altLang="pt-BR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pt-BR" altLang="pt-BR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pt-BR" altLang="pt-BR" sz="2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  <m:r>
                      <a:rPr lang="pt-BR" altLang="pt-BR" sz="2800" b="0" i="1" smtClean="0">
                        <a:latin typeface="Cambria Math" panose="02040503050406030204" pitchFamily="18" charset="0"/>
                      </a:rPr>
                      <m:t>;</m:t>
                    </m:r>
                    <m:sSup>
                      <m:sSupPr>
                        <m:ctrlPr>
                          <a:rPr lang="pt-BR" altLang="pt-BR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altLang="pt-BR" sz="2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pt-BR" altLang="pt-BR" sz="28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pt-BR" altLang="pt-BR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altLang="pt-BR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altLang="pt-BR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pt-BR" altLang="pt-BR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altLang="pt-BR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pt-BR" altLang="pt-BR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pt-BR" altLang="pt-BR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pt-BR" altLang="pt-BR" sz="2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endParaRPr lang="pt-BR" altLang="pt-BR" sz="2800" dirty="0" smtClean="0"/>
              </a:p>
            </p:txBody>
          </p:sp>
        </mc:Choice>
        <mc:Fallback>
          <p:sp>
            <p:nvSpPr>
              <p:cNvPr id="1229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28600" y="1752600"/>
                <a:ext cx="8534400" cy="4648200"/>
              </a:xfrm>
              <a:blipFill>
                <a:blip r:embed="rId2"/>
                <a:stretch>
                  <a:fillRect l="-1286" t="-236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596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Estática comparativa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Analisar como o equilíbrio se altera quando a oferta e/ou a demanda variam</a:t>
            </a:r>
          </a:p>
          <a:p>
            <a:r>
              <a:rPr lang="pt-BR" dirty="0" smtClean="0"/>
              <a:t>Exemplo: Mercado de apartamentos do capítulo 1. Suponha que um corretor de imóveis coloque a venda m apartamentos dos que eram alugados anteriormente.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84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reeform 3"/>
          <p:cNvSpPr>
            <a:spLocks/>
          </p:cNvSpPr>
          <p:nvPr/>
        </p:nvSpPr>
        <p:spPr bwMode="auto">
          <a:xfrm>
            <a:off x="2284413" y="3827463"/>
            <a:ext cx="2279650" cy="1916112"/>
          </a:xfrm>
          <a:custGeom>
            <a:avLst/>
            <a:gdLst>
              <a:gd name="T0" fmla="*/ 2147483646 w 1436"/>
              <a:gd name="T1" fmla="*/ 0 h 1207"/>
              <a:gd name="T2" fmla="*/ 0 w 1436"/>
              <a:gd name="T3" fmla="*/ 0 h 1207"/>
              <a:gd name="T4" fmla="*/ 0 w 1436"/>
              <a:gd name="T5" fmla="*/ 2147483646 h 1207"/>
              <a:gd name="T6" fmla="*/ 2147483646 w 1436"/>
              <a:gd name="T7" fmla="*/ 0 h 120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36" h="1207">
                <a:moveTo>
                  <a:pt x="1435" y="0"/>
                </a:moveTo>
                <a:lnTo>
                  <a:pt x="0" y="0"/>
                </a:lnTo>
                <a:lnTo>
                  <a:pt x="0" y="1206"/>
                </a:lnTo>
                <a:lnTo>
                  <a:pt x="1435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153400" cy="11430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altLang="pt-BR" sz="3600" dirty="0" err="1" smtClean="0">
                <a:solidFill>
                  <a:schemeClr val="accent2"/>
                </a:solidFill>
              </a:rPr>
              <a:t>Equilíbrio</a:t>
            </a:r>
            <a:r>
              <a:rPr lang="en-US" altLang="pt-BR" sz="3600" dirty="0" smtClean="0">
                <a:solidFill>
                  <a:schemeClr val="accent2"/>
                </a:solidFill>
              </a:rPr>
              <a:t> de </a:t>
            </a:r>
            <a:r>
              <a:rPr lang="en-US" altLang="pt-BR" sz="3600" dirty="0" err="1" smtClean="0">
                <a:solidFill>
                  <a:schemeClr val="accent2"/>
                </a:solidFill>
              </a:rPr>
              <a:t>mercado</a:t>
            </a:r>
            <a:endParaRPr lang="en-US" altLang="pt-BR" sz="3600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1447800" y="1600200"/>
            <a:ext cx="717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Preço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933450" y="3581400"/>
            <a:ext cx="12096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Preço de 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Equilibrio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2112963" y="6083300"/>
            <a:ext cx="161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7227888" y="6083300"/>
            <a:ext cx="1476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Quantidade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3635375" y="6124575"/>
            <a:ext cx="18621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Quantidade de</a:t>
            </a:r>
          </a:p>
          <a:p>
            <a:pPr algn="ctr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Equilibrio</a:t>
            </a:r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2305050" y="3827463"/>
            <a:ext cx="2259013" cy="2236787"/>
          </a:xfrm>
          <a:custGeom>
            <a:avLst/>
            <a:gdLst>
              <a:gd name="T0" fmla="*/ 0 w 1423"/>
              <a:gd name="T1" fmla="*/ 0 h 1409"/>
              <a:gd name="T2" fmla="*/ 2147483646 w 1423"/>
              <a:gd name="T3" fmla="*/ 0 h 1409"/>
              <a:gd name="T4" fmla="*/ 2147483646 w 1423"/>
              <a:gd name="T5" fmla="*/ 2147483646 h 140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23" h="1409">
                <a:moveTo>
                  <a:pt x="0" y="0"/>
                </a:moveTo>
                <a:lnTo>
                  <a:pt x="1422" y="0"/>
                </a:lnTo>
                <a:lnTo>
                  <a:pt x="1422" y="1408"/>
                </a:lnTo>
              </a:path>
            </a:pathLst>
          </a:custGeom>
          <a:noFill/>
          <a:ln w="38100" cap="flat" cmpd="sng">
            <a:solidFill>
              <a:srgbClr val="FC0128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6477000" y="2209800"/>
            <a:ext cx="9731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400" b="1" dirty="0" err="1">
                <a:solidFill>
                  <a:srgbClr val="000000"/>
                </a:solidFill>
                <a:latin typeface="Tahoma" panose="020B0604030504040204" pitchFamily="34" charset="0"/>
              </a:rPr>
              <a:t>Oferta</a:t>
            </a:r>
            <a:endParaRPr lang="en-US" altLang="pt-BR" sz="2400" b="1" dirty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6629400" y="5029200"/>
            <a:ext cx="14541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400" b="1">
                <a:solidFill>
                  <a:srgbClr val="000000"/>
                </a:solidFill>
                <a:latin typeface="Tahoma" panose="020B0604030504040204" pitchFamily="34" charset="0"/>
              </a:rPr>
              <a:t>Demanda</a:t>
            </a:r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V="1">
            <a:off x="2289175" y="2540000"/>
            <a:ext cx="3798888" cy="3198813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2286000" y="1981200"/>
            <a:ext cx="3803650" cy="3135313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332" name="Freeform 20"/>
          <p:cNvSpPr>
            <a:spLocks/>
          </p:cNvSpPr>
          <p:nvPr/>
        </p:nvSpPr>
        <p:spPr bwMode="auto">
          <a:xfrm>
            <a:off x="2284413" y="1700213"/>
            <a:ext cx="5548312" cy="4364037"/>
          </a:xfrm>
          <a:custGeom>
            <a:avLst/>
            <a:gdLst>
              <a:gd name="T0" fmla="*/ 0 w 3495"/>
              <a:gd name="T1" fmla="*/ 0 h 2749"/>
              <a:gd name="T2" fmla="*/ 0 w 3495"/>
              <a:gd name="T3" fmla="*/ 2147483646 h 2749"/>
              <a:gd name="T4" fmla="*/ 2147483646 w 3495"/>
              <a:gd name="T5" fmla="*/ 2147483646 h 274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495" h="2749">
                <a:moveTo>
                  <a:pt x="0" y="0"/>
                </a:moveTo>
                <a:lnTo>
                  <a:pt x="0" y="2748"/>
                </a:lnTo>
                <a:lnTo>
                  <a:pt x="3494" y="2748"/>
                </a:lnTo>
              </a:path>
            </a:pathLst>
          </a:custGeom>
          <a:noFill/>
          <a:ln w="285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4800600" y="3657600"/>
            <a:ext cx="155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E</a:t>
            </a:r>
          </a:p>
        </p:txBody>
      </p:sp>
      <p:sp>
        <p:nvSpPr>
          <p:cNvPr id="13336" name="Freeform 24"/>
          <p:cNvSpPr>
            <a:spLocks/>
          </p:cNvSpPr>
          <p:nvPr/>
        </p:nvSpPr>
        <p:spPr bwMode="auto">
          <a:xfrm>
            <a:off x="4498975" y="3784600"/>
            <a:ext cx="109538" cy="107950"/>
          </a:xfrm>
          <a:custGeom>
            <a:avLst/>
            <a:gdLst>
              <a:gd name="T0" fmla="*/ 100806710 w 69"/>
              <a:gd name="T1" fmla="*/ 168851263 h 68"/>
              <a:gd name="T2" fmla="*/ 136089059 w 69"/>
              <a:gd name="T3" fmla="*/ 133569075 h 68"/>
              <a:gd name="T4" fmla="*/ 171371407 w 69"/>
              <a:gd name="T5" fmla="*/ 100806250 h 68"/>
              <a:gd name="T6" fmla="*/ 171371407 w 69"/>
              <a:gd name="T7" fmla="*/ 68045013 h 68"/>
              <a:gd name="T8" fmla="*/ 171371407 w 69"/>
              <a:gd name="T9" fmla="*/ 35282188 h 68"/>
              <a:gd name="T10" fmla="*/ 136089059 w 69"/>
              <a:gd name="T11" fmla="*/ 0 h 68"/>
              <a:gd name="T12" fmla="*/ 100806710 w 69"/>
              <a:gd name="T13" fmla="*/ 0 h 68"/>
              <a:gd name="T14" fmla="*/ 35282349 w 69"/>
              <a:gd name="T15" fmla="*/ 0 h 68"/>
              <a:gd name="T16" fmla="*/ 0 w 69"/>
              <a:gd name="T17" fmla="*/ 35282188 h 68"/>
              <a:gd name="T18" fmla="*/ 0 w 69"/>
              <a:gd name="T19" fmla="*/ 68045013 h 68"/>
              <a:gd name="T20" fmla="*/ 0 w 69"/>
              <a:gd name="T21" fmla="*/ 100806250 h 68"/>
              <a:gd name="T22" fmla="*/ 35282349 w 69"/>
              <a:gd name="T23" fmla="*/ 133569075 h 68"/>
              <a:gd name="T24" fmla="*/ 100806710 w 69"/>
              <a:gd name="T25" fmla="*/ 168851263 h 6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69" h="68">
                <a:moveTo>
                  <a:pt x="40" y="67"/>
                </a:moveTo>
                <a:lnTo>
                  <a:pt x="54" y="53"/>
                </a:lnTo>
                <a:lnTo>
                  <a:pt x="68" y="40"/>
                </a:lnTo>
                <a:lnTo>
                  <a:pt x="68" y="27"/>
                </a:lnTo>
                <a:lnTo>
                  <a:pt x="68" y="14"/>
                </a:lnTo>
                <a:lnTo>
                  <a:pt x="54" y="0"/>
                </a:lnTo>
                <a:lnTo>
                  <a:pt x="40" y="0"/>
                </a:lnTo>
                <a:lnTo>
                  <a:pt x="14" y="0"/>
                </a:lnTo>
                <a:lnTo>
                  <a:pt x="0" y="14"/>
                </a:lnTo>
                <a:lnTo>
                  <a:pt x="0" y="27"/>
                </a:lnTo>
                <a:lnTo>
                  <a:pt x="0" y="40"/>
                </a:lnTo>
                <a:lnTo>
                  <a:pt x="14" y="53"/>
                </a:lnTo>
                <a:lnTo>
                  <a:pt x="40" y="67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V="1">
            <a:off x="2305050" y="1628800"/>
            <a:ext cx="3689574" cy="3096344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2231802" y="2852936"/>
            <a:ext cx="3551560" cy="2919289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4" name="Conector reto 3"/>
          <p:cNvCxnSpPr/>
          <p:nvPr/>
        </p:nvCxnSpPr>
        <p:spPr>
          <a:xfrm>
            <a:off x="3424238" y="3810000"/>
            <a:ext cx="10318" cy="2254250"/>
          </a:xfrm>
          <a:prstGeom prst="line">
            <a:avLst/>
          </a:prstGeom>
          <a:ln w="28575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reeform 24"/>
          <p:cNvSpPr>
            <a:spLocks/>
          </p:cNvSpPr>
          <p:nvPr/>
        </p:nvSpPr>
        <p:spPr bwMode="auto">
          <a:xfrm>
            <a:off x="3347864" y="3789040"/>
            <a:ext cx="109538" cy="107950"/>
          </a:xfrm>
          <a:custGeom>
            <a:avLst/>
            <a:gdLst>
              <a:gd name="T0" fmla="*/ 100806710 w 69"/>
              <a:gd name="T1" fmla="*/ 168851263 h 68"/>
              <a:gd name="T2" fmla="*/ 136089059 w 69"/>
              <a:gd name="T3" fmla="*/ 133569075 h 68"/>
              <a:gd name="T4" fmla="*/ 171371407 w 69"/>
              <a:gd name="T5" fmla="*/ 100806250 h 68"/>
              <a:gd name="T6" fmla="*/ 171371407 w 69"/>
              <a:gd name="T7" fmla="*/ 68045013 h 68"/>
              <a:gd name="T8" fmla="*/ 171371407 w 69"/>
              <a:gd name="T9" fmla="*/ 35282188 h 68"/>
              <a:gd name="T10" fmla="*/ 136089059 w 69"/>
              <a:gd name="T11" fmla="*/ 0 h 68"/>
              <a:gd name="T12" fmla="*/ 100806710 w 69"/>
              <a:gd name="T13" fmla="*/ 0 h 68"/>
              <a:gd name="T14" fmla="*/ 35282349 w 69"/>
              <a:gd name="T15" fmla="*/ 0 h 68"/>
              <a:gd name="T16" fmla="*/ 0 w 69"/>
              <a:gd name="T17" fmla="*/ 35282188 h 68"/>
              <a:gd name="T18" fmla="*/ 0 w 69"/>
              <a:gd name="T19" fmla="*/ 68045013 h 68"/>
              <a:gd name="T20" fmla="*/ 0 w 69"/>
              <a:gd name="T21" fmla="*/ 100806250 h 68"/>
              <a:gd name="T22" fmla="*/ 35282349 w 69"/>
              <a:gd name="T23" fmla="*/ 133569075 h 68"/>
              <a:gd name="T24" fmla="*/ 100806710 w 69"/>
              <a:gd name="T25" fmla="*/ 168851263 h 6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69" h="68">
                <a:moveTo>
                  <a:pt x="40" y="67"/>
                </a:moveTo>
                <a:lnTo>
                  <a:pt x="54" y="53"/>
                </a:lnTo>
                <a:lnTo>
                  <a:pt x="68" y="40"/>
                </a:lnTo>
                <a:lnTo>
                  <a:pt x="68" y="27"/>
                </a:lnTo>
                <a:lnTo>
                  <a:pt x="68" y="14"/>
                </a:lnTo>
                <a:lnTo>
                  <a:pt x="54" y="0"/>
                </a:lnTo>
                <a:lnTo>
                  <a:pt x="40" y="0"/>
                </a:lnTo>
                <a:lnTo>
                  <a:pt x="14" y="0"/>
                </a:lnTo>
                <a:lnTo>
                  <a:pt x="0" y="14"/>
                </a:lnTo>
                <a:lnTo>
                  <a:pt x="0" y="27"/>
                </a:lnTo>
                <a:lnTo>
                  <a:pt x="0" y="40"/>
                </a:lnTo>
                <a:lnTo>
                  <a:pt x="14" y="53"/>
                </a:lnTo>
                <a:lnTo>
                  <a:pt x="40" y="67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904724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pt-BR" dirty="0" err="1" smtClean="0">
                <a:solidFill>
                  <a:schemeClr val="accent2"/>
                </a:solidFill>
              </a:rPr>
              <a:t>Tributação</a:t>
            </a:r>
            <a:endParaRPr lang="pt-BR" altLang="pt-BR" dirty="0" smtClean="0">
              <a:solidFill>
                <a:schemeClr val="accent2"/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r>
              <a:rPr lang="pt-BR" dirty="0" smtClean="0"/>
              <a:t>Exercício bastante interessante de estática comparativa</a:t>
            </a:r>
          </a:p>
          <a:p>
            <a:r>
              <a:rPr lang="pt-BR" dirty="0" smtClean="0"/>
              <a:t>Primeiro ponto, quando o governo insere um imposto, há </a:t>
            </a:r>
            <a:r>
              <a:rPr lang="pt-BR" i="1" dirty="0" smtClean="0"/>
              <a:t>dois</a:t>
            </a:r>
            <a:r>
              <a:rPr lang="pt-BR" dirty="0" smtClean="0"/>
              <a:t> preços de interesse: o que o demandante paga e o que ofertante recebe. A diferença entre os dois é exatamente o tamanho do imposto.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958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txBody>
          <a:bodyPr/>
          <a:lstStyle/>
          <a:p>
            <a:r>
              <a:rPr lang="pt-BR" dirty="0" smtClean="0"/>
              <a:t>Tipos de impostos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0" y="1330424"/>
            <a:ext cx="7772400" cy="5194920"/>
          </a:xfrm>
        </p:spPr>
        <p:txBody>
          <a:bodyPr/>
          <a:lstStyle/>
          <a:p>
            <a:r>
              <a:rPr lang="pt-BR" dirty="0" smtClean="0"/>
              <a:t>Imposto sobre a quantidade: é uma taxa cobrada por cada unidade vendida ou comprada do bem. </a:t>
            </a:r>
          </a:p>
          <a:p>
            <a:r>
              <a:rPr lang="pt-BR" dirty="0" smtClean="0"/>
              <a:t>Se o consumidor pagar $1,50 o litro da gasolina e houver um imposto de $0,12 por litro, então, o preço que ofertante receberá será de $1,38 por litro (</a:t>
            </a:r>
            <a:r>
              <a:rPr lang="pt-BR" dirty="0" smtClean="0"/>
              <a:t>$1,50 – $0,12)</a:t>
            </a:r>
            <a:endParaRPr lang="pt-BR" dirty="0" smtClean="0"/>
          </a:p>
          <a:p>
            <a:r>
              <a:rPr lang="pt-BR" dirty="0" smtClean="0"/>
              <a:t>Generalizando: </a:t>
            </a:r>
          </a:p>
          <a:p>
            <a:r>
              <a:rPr lang="pt-BR" dirty="0" err="1" smtClean="0"/>
              <a:t>P</a:t>
            </a:r>
            <a:r>
              <a:rPr lang="pt-BR" baseline="-25000" dirty="0" err="1" smtClean="0"/>
              <a:t>d</a:t>
            </a:r>
            <a:r>
              <a:rPr lang="pt-BR" dirty="0" smtClean="0"/>
              <a:t> = </a:t>
            </a:r>
            <a:r>
              <a:rPr lang="pt-BR" dirty="0" err="1" smtClean="0"/>
              <a:t>P</a:t>
            </a:r>
            <a:r>
              <a:rPr lang="pt-BR" baseline="-25000" dirty="0" err="1" smtClean="0"/>
              <a:t>s</a:t>
            </a:r>
            <a:r>
              <a:rPr lang="pt-BR" dirty="0" smtClean="0"/>
              <a:t> + t</a:t>
            </a:r>
          </a:p>
        </p:txBody>
      </p:sp>
    </p:spTree>
    <p:extLst>
      <p:ext uri="{BB962C8B-B14F-4D97-AF65-F5344CB8AC3E}">
        <p14:creationId xmlns:p14="http://schemas.microsoft.com/office/powerpoint/2010/main" val="384941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txBody>
          <a:bodyPr/>
          <a:lstStyle/>
          <a:p>
            <a:r>
              <a:rPr lang="pt-BR" dirty="0" smtClean="0"/>
              <a:t>Tipos de impostos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0" y="1330424"/>
            <a:ext cx="7772400" cy="4114800"/>
          </a:xfrm>
        </p:spPr>
        <p:txBody>
          <a:bodyPr/>
          <a:lstStyle/>
          <a:p>
            <a:r>
              <a:rPr lang="pt-BR" dirty="0" smtClean="0"/>
              <a:t>Imposto sobre o valor: é uma taxa expressa em unidades percentuais </a:t>
            </a:r>
          </a:p>
          <a:p>
            <a:r>
              <a:rPr lang="pt-BR" dirty="0" smtClean="0"/>
              <a:t>ICMS é um percentual sobre as vendas</a:t>
            </a:r>
          </a:p>
          <a:p>
            <a:r>
              <a:rPr lang="pt-BR" dirty="0" smtClean="0"/>
              <a:t>Se o consumidor pagar $1,05 por um bem, incluindo o imposto, o ofertante recebe $1.</a:t>
            </a:r>
          </a:p>
          <a:p>
            <a:r>
              <a:rPr lang="pt-BR" dirty="0" smtClean="0"/>
              <a:t>Generalizando:</a:t>
            </a:r>
          </a:p>
          <a:p>
            <a:r>
              <a:rPr lang="pt-BR" dirty="0" err="1" smtClean="0"/>
              <a:t>P</a:t>
            </a:r>
            <a:r>
              <a:rPr lang="pt-BR" baseline="-25000" dirty="0" err="1" smtClean="0"/>
              <a:t>d</a:t>
            </a:r>
            <a:r>
              <a:rPr lang="pt-BR" dirty="0" smtClean="0"/>
              <a:t> = </a:t>
            </a:r>
            <a:r>
              <a:rPr lang="pt-BR" dirty="0" err="1" smtClean="0"/>
              <a:t>P</a:t>
            </a:r>
            <a:r>
              <a:rPr lang="pt-BR" baseline="-25000" dirty="0" err="1" smtClean="0"/>
              <a:t>s</a:t>
            </a:r>
            <a:r>
              <a:rPr lang="pt-BR" dirty="0" smtClean="0"/>
              <a:t> (1+t)</a:t>
            </a:r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74387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648072"/>
          </a:xfrm>
        </p:spPr>
        <p:txBody>
          <a:bodyPr/>
          <a:lstStyle/>
          <a:p>
            <a:r>
              <a:rPr lang="pt-BR" dirty="0" smtClean="0"/>
              <a:t>Imposto sobre a quantidade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114400"/>
            <a:ext cx="8568952" cy="5194920"/>
          </a:xfrm>
        </p:spPr>
        <p:txBody>
          <a:bodyPr/>
          <a:lstStyle/>
          <a:p>
            <a:r>
              <a:rPr lang="pt-BR" dirty="0" smtClean="0"/>
              <a:t>Imaginemos que quem paga é o ofertante.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A quantidade ofertada dependerá do preço que ele recebe ao final: S(</a:t>
            </a:r>
            <a:r>
              <a:rPr lang="pt-BR" dirty="0" err="1" smtClean="0"/>
              <a:t>p</a:t>
            </a:r>
            <a:r>
              <a:rPr lang="pt-BR" baseline="-25000" dirty="0" err="1" smtClean="0"/>
              <a:t>s</a:t>
            </a:r>
            <a:r>
              <a:rPr lang="pt-BR" dirty="0" smtClean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A quantidade demandada dependerá do preço que o demandante paga</a:t>
            </a:r>
            <a:r>
              <a:rPr lang="pt-BR" dirty="0" smtClean="0"/>
              <a:t>: D(</a:t>
            </a:r>
            <a:r>
              <a:rPr lang="pt-BR" dirty="0" err="1" smtClean="0"/>
              <a:t>p</a:t>
            </a:r>
            <a:r>
              <a:rPr lang="pt-BR" baseline="-25000" dirty="0" err="1" smtClean="0"/>
              <a:t>d</a:t>
            </a:r>
            <a:r>
              <a:rPr lang="pt-BR" dirty="0" smtClean="0"/>
              <a:t>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Também sabemos que a quantia que o ofertante recebe ao final é igual a quantia que o demandante paga menos o imposto.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       S(</a:t>
            </a:r>
            <a:r>
              <a:rPr lang="pt-BR" dirty="0" err="1" smtClean="0"/>
              <a:t>p</a:t>
            </a:r>
            <a:r>
              <a:rPr lang="pt-BR" baseline="-25000" dirty="0" err="1" smtClean="0"/>
              <a:t>s</a:t>
            </a:r>
            <a:r>
              <a:rPr lang="pt-BR" dirty="0" smtClean="0"/>
              <a:t>)=D(</a:t>
            </a:r>
            <a:r>
              <a:rPr lang="pt-BR" dirty="0" err="1" smtClean="0"/>
              <a:t>p</a:t>
            </a:r>
            <a:r>
              <a:rPr lang="pt-BR" baseline="-25000" dirty="0" err="1" smtClean="0"/>
              <a:t>d</a:t>
            </a:r>
            <a:r>
              <a:rPr lang="pt-BR" dirty="0" smtClean="0"/>
              <a:t>)                    </a:t>
            </a:r>
            <a:r>
              <a:rPr lang="pt-BR" dirty="0" err="1" smtClean="0"/>
              <a:t>p</a:t>
            </a:r>
            <a:r>
              <a:rPr lang="pt-BR" baseline="-25000" dirty="0" err="1" smtClean="0"/>
              <a:t>s</a:t>
            </a:r>
            <a:r>
              <a:rPr lang="pt-BR" dirty="0" smtClean="0"/>
              <a:t> = </a:t>
            </a:r>
            <a:r>
              <a:rPr lang="pt-BR" dirty="0" err="1" smtClean="0"/>
              <a:t>p</a:t>
            </a:r>
            <a:r>
              <a:rPr lang="pt-BR" baseline="-25000" dirty="0" err="1" smtClean="0"/>
              <a:t>d</a:t>
            </a:r>
            <a:r>
              <a:rPr lang="pt-BR" dirty="0" smtClean="0"/>
              <a:t> - t </a:t>
            </a:r>
            <a:endParaRPr lang="pt-BR" dirty="0"/>
          </a:p>
        </p:txBody>
      </p:sp>
      <p:sp>
        <p:nvSpPr>
          <p:cNvPr id="4" name="Elipse 3"/>
          <p:cNvSpPr/>
          <p:nvPr/>
        </p:nvSpPr>
        <p:spPr>
          <a:xfrm>
            <a:off x="5004048" y="5373216"/>
            <a:ext cx="2664296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ctor reto 5"/>
          <p:cNvCxnSpPr/>
          <p:nvPr/>
        </p:nvCxnSpPr>
        <p:spPr>
          <a:xfrm>
            <a:off x="5263052" y="5963794"/>
            <a:ext cx="0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 flipH="1">
            <a:off x="2699792" y="6222798"/>
            <a:ext cx="259228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 flipV="1">
            <a:off x="2699792" y="5949280"/>
            <a:ext cx="0" cy="28803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057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648072"/>
          </a:xfrm>
        </p:spPr>
        <p:txBody>
          <a:bodyPr/>
          <a:lstStyle/>
          <a:p>
            <a:r>
              <a:rPr lang="pt-BR" dirty="0" smtClean="0"/>
              <a:t>Imposto sobre a quantidade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114400"/>
            <a:ext cx="8568952" cy="5194920"/>
          </a:xfrm>
        </p:spPr>
        <p:txBody>
          <a:bodyPr/>
          <a:lstStyle/>
          <a:p>
            <a:r>
              <a:rPr lang="pt-BR" dirty="0" smtClean="0"/>
              <a:t>S(</a:t>
            </a:r>
            <a:r>
              <a:rPr lang="pt-BR" dirty="0" err="1" smtClean="0"/>
              <a:t>p</a:t>
            </a:r>
            <a:r>
              <a:rPr lang="pt-BR" baseline="-25000" dirty="0" err="1" smtClean="0"/>
              <a:t>s</a:t>
            </a:r>
            <a:r>
              <a:rPr lang="pt-BR" dirty="0" smtClean="0"/>
              <a:t>)=D(</a:t>
            </a:r>
            <a:r>
              <a:rPr lang="pt-BR" dirty="0" err="1" smtClean="0"/>
              <a:t>p</a:t>
            </a:r>
            <a:r>
              <a:rPr lang="pt-BR" baseline="-25000" dirty="0" err="1" smtClean="0"/>
              <a:t>d</a:t>
            </a:r>
            <a:r>
              <a:rPr lang="pt-BR" dirty="0" smtClean="0"/>
              <a:t>)                    </a:t>
            </a:r>
            <a:r>
              <a:rPr lang="pt-BR" dirty="0" err="1" smtClean="0"/>
              <a:t>p</a:t>
            </a:r>
            <a:r>
              <a:rPr lang="pt-BR" baseline="-25000" dirty="0" err="1" smtClean="0"/>
              <a:t>s</a:t>
            </a:r>
            <a:r>
              <a:rPr lang="pt-BR" dirty="0" smtClean="0"/>
              <a:t> = </a:t>
            </a:r>
            <a:r>
              <a:rPr lang="pt-BR" dirty="0" err="1" smtClean="0"/>
              <a:t>p</a:t>
            </a:r>
            <a:r>
              <a:rPr lang="pt-BR" baseline="-25000" dirty="0" err="1" smtClean="0"/>
              <a:t>d</a:t>
            </a:r>
            <a:r>
              <a:rPr lang="pt-BR" dirty="0" smtClean="0"/>
              <a:t> - t </a:t>
            </a:r>
          </a:p>
          <a:p>
            <a:endParaRPr lang="pt-BR" dirty="0"/>
          </a:p>
          <a:p>
            <a:r>
              <a:rPr lang="pt-BR" dirty="0" smtClean="0"/>
              <a:t>S(</a:t>
            </a:r>
            <a:r>
              <a:rPr lang="pt-BR" dirty="0" err="1" smtClean="0"/>
              <a:t>p</a:t>
            </a:r>
            <a:r>
              <a:rPr lang="pt-BR" baseline="-25000" dirty="0" err="1" smtClean="0"/>
              <a:t>d</a:t>
            </a:r>
            <a:r>
              <a:rPr lang="pt-BR" dirty="0"/>
              <a:t> </a:t>
            </a:r>
            <a:r>
              <a:rPr lang="pt-BR" dirty="0" smtClean="0"/>
              <a:t>– t) = D(</a:t>
            </a:r>
            <a:r>
              <a:rPr lang="pt-BR" dirty="0" err="1" smtClean="0"/>
              <a:t>p</a:t>
            </a:r>
            <a:r>
              <a:rPr lang="pt-BR" baseline="-25000" dirty="0" err="1" smtClean="0"/>
              <a:t>d</a:t>
            </a:r>
            <a:r>
              <a:rPr lang="pt-BR" dirty="0" smtClean="0"/>
              <a:t>)       ou</a:t>
            </a:r>
          </a:p>
          <a:p>
            <a:endParaRPr lang="pt-BR" dirty="0" smtClean="0"/>
          </a:p>
          <a:p>
            <a:r>
              <a:rPr lang="pt-BR" dirty="0" smtClean="0"/>
              <a:t>S(</a:t>
            </a:r>
            <a:r>
              <a:rPr lang="pt-BR" dirty="0" err="1" smtClean="0"/>
              <a:t>p</a:t>
            </a:r>
            <a:r>
              <a:rPr lang="pt-BR" baseline="-25000" dirty="0" err="1" smtClean="0"/>
              <a:t>s</a:t>
            </a:r>
            <a:r>
              <a:rPr lang="pt-BR" dirty="0" smtClean="0"/>
              <a:t>) = D(</a:t>
            </a:r>
            <a:r>
              <a:rPr lang="pt-BR" dirty="0" err="1" smtClean="0"/>
              <a:t>p</a:t>
            </a:r>
            <a:r>
              <a:rPr lang="pt-BR" baseline="-25000" dirty="0" err="1" smtClean="0"/>
              <a:t>s</a:t>
            </a:r>
            <a:r>
              <a:rPr lang="pt-BR" dirty="0" err="1" smtClean="0"/>
              <a:t>+t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4" name="Elipse 3"/>
          <p:cNvSpPr/>
          <p:nvPr/>
        </p:nvSpPr>
        <p:spPr>
          <a:xfrm>
            <a:off x="4139952" y="1038222"/>
            <a:ext cx="2664296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ctor reto 5"/>
          <p:cNvCxnSpPr/>
          <p:nvPr/>
        </p:nvCxnSpPr>
        <p:spPr>
          <a:xfrm>
            <a:off x="4398956" y="1628800"/>
            <a:ext cx="0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 flipH="1">
            <a:off x="1835696" y="1887804"/>
            <a:ext cx="259228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 flipV="1">
            <a:off x="1835696" y="1614286"/>
            <a:ext cx="0" cy="28803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472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648072"/>
          </a:xfrm>
        </p:spPr>
        <p:txBody>
          <a:bodyPr/>
          <a:lstStyle/>
          <a:p>
            <a:r>
              <a:rPr lang="pt-BR" dirty="0" smtClean="0"/>
              <a:t>Imposto sobre a quantidade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114400"/>
            <a:ext cx="8568952" cy="5194920"/>
          </a:xfrm>
        </p:spPr>
        <p:txBody>
          <a:bodyPr/>
          <a:lstStyle/>
          <a:p>
            <a:r>
              <a:rPr lang="pt-BR" dirty="0" smtClean="0"/>
              <a:t>Imaginemos que quem paga agora é o consumidor.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err="1" smtClean="0"/>
              <a:t>p</a:t>
            </a:r>
            <a:r>
              <a:rPr lang="pt-BR" baseline="-25000" dirty="0" err="1" smtClean="0"/>
              <a:t>d</a:t>
            </a:r>
            <a:r>
              <a:rPr lang="pt-BR" dirty="0" smtClean="0"/>
              <a:t> – t = </a:t>
            </a:r>
            <a:r>
              <a:rPr lang="pt-BR" dirty="0" err="1" smtClean="0"/>
              <a:t>p</a:t>
            </a:r>
            <a:r>
              <a:rPr lang="pt-BR" baseline="-25000" dirty="0" err="1" smtClean="0"/>
              <a:t>s</a:t>
            </a:r>
            <a:endParaRPr lang="pt-BR" baseline="-25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Se substituirmos essa expressão na expressão de igualdade entre oferta e demanda {</a:t>
            </a:r>
            <a:r>
              <a:rPr lang="pt-BR" dirty="0" smtClean="0"/>
              <a:t>S(</a:t>
            </a:r>
            <a:r>
              <a:rPr lang="pt-BR" dirty="0" err="1" smtClean="0"/>
              <a:t>p</a:t>
            </a:r>
            <a:r>
              <a:rPr lang="pt-BR" baseline="-25000" dirty="0" err="1" smtClean="0"/>
              <a:t>s</a:t>
            </a:r>
            <a:r>
              <a:rPr lang="pt-BR" dirty="0" smtClean="0"/>
              <a:t>)=D(</a:t>
            </a:r>
            <a:r>
              <a:rPr lang="pt-BR" dirty="0" err="1" smtClean="0"/>
              <a:t>p</a:t>
            </a:r>
            <a:r>
              <a:rPr lang="pt-BR" baseline="-25000" dirty="0" err="1" smtClean="0"/>
              <a:t>d</a:t>
            </a:r>
            <a:r>
              <a:rPr lang="pt-BR" dirty="0" smtClean="0"/>
              <a:t>)}, </a:t>
            </a:r>
            <a:r>
              <a:rPr lang="pt-BR" dirty="0" smtClean="0"/>
              <a:t>chegaremos na mesma condição anterior.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S(</a:t>
            </a:r>
            <a:r>
              <a:rPr lang="pt-BR" dirty="0" err="1" smtClean="0"/>
              <a:t>p</a:t>
            </a:r>
            <a:r>
              <a:rPr lang="pt-BR" baseline="-25000" dirty="0" err="1" smtClean="0"/>
              <a:t>d</a:t>
            </a:r>
            <a:r>
              <a:rPr lang="pt-BR" dirty="0" smtClean="0"/>
              <a:t>-t)=D(</a:t>
            </a:r>
            <a:r>
              <a:rPr lang="pt-BR" dirty="0" err="1" smtClean="0"/>
              <a:t>p</a:t>
            </a:r>
            <a:r>
              <a:rPr lang="pt-BR" baseline="-25000" dirty="0" err="1" smtClean="0"/>
              <a:t>d</a:t>
            </a:r>
            <a:r>
              <a:rPr lang="pt-BR" dirty="0" smtClean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Ou seja, não importa quem vai ao banco!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5724128" y="6021288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Ideia básica </a:t>
            </a:r>
            <a:r>
              <a:rPr lang="pt-BR" sz="3200" dirty="0" smtClean="0">
                <a:sym typeface="Wingdings" panose="05000000000000000000" pitchFamily="2" charset="2"/>
              </a:rPr>
              <a:t>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60003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048672"/>
          </a:xfrm>
        </p:spPr>
        <p:txBody>
          <a:bodyPr/>
          <a:lstStyle/>
          <a:p>
            <a:r>
              <a:rPr lang="pt-BR" i="1" dirty="0" smtClean="0"/>
              <a:t>Pense no imposto sobre a gasolina. Nesse caso, o imposto é incluído no preço de venda. Mas, se o preço fosse relacionado com um preço antes do imposto e o imposto da gasolina fosse adicionado como um item separado a ser pago pelo demandante, você acha que a quantidade demandada seria diferente? Afinal, o preço final para o consumidor seria o mesmo, independente do modo como o imposto fosse pago. Desde que o consumidor seja capaz de distinguir o custo líquido dos bens que compra, não interessa a maneira como imposto é cobrado. 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40405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pt-BR" dirty="0" err="1" smtClean="0">
                <a:solidFill>
                  <a:schemeClr val="accent2"/>
                </a:solidFill>
              </a:rPr>
              <a:t>Princípios</a:t>
            </a:r>
            <a:r>
              <a:rPr lang="en-US" altLang="pt-BR" dirty="0" smtClean="0">
                <a:solidFill>
                  <a:schemeClr val="accent2"/>
                </a:solidFill>
              </a:rPr>
              <a:t> </a:t>
            </a:r>
            <a:r>
              <a:rPr lang="en-US" altLang="pt-BR" dirty="0" err="1" smtClean="0">
                <a:solidFill>
                  <a:schemeClr val="accent2"/>
                </a:solidFill>
              </a:rPr>
              <a:t>fundamentais</a:t>
            </a:r>
            <a:r>
              <a:rPr lang="en-US" altLang="pt-BR" dirty="0" smtClean="0">
                <a:solidFill>
                  <a:schemeClr val="accent2"/>
                </a:solidFill>
              </a:rPr>
              <a:t> da </a:t>
            </a:r>
            <a:r>
              <a:rPr lang="en-US" altLang="pt-BR" dirty="0" err="1" smtClean="0">
                <a:solidFill>
                  <a:schemeClr val="accent2"/>
                </a:solidFill>
              </a:rPr>
              <a:t>microeconomia</a:t>
            </a:r>
            <a:endParaRPr lang="pt-BR" altLang="pt-BR" dirty="0" smtClean="0">
              <a:solidFill>
                <a:schemeClr val="accent2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56792"/>
            <a:ext cx="8735888" cy="5112568"/>
          </a:xfrm>
        </p:spPr>
        <p:txBody>
          <a:bodyPr/>
          <a:lstStyle/>
          <a:p>
            <a:pPr marL="609600" indent="-609600" eaLnBrk="1" hangingPunct="1">
              <a:buClr>
                <a:schemeClr val="accent2"/>
              </a:buClr>
            </a:pPr>
            <a:r>
              <a:rPr lang="en-US" altLang="pt-BR" sz="2800" dirty="0" err="1" smtClean="0"/>
              <a:t>Princípio</a:t>
            </a:r>
            <a:r>
              <a:rPr lang="en-US" altLang="pt-BR" sz="2800" dirty="0" smtClean="0"/>
              <a:t> da </a:t>
            </a:r>
            <a:r>
              <a:rPr lang="en-US" altLang="pt-BR" sz="2800" dirty="0" err="1" smtClean="0"/>
              <a:t>Otimização</a:t>
            </a:r>
            <a:endParaRPr lang="en-US" altLang="pt-BR" sz="2800" dirty="0" smtClean="0"/>
          </a:p>
          <a:p>
            <a:pPr marL="1009650" lvl="1" indent="-609600" eaLnBrk="1" hangingPunct="1">
              <a:buClr>
                <a:schemeClr val="accent2"/>
              </a:buClr>
            </a:pPr>
            <a:r>
              <a:rPr lang="en-US" altLang="pt-BR" sz="2400" dirty="0" err="1" smtClean="0"/>
              <a:t>Comportamento</a:t>
            </a:r>
            <a:r>
              <a:rPr lang="en-US" altLang="pt-BR" sz="2400" dirty="0" smtClean="0"/>
              <a:t> do </a:t>
            </a:r>
            <a:r>
              <a:rPr lang="en-US" altLang="pt-BR" sz="2400" dirty="0" err="1" smtClean="0"/>
              <a:t>consumidor</a:t>
            </a:r>
            <a:r>
              <a:rPr lang="en-US" altLang="pt-BR" sz="2400" dirty="0" smtClean="0"/>
              <a:t> </a:t>
            </a:r>
            <a:r>
              <a:rPr lang="en-US" altLang="pt-BR" sz="2400" dirty="0" smtClean="0">
                <a:sym typeface="Wingdings" panose="05000000000000000000" pitchFamily="2" charset="2"/>
              </a:rPr>
              <a:t> </a:t>
            </a:r>
            <a:r>
              <a:rPr lang="en-US" altLang="pt-BR" sz="2400" dirty="0" err="1" smtClean="0">
                <a:sym typeface="Wingdings" panose="05000000000000000000" pitchFamily="2" charset="2"/>
              </a:rPr>
              <a:t>demanda</a:t>
            </a:r>
            <a:r>
              <a:rPr lang="en-US" altLang="pt-BR" sz="2400" dirty="0" smtClean="0">
                <a:sym typeface="Wingdings" panose="05000000000000000000" pitchFamily="2" charset="2"/>
              </a:rPr>
              <a:t> individual  </a:t>
            </a:r>
            <a:r>
              <a:rPr lang="en-US" altLang="pt-BR" sz="2400" dirty="0" err="1" smtClean="0">
                <a:sym typeface="Wingdings" panose="05000000000000000000" pitchFamily="2" charset="2"/>
              </a:rPr>
              <a:t>demanda</a:t>
            </a:r>
            <a:r>
              <a:rPr lang="en-US" altLang="pt-BR" sz="2400" dirty="0" smtClean="0">
                <a:sym typeface="Wingdings" panose="05000000000000000000" pitchFamily="2" charset="2"/>
              </a:rPr>
              <a:t> </a:t>
            </a:r>
            <a:r>
              <a:rPr lang="en-US" altLang="pt-BR" sz="2400" dirty="0" err="1" smtClean="0">
                <a:sym typeface="Wingdings" panose="05000000000000000000" pitchFamily="2" charset="2"/>
              </a:rPr>
              <a:t>agregada</a:t>
            </a:r>
            <a:r>
              <a:rPr lang="en-US" altLang="pt-BR" sz="2400" dirty="0" smtClean="0">
                <a:sym typeface="Wingdings" panose="05000000000000000000" pitchFamily="2" charset="2"/>
              </a:rPr>
              <a:t> / do </a:t>
            </a:r>
            <a:r>
              <a:rPr lang="en-US" altLang="pt-BR" sz="2400" dirty="0" err="1" smtClean="0">
                <a:sym typeface="Wingdings" panose="05000000000000000000" pitchFamily="2" charset="2"/>
              </a:rPr>
              <a:t>mercado</a:t>
            </a:r>
            <a:endParaRPr lang="en-US" altLang="pt-BR" sz="2400" dirty="0" smtClean="0">
              <a:sym typeface="Wingdings" panose="05000000000000000000" pitchFamily="2" charset="2"/>
            </a:endParaRPr>
          </a:p>
          <a:p>
            <a:pPr marL="1009650" lvl="1" indent="-609600" eaLnBrk="1" hangingPunct="1">
              <a:buClr>
                <a:schemeClr val="accent2"/>
              </a:buClr>
            </a:pPr>
            <a:r>
              <a:rPr lang="en-US" altLang="pt-BR" sz="2400" dirty="0" err="1" smtClean="0"/>
              <a:t>Comportamento</a:t>
            </a:r>
            <a:r>
              <a:rPr lang="en-US" altLang="pt-BR" sz="2400" dirty="0" smtClean="0"/>
              <a:t> das </a:t>
            </a:r>
            <a:r>
              <a:rPr lang="en-US" altLang="pt-BR" sz="2400" dirty="0" err="1" smtClean="0"/>
              <a:t>firmas</a:t>
            </a:r>
            <a:r>
              <a:rPr lang="en-US" altLang="pt-BR" sz="2400" dirty="0" smtClean="0"/>
              <a:t> </a:t>
            </a:r>
            <a:r>
              <a:rPr lang="en-US" altLang="pt-BR" sz="2400" dirty="0" smtClean="0">
                <a:sym typeface="Wingdings" panose="05000000000000000000" pitchFamily="2" charset="2"/>
              </a:rPr>
              <a:t> </a:t>
            </a:r>
            <a:r>
              <a:rPr lang="en-US" altLang="pt-BR" sz="2400" dirty="0" err="1" smtClean="0">
                <a:sym typeface="Wingdings" panose="05000000000000000000" pitchFamily="2" charset="2"/>
              </a:rPr>
              <a:t>oferta</a:t>
            </a:r>
            <a:r>
              <a:rPr lang="en-US" altLang="pt-BR" sz="2400" dirty="0" smtClean="0">
                <a:sym typeface="Wingdings" panose="05000000000000000000" pitchFamily="2" charset="2"/>
              </a:rPr>
              <a:t> individual  </a:t>
            </a:r>
            <a:r>
              <a:rPr lang="en-US" altLang="pt-BR" sz="2400" dirty="0" err="1" smtClean="0">
                <a:sym typeface="Wingdings" panose="05000000000000000000" pitchFamily="2" charset="2"/>
              </a:rPr>
              <a:t>oferta</a:t>
            </a:r>
            <a:r>
              <a:rPr lang="en-US" altLang="pt-BR" sz="2400" dirty="0" smtClean="0">
                <a:sym typeface="Wingdings" panose="05000000000000000000" pitchFamily="2" charset="2"/>
              </a:rPr>
              <a:t> </a:t>
            </a:r>
            <a:r>
              <a:rPr lang="en-US" altLang="pt-BR" sz="2400" dirty="0" err="1" smtClean="0">
                <a:sym typeface="Wingdings" panose="05000000000000000000" pitchFamily="2" charset="2"/>
              </a:rPr>
              <a:t>agregada</a:t>
            </a:r>
            <a:r>
              <a:rPr lang="en-US" altLang="pt-BR" sz="2400" dirty="0" smtClean="0">
                <a:sym typeface="Wingdings" panose="05000000000000000000" pitchFamily="2" charset="2"/>
              </a:rPr>
              <a:t> / de </a:t>
            </a:r>
            <a:r>
              <a:rPr lang="en-US" altLang="pt-BR" sz="2400" dirty="0" err="1" smtClean="0">
                <a:sym typeface="Wingdings" panose="05000000000000000000" pitchFamily="2" charset="2"/>
              </a:rPr>
              <a:t>mercado</a:t>
            </a:r>
            <a:endParaRPr lang="en-US" altLang="pt-BR" sz="2400" dirty="0" smtClean="0"/>
          </a:p>
          <a:p>
            <a:pPr marL="609600" indent="-609600" eaLnBrk="1" hangingPunct="1">
              <a:buClr>
                <a:schemeClr val="accent2"/>
              </a:buClr>
            </a:pPr>
            <a:r>
              <a:rPr lang="en-US" altLang="pt-BR" sz="2800" dirty="0" err="1" smtClean="0"/>
              <a:t>Princípio</a:t>
            </a:r>
            <a:r>
              <a:rPr lang="en-US" altLang="pt-BR" sz="2800" dirty="0" smtClean="0"/>
              <a:t> do </a:t>
            </a:r>
            <a:r>
              <a:rPr lang="en-US" altLang="pt-BR" sz="2800" dirty="0" err="1" smtClean="0"/>
              <a:t>Equilíbrio</a:t>
            </a:r>
            <a:endParaRPr lang="en-US" altLang="pt-BR" sz="2800" dirty="0" smtClean="0"/>
          </a:p>
          <a:p>
            <a:pPr marL="1009650" lvl="1" indent="-609600" eaLnBrk="1" hangingPunct="1">
              <a:buClr>
                <a:schemeClr val="accent2"/>
              </a:buClr>
            </a:pPr>
            <a:r>
              <a:rPr lang="en-US" altLang="pt-BR" sz="2400" dirty="0" err="1" smtClean="0"/>
              <a:t>Interação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desses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agentes</a:t>
            </a:r>
            <a:r>
              <a:rPr lang="en-US" altLang="pt-BR" sz="2400" dirty="0" smtClean="0"/>
              <a:t> no </a:t>
            </a:r>
            <a:r>
              <a:rPr lang="en-US" altLang="pt-BR" sz="2400" dirty="0" err="1" smtClean="0"/>
              <a:t>mercado</a:t>
            </a:r>
            <a:r>
              <a:rPr lang="en-US" altLang="pt-BR" sz="2400" dirty="0" smtClean="0"/>
              <a:t> leva a </a:t>
            </a:r>
            <a:r>
              <a:rPr lang="en-US" altLang="pt-BR" sz="2400" dirty="0" err="1" smtClean="0"/>
              <a:t>uma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situação</a:t>
            </a:r>
            <a:r>
              <a:rPr lang="en-US" altLang="pt-BR" sz="2400" dirty="0" smtClean="0"/>
              <a:t> de </a:t>
            </a:r>
            <a:r>
              <a:rPr lang="en-US" altLang="pt-BR" sz="2400" dirty="0" err="1" smtClean="0"/>
              <a:t>equilíbrio</a:t>
            </a:r>
            <a:r>
              <a:rPr lang="en-US" altLang="pt-BR" sz="2400" dirty="0" smtClean="0"/>
              <a:t>/</a:t>
            </a:r>
            <a:r>
              <a:rPr lang="en-US" altLang="pt-BR" sz="2400" dirty="0" err="1" smtClean="0"/>
              <a:t>estabilidade</a:t>
            </a:r>
            <a:r>
              <a:rPr lang="en-US" altLang="pt-BR" sz="2400" dirty="0" smtClean="0"/>
              <a:t> – se nada </a:t>
            </a:r>
            <a:r>
              <a:rPr lang="en-US" altLang="pt-BR" sz="2400" dirty="0" err="1" smtClean="0"/>
              <a:t>mudar</a:t>
            </a:r>
            <a:r>
              <a:rPr lang="en-US" altLang="pt-BR" sz="2400" dirty="0" smtClean="0"/>
              <a:t>, </a:t>
            </a:r>
            <a:r>
              <a:rPr lang="en-US" altLang="pt-BR" sz="2400" dirty="0" err="1" smtClean="0"/>
              <a:t>não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há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razão</a:t>
            </a:r>
            <a:r>
              <a:rPr lang="en-US" altLang="pt-BR" sz="2400" dirty="0" smtClean="0"/>
              <a:t> para </a:t>
            </a:r>
            <a:r>
              <a:rPr lang="en-US" altLang="pt-BR" sz="2400" dirty="0" err="1" smtClean="0"/>
              <a:t>os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agentes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quererem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sair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daquela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situação</a:t>
            </a:r>
            <a:r>
              <a:rPr lang="en-US" altLang="pt-BR" sz="2400" dirty="0" smtClean="0"/>
              <a:t>. </a:t>
            </a:r>
          </a:p>
          <a:p>
            <a:pPr marL="1009650" lvl="1" indent="-609600" eaLnBrk="1" hangingPunct="1">
              <a:buClr>
                <a:schemeClr val="accent2"/>
              </a:buClr>
            </a:pPr>
            <a:r>
              <a:rPr lang="en-US" altLang="pt-BR" sz="2400" dirty="0" err="1" smtClean="0"/>
              <a:t>Cada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agente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está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dando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sua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melhor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resposta</a:t>
            </a:r>
            <a:r>
              <a:rPr lang="en-US" altLang="pt-BR" sz="2400" dirty="0" smtClean="0"/>
              <a:t> e o </a:t>
            </a:r>
            <a:r>
              <a:rPr lang="en-US" altLang="pt-BR" sz="2400" dirty="0" err="1" smtClean="0"/>
              <a:t>comportamento</a:t>
            </a:r>
            <a:r>
              <a:rPr lang="en-US" altLang="pt-BR" sz="2400" dirty="0" smtClean="0"/>
              <a:t> dos </a:t>
            </a:r>
            <a:r>
              <a:rPr lang="en-US" altLang="pt-BR" sz="2400" dirty="0" err="1" smtClean="0"/>
              <a:t>demais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agentes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está</a:t>
            </a:r>
            <a:r>
              <a:rPr lang="en-US" altLang="pt-BR" sz="2400" dirty="0" smtClean="0"/>
              <a:t> de </a:t>
            </a:r>
            <a:r>
              <a:rPr lang="en-US" altLang="pt-BR" sz="2400" dirty="0" err="1" smtClean="0"/>
              <a:t>acordo</a:t>
            </a:r>
            <a:r>
              <a:rPr lang="en-US" altLang="pt-BR" sz="2400" dirty="0" smtClean="0"/>
              <a:t> com o </a:t>
            </a:r>
            <a:r>
              <a:rPr lang="en-US" altLang="pt-BR" sz="2400" dirty="0" err="1" smtClean="0"/>
              <a:t>seu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comportamento</a:t>
            </a:r>
            <a:r>
              <a:rPr lang="en-US" altLang="pt-BR" sz="2400" dirty="0" smtClean="0"/>
              <a:t> </a:t>
            </a:r>
            <a:endParaRPr lang="pt-BR" altLang="pt-B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936104"/>
          </a:xfrm>
        </p:spPr>
        <p:txBody>
          <a:bodyPr/>
          <a:lstStyle/>
          <a:p>
            <a:r>
              <a:rPr lang="pt-BR" dirty="0" smtClean="0"/>
              <a:t>Uso das inversas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196752"/>
            <a:ext cx="8424936" cy="5472608"/>
          </a:xfrm>
        </p:spPr>
        <p:txBody>
          <a:bodyPr/>
          <a:lstStyle/>
          <a:p>
            <a:r>
              <a:rPr lang="pt-BR" dirty="0" smtClean="0"/>
              <a:t>A quantidade de equilíbrio negociada q* é aquela quantidade que faz com que o preço que o demandante paga menos o imposto seja exatamente o preço que o ofertante recebe.</a:t>
            </a:r>
          </a:p>
          <a:p>
            <a:r>
              <a:rPr lang="pt-BR" dirty="0" err="1" smtClean="0"/>
              <a:t>P</a:t>
            </a:r>
            <a:r>
              <a:rPr lang="pt-BR" baseline="-25000" dirty="0" err="1" smtClean="0"/>
              <a:t>d</a:t>
            </a:r>
            <a:r>
              <a:rPr lang="pt-BR" dirty="0" smtClean="0"/>
              <a:t>(q*) – t = </a:t>
            </a:r>
            <a:r>
              <a:rPr lang="pt-BR" dirty="0" err="1" smtClean="0"/>
              <a:t>P</a:t>
            </a:r>
            <a:r>
              <a:rPr lang="pt-BR" baseline="-25000" dirty="0" err="1" smtClean="0"/>
              <a:t>s</a:t>
            </a:r>
            <a:r>
              <a:rPr lang="pt-BR" dirty="0" smtClean="0"/>
              <a:t>(q*)</a:t>
            </a:r>
          </a:p>
          <a:p>
            <a:r>
              <a:rPr lang="pt-BR" dirty="0" smtClean="0"/>
              <a:t>Por outro lado, se o imposto for cobrado dos ofertantes, a quantidade q* deve ser tal que o preço que ofertante receba mais o imposto seja igual ao preço que o demandante pagou. </a:t>
            </a:r>
          </a:p>
          <a:p>
            <a:r>
              <a:rPr lang="pt-BR" dirty="0" err="1" smtClean="0"/>
              <a:t>P</a:t>
            </a:r>
            <a:r>
              <a:rPr lang="pt-BR" baseline="-25000" dirty="0" err="1" smtClean="0"/>
              <a:t>s</a:t>
            </a:r>
            <a:r>
              <a:rPr lang="pt-BR" dirty="0" smtClean="0"/>
              <a:t>(q*) + t = </a:t>
            </a:r>
            <a:r>
              <a:rPr lang="pt-BR" dirty="0" err="1" smtClean="0"/>
              <a:t>P</a:t>
            </a:r>
            <a:r>
              <a:rPr lang="pt-BR" baseline="-25000" dirty="0" err="1" smtClean="0"/>
              <a:t>d</a:t>
            </a:r>
            <a:r>
              <a:rPr lang="pt-BR" dirty="0" smtClean="0"/>
              <a:t>(q*)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13685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pt-BR" sz="4000" smtClean="0">
                <a:solidFill>
                  <a:schemeClr val="accent2"/>
                </a:solidFill>
              </a:rPr>
              <a:t>Os efeitos do tributo</a:t>
            </a:r>
            <a:endParaRPr lang="en-US" altLang="pt-BR" sz="4000" smtClean="0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970213" y="604361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2741613" y="566261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1141413" y="1319213"/>
            <a:ext cx="717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Preço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1731963" y="5549900"/>
            <a:ext cx="161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7085013" y="5586413"/>
            <a:ext cx="1476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Quantidade</a:t>
            </a:r>
          </a:p>
        </p:txBody>
      </p:sp>
      <p:grpSp>
        <p:nvGrpSpPr>
          <p:cNvPr id="30730" name="Group 10"/>
          <p:cNvGrpSpPr>
            <a:grpSpLocks/>
          </p:cNvGrpSpPr>
          <p:nvPr/>
        </p:nvGrpSpPr>
        <p:grpSpPr bwMode="auto">
          <a:xfrm>
            <a:off x="3657600" y="3505200"/>
            <a:ext cx="2098675" cy="2651125"/>
            <a:chOff x="2304" y="2208"/>
            <a:chExt cx="1322" cy="1670"/>
          </a:xfrm>
        </p:grpSpPr>
        <p:sp>
          <p:nvSpPr>
            <p:cNvPr id="19492" name="Line 11"/>
            <p:cNvSpPr>
              <a:spLocks noChangeShapeType="1"/>
            </p:cNvSpPr>
            <p:nvPr/>
          </p:nvSpPr>
          <p:spPr bwMode="auto">
            <a:xfrm>
              <a:off x="2928" y="2208"/>
              <a:ext cx="0" cy="124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493" name="Rectangle 12"/>
            <p:cNvSpPr>
              <a:spLocks noChangeArrowheads="1"/>
            </p:cNvSpPr>
            <p:nvPr/>
          </p:nvSpPr>
          <p:spPr bwMode="auto">
            <a:xfrm>
              <a:off x="2304" y="3552"/>
              <a:ext cx="1322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668338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668338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668338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668338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668338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66833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66833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66833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66833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pt-BR" sz="2000" b="1">
                  <a:solidFill>
                    <a:srgbClr val="000000"/>
                  </a:solidFill>
                  <a:latin typeface="Tahoma" panose="020B0604030504040204" pitchFamily="34" charset="0"/>
                </a:rPr>
                <a:t>Q – sem imposto</a:t>
              </a:r>
            </a:p>
          </p:txBody>
        </p:sp>
      </p:grpSp>
      <p:sp>
        <p:nvSpPr>
          <p:cNvPr id="19467" name="Rectangle 13"/>
          <p:cNvSpPr>
            <a:spLocks noChangeArrowheads="1"/>
          </p:cNvSpPr>
          <p:nvPr/>
        </p:nvSpPr>
        <p:spPr bwMode="auto">
          <a:xfrm>
            <a:off x="7772400" y="1905000"/>
            <a:ext cx="9731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400" b="1">
                <a:solidFill>
                  <a:srgbClr val="000000"/>
                </a:solidFill>
                <a:latin typeface="Tahoma" panose="020B0604030504040204" pitchFamily="34" charset="0"/>
              </a:rPr>
              <a:t>Oferta</a:t>
            </a:r>
          </a:p>
        </p:txBody>
      </p:sp>
      <p:sp>
        <p:nvSpPr>
          <p:cNvPr id="19468" name="Rectangle 14"/>
          <p:cNvSpPr>
            <a:spLocks noChangeArrowheads="1"/>
          </p:cNvSpPr>
          <p:nvPr/>
        </p:nvSpPr>
        <p:spPr bwMode="auto">
          <a:xfrm>
            <a:off x="6551613" y="4976813"/>
            <a:ext cx="14541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400" b="1">
                <a:solidFill>
                  <a:srgbClr val="000000"/>
                </a:solidFill>
                <a:latin typeface="Tahoma" panose="020B0604030504040204" pitchFamily="34" charset="0"/>
              </a:rPr>
              <a:t>Demanda</a:t>
            </a:r>
          </a:p>
        </p:txBody>
      </p:sp>
      <p:sp>
        <p:nvSpPr>
          <p:cNvPr id="19469" name="Line 15"/>
          <p:cNvSpPr>
            <a:spLocks noChangeShapeType="1"/>
          </p:cNvSpPr>
          <p:nvPr/>
        </p:nvSpPr>
        <p:spPr bwMode="auto">
          <a:xfrm flipV="1">
            <a:off x="1981200" y="2133600"/>
            <a:ext cx="5181600" cy="2919413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9470" name="Line 16"/>
          <p:cNvSpPr>
            <a:spLocks noChangeShapeType="1"/>
          </p:cNvSpPr>
          <p:nvPr/>
        </p:nvSpPr>
        <p:spPr bwMode="auto">
          <a:xfrm>
            <a:off x="1981200" y="1981200"/>
            <a:ext cx="5332413" cy="3071813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9471" name="Freeform 17"/>
          <p:cNvSpPr>
            <a:spLocks/>
          </p:cNvSpPr>
          <p:nvPr/>
        </p:nvSpPr>
        <p:spPr bwMode="auto">
          <a:xfrm>
            <a:off x="1903413" y="1395413"/>
            <a:ext cx="5548312" cy="4135437"/>
          </a:xfrm>
          <a:custGeom>
            <a:avLst/>
            <a:gdLst>
              <a:gd name="T0" fmla="*/ 0 w 3495"/>
              <a:gd name="T1" fmla="*/ 0 h 2749"/>
              <a:gd name="T2" fmla="*/ 0 w 3495"/>
              <a:gd name="T3" fmla="*/ 2147483646 h 2749"/>
              <a:gd name="T4" fmla="*/ 2147483646 w 3495"/>
              <a:gd name="T5" fmla="*/ 2147483646 h 274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495" h="2749">
                <a:moveTo>
                  <a:pt x="0" y="0"/>
                </a:moveTo>
                <a:lnTo>
                  <a:pt x="0" y="2748"/>
                </a:lnTo>
                <a:lnTo>
                  <a:pt x="3494" y="2748"/>
                </a:lnTo>
              </a:path>
            </a:pathLst>
          </a:custGeom>
          <a:noFill/>
          <a:ln w="285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30738" name="Group 18"/>
          <p:cNvGrpSpPr>
            <a:grpSpLocks/>
          </p:cNvGrpSpPr>
          <p:nvPr/>
        </p:nvGrpSpPr>
        <p:grpSpPr bwMode="auto">
          <a:xfrm>
            <a:off x="381000" y="3200400"/>
            <a:ext cx="4343400" cy="581025"/>
            <a:chOff x="240" y="2016"/>
            <a:chExt cx="2736" cy="366"/>
          </a:xfrm>
        </p:grpSpPr>
        <p:sp>
          <p:nvSpPr>
            <p:cNvPr id="19489" name="Line 19"/>
            <p:cNvSpPr>
              <a:spLocks noChangeShapeType="1"/>
            </p:cNvSpPr>
            <p:nvPr/>
          </p:nvSpPr>
          <p:spPr bwMode="auto">
            <a:xfrm flipH="1">
              <a:off x="1200" y="2256"/>
              <a:ext cx="1776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490" name="Freeform 20"/>
            <p:cNvSpPr>
              <a:spLocks/>
            </p:cNvSpPr>
            <p:nvPr/>
          </p:nvSpPr>
          <p:spPr bwMode="auto">
            <a:xfrm>
              <a:off x="2880" y="2208"/>
              <a:ext cx="96" cy="96"/>
            </a:xfrm>
            <a:custGeom>
              <a:avLst/>
              <a:gdLst>
                <a:gd name="T0" fmla="*/ 78 w 69"/>
                <a:gd name="T1" fmla="*/ 134 h 68"/>
                <a:gd name="T2" fmla="*/ 104 w 69"/>
                <a:gd name="T3" fmla="*/ 106 h 68"/>
                <a:gd name="T4" fmla="*/ 132 w 69"/>
                <a:gd name="T5" fmla="*/ 79 h 68"/>
                <a:gd name="T6" fmla="*/ 132 w 69"/>
                <a:gd name="T7" fmla="*/ 54 h 68"/>
                <a:gd name="T8" fmla="*/ 132 w 69"/>
                <a:gd name="T9" fmla="*/ 28 h 68"/>
                <a:gd name="T10" fmla="*/ 104 w 69"/>
                <a:gd name="T11" fmla="*/ 0 h 68"/>
                <a:gd name="T12" fmla="*/ 78 w 69"/>
                <a:gd name="T13" fmla="*/ 0 h 68"/>
                <a:gd name="T14" fmla="*/ 26 w 69"/>
                <a:gd name="T15" fmla="*/ 0 h 68"/>
                <a:gd name="T16" fmla="*/ 0 w 69"/>
                <a:gd name="T17" fmla="*/ 28 h 68"/>
                <a:gd name="T18" fmla="*/ 0 w 69"/>
                <a:gd name="T19" fmla="*/ 54 h 68"/>
                <a:gd name="T20" fmla="*/ 0 w 69"/>
                <a:gd name="T21" fmla="*/ 79 h 68"/>
                <a:gd name="T22" fmla="*/ 26 w 69"/>
                <a:gd name="T23" fmla="*/ 106 h 68"/>
                <a:gd name="T24" fmla="*/ 78 w 69"/>
                <a:gd name="T25" fmla="*/ 134 h 6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9" h="68">
                  <a:moveTo>
                    <a:pt x="40" y="67"/>
                  </a:moveTo>
                  <a:lnTo>
                    <a:pt x="54" y="53"/>
                  </a:lnTo>
                  <a:lnTo>
                    <a:pt x="68" y="40"/>
                  </a:lnTo>
                  <a:lnTo>
                    <a:pt x="68" y="27"/>
                  </a:lnTo>
                  <a:lnTo>
                    <a:pt x="68" y="14"/>
                  </a:lnTo>
                  <a:lnTo>
                    <a:pt x="54" y="0"/>
                  </a:lnTo>
                  <a:lnTo>
                    <a:pt x="40" y="0"/>
                  </a:lnTo>
                  <a:lnTo>
                    <a:pt x="14" y="0"/>
                  </a:lnTo>
                  <a:lnTo>
                    <a:pt x="0" y="14"/>
                  </a:lnTo>
                  <a:lnTo>
                    <a:pt x="0" y="27"/>
                  </a:lnTo>
                  <a:lnTo>
                    <a:pt x="0" y="40"/>
                  </a:lnTo>
                  <a:lnTo>
                    <a:pt x="14" y="53"/>
                  </a:lnTo>
                  <a:lnTo>
                    <a:pt x="40" y="67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91" name="Text Box 21"/>
            <p:cNvSpPr txBox="1">
              <a:spLocks noChangeArrowheads="1"/>
            </p:cNvSpPr>
            <p:nvPr/>
          </p:nvSpPr>
          <p:spPr bwMode="auto">
            <a:xfrm>
              <a:off x="240" y="2016"/>
              <a:ext cx="96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spcBef>
                  <a:spcPct val="50000"/>
                </a:spcBef>
                <a:buFontTx/>
                <a:buNone/>
              </a:pPr>
              <a:r>
                <a:rPr lang="en-US" altLang="pt-BR" sz="1600">
                  <a:latin typeface="Tahoma" panose="020B0604030504040204" pitchFamily="34" charset="0"/>
                </a:rPr>
                <a:t>Preço sem imposto</a:t>
              </a:r>
            </a:p>
          </p:txBody>
        </p:sp>
      </p:grpSp>
      <p:grpSp>
        <p:nvGrpSpPr>
          <p:cNvPr id="30742" name="Group 22"/>
          <p:cNvGrpSpPr>
            <a:grpSpLocks/>
          </p:cNvGrpSpPr>
          <p:nvPr/>
        </p:nvGrpSpPr>
        <p:grpSpPr bwMode="auto">
          <a:xfrm>
            <a:off x="228600" y="2286000"/>
            <a:ext cx="2971800" cy="825500"/>
            <a:chOff x="144" y="1440"/>
            <a:chExt cx="1872" cy="520"/>
          </a:xfrm>
        </p:grpSpPr>
        <p:sp>
          <p:nvSpPr>
            <p:cNvPr id="19487" name="Line 23"/>
            <p:cNvSpPr>
              <a:spLocks noChangeShapeType="1"/>
            </p:cNvSpPr>
            <p:nvPr/>
          </p:nvSpPr>
          <p:spPr bwMode="auto">
            <a:xfrm flipH="1">
              <a:off x="1200" y="1680"/>
              <a:ext cx="816" cy="0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488" name="Text Box 24"/>
            <p:cNvSpPr txBox="1">
              <a:spLocks noChangeArrowheads="1"/>
            </p:cNvSpPr>
            <p:nvPr/>
          </p:nvSpPr>
          <p:spPr bwMode="auto">
            <a:xfrm>
              <a:off x="144" y="1440"/>
              <a:ext cx="1008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spcBef>
                  <a:spcPct val="50000"/>
                </a:spcBef>
                <a:buFontTx/>
                <a:buNone/>
              </a:pPr>
              <a:r>
                <a:rPr lang="en-US" altLang="pt-BR" sz="1600">
                  <a:latin typeface="Tahoma" panose="020B0604030504040204" pitchFamily="34" charset="0"/>
                </a:rPr>
                <a:t>Preço pago pelos compradores</a:t>
              </a:r>
            </a:p>
          </p:txBody>
        </p:sp>
      </p:grpSp>
      <p:grpSp>
        <p:nvGrpSpPr>
          <p:cNvPr id="30745" name="Group 25"/>
          <p:cNvGrpSpPr>
            <a:grpSpLocks/>
          </p:cNvGrpSpPr>
          <p:nvPr/>
        </p:nvGrpSpPr>
        <p:grpSpPr bwMode="auto">
          <a:xfrm>
            <a:off x="2438400" y="2590800"/>
            <a:ext cx="1336675" cy="3565525"/>
            <a:chOff x="1536" y="1632"/>
            <a:chExt cx="842" cy="2246"/>
          </a:xfrm>
        </p:grpSpPr>
        <p:grpSp>
          <p:nvGrpSpPr>
            <p:cNvPr id="19483" name="Group 26"/>
            <p:cNvGrpSpPr>
              <a:grpSpLocks/>
            </p:cNvGrpSpPr>
            <p:nvPr/>
          </p:nvGrpSpPr>
          <p:grpSpPr bwMode="auto">
            <a:xfrm>
              <a:off x="1968" y="1632"/>
              <a:ext cx="96" cy="1872"/>
              <a:chOff x="1968" y="1632"/>
              <a:chExt cx="96" cy="1872"/>
            </a:xfrm>
          </p:grpSpPr>
          <p:sp>
            <p:nvSpPr>
              <p:cNvPr id="19485" name="Line 27"/>
              <p:cNvSpPr>
                <a:spLocks noChangeShapeType="1"/>
              </p:cNvSpPr>
              <p:nvPr/>
            </p:nvSpPr>
            <p:spPr bwMode="auto">
              <a:xfrm flipV="1">
                <a:off x="2016" y="1680"/>
                <a:ext cx="0" cy="1824"/>
              </a:xfrm>
              <a:prstGeom prst="line">
                <a:avLst/>
              </a:prstGeom>
              <a:noFill/>
              <a:ln w="38100">
                <a:solidFill>
                  <a:srgbClr val="0066FF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9486" name="Oval 28"/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2400"/>
              </a:p>
            </p:txBody>
          </p:sp>
        </p:grpSp>
        <p:sp>
          <p:nvSpPr>
            <p:cNvPr id="19484" name="Rectangle 29"/>
            <p:cNvSpPr>
              <a:spLocks noChangeArrowheads="1"/>
            </p:cNvSpPr>
            <p:nvPr/>
          </p:nvSpPr>
          <p:spPr bwMode="auto">
            <a:xfrm>
              <a:off x="1536" y="3552"/>
              <a:ext cx="842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668338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668338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668338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668338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668338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66833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66833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66833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66833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pt-BR" sz="2000" b="1">
                  <a:solidFill>
                    <a:srgbClr val="000000"/>
                  </a:solidFill>
                  <a:latin typeface="Tahoma" panose="020B0604030504040204" pitchFamily="34" charset="0"/>
                </a:rPr>
                <a:t>Q _ com imposto</a:t>
              </a:r>
            </a:p>
          </p:txBody>
        </p:sp>
      </p:grpSp>
      <p:grpSp>
        <p:nvGrpSpPr>
          <p:cNvPr id="30750" name="Group 30"/>
          <p:cNvGrpSpPr>
            <a:grpSpLocks/>
          </p:cNvGrpSpPr>
          <p:nvPr/>
        </p:nvGrpSpPr>
        <p:grpSpPr bwMode="auto">
          <a:xfrm>
            <a:off x="3200400" y="2286000"/>
            <a:ext cx="1905000" cy="2057400"/>
            <a:chOff x="2016" y="1440"/>
            <a:chExt cx="1200" cy="1296"/>
          </a:xfrm>
        </p:grpSpPr>
        <p:sp>
          <p:nvSpPr>
            <p:cNvPr id="19480" name="AutoShape 31"/>
            <p:cNvSpPr>
              <a:spLocks/>
            </p:cNvSpPr>
            <p:nvPr/>
          </p:nvSpPr>
          <p:spPr bwMode="auto">
            <a:xfrm>
              <a:off x="2016" y="1680"/>
              <a:ext cx="240" cy="1056"/>
            </a:xfrm>
            <a:prstGeom prst="rightBrace">
              <a:avLst>
                <a:gd name="adj1" fmla="val 36667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2400"/>
            </a:p>
          </p:txBody>
        </p:sp>
        <p:sp>
          <p:nvSpPr>
            <p:cNvPr id="19481" name="Text Box 32"/>
            <p:cNvSpPr txBox="1">
              <a:spLocks noChangeArrowheads="1"/>
            </p:cNvSpPr>
            <p:nvPr/>
          </p:nvSpPr>
          <p:spPr bwMode="auto">
            <a:xfrm>
              <a:off x="2256" y="1440"/>
              <a:ext cx="96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pt-BR" sz="2000">
                  <a:latin typeface="Tahoma" panose="020B0604030504040204" pitchFamily="34" charset="0"/>
                </a:rPr>
                <a:t>Montante do Imposto</a:t>
              </a:r>
            </a:p>
          </p:txBody>
        </p:sp>
        <p:sp>
          <p:nvSpPr>
            <p:cNvPr id="19482" name="Line 33"/>
            <p:cNvSpPr>
              <a:spLocks noChangeShapeType="1"/>
            </p:cNvSpPr>
            <p:nvPr/>
          </p:nvSpPr>
          <p:spPr bwMode="auto">
            <a:xfrm flipV="1">
              <a:off x="2256" y="1680"/>
              <a:ext cx="336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30754" name="Group 34"/>
          <p:cNvGrpSpPr>
            <a:grpSpLocks/>
          </p:cNvGrpSpPr>
          <p:nvPr/>
        </p:nvGrpSpPr>
        <p:grpSpPr bwMode="auto">
          <a:xfrm>
            <a:off x="304800" y="3962400"/>
            <a:ext cx="2971800" cy="825500"/>
            <a:chOff x="192" y="2496"/>
            <a:chExt cx="1872" cy="520"/>
          </a:xfrm>
        </p:grpSpPr>
        <p:sp>
          <p:nvSpPr>
            <p:cNvPr id="19477" name="Line 35"/>
            <p:cNvSpPr>
              <a:spLocks noChangeShapeType="1"/>
            </p:cNvSpPr>
            <p:nvPr/>
          </p:nvSpPr>
          <p:spPr bwMode="auto">
            <a:xfrm flipH="1">
              <a:off x="1200" y="2736"/>
              <a:ext cx="816" cy="0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478" name="Text Box 36"/>
            <p:cNvSpPr txBox="1">
              <a:spLocks noChangeArrowheads="1"/>
            </p:cNvSpPr>
            <p:nvPr/>
          </p:nvSpPr>
          <p:spPr bwMode="auto">
            <a:xfrm>
              <a:off x="192" y="2496"/>
              <a:ext cx="1008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spcBef>
                  <a:spcPct val="50000"/>
                </a:spcBef>
                <a:buFontTx/>
                <a:buNone/>
              </a:pPr>
              <a:r>
                <a:rPr lang="en-US" altLang="pt-BR" sz="1600">
                  <a:latin typeface="Tahoma" panose="020B0604030504040204" pitchFamily="34" charset="0"/>
                </a:rPr>
                <a:t>Preço recebido pelos vendedores</a:t>
              </a:r>
            </a:p>
          </p:txBody>
        </p:sp>
        <p:sp>
          <p:nvSpPr>
            <p:cNvPr id="19479" name="Oval 37"/>
            <p:cNvSpPr>
              <a:spLocks noChangeArrowheads="1"/>
            </p:cNvSpPr>
            <p:nvPr/>
          </p:nvSpPr>
          <p:spPr bwMode="auto">
            <a:xfrm>
              <a:off x="1968" y="2688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2400"/>
            </a:p>
          </p:txBody>
        </p:sp>
      </p:grpSp>
    </p:spTree>
    <p:extLst>
      <p:ext uri="{BB962C8B-B14F-4D97-AF65-F5344CB8AC3E}">
        <p14:creationId xmlns:p14="http://schemas.microsoft.com/office/powerpoint/2010/main" val="101894275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pt-BR" sz="4000" smtClean="0">
                <a:solidFill>
                  <a:schemeClr val="accent2"/>
                </a:solidFill>
              </a:rPr>
              <a:t>Os efeitos do tributo</a:t>
            </a:r>
            <a:endParaRPr lang="en-US" altLang="pt-BR" sz="4000" smtClean="0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970213" y="604361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2741613" y="566261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1141413" y="1319213"/>
            <a:ext cx="717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Preço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1731963" y="5549900"/>
            <a:ext cx="161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7085013" y="5586413"/>
            <a:ext cx="1476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Quantidade</a:t>
            </a:r>
          </a:p>
        </p:txBody>
      </p:sp>
      <p:grpSp>
        <p:nvGrpSpPr>
          <p:cNvPr id="30730" name="Group 10"/>
          <p:cNvGrpSpPr>
            <a:grpSpLocks/>
          </p:cNvGrpSpPr>
          <p:nvPr/>
        </p:nvGrpSpPr>
        <p:grpSpPr bwMode="auto">
          <a:xfrm>
            <a:off x="3657600" y="3505200"/>
            <a:ext cx="2098675" cy="2651125"/>
            <a:chOff x="2304" y="2208"/>
            <a:chExt cx="1322" cy="1670"/>
          </a:xfrm>
        </p:grpSpPr>
        <p:sp>
          <p:nvSpPr>
            <p:cNvPr id="19492" name="Line 11"/>
            <p:cNvSpPr>
              <a:spLocks noChangeShapeType="1"/>
            </p:cNvSpPr>
            <p:nvPr/>
          </p:nvSpPr>
          <p:spPr bwMode="auto">
            <a:xfrm>
              <a:off x="2928" y="2208"/>
              <a:ext cx="0" cy="124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493" name="Rectangle 12"/>
            <p:cNvSpPr>
              <a:spLocks noChangeArrowheads="1"/>
            </p:cNvSpPr>
            <p:nvPr/>
          </p:nvSpPr>
          <p:spPr bwMode="auto">
            <a:xfrm>
              <a:off x="2304" y="3552"/>
              <a:ext cx="1322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668338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668338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668338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668338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668338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66833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66833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66833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66833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pt-BR" sz="2000" b="1">
                  <a:solidFill>
                    <a:srgbClr val="000000"/>
                  </a:solidFill>
                  <a:latin typeface="Tahoma" panose="020B0604030504040204" pitchFamily="34" charset="0"/>
                </a:rPr>
                <a:t>Q – sem imposto</a:t>
              </a:r>
            </a:p>
          </p:txBody>
        </p:sp>
      </p:grpSp>
      <p:sp>
        <p:nvSpPr>
          <p:cNvPr id="19467" name="Rectangle 13"/>
          <p:cNvSpPr>
            <a:spLocks noChangeArrowheads="1"/>
          </p:cNvSpPr>
          <p:nvPr/>
        </p:nvSpPr>
        <p:spPr bwMode="auto">
          <a:xfrm>
            <a:off x="7772400" y="1905000"/>
            <a:ext cx="9731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400" b="1">
                <a:solidFill>
                  <a:srgbClr val="000000"/>
                </a:solidFill>
                <a:latin typeface="Tahoma" panose="020B0604030504040204" pitchFamily="34" charset="0"/>
              </a:rPr>
              <a:t>Oferta</a:t>
            </a:r>
          </a:p>
        </p:txBody>
      </p:sp>
      <p:sp>
        <p:nvSpPr>
          <p:cNvPr id="19468" name="Rectangle 14"/>
          <p:cNvSpPr>
            <a:spLocks noChangeArrowheads="1"/>
          </p:cNvSpPr>
          <p:nvPr/>
        </p:nvSpPr>
        <p:spPr bwMode="auto">
          <a:xfrm>
            <a:off x="6551613" y="4976813"/>
            <a:ext cx="14541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400" b="1">
                <a:solidFill>
                  <a:srgbClr val="000000"/>
                </a:solidFill>
                <a:latin typeface="Tahoma" panose="020B0604030504040204" pitchFamily="34" charset="0"/>
              </a:rPr>
              <a:t>Demanda</a:t>
            </a:r>
          </a:p>
        </p:txBody>
      </p:sp>
      <p:sp>
        <p:nvSpPr>
          <p:cNvPr id="19469" name="Line 15"/>
          <p:cNvSpPr>
            <a:spLocks noChangeShapeType="1"/>
          </p:cNvSpPr>
          <p:nvPr/>
        </p:nvSpPr>
        <p:spPr bwMode="auto">
          <a:xfrm flipV="1">
            <a:off x="1981200" y="2133600"/>
            <a:ext cx="5181600" cy="2919413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9470" name="Line 16"/>
          <p:cNvSpPr>
            <a:spLocks noChangeShapeType="1"/>
          </p:cNvSpPr>
          <p:nvPr/>
        </p:nvSpPr>
        <p:spPr bwMode="auto">
          <a:xfrm>
            <a:off x="1981200" y="1981200"/>
            <a:ext cx="5332413" cy="3071813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9471" name="Freeform 17"/>
          <p:cNvSpPr>
            <a:spLocks/>
          </p:cNvSpPr>
          <p:nvPr/>
        </p:nvSpPr>
        <p:spPr bwMode="auto">
          <a:xfrm>
            <a:off x="1903413" y="1395413"/>
            <a:ext cx="5548312" cy="4135437"/>
          </a:xfrm>
          <a:custGeom>
            <a:avLst/>
            <a:gdLst>
              <a:gd name="T0" fmla="*/ 0 w 3495"/>
              <a:gd name="T1" fmla="*/ 0 h 2749"/>
              <a:gd name="T2" fmla="*/ 0 w 3495"/>
              <a:gd name="T3" fmla="*/ 2147483646 h 2749"/>
              <a:gd name="T4" fmla="*/ 2147483646 w 3495"/>
              <a:gd name="T5" fmla="*/ 2147483646 h 274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495" h="2749">
                <a:moveTo>
                  <a:pt x="0" y="0"/>
                </a:moveTo>
                <a:lnTo>
                  <a:pt x="0" y="2748"/>
                </a:lnTo>
                <a:lnTo>
                  <a:pt x="3494" y="2748"/>
                </a:lnTo>
              </a:path>
            </a:pathLst>
          </a:custGeom>
          <a:noFill/>
          <a:ln w="285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30738" name="Group 18"/>
          <p:cNvGrpSpPr>
            <a:grpSpLocks/>
          </p:cNvGrpSpPr>
          <p:nvPr/>
        </p:nvGrpSpPr>
        <p:grpSpPr bwMode="auto">
          <a:xfrm>
            <a:off x="381000" y="3200400"/>
            <a:ext cx="4343400" cy="581025"/>
            <a:chOff x="240" y="2016"/>
            <a:chExt cx="2736" cy="366"/>
          </a:xfrm>
        </p:grpSpPr>
        <p:sp>
          <p:nvSpPr>
            <p:cNvPr id="19489" name="Line 19"/>
            <p:cNvSpPr>
              <a:spLocks noChangeShapeType="1"/>
            </p:cNvSpPr>
            <p:nvPr/>
          </p:nvSpPr>
          <p:spPr bwMode="auto">
            <a:xfrm flipH="1">
              <a:off x="1200" y="2256"/>
              <a:ext cx="1776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490" name="Freeform 20"/>
            <p:cNvSpPr>
              <a:spLocks/>
            </p:cNvSpPr>
            <p:nvPr/>
          </p:nvSpPr>
          <p:spPr bwMode="auto">
            <a:xfrm>
              <a:off x="2880" y="2208"/>
              <a:ext cx="96" cy="96"/>
            </a:xfrm>
            <a:custGeom>
              <a:avLst/>
              <a:gdLst>
                <a:gd name="T0" fmla="*/ 78 w 69"/>
                <a:gd name="T1" fmla="*/ 134 h 68"/>
                <a:gd name="T2" fmla="*/ 104 w 69"/>
                <a:gd name="T3" fmla="*/ 106 h 68"/>
                <a:gd name="T4" fmla="*/ 132 w 69"/>
                <a:gd name="T5" fmla="*/ 79 h 68"/>
                <a:gd name="T6" fmla="*/ 132 w 69"/>
                <a:gd name="T7" fmla="*/ 54 h 68"/>
                <a:gd name="T8" fmla="*/ 132 w 69"/>
                <a:gd name="T9" fmla="*/ 28 h 68"/>
                <a:gd name="T10" fmla="*/ 104 w 69"/>
                <a:gd name="T11" fmla="*/ 0 h 68"/>
                <a:gd name="T12" fmla="*/ 78 w 69"/>
                <a:gd name="T13" fmla="*/ 0 h 68"/>
                <a:gd name="T14" fmla="*/ 26 w 69"/>
                <a:gd name="T15" fmla="*/ 0 h 68"/>
                <a:gd name="T16" fmla="*/ 0 w 69"/>
                <a:gd name="T17" fmla="*/ 28 h 68"/>
                <a:gd name="T18" fmla="*/ 0 w 69"/>
                <a:gd name="T19" fmla="*/ 54 h 68"/>
                <a:gd name="T20" fmla="*/ 0 w 69"/>
                <a:gd name="T21" fmla="*/ 79 h 68"/>
                <a:gd name="T22" fmla="*/ 26 w 69"/>
                <a:gd name="T23" fmla="*/ 106 h 68"/>
                <a:gd name="T24" fmla="*/ 78 w 69"/>
                <a:gd name="T25" fmla="*/ 134 h 6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9" h="68">
                  <a:moveTo>
                    <a:pt x="40" y="67"/>
                  </a:moveTo>
                  <a:lnTo>
                    <a:pt x="54" y="53"/>
                  </a:lnTo>
                  <a:lnTo>
                    <a:pt x="68" y="40"/>
                  </a:lnTo>
                  <a:lnTo>
                    <a:pt x="68" y="27"/>
                  </a:lnTo>
                  <a:lnTo>
                    <a:pt x="68" y="14"/>
                  </a:lnTo>
                  <a:lnTo>
                    <a:pt x="54" y="0"/>
                  </a:lnTo>
                  <a:lnTo>
                    <a:pt x="40" y="0"/>
                  </a:lnTo>
                  <a:lnTo>
                    <a:pt x="14" y="0"/>
                  </a:lnTo>
                  <a:lnTo>
                    <a:pt x="0" y="14"/>
                  </a:lnTo>
                  <a:lnTo>
                    <a:pt x="0" y="27"/>
                  </a:lnTo>
                  <a:lnTo>
                    <a:pt x="0" y="40"/>
                  </a:lnTo>
                  <a:lnTo>
                    <a:pt x="14" y="53"/>
                  </a:lnTo>
                  <a:lnTo>
                    <a:pt x="40" y="67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91" name="Text Box 21"/>
            <p:cNvSpPr txBox="1">
              <a:spLocks noChangeArrowheads="1"/>
            </p:cNvSpPr>
            <p:nvPr/>
          </p:nvSpPr>
          <p:spPr bwMode="auto">
            <a:xfrm>
              <a:off x="240" y="2016"/>
              <a:ext cx="96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spcBef>
                  <a:spcPct val="50000"/>
                </a:spcBef>
                <a:buFontTx/>
                <a:buNone/>
              </a:pPr>
              <a:r>
                <a:rPr lang="en-US" altLang="pt-BR" sz="1600">
                  <a:latin typeface="Tahoma" panose="020B0604030504040204" pitchFamily="34" charset="0"/>
                </a:rPr>
                <a:t>Preço sem imposto</a:t>
              </a:r>
            </a:p>
          </p:txBody>
        </p:sp>
      </p:grpSp>
      <p:grpSp>
        <p:nvGrpSpPr>
          <p:cNvPr id="30742" name="Group 22"/>
          <p:cNvGrpSpPr>
            <a:grpSpLocks/>
          </p:cNvGrpSpPr>
          <p:nvPr/>
        </p:nvGrpSpPr>
        <p:grpSpPr bwMode="auto">
          <a:xfrm>
            <a:off x="228600" y="2286000"/>
            <a:ext cx="2971800" cy="825500"/>
            <a:chOff x="144" y="1440"/>
            <a:chExt cx="1872" cy="520"/>
          </a:xfrm>
        </p:grpSpPr>
        <p:sp>
          <p:nvSpPr>
            <p:cNvPr id="19487" name="Line 23"/>
            <p:cNvSpPr>
              <a:spLocks noChangeShapeType="1"/>
            </p:cNvSpPr>
            <p:nvPr/>
          </p:nvSpPr>
          <p:spPr bwMode="auto">
            <a:xfrm flipH="1">
              <a:off x="1200" y="1680"/>
              <a:ext cx="816" cy="0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488" name="Text Box 24"/>
            <p:cNvSpPr txBox="1">
              <a:spLocks noChangeArrowheads="1"/>
            </p:cNvSpPr>
            <p:nvPr/>
          </p:nvSpPr>
          <p:spPr bwMode="auto">
            <a:xfrm>
              <a:off x="144" y="1440"/>
              <a:ext cx="1008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spcBef>
                  <a:spcPct val="50000"/>
                </a:spcBef>
                <a:buFontTx/>
                <a:buNone/>
              </a:pPr>
              <a:r>
                <a:rPr lang="en-US" altLang="pt-BR" sz="1600">
                  <a:latin typeface="Tahoma" panose="020B0604030504040204" pitchFamily="34" charset="0"/>
                </a:rPr>
                <a:t>Preço pago pelos compradores</a:t>
              </a:r>
            </a:p>
          </p:txBody>
        </p:sp>
      </p:grpSp>
      <p:grpSp>
        <p:nvGrpSpPr>
          <p:cNvPr id="30745" name="Group 25"/>
          <p:cNvGrpSpPr>
            <a:grpSpLocks/>
          </p:cNvGrpSpPr>
          <p:nvPr/>
        </p:nvGrpSpPr>
        <p:grpSpPr bwMode="auto">
          <a:xfrm>
            <a:off x="2438400" y="2590800"/>
            <a:ext cx="1336675" cy="3565525"/>
            <a:chOff x="1536" y="1632"/>
            <a:chExt cx="842" cy="2246"/>
          </a:xfrm>
        </p:grpSpPr>
        <p:grpSp>
          <p:nvGrpSpPr>
            <p:cNvPr id="19483" name="Group 26"/>
            <p:cNvGrpSpPr>
              <a:grpSpLocks/>
            </p:cNvGrpSpPr>
            <p:nvPr/>
          </p:nvGrpSpPr>
          <p:grpSpPr bwMode="auto">
            <a:xfrm>
              <a:off x="1968" y="1632"/>
              <a:ext cx="96" cy="1872"/>
              <a:chOff x="1968" y="1632"/>
              <a:chExt cx="96" cy="1872"/>
            </a:xfrm>
          </p:grpSpPr>
          <p:sp>
            <p:nvSpPr>
              <p:cNvPr id="19485" name="Line 27"/>
              <p:cNvSpPr>
                <a:spLocks noChangeShapeType="1"/>
              </p:cNvSpPr>
              <p:nvPr/>
            </p:nvSpPr>
            <p:spPr bwMode="auto">
              <a:xfrm flipV="1">
                <a:off x="2016" y="1680"/>
                <a:ext cx="0" cy="1824"/>
              </a:xfrm>
              <a:prstGeom prst="line">
                <a:avLst/>
              </a:prstGeom>
              <a:noFill/>
              <a:ln w="38100">
                <a:solidFill>
                  <a:srgbClr val="0066FF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9486" name="Oval 28"/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2400"/>
              </a:p>
            </p:txBody>
          </p:sp>
        </p:grpSp>
        <p:sp>
          <p:nvSpPr>
            <p:cNvPr id="19484" name="Rectangle 29"/>
            <p:cNvSpPr>
              <a:spLocks noChangeArrowheads="1"/>
            </p:cNvSpPr>
            <p:nvPr/>
          </p:nvSpPr>
          <p:spPr bwMode="auto">
            <a:xfrm>
              <a:off x="1536" y="3552"/>
              <a:ext cx="842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668338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668338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668338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668338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668338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66833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66833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66833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66833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pt-BR" sz="2000" b="1">
                  <a:solidFill>
                    <a:srgbClr val="000000"/>
                  </a:solidFill>
                  <a:latin typeface="Tahoma" panose="020B0604030504040204" pitchFamily="34" charset="0"/>
                </a:rPr>
                <a:t>Q _ com imposto</a:t>
              </a:r>
            </a:p>
          </p:txBody>
        </p:sp>
      </p:grpSp>
      <p:grpSp>
        <p:nvGrpSpPr>
          <p:cNvPr id="30750" name="Group 30"/>
          <p:cNvGrpSpPr>
            <a:grpSpLocks/>
          </p:cNvGrpSpPr>
          <p:nvPr/>
        </p:nvGrpSpPr>
        <p:grpSpPr bwMode="auto">
          <a:xfrm>
            <a:off x="3200400" y="2286000"/>
            <a:ext cx="1905000" cy="2057400"/>
            <a:chOff x="2016" y="1440"/>
            <a:chExt cx="1200" cy="1296"/>
          </a:xfrm>
        </p:grpSpPr>
        <p:sp>
          <p:nvSpPr>
            <p:cNvPr id="19480" name="AutoShape 31"/>
            <p:cNvSpPr>
              <a:spLocks/>
            </p:cNvSpPr>
            <p:nvPr/>
          </p:nvSpPr>
          <p:spPr bwMode="auto">
            <a:xfrm>
              <a:off x="2016" y="1680"/>
              <a:ext cx="240" cy="1056"/>
            </a:xfrm>
            <a:prstGeom prst="rightBrace">
              <a:avLst>
                <a:gd name="adj1" fmla="val 36667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2400"/>
            </a:p>
          </p:txBody>
        </p:sp>
        <p:sp>
          <p:nvSpPr>
            <p:cNvPr id="19481" name="Text Box 32"/>
            <p:cNvSpPr txBox="1">
              <a:spLocks noChangeArrowheads="1"/>
            </p:cNvSpPr>
            <p:nvPr/>
          </p:nvSpPr>
          <p:spPr bwMode="auto">
            <a:xfrm>
              <a:off x="2256" y="1440"/>
              <a:ext cx="96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pt-BR" sz="2000">
                  <a:latin typeface="Tahoma" panose="020B0604030504040204" pitchFamily="34" charset="0"/>
                </a:rPr>
                <a:t>Montante do Imposto</a:t>
              </a:r>
            </a:p>
          </p:txBody>
        </p:sp>
        <p:sp>
          <p:nvSpPr>
            <p:cNvPr id="19482" name="Line 33"/>
            <p:cNvSpPr>
              <a:spLocks noChangeShapeType="1"/>
            </p:cNvSpPr>
            <p:nvPr/>
          </p:nvSpPr>
          <p:spPr bwMode="auto">
            <a:xfrm flipV="1">
              <a:off x="2256" y="1680"/>
              <a:ext cx="336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30754" name="Group 34"/>
          <p:cNvGrpSpPr>
            <a:grpSpLocks/>
          </p:cNvGrpSpPr>
          <p:nvPr/>
        </p:nvGrpSpPr>
        <p:grpSpPr bwMode="auto">
          <a:xfrm>
            <a:off x="304800" y="3962400"/>
            <a:ext cx="2971800" cy="825500"/>
            <a:chOff x="192" y="2496"/>
            <a:chExt cx="1872" cy="520"/>
          </a:xfrm>
        </p:grpSpPr>
        <p:sp>
          <p:nvSpPr>
            <p:cNvPr id="19477" name="Line 35"/>
            <p:cNvSpPr>
              <a:spLocks noChangeShapeType="1"/>
            </p:cNvSpPr>
            <p:nvPr/>
          </p:nvSpPr>
          <p:spPr bwMode="auto">
            <a:xfrm flipH="1">
              <a:off x="1200" y="2736"/>
              <a:ext cx="816" cy="0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478" name="Text Box 36"/>
            <p:cNvSpPr txBox="1">
              <a:spLocks noChangeArrowheads="1"/>
            </p:cNvSpPr>
            <p:nvPr/>
          </p:nvSpPr>
          <p:spPr bwMode="auto">
            <a:xfrm>
              <a:off x="192" y="2496"/>
              <a:ext cx="1008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spcBef>
                  <a:spcPct val="50000"/>
                </a:spcBef>
                <a:buFontTx/>
                <a:buNone/>
              </a:pPr>
              <a:r>
                <a:rPr lang="en-US" altLang="pt-BR" sz="1600">
                  <a:latin typeface="Tahoma" panose="020B0604030504040204" pitchFamily="34" charset="0"/>
                </a:rPr>
                <a:t>Preço recebido pelos vendedores</a:t>
              </a:r>
            </a:p>
          </p:txBody>
        </p:sp>
        <p:sp>
          <p:nvSpPr>
            <p:cNvPr id="19479" name="Oval 37"/>
            <p:cNvSpPr>
              <a:spLocks noChangeArrowheads="1"/>
            </p:cNvSpPr>
            <p:nvPr/>
          </p:nvSpPr>
          <p:spPr bwMode="auto">
            <a:xfrm>
              <a:off x="1968" y="2688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2400"/>
            </a:p>
          </p:txBody>
        </p:sp>
      </p:grpSp>
      <p:sp>
        <p:nvSpPr>
          <p:cNvPr id="38" name="Line 15"/>
          <p:cNvSpPr>
            <a:spLocks noChangeShapeType="1"/>
          </p:cNvSpPr>
          <p:nvPr/>
        </p:nvSpPr>
        <p:spPr bwMode="auto">
          <a:xfrm flipV="1">
            <a:off x="1835696" y="940706"/>
            <a:ext cx="4608512" cy="2585443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5" name="Conector de Seta Reta 4"/>
          <p:cNvCxnSpPr/>
          <p:nvPr/>
        </p:nvCxnSpPr>
        <p:spPr>
          <a:xfrm flipH="1" flipV="1">
            <a:off x="5292080" y="1772816"/>
            <a:ext cx="573733" cy="8179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6551613" y="476672"/>
            <a:ext cx="1830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ps</a:t>
            </a:r>
            <a:r>
              <a:rPr lang="pt-BR" dirty="0" smtClean="0"/>
              <a:t> + t</a:t>
            </a:r>
            <a:endParaRPr lang="pt-BR" dirty="0"/>
          </a:p>
        </p:txBody>
      </p:sp>
      <p:sp>
        <p:nvSpPr>
          <p:cNvPr id="44" name="Line 16"/>
          <p:cNvSpPr>
            <a:spLocks noChangeShapeType="1"/>
          </p:cNvSpPr>
          <p:nvPr/>
        </p:nvSpPr>
        <p:spPr bwMode="auto">
          <a:xfrm>
            <a:off x="1615851" y="3381523"/>
            <a:ext cx="3316189" cy="1960415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5" name="CaixaDeTexto 44"/>
          <p:cNvSpPr txBox="1"/>
          <p:nvPr/>
        </p:nvSpPr>
        <p:spPr>
          <a:xfrm>
            <a:off x="4757837" y="4941168"/>
            <a:ext cx="1830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pd</a:t>
            </a:r>
            <a:r>
              <a:rPr lang="pt-BR" dirty="0" smtClean="0"/>
              <a:t> - t</a:t>
            </a:r>
            <a:endParaRPr lang="pt-BR" dirty="0"/>
          </a:p>
        </p:txBody>
      </p:sp>
      <p:cxnSp>
        <p:nvCxnSpPr>
          <p:cNvPr id="8" name="Conector de Seta Reta 7"/>
          <p:cNvCxnSpPr/>
          <p:nvPr/>
        </p:nvCxnSpPr>
        <p:spPr>
          <a:xfrm flipH="1">
            <a:off x="4572000" y="3962400"/>
            <a:ext cx="533400" cy="825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647044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6" grpId="0"/>
      <p:bldP spid="44" grpId="0" animBg="1"/>
      <p:bldP spid="4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Algebricamente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dirty="0" smtClean="0"/>
                  <a:t>Tributação com curvas de oferta e demanda lineares</a:t>
                </a:r>
              </a:p>
              <a:p>
                <a:pPr marL="609600" indent="-609600" eaLnBrk="1" hangingPunct="1">
                  <a:lnSpc>
                    <a:spcPct val="90000"/>
                  </a:lnSpc>
                  <a:buClr>
                    <a:schemeClr val="accent2"/>
                  </a:buClr>
                </a:pPr>
                <a:r>
                  <a:rPr lang="pt-BR" altLang="pt-BR" dirty="0"/>
                  <a:t>D(p) = a – </a:t>
                </a:r>
                <a:r>
                  <a:rPr lang="pt-BR" altLang="pt-BR" dirty="0" err="1" smtClean="0"/>
                  <a:t>bp</a:t>
                </a:r>
                <a:r>
                  <a:rPr lang="pt-BR" altLang="pt-BR" dirty="0" smtClean="0"/>
                  <a:t>  </a:t>
                </a:r>
                <a:r>
                  <a:rPr lang="pt-BR" altLang="pt-BR" dirty="0" smtClean="0">
                    <a:sym typeface="Wingdings" panose="05000000000000000000" pitchFamily="2" charset="2"/>
                  </a:rPr>
                  <a:t> </a:t>
                </a:r>
                <a:r>
                  <a:rPr lang="pt-BR" altLang="pt-BR" dirty="0" smtClean="0"/>
                  <a:t>D(</a:t>
                </a:r>
                <a:r>
                  <a:rPr lang="pt-BR" altLang="pt-BR" dirty="0" err="1" smtClean="0"/>
                  <a:t>p</a:t>
                </a:r>
                <a:r>
                  <a:rPr lang="pt-BR" altLang="pt-BR" baseline="-25000" dirty="0" err="1" smtClean="0"/>
                  <a:t>d</a:t>
                </a:r>
                <a:r>
                  <a:rPr lang="pt-BR" altLang="pt-BR" dirty="0" smtClean="0"/>
                  <a:t>) = a – </a:t>
                </a:r>
                <a:r>
                  <a:rPr lang="pt-BR" altLang="pt-BR" dirty="0" err="1" smtClean="0"/>
                  <a:t>bp</a:t>
                </a:r>
                <a:r>
                  <a:rPr lang="pt-BR" altLang="pt-BR" baseline="-25000" dirty="0" err="1" smtClean="0"/>
                  <a:t>d</a:t>
                </a:r>
                <a:endParaRPr lang="pt-BR" altLang="pt-BR" baseline="-25000" dirty="0"/>
              </a:p>
              <a:p>
                <a:pPr marL="609600" indent="-609600" eaLnBrk="1" hangingPunct="1">
                  <a:lnSpc>
                    <a:spcPct val="90000"/>
                  </a:lnSpc>
                  <a:buClr>
                    <a:schemeClr val="accent2"/>
                  </a:buClr>
                </a:pPr>
                <a:r>
                  <a:rPr lang="pt-BR" altLang="pt-BR" dirty="0"/>
                  <a:t>S(p) = c + </a:t>
                </a:r>
                <a:r>
                  <a:rPr lang="pt-BR" altLang="pt-BR" dirty="0" err="1" smtClean="0"/>
                  <a:t>dp</a:t>
                </a:r>
                <a:r>
                  <a:rPr lang="pt-BR" altLang="pt-BR" dirty="0" smtClean="0"/>
                  <a:t>  </a:t>
                </a:r>
                <a:r>
                  <a:rPr lang="pt-BR" altLang="pt-BR" dirty="0" smtClean="0">
                    <a:sym typeface="Wingdings" panose="05000000000000000000" pitchFamily="2" charset="2"/>
                  </a:rPr>
                  <a:t> </a:t>
                </a:r>
                <a:r>
                  <a:rPr lang="pt-BR" altLang="pt-BR" dirty="0" smtClean="0"/>
                  <a:t>S(</a:t>
                </a:r>
                <a:r>
                  <a:rPr lang="pt-BR" altLang="pt-BR" dirty="0" err="1" smtClean="0"/>
                  <a:t>p</a:t>
                </a:r>
                <a:r>
                  <a:rPr lang="pt-BR" altLang="pt-BR" baseline="-25000" dirty="0" err="1" smtClean="0"/>
                  <a:t>s</a:t>
                </a:r>
                <a:r>
                  <a:rPr lang="pt-BR" altLang="pt-BR" dirty="0" smtClean="0"/>
                  <a:t>) = c + </a:t>
                </a:r>
                <a:r>
                  <a:rPr lang="pt-BR" altLang="pt-BR" dirty="0" err="1" smtClean="0"/>
                  <a:t>dp</a:t>
                </a:r>
                <a:r>
                  <a:rPr lang="pt-BR" altLang="pt-BR" baseline="-25000" dirty="0" err="1" smtClean="0"/>
                  <a:t>s</a:t>
                </a:r>
                <a:endParaRPr lang="pt-BR" altLang="pt-BR" baseline="-25000" dirty="0" smtClean="0"/>
              </a:p>
              <a:p>
                <a:pPr marL="609600" indent="-609600" eaLnBrk="1" hangingPunct="1">
                  <a:lnSpc>
                    <a:spcPct val="90000"/>
                  </a:lnSpc>
                  <a:buClr>
                    <a:schemeClr val="accent2"/>
                  </a:buClr>
                </a:pPr>
                <a:r>
                  <a:rPr lang="pt-BR" altLang="pt-BR" dirty="0" err="1" smtClean="0"/>
                  <a:t>p</a:t>
                </a:r>
                <a:r>
                  <a:rPr lang="pt-BR" altLang="pt-BR" baseline="-25000" dirty="0" err="1" smtClean="0"/>
                  <a:t>d</a:t>
                </a:r>
                <a:r>
                  <a:rPr lang="pt-BR" altLang="pt-BR" dirty="0" smtClean="0"/>
                  <a:t> = </a:t>
                </a:r>
                <a:r>
                  <a:rPr lang="pt-BR" altLang="pt-BR" dirty="0" err="1" smtClean="0"/>
                  <a:t>p</a:t>
                </a:r>
                <a:r>
                  <a:rPr lang="pt-BR" altLang="pt-BR" baseline="-25000" dirty="0" err="1" smtClean="0"/>
                  <a:t>s</a:t>
                </a:r>
                <a:r>
                  <a:rPr lang="pt-BR" altLang="pt-BR" dirty="0" smtClean="0"/>
                  <a:t> + t</a:t>
                </a:r>
                <a:endParaRPr lang="pt-BR" altLang="pt-BR" dirty="0"/>
              </a:p>
              <a:p>
                <a:r>
                  <a:rPr lang="pt-BR" dirty="0" smtClean="0"/>
                  <a:t>Solução: 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pt-BR" altLang="pt-BR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pt-BR" altLang="pt-BR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pt-BR" altLang="pt-BR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  <m:sup>
                        <m:r>
                          <a:rPr lang="pt-BR" altLang="pt-BR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pt-BR" altLang="pt-B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alt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altLang="pt-BR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pt-BR" altLang="pt-BR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altLang="pt-BR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pt-BR" altLang="pt-B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pt-BR" altLang="pt-BR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num>
                      <m:den>
                        <m:r>
                          <a:rPr lang="pt-BR" altLang="pt-BR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pt-BR" altLang="pt-BR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pt-BR" altLang="pt-BR" i="1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  <m:r>
                      <a:rPr lang="pt-BR" altLang="pt-BR" b="0" i="1" smtClean="0">
                        <a:latin typeface="Cambria Math" panose="02040503050406030204" pitchFamily="18" charset="0"/>
                      </a:rPr>
                      <m:t>;</m:t>
                    </m:r>
                    <m:sSubSup>
                      <m:sSubSupPr>
                        <m:ctrlPr>
                          <a:rPr lang="pt-BR" altLang="pt-BR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pt-BR" altLang="pt-BR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pt-BR" altLang="pt-BR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pt-BR" altLang="pt-BR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pt-BR" altLang="pt-B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alt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altLang="pt-BR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pt-BR" altLang="pt-BR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altLang="pt-BR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pt-BR" altLang="pt-B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altLang="pt-BR" b="0" i="1" smtClean="0">
                            <a:latin typeface="Cambria Math" panose="02040503050406030204" pitchFamily="18" charset="0"/>
                          </a:rPr>
                          <m:t>𝑏𝑡</m:t>
                        </m:r>
                      </m:num>
                      <m:den>
                        <m:r>
                          <a:rPr lang="pt-BR" altLang="pt-BR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pt-BR" altLang="pt-BR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pt-BR" altLang="pt-BR" i="1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endParaRPr lang="pt-BR" dirty="0" smtClean="0"/>
              </a:p>
              <a:p>
                <a:endParaRPr lang="pt-BR" dirty="0"/>
              </a:p>
              <a:p>
                <a:endParaRPr lang="pt-BR" dirty="0" smtClean="0"/>
              </a:p>
              <a:p>
                <a:endParaRPr lang="pt-BR" dirty="0"/>
              </a:p>
              <a:p>
                <a:endParaRPr lang="pt-BR" dirty="0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04" t="-2074" r="-13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038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Repasse do imposto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 smtClean="0"/>
              <a:t>Em geral, o imposto elevará o preço pago pelos consumidores e reduzirá o preço recebido pelas empresas. Quanto do imposto será repassado aos consumidores irá depender as características da demanda e da oferta.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049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Casos especiais</a:t>
            </a:r>
            <a:endParaRPr lang="pt-BR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351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reeform 3"/>
          <p:cNvSpPr>
            <a:spLocks/>
          </p:cNvSpPr>
          <p:nvPr/>
        </p:nvSpPr>
        <p:spPr bwMode="auto">
          <a:xfrm>
            <a:off x="2284413" y="3827463"/>
            <a:ext cx="2279650" cy="1916112"/>
          </a:xfrm>
          <a:custGeom>
            <a:avLst/>
            <a:gdLst>
              <a:gd name="T0" fmla="*/ 2147483646 w 1436"/>
              <a:gd name="T1" fmla="*/ 0 h 1207"/>
              <a:gd name="T2" fmla="*/ 0 w 1436"/>
              <a:gd name="T3" fmla="*/ 0 h 1207"/>
              <a:gd name="T4" fmla="*/ 0 w 1436"/>
              <a:gd name="T5" fmla="*/ 2147483646 h 1207"/>
              <a:gd name="T6" fmla="*/ 2147483646 w 1436"/>
              <a:gd name="T7" fmla="*/ 0 h 120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36" h="1207">
                <a:moveTo>
                  <a:pt x="1435" y="0"/>
                </a:moveTo>
                <a:lnTo>
                  <a:pt x="0" y="0"/>
                </a:lnTo>
                <a:lnTo>
                  <a:pt x="0" y="1206"/>
                </a:lnTo>
                <a:lnTo>
                  <a:pt x="1435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153400" cy="11430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altLang="pt-BR" sz="3600" dirty="0" err="1" smtClean="0">
                <a:solidFill>
                  <a:schemeClr val="accent2"/>
                </a:solidFill>
              </a:rPr>
              <a:t>Oferta</a:t>
            </a:r>
            <a:r>
              <a:rPr lang="en-US" altLang="pt-BR" sz="3600" dirty="0" smtClean="0">
                <a:solidFill>
                  <a:schemeClr val="accent2"/>
                </a:solidFill>
              </a:rPr>
              <a:t> </a:t>
            </a:r>
            <a:r>
              <a:rPr lang="en-US" altLang="pt-BR" sz="3600" dirty="0" err="1" smtClean="0">
                <a:solidFill>
                  <a:schemeClr val="accent2"/>
                </a:solidFill>
              </a:rPr>
              <a:t>fixa</a:t>
            </a:r>
            <a:endParaRPr lang="en-US" altLang="pt-BR" sz="3600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1447800" y="1600200"/>
            <a:ext cx="717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Preço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933450" y="3581400"/>
            <a:ext cx="12096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Preço de 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Equilibrio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2112963" y="6083300"/>
            <a:ext cx="161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7227888" y="6083300"/>
            <a:ext cx="1476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Quantidade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3635375" y="6124575"/>
            <a:ext cx="18621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Quantidade de</a:t>
            </a:r>
          </a:p>
          <a:p>
            <a:pPr algn="ctr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Equilibrio</a:t>
            </a:r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2305050" y="3827463"/>
            <a:ext cx="2259013" cy="2236787"/>
          </a:xfrm>
          <a:custGeom>
            <a:avLst/>
            <a:gdLst>
              <a:gd name="T0" fmla="*/ 0 w 1423"/>
              <a:gd name="T1" fmla="*/ 0 h 1409"/>
              <a:gd name="T2" fmla="*/ 2147483646 w 1423"/>
              <a:gd name="T3" fmla="*/ 0 h 1409"/>
              <a:gd name="T4" fmla="*/ 2147483646 w 1423"/>
              <a:gd name="T5" fmla="*/ 2147483646 h 140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23" h="1409">
                <a:moveTo>
                  <a:pt x="0" y="0"/>
                </a:moveTo>
                <a:lnTo>
                  <a:pt x="1422" y="0"/>
                </a:lnTo>
                <a:lnTo>
                  <a:pt x="1422" y="1408"/>
                </a:lnTo>
              </a:path>
            </a:pathLst>
          </a:custGeom>
          <a:noFill/>
          <a:ln w="38100" cap="flat" cmpd="sng">
            <a:solidFill>
              <a:srgbClr val="FC0128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4860032" y="2209800"/>
            <a:ext cx="9731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400" b="1" dirty="0" err="1">
                <a:solidFill>
                  <a:srgbClr val="000000"/>
                </a:solidFill>
                <a:latin typeface="Tahoma" panose="020B0604030504040204" pitchFamily="34" charset="0"/>
              </a:rPr>
              <a:t>Oferta</a:t>
            </a:r>
            <a:endParaRPr lang="en-US" altLang="pt-BR" sz="2400" b="1" dirty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6629400" y="5029200"/>
            <a:ext cx="14541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400" b="1">
                <a:solidFill>
                  <a:srgbClr val="000000"/>
                </a:solidFill>
                <a:latin typeface="Tahoma" panose="020B0604030504040204" pitchFamily="34" charset="0"/>
              </a:rPr>
              <a:t>Demanda</a:t>
            </a:r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2352526" y="1988840"/>
            <a:ext cx="3803650" cy="3135313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332" name="Freeform 20"/>
          <p:cNvSpPr>
            <a:spLocks/>
          </p:cNvSpPr>
          <p:nvPr/>
        </p:nvSpPr>
        <p:spPr bwMode="auto">
          <a:xfrm>
            <a:off x="2284413" y="1700213"/>
            <a:ext cx="5548312" cy="4364037"/>
          </a:xfrm>
          <a:custGeom>
            <a:avLst/>
            <a:gdLst>
              <a:gd name="T0" fmla="*/ 0 w 3495"/>
              <a:gd name="T1" fmla="*/ 0 h 2749"/>
              <a:gd name="T2" fmla="*/ 0 w 3495"/>
              <a:gd name="T3" fmla="*/ 2147483646 h 2749"/>
              <a:gd name="T4" fmla="*/ 2147483646 w 3495"/>
              <a:gd name="T5" fmla="*/ 2147483646 h 274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495" h="2749">
                <a:moveTo>
                  <a:pt x="0" y="0"/>
                </a:moveTo>
                <a:lnTo>
                  <a:pt x="0" y="2748"/>
                </a:lnTo>
                <a:lnTo>
                  <a:pt x="3494" y="2748"/>
                </a:lnTo>
              </a:path>
            </a:pathLst>
          </a:custGeom>
          <a:noFill/>
          <a:ln w="285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4800600" y="3657600"/>
            <a:ext cx="155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E</a:t>
            </a:r>
          </a:p>
        </p:txBody>
      </p:sp>
      <p:sp>
        <p:nvSpPr>
          <p:cNvPr id="13336" name="Freeform 24"/>
          <p:cNvSpPr>
            <a:spLocks/>
          </p:cNvSpPr>
          <p:nvPr/>
        </p:nvSpPr>
        <p:spPr bwMode="auto">
          <a:xfrm>
            <a:off x="4498975" y="3784600"/>
            <a:ext cx="109538" cy="107950"/>
          </a:xfrm>
          <a:custGeom>
            <a:avLst/>
            <a:gdLst>
              <a:gd name="T0" fmla="*/ 100806710 w 69"/>
              <a:gd name="T1" fmla="*/ 168851263 h 68"/>
              <a:gd name="T2" fmla="*/ 136089059 w 69"/>
              <a:gd name="T3" fmla="*/ 133569075 h 68"/>
              <a:gd name="T4" fmla="*/ 171371407 w 69"/>
              <a:gd name="T5" fmla="*/ 100806250 h 68"/>
              <a:gd name="T6" fmla="*/ 171371407 w 69"/>
              <a:gd name="T7" fmla="*/ 68045013 h 68"/>
              <a:gd name="T8" fmla="*/ 171371407 w 69"/>
              <a:gd name="T9" fmla="*/ 35282188 h 68"/>
              <a:gd name="T10" fmla="*/ 136089059 w 69"/>
              <a:gd name="T11" fmla="*/ 0 h 68"/>
              <a:gd name="T12" fmla="*/ 100806710 w 69"/>
              <a:gd name="T13" fmla="*/ 0 h 68"/>
              <a:gd name="T14" fmla="*/ 35282349 w 69"/>
              <a:gd name="T15" fmla="*/ 0 h 68"/>
              <a:gd name="T16" fmla="*/ 0 w 69"/>
              <a:gd name="T17" fmla="*/ 35282188 h 68"/>
              <a:gd name="T18" fmla="*/ 0 w 69"/>
              <a:gd name="T19" fmla="*/ 68045013 h 68"/>
              <a:gd name="T20" fmla="*/ 0 w 69"/>
              <a:gd name="T21" fmla="*/ 100806250 h 68"/>
              <a:gd name="T22" fmla="*/ 35282349 w 69"/>
              <a:gd name="T23" fmla="*/ 133569075 h 68"/>
              <a:gd name="T24" fmla="*/ 100806710 w 69"/>
              <a:gd name="T25" fmla="*/ 168851263 h 6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69" h="68">
                <a:moveTo>
                  <a:pt x="40" y="67"/>
                </a:moveTo>
                <a:lnTo>
                  <a:pt x="54" y="53"/>
                </a:lnTo>
                <a:lnTo>
                  <a:pt x="68" y="40"/>
                </a:lnTo>
                <a:lnTo>
                  <a:pt x="68" y="27"/>
                </a:lnTo>
                <a:lnTo>
                  <a:pt x="68" y="14"/>
                </a:lnTo>
                <a:lnTo>
                  <a:pt x="54" y="0"/>
                </a:lnTo>
                <a:lnTo>
                  <a:pt x="40" y="0"/>
                </a:lnTo>
                <a:lnTo>
                  <a:pt x="14" y="0"/>
                </a:lnTo>
                <a:lnTo>
                  <a:pt x="0" y="14"/>
                </a:lnTo>
                <a:lnTo>
                  <a:pt x="0" y="27"/>
                </a:lnTo>
                <a:lnTo>
                  <a:pt x="0" y="40"/>
                </a:lnTo>
                <a:lnTo>
                  <a:pt x="14" y="53"/>
                </a:lnTo>
                <a:lnTo>
                  <a:pt x="40" y="67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 flipH="1">
            <a:off x="4557485" y="1700214"/>
            <a:ext cx="6577" cy="4329956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2195736" y="2813967"/>
            <a:ext cx="3803650" cy="3135313"/>
          </a:xfrm>
          <a:prstGeom prst="line">
            <a:avLst/>
          </a:prstGeom>
          <a:noFill/>
          <a:ln w="38100">
            <a:solidFill>
              <a:srgbClr val="FFC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6019800" y="5559623"/>
            <a:ext cx="1576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Pd</a:t>
            </a:r>
            <a:r>
              <a:rPr lang="pt-BR" dirty="0" smtClean="0"/>
              <a:t> - t</a:t>
            </a:r>
            <a:endParaRPr lang="pt-BR" dirty="0"/>
          </a:p>
        </p:txBody>
      </p:sp>
      <p:cxnSp>
        <p:nvCxnSpPr>
          <p:cNvPr id="4" name="Conector reto 3"/>
          <p:cNvCxnSpPr/>
          <p:nvPr/>
        </p:nvCxnSpPr>
        <p:spPr>
          <a:xfrm>
            <a:off x="2284413" y="4797152"/>
            <a:ext cx="2324100" cy="0"/>
          </a:xfrm>
          <a:prstGeom prst="line">
            <a:avLst/>
          </a:prstGeom>
          <a:ln w="28575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107504" y="4365104"/>
            <a:ext cx="25606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Preço recebido pelos vendedores = </a:t>
            </a:r>
            <a:r>
              <a:rPr lang="pt-BR" dirty="0" err="1" smtClean="0"/>
              <a:t>ps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107504" y="4365104"/>
            <a:ext cx="2483296" cy="119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6732239" y="2574925"/>
            <a:ext cx="19720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Ofertante paga todo o imposto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11519324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" grpId="0"/>
      <p:bldP spid="6" grpId="0"/>
      <p:bldP spid="7" grpId="0" animBg="1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reeform 3"/>
          <p:cNvSpPr>
            <a:spLocks/>
          </p:cNvSpPr>
          <p:nvPr/>
        </p:nvSpPr>
        <p:spPr bwMode="auto">
          <a:xfrm>
            <a:off x="2284413" y="3827463"/>
            <a:ext cx="2279650" cy="1916112"/>
          </a:xfrm>
          <a:custGeom>
            <a:avLst/>
            <a:gdLst>
              <a:gd name="T0" fmla="*/ 2147483646 w 1436"/>
              <a:gd name="T1" fmla="*/ 0 h 1207"/>
              <a:gd name="T2" fmla="*/ 0 w 1436"/>
              <a:gd name="T3" fmla="*/ 0 h 1207"/>
              <a:gd name="T4" fmla="*/ 0 w 1436"/>
              <a:gd name="T5" fmla="*/ 2147483646 h 1207"/>
              <a:gd name="T6" fmla="*/ 2147483646 w 1436"/>
              <a:gd name="T7" fmla="*/ 0 h 120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36" h="1207">
                <a:moveTo>
                  <a:pt x="1435" y="0"/>
                </a:moveTo>
                <a:lnTo>
                  <a:pt x="0" y="0"/>
                </a:lnTo>
                <a:lnTo>
                  <a:pt x="0" y="1206"/>
                </a:lnTo>
                <a:lnTo>
                  <a:pt x="1435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153400" cy="11430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altLang="pt-BR" sz="3600" dirty="0" err="1" smtClean="0">
                <a:solidFill>
                  <a:schemeClr val="accent2"/>
                </a:solidFill>
              </a:rPr>
              <a:t>Oferta</a:t>
            </a:r>
            <a:r>
              <a:rPr lang="en-US" altLang="pt-BR" sz="3600" dirty="0" smtClean="0">
                <a:solidFill>
                  <a:schemeClr val="accent2"/>
                </a:solidFill>
              </a:rPr>
              <a:t> </a:t>
            </a:r>
            <a:r>
              <a:rPr lang="en-US" altLang="pt-BR" sz="3600" dirty="0" err="1" smtClean="0">
                <a:solidFill>
                  <a:schemeClr val="accent2"/>
                </a:solidFill>
              </a:rPr>
              <a:t>infinitamente</a:t>
            </a:r>
            <a:r>
              <a:rPr lang="en-US" altLang="pt-BR" sz="3600" dirty="0" smtClean="0">
                <a:solidFill>
                  <a:schemeClr val="accent2"/>
                </a:solidFill>
              </a:rPr>
              <a:t> </a:t>
            </a:r>
            <a:r>
              <a:rPr lang="en-US" altLang="pt-BR" sz="3600" dirty="0" err="1" smtClean="0">
                <a:solidFill>
                  <a:schemeClr val="accent2"/>
                </a:solidFill>
              </a:rPr>
              <a:t>elástica</a:t>
            </a:r>
            <a:endParaRPr lang="en-US" altLang="pt-BR" sz="3600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1447800" y="1600200"/>
            <a:ext cx="717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Preço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933450" y="3581400"/>
            <a:ext cx="12096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Preço de 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Equilibrio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2112963" y="6083300"/>
            <a:ext cx="161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7227888" y="6083300"/>
            <a:ext cx="1476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Quantidade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3635375" y="6124575"/>
            <a:ext cx="18621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Quantidade de</a:t>
            </a:r>
          </a:p>
          <a:p>
            <a:pPr algn="ctr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Equilibrio</a:t>
            </a:r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2305050" y="3827463"/>
            <a:ext cx="2259013" cy="2236787"/>
          </a:xfrm>
          <a:custGeom>
            <a:avLst/>
            <a:gdLst>
              <a:gd name="T0" fmla="*/ 0 w 1423"/>
              <a:gd name="T1" fmla="*/ 0 h 1409"/>
              <a:gd name="T2" fmla="*/ 2147483646 w 1423"/>
              <a:gd name="T3" fmla="*/ 0 h 1409"/>
              <a:gd name="T4" fmla="*/ 2147483646 w 1423"/>
              <a:gd name="T5" fmla="*/ 2147483646 h 140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23" h="1409">
                <a:moveTo>
                  <a:pt x="0" y="0"/>
                </a:moveTo>
                <a:lnTo>
                  <a:pt x="1422" y="0"/>
                </a:lnTo>
                <a:lnTo>
                  <a:pt x="1422" y="1408"/>
                </a:lnTo>
              </a:path>
            </a:pathLst>
          </a:custGeom>
          <a:noFill/>
          <a:ln w="38100" cap="flat" cmpd="sng">
            <a:solidFill>
              <a:srgbClr val="FC0128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6156708" y="3321077"/>
            <a:ext cx="17745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400" b="1" dirty="0" err="1" smtClean="0">
                <a:solidFill>
                  <a:srgbClr val="000000"/>
                </a:solidFill>
                <a:latin typeface="Tahoma" panose="020B0604030504040204" pitchFamily="34" charset="0"/>
              </a:rPr>
              <a:t>Oferta</a:t>
            </a:r>
            <a:r>
              <a:rPr lang="en-US" altLang="pt-BR" sz="2400" b="1" dirty="0" smtClean="0">
                <a:solidFill>
                  <a:srgbClr val="000000"/>
                </a:solidFill>
                <a:latin typeface="Tahoma" panose="020B0604030504040204" pitchFamily="34" charset="0"/>
              </a:rPr>
              <a:t> = Ps</a:t>
            </a:r>
            <a:endParaRPr lang="en-US" altLang="pt-BR" sz="2400" b="1" dirty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6629400" y="5029200"/>
            <a:ext cx="22955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400" b="1" dirty="0" err="1" smtClean="0">
                <a:solidFill>
                  <a:srgbClr val="000000"/>
                </a:solidFill>
                <a:latin typeface="Tahoma" panose="020B0604030504040204" pitchFamily="34" charset="0"/>
              </a:rPr>
              <a:t>Demanda</a:t>
            </a:r>
            <a:r>
              <a:rPr lang="en-US" altLang="pt-BR" sz="2400" b="1" dirty="0" smtClean="0">
                <a:solidFill>
                  <a:srgbClr val="000000"/>
                </a:solidFill>
                <a:latin typeface="Tahoma" panose="020B0604030504040204" pitchFamily="34" charset="0"/>
              </a:rPr>
              <a:t> = </a:t>
            </a:r>
            <a:r>
              <a:rPr lang="en-US" altLang="pt-BR" sz="2400" b="1" dirty="0" err="1" smtClean="0">
                <a:solidFill>
                  <a:srgbClr val="000000"/>
                </a:solidFill>
                <a:latin typeface="Tahoma" panose="020B0604030504040204" pitchFamily="34" charset="0"/>
              </a:rPr>
              <a:t>Pd</a:t>
            </a:r>
            <a:endParaRPr lang="en-US" altLang="pt-BR" sz="2400" b="1" dirty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2352526" y="2021879"/>
            <a:ext cx="3803650" cy="3135313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332" name="Freeform 20"/>
          <p:cNvSpPr>
            <a:spLocks/>
          </p:cNvSpPr>
          <p:nvPr/>
        </p:nvSpPr>
        <p:spPr bwMode="auto">
          <a:xfrm>
            <a:off x="2284413" y="1700213"/>
            <a:ext cx="5548312" cy="4364037"/>
          </a:xfrm>
          <a:custGeom>
            <a:avLst/>
            <a:gdLst>
              <a:gd name="T0" fmla="*/ 0 w 3495"/>
              <a:gd name="T1" fmla="*/ 0 h 2749"/>
              <a:gd name="T2" fmla="*/ 0 w 3495"/>
              <a:gd name="T3" fmla="*/ 2147483646 h 2749"/>
              <a:gd name="T4" fmla="*/ 2147483646 w 3495"/>
              <a:gd name="T5" fmla="*/ 2147483646 h 274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495" h="2749">
                <a:moveTo>
                  <a:pt x="0" y="0"/>
                </a:moveTo>
                <a:lnTo>
                  <a:pt x="0" y="2748"/>
                </a:lnTo>
                <a:lnTo>
                  <a:pt x="3494" y="2748"/>
                </a:lnTo>
              </a:path>
            </a:pathLst>
          </a:custGeom>
          <a:noFill/>
          <a:ln w="285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4800600" y="3657600"/>
            <a:ext cx="155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E</a:t>
            </a:r>
          </a:p>
        </p:txBody>
      </p:sp>
      <p:sp>
        <p:nvSpPr>
          <p:cNvPr id="13336" name="Freeform 24"/>
          <p:cNvSpPr>
            <a:spLocks/>
          </p:cNvSpPr>
          <p:nvPr/>
        </p:nvSpPr>
        <p:spPr bwMode="auto">
          <a:xfrm>
            <a:off x="4498975" y="3784600"/>
            <a:ext cx="109538" cy="107950"/>
          </a:xfrm>
          <a:custGeom>
            <a:avLst/>
            <a:gdLst>
              <a:gd name="T0" fmla="*/ 100806710 w 69"/>
              <a:gd name="T1" fmla="*/ 168851263 h 68"/>
              <a:gd name="T2" fmla="*/ 136089059 w 69"/>
              <a:gd name="T3" fmla="*/ 133569075 h 68"/>
              <a:gd name="T4" fmla="*/ 171371407 w 69"/>
              <a:gd name="T5" fmla="*/ 100806250 h 68"/>
              <a:gd name="T6" fmla="*/ 171371407 w 69"/>
              <a:gd name="T7" fmla="*/ 68045013 h 68"/>
              <a:gd name="T8" fmla="*/ 171371407 w 69"/>
              <a:gd name="T9" fmla="*/ 35282188 h 68"/>
              <a:gd name="T10" fmla="*/ 136089059 w 69"/>
              <a:gd name="T11" fmla="*/ 0 h 68"/>
              <a:gd name="T12" fmla="*/ 100806710 w 69"/>
              <a:gd name="T13" fmla="*/ 0 h 68"/>
              <a:gd name="T14" fmla="*/ 35282349 w 69"/>
              <a:gd name="T15" fmla="*/ 0 h 68"/>
              <a:gd name="T16" fmla="*/ 0 w 69"/>
              <a:gd name="T17" fmla="*/ 35282188 h 68"/>
              <a:gd name="T18" fmla="*/ 0 w 69"/>
              <a:gd name="T19" fmla="*/ 68045013 h 68"/>
              <a:gd name="T20" fmla="*/ 0 w 69"/>
              <a:gd name="T21" fmla="*/ 100806250 h 68"/>
              <a:gd name="T22" fmla="*/ 35282349 w 69"/>
              <a:gd name="T23" fmla="*/ 133569075 h 68"/>
              <a:gd name="T24" fmla="*/ 100806710 w 69"/>
              <a:gd name="T25" fmla="*/ 168851263 h 6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69" h="68">
                <a:moveTo>
                  <a:pt x="40" y="67"/>
                </a:moveTo>
                <a:lnTo>
                  <a:pt x="54" y="53"/>
                </a:lnTo>
                <a:lnTo>
                  <a:pt x="68" y="40"/>
                </a:lnTo>
                <a:lnTo>
                  <a:pt x="68" y="27"/>
                </a:lnTo>
                <a:lnTo>
                  <a:pt x="68" y="14"/>
                </a:lnTo>
                <a:lnTo>
                  <a:pt x="54" y="0"/>
                </a:lnTo>
                <a:lnTo>
                  <a:pt x="40" y="0"/>
                </a:lnTo>
                <a:lnTo>
                  <a:pt x="14" y="0"/>
                </a:lnTo>
                <a:lnTo>
                  <a:pt x="0" y="14"/>
                </a:lnTo>
                <a:lnTo>
                  <a:pt x="0" y="27"/>
                </a:lnTo>
                <a:lnTo>
                  <a:pt x="0" y="40"/>
                </a:lnTo>
                <a:lnTo>
                  <a:pt x="14" y="53"/>
                </a:lnTo>
                <a:lnTo>
                  <a:pt x="40" y="67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 flipH="1" flipV="1">
            <a:off x="2297430" y="3858691"/>
            <a:ext cx="4218786" cy="2357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2208510" y="2813967"/>
            <a:ext cx="3803650" cy="3135313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6156176" y="5661248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P</a:t>
            </a:r>
            <a:r>
              <a:rPr lang="pt-BR" baseline="-25000" dirty="0" err="1" smtClean="0"/>
              <a:t>d</a:t>
            </a:r>
            <a:r>
              <a:rPr lang="pt-BR" dirty="0" smtClean="0"/>
              <a:t> - t</a:t>
            </a:r>
            <a:endParaRPr lang="pt-BR" dirty="0"/>
          </a:p>
        </p:txBody>
      </p:sp>
      <p:cxnSp>
        <p:nvCxnSpPr>
          <p:cNvPr id="4" name="Conector reto 3"/>
          <p:cNvCxnSpPr/>
          <p:nvPr/>
        </p:nvCxnSpPr>
        <p:spPr>
          <a:xfrm>
            <a:off x="3419872" y="2813967"/>
            <a:ext cx="0" cy="3250283"/>
          </a:xfrm>
          <a:prstGeom prst="line">
            <a:avLst/>
          </a:prstGeom>
          <a:ln w="28575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>
            <a:endCxn id="19" idx="0"/>
          </p:cNvCxnSpPr>
          <p:nvPr/>
        </p:nvCxnSpPr>
        <p:spPr>
          <a:xfrm flipH="1" flipV="1">
            <a:off x="2208510" y="2813967"/>
            <a:ext cx="1211362" cy="1"/>
          </a:xfrm>
          <a:prstGeom prst="line">
            <a:avLst/>
          </a:prstGeom>
          <a:ln w="28575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334293" y="2276872"/>
            <a:ext cx="19334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Preço pago pelos consumidores</a:t>
            </a:r>
            <a:endParaRPr lang="pt-BR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6629401" y="1340768"/>
            <a:ext cx="22706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Consumidor paga todo o imposto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94789652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" grpId="0"/>
      <p:bldP spid="9" grpId="0"/>
      <p:bldP spid="2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Casos intermediários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No caso em que a inclinação da oferta for positiva (mas não totalmente em pé!), a quantidade do imposto que é repassada dependerá do grau de inclinação da curva de oferta em relação a demanda: quanto mais em pé a oferta, menos repassa do imposto; quanto mais deitada, mais repassa do imposto.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560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pt-BR" smtClean="0">
                <a:solidFill>
                  <a:schemeClr val="accent2"/>
                </a:solidFill>
              </a:rPr>
              <a:t>Tributação</a:t>
            </a:r>
            <a:endParaRPr lang="pt-BR" altLang="pt-BR" smtClean="0">
              <a:solidFill>
                <a:schemeClr val="accent2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534400" cy="5181600"/>
          </a:xfrm>
        </p:spPr>
        <p:txBody>
          <a:bodyPr/>
          <a:lstStyle/>
          <a:p>
            <a:pPr marL="609600" indent="-609600" eaLnBrk="1" hangingPunct="1">
              <a:buClr>
                <a:schemeClr val="accent2"/>
              </a:buClr>
              <a:buFontTx/>
              <a:buNone/>
            </a:pPr>
            <a:r>
              <a:rPr lang="en-US" altLang="pt-BR" sz="2800" smtClean="0"/>
              <a:t>Vamos usar o ferramental que a gente aprendeu para ver o efeito do imposto sobre os partipantes deste mercado</a:t>
            </a:r>
          </a:p>
          <a:p>
            <a:pPr marL="609600" indent="-609600" eaLnBrk="1" hangingPunct="1">
              <a:buClr>
                <a:schemeClr val="accent2"/>
              </a:buClr>
              <a:buFontTx/>
              <a:buNone/>
            </a:pPr>
            <a:endParaRPr lang="en-US" altLang="pt-BR" sz="2800" smtClean="0"/>
          </a:p>
          <a:p>
            <a:pPr marL="609600" indent="-609600" eaLnBrk="1" hangingPunct="1">
              <a:buClr>
                <a:schemeClr val="accent2"/>
              </a:buClr>
              <a:buFontTx/>
              <a:buNone/>
            </a:pPr>
            <a:r>
              <a:rPr lang="en-US" altLang="pt-BR" sz="2800" smtClean="0"/>
              <a:t>Antes de mais nada, na presença de impostos teremos um novo participante: o governo</a:t>
            </a:r>
          </a:p>
          <a:p>
            <a:pPr marL="609600" indent="-609600" eaLnBrk="1" hangingPunct="1">
              <a:buClr>
                <a:schemeClr val="accent2"/>
              </a:buClr>
              <a:buFontTx/>
              <a:buNone/>
            </a:pPr>
            <a:endParaRPr lang="en-US" altLang="pt-BR" sz="2800" smtClean="0"/>
          </a:p>
          <a:p>
            <a:pPr marL="609600" indent="-609600" eaLnBrk="1" hangingPunct="1">
              <a:buClr>
                <a:schemeClr val="accent2"/>
              </a:buClr>
              <a:buFontTx/>
              <a:buNone/>
            </a:pPr>
            <a:r>
              <a:rPr lang="en-US" altLang="pt-BR" sz="2800" smtClean="0"/>
              <a:t>A receita tributária do governo é dada pelo montante do imposto x quantidade vendida.</a:t>
            </a:r>
          </a:p>
          <a:p>
            <a:pPr marL="609600" indent="-609600" eaLnBrk="1" hangingPunct="1">
              <a:buClr>
                <a:schemeClr val="accent2"/>
              </a:buClr>
              <a:buFontTx/>
              <a:buNone/>
            </a:pPr>
            <a:endParaRPr lang="en-US" altLang="pt-BR" sz="2800" smtClean="0"/>
          </a:p>
          <a:p>
            <a:pPr marL="609600" indent="-609600" eaLnBrk="1" hangingPunct="1">
              <a:buClr>
                <a:schemeClr val="accent2"/>
              </a:buClr>
              <a:buFontTx/>
              <a:buNone/>
            </a:pPr>
            <a:r>
              <a:rPr lang="en-US" altLang="pt-BR" sz="2800" smtClean="0"/>
              <a:t>Graficamente: </a:t>
            </a:r>
          </a:p>
        </p:txBody>
      </p:sp>
    </p:spTree>
    <p:extLst>
      <p:ext uri="{BB962C8B-B14F-4D97-AF65-F5344CB8AC3E}">
        <p14:creationId xmlns:p14="http://schemas.microsoft.com/office/powerpoint/2010/main" val="341930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2656"/>
            <a:ext cx="7772400" cy="587152"/>
          </a:xfrm>
        </p:spPr>
        <p:txBody>
          <a:bodyPr/>
          <a:lstStyle/>
          <a:p>
            <a:pPr eaLnBrk="1" hangingPunct="1"/>
            <a:r>
              <a:rPr lang="en-US" altLang="pt-BR" dirty="0" err="1" smtClean="0">
                <a:solidFill>
                  <a:schemeClr val="accent2"/>
                </a:solidFill>
              </a:rPr>
              <a:t>Equilíbrio</a:t>
            </a:r>
            <a:r>
              <a:rPr lang="en-US" altLang="pt-BR" dirty="0" smtClean="0">
                <a:solidFill>
                  <a:schemeClr val="accent2"/>
                </a:solidFill>
              </a:rPr>
              <a:t> no </a:t>
            </a:r>
            <a:r>
              <a:rPr lang="en-US" altLang="pt-BR" dirty="0" err="1" smtClean="0">
                <a:solidFill>
                  <a:schemeClr val="accent2"/>
                </a:solidFill>
              </a:rPr>
              <a:t>mercado</a:t>
            </a:r>
            <a:endParaRPr lang="pt-BR" altLang="pt-BR" dirty="0" smtClean="0">
              <a:solidFill>
                <a:schemeClr val="accent2"/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59532" y="1340768"/>
            <a:ext cx="8424936" cy="5184576"/>
          </a:xfrm>
        </p:spPr>
        <p:txBody>
          <a:bodyPr/>
          <a:lstStyle/>
          <a:p>
            <a:r>
              <a:rPr lang="pt-BR" dirty="0" smtClean="0"/>
              <a:t>Hipótese: mercados competitivos -  consumidores e produtores tomam o preço como dado – ou seja, cada um individualmente não afeta o preço de mercado</a:t>
            </a:r>
          </a:p>
          <a:p>
            <a:pPr lvl="1"/>
            <a:r>
              <a:rPr lang="pt-BR" dirty="0" smtClean="0"/>
              <a:t>consumidores e produtores dão sua melhor resposta dado o preço de mercado</a:t>
            </a:r>
          </a:p>
          <a:p>
            <a:r>
              <a:rPr lang="pt-BR" dirty="0" smtClean="0"/>
              <a:t>Interação dos agentes </a:t>
            </a:r>
            <a:r>
              <a:rPr lang="pt-BR" dirty="0" smtClean="0">
                <a:sym typeface="Wingdings" panose="05000000000000000000" pitchFamily="2" charset="2"/>
              </a:rPr>
              <a:t> preço de equilíbrio</a:t>
            </a:r>
          </a:p>
          <a:p>
            <a:r>
              <a:rPr lang="pt-BR" dirty="0" smtClean="0">
                <a:sym typeface="Wingdings" panose="05000000000000000000" pitchFamily="2" charset="2"/>
              </a:rPr>
              <a:t>Preço de equilíbrio: é aquele que iguala a demanda à oferta!  </a:t>
            </a:r>
            <a:r>
              <a:rPr lang="pt-BR" i="1" dirty="0" smtClean="0">
                <a:sym typeface="Wingdings" panose="05000000000000000000" pitchFamily="2" charset="2"/>
              </a:rPr>
              <a:t>D</a:t>
            </a:r>
            <a:r>
              <a:rPr lang="pt-BR" dirty="0" smtClean="0">
                <a:sym typeface="Wingdings" panose="05000000000000000000" pitchFamily="2" charset="2"/>
              </a:rPr>
              <a:t>(</a:t>
            </a:r>
            <a:r>
              <a:rPr lang="pt-BR" i="1" dirty="0" smtClean="0">
                <a:sym typeface="Wingdings" panose="05000000000000000000" pitchFamily="2" charset="2"/>
              </a:rPr>
              <a:t>p</a:t>
            </a:r>
            <a:r>
              <a:rPr lang="pt-BR" dirty="0" smtClean="0">
                <a:sym typeface="Wingdings" panose="05000000000000000000" pitchFamily="2" charset="2"/>
              </a:rPr>
              <a:t>*) = </a:t>
            </a:r>
            <a:r>
              <a:rPr lang="pt-BR" i="1" dirty="0" smtClean="0">
                <a:sym typeface="Wingdings" panose="05000000000000000000" pitchFamily="2" charset="2"/>
              </a:rPr>
              <a:t>S</a:t>
            </a:r>
            <a:r>
              <a:rPr lang="pt-BR" dirty="0" smtClean="0">
                <a:sym typeface="Wingdings" panose="05000000000000000000" pitchFamily="2" charset="2"/>
              </a:rPr>
              <a:t>(</a:t>
            </a:r>
            <a:r>
              <a:rPr lang="pt-BR" i="1" dirty="0" smtClean="0">
                <a:sym typeface="Wingdings" panose="05000000000000000000" pitchFamily="2" charset="2"/>
              </a:rPr>
              <a:t>p</a:t>
            </a:r>
            <a:r>
              <a:rPr lang="pt-BR" dirty="0" smtClean="0">
                <a:sym typeface="Wingdings" panose="05000000000000000000" pitchFamily="2" charset="2"/>
              </a:rPr>
              <a:t>*)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2"/>
          <p:cNvSpPr>
            <a:spLocks noChangeShapeType="1"/>
          </p:cNvSpPr>
          <p:nvPr/>
        </p:nvSpPr>
        <p:spPr bwMode="auto">
          <a:xfrm>
            <a:off x="4648200" y="3581400"/>
            <a:ext cx="0" cy="1981200"/>
          </a:xfrm>
          <a:prstGeom prst="line">
            <a:avLst/>
          </a:prstGeom>
          <a:noFill/>
          <a:ln w="38100">
            <a:solidFill>
              <a:srgbClr val="FF33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altLang="pt-BR" sz="4000" smtClean="0">
                <a:solidFill>
                  <a:schemeClr val="accent2"/>
                </a:solidFill>
              </a:rPr>
              <a:t>Receita Tributária...</a:t>
            </a:r>
            <a:endParaRPr lang="en-US" altLang="pt-BR" sz="400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2970213" y="604361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2741613" y="566261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1141413" y="1319213"/>
            <a:ext cx="717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Preço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1731963" y="5549900"/>
            <a:ext cx="161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7085013" y="5586413"/>
            <a:ext cx="1476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Quantidade</a:t>
            </a: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3657600" y="5638800"/>
            <a:ext cx="209867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pt-BR" sz="1600">
                <a:solidFill>
                  <a:srgbClr val="000000"/>
                </a:solidFill>
                <a:latin typeface="Tahoma" panose="020B0604030504040204" pitchFamily="34" charset="0"/>
              </a:rPr>
              <a:t>Quantidade sem imposto</a:t>
            </a:r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7772400" y="1905000"/>
            <a:ext cx="9731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400" b="1">
                <a:solidFill>
                  <a:srgbClr val="000000"/>
                </a:solidFill>
                <a:latin typeface="Tahoma" panose="020B0604030504040204" pitchFamily="34" charset="0"/>
              </a:rPr>
              <a:t>Oferta</a:t>
            </a: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6551613" y="4976813"/>
            <a:ext cx="14541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400" b="1">
                <a:solidFill>
                  <a:srgbClr val="000000"/>
                </a:solidFill>
                <a:latin typeface="Tahoma" panose="020B0604030504040204" pitchFamily="34" charset="0"/>
              </a:rPr>
              <a:t>Demanda</a:t>
            </a:r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 flipV="1">
            <a:off x="1981200" y="2133600"/>
            <a:ext cx="5181600" cy="2919413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1981200" y="1981200"/>
            <a:ext cx="5332413" cy="3071813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2544" name="Freeform 16"/>
          <p:cNvSpPr>
            <a:spLocks/>
          </p:cNvSpPr>
          <p:nvPr/>
        </p:nvSpPr>
        <p:spPr bwMode="auto">
          <a:xfrm>
            <a:off x="1903413" y="1395413"/>
            <a:ext cx="5548312" cy="4135437"/>
          </a:xfrm>
          <a:custGeom>
            <a:avLst/>
            <a:gdLst>
              <a:gd name="T0" fmla="*/ 0 w 3495"/>
              <a:gd name="T1" fmla="*/ 0 h 2749"/>
              <a:gd name="T2" fmla="*/ 0 w 3495"/>
              <a:gd name="T3" fmla="*/ 2147483646 h 2749"/>
              <a:gd name="T4" fmla="*/ 2147483646 w 3495"/>
              <a:gd name="T5" fmla="*/ 2147483646 h 274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495" h="2749">
                <a:moveTo>
                  <a:pt x="0" y="0"/>
                </a:moveTo>
                <a:lnTo>
                  <a:pt x="0" y="2748"/>
                </a:lnTo>
                <a:lnTo>
                  <a:pt x="3494" y="2748"/>
                </a:lnTo>
              </a:path>
            </a:pathLst>
          </a:custGeom>
          <a:noFill/>
          <a:ln w="285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2545" name="Freeform 17"/>
          <p:cNvSpPr>
            <a:spLocks/>
          </p:cNvSpPr>
          <p:nvPr/>
        </p:nvSpPr>
        <p:spPr bwMode="auto">
          <a:xfrm>
            <a:off x="4572000" y="3505200"/>
            <a:ext cx="152400" cy="152400"/>
          </a:xfrm>
          <a:custGeom>
            <a:avLst/>
            <a:gdLst>
              <a:gd name="T0" fmla="*/ 195133843 w 69"/>
              <a:gd name="T1" fmla="*/ 336532818 h 68"/>
              <a:gd name="T2" fmla="*/ 263431130 w 69"/>
              <a:gd name="T3" fmla="*/ 266211424 h 68"/>
              <a:gd name="T4" fmla="*/ 331726209 w 69"/>
              <a:gd name="T5" fmla="*/ 200914747 h 68"/>
              <a:gd name="T6" fmla="*/ 331726209 w 69"/>
              <a:gd name="T7" fmla="*/ 135618071 h 68"/>
              <a:gd name="T8" fmla="*/ 331726209 w 69"/>
              <a:gd name="T9" fmla="*/ 70319153 h 68"/>
              <a:gd name="T10" fmla="*/ 263431130 w 69"/>
              <a:gd name="T11" fmla="*/ 0 h 68"/>
              <a:gd name="T12" fmla="*/ 195133843 w 69"/>
              <a:gd name="T13" fmla="*/ 0 h 68"/>
              <a:gd name="T14" fmla="*/ 68297287 w 69"/>
              <a:gd name="T15" fmla="*/ 0 h 68"/>
              <a:gd name="T16" fmla="*/ 0 w 69"/>
              <a:gd name="T17" fmla="*/ 70319153 h 68"/>
              <a:gd name="T18" fmla="*/ 0 w 69"/>
              <a:gd name="T19" fmla="*/ 135618071 h 68"/>
              <a:gd name="T20" fmla="*/ 0 w 69"/>
              <a:gd name="T21" fmla="*/ 200914747 h 68"/>
              <a:gd name="T22" fmla="*/ 68297287 w 69"/>
              <a:gd name="T23" fmla="*/ 266211424 h 68"/>
              <a:gd name="T24" fmla="*/ 195133843 w 69"/>
              <a:gd name="T25" fmla="*/ 336532818 h 6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69" h="68">
                <a:moveTo>
                  <a:pt x="40" y="67"/>
                </a:moveTo>
                <a:lnTo>
                  <a:pt x="54" y="53"/>
                </a:lnTo>
                <a:lnTo>
                  <a:pt x="68" y="40"/>
                </a:lnTo>
                <a:lnTo>
                  <a:pt x="68" y="27"/>
                </a:lnTo>
                <a:lnTo>
                  <a:pt x="68" y="14"/>
                </a:lnTo>
                <a:lnTo>
                  <a:pt x="54" y="0"/>
                </a:lnTo>
                <a:lnTo>
                  <a:pt x="40" y="0"/>
                </a:lnTo>
                <a:lnTo>
                  <a:pt x="14" y="0"/>
                </a:lnTo>
                <a:lnTo>
                  <a:pt x="0" y="14"/>
                </a:lnTo>
                <a:lnTo>
                  <a:pt x="0" y="27"/>
                </a:lnTo>
                <a:lnTo>
                  <a:pt x="0" y="40"/>
                </a:lnTo>
                <a:lnTo>
                  <a:pt x="14" y="53"/>
                </a:lnTo>
                <a:lnTo>
                  <a:pt x="40" y="67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 flipV="1">
            <a:off x="3200400" y="2667000"/>
            <a:ext cx="0" cy="289560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 flipH="1">
            <a:off x="1905000" y="4343400"/>
            <a:ext cx="1295400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 flipH="1">
            <a:off x="1905000" y="2667000"/>
            <a:ext cx="1295400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304800" y="3962400"/>
            <a:ext cx="16002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r>
              <a:rPr lang="en-US" altLang="pt-BR" sz="1600">
                <a:latin typeface="Tahoma" panose="020B0604030504040204" pitchFamily="34" charset="0"/>
              </a:rPr>
              <a:t>Preço recebido pelos vendedores</a:t>
            </a:r>
          </a:p>
        </p:txBody>
      </p:sp>
      <p:sp>
        <p:nvSpPr>
          <p:cNvPr id="22550" name="Oval 22"/>
          <p:cNvSpPr>
            <a:spLocks noChangeArrowheads="1"/>
          </p:cNvSpPr>
          <p:nvPr/>
        </p:nvSpPr>
        <p:spPr bwMode="auto">
          <a:xfrm>
            <a:off x="3124200" y="42672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22551" name="Oval 23"/>
          <p:cNvSpPr>
            <a:spLocks noChangeArrowheads="1"/>
          </p:cNvSpPr>
          <p:nvPr/>
        </p:nvSpPr>
        <p:spPr bwMode="auto">
          <a:xfrm>
            <a:off x="3124200" y="25908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22552" name="Rectangle 24"/>
          <p:cNvSpPr>
            <a:spLocks noChangeArrowheads="1"/>
          </p:cNvSpPr>
          <p:nvPr/>
        </p:nvSpPr>
        <p:spPr bwMode="auto">
          <a:xfrm>
            <a:off x="2438400" y="5638800"/>
            <a:ext cx="133667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pt-BR" sz="1600">
                <a:solidFill>
                  <a:srgbClr val="000000"/>
                </a:solidFill>
                <a:latin typeface="Tahoma" panose="020B0604030504040204" pitchFamily="34" charset="0"/>
              </a:rPr>
              <a:t>Quantidade com imposto</a:t>
            </a:r>
          </a:p>
        </p:txBody>
      </p:sp>
      <p:grpSp>
        <p:nvGrpSpPr>
          <p:cNvPr id="33817" name="Group 25"/>
          <p:cNvGrpSpPr>
            <a:grpSpLocks/>
          </p:cNvGrpSpPr>
          <p:nvPr/>
        </p:nvGrpSpPr>
        <p:grpSpPr bwMode="auto">
          <a:xfrm>
            <a:off x="3200400" y="2286000"/>
            <a:ext cx="2362200" cy="2057400"/>
            <a:chOff x="2016" y="1440"/>
            <a:chExt cx="1488" cy="1296"/>
          </a:xfrm>
        </p:grpSpPr>
        <p:sp>
          <p:nvSpPr>
            <p:cNvPr id="22562" name="AutoShape 26"/>
            <p:cNvSpPr>
              <a:spLocks/>
            </p:cNvSpPr>
            <p:nvPr/>
          </p:nvSpPr>
          <p:spPr bwMode="auto">
            <a:xfrm>
              <a:off x="2016" y="1680"/>
              <a:ext cx="240" cy="1056"/>
            </a:xfrm>
            <a:prstGeom prst="rightBrace">
              <a:avLst>
                <a:gd name="adj1" fmla="val 36667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2400"/>
            </a:p>
          </p:txBody>
        </p:sp>
        <p:sp>
          <p:nvSpPr>
            <p:cNvPr id="22563" name="Text Box 27"/>
            <p:cNvSpPr txBox="1">
              <a:spLocks noChangeArrowheads="1"/>
            </p:cNvSpPr>
            <p:nvPr/>
          </p:nvSpPr>
          <p:spPr bwMode="auto">
            <a:xfrm>
              <a:off x="2256" y="1440"/>
              <a:ext cx="1248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pt-BR" sz="1600">
                  <a:latin typeface="Tahoma" panose="020B0604030504040204" pitchFamily="34" charset="0"/>
                </a:rPr>
                <a:t>Tamanho do Imposto (T)</a:t>
              </a:r>
            </a:p>
          </p:txBody>
        </p:sp>
        <p:sp>
          <p:nvSpPr>
            <p:cNvPr id="22564" name="Line 28"/>
            <p:cNvSpPr>
              <a:spLocks noChangeShapeType="1"/>
            </p:cNvSpPr>
            <p:nvPr/>
          </p:nvSpPr>
          <p:spPr bwMode="auto">
            <a:xfrm flipV="1">
              <a:off x="2256" y="1680"/>
              <a:ext cx="336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33821" name="Group 29"/>
          <p:cNvGrpSpPr>
            <a:grpSpLocks/>
          </p:cNvGrpSpPr>
          <p:nvPr/>
        </p:nvGrpSpPr>
        <p:grpSpPr bwMode="auto">
          <a:xfrm>
            <a:off x="1903413" y="4343400"/>
            <a:ext cx="1414462" cy="1025525"/>
            <a:chOff x="1199" y="2736"/>
            <a:chExt cx="891" cy="646"/>
          </a:xfrm>
        </p:grpSpPr>
        <p:sp>
          <p:nvSpPr>
            <p:cNvPr id="22559" name="AutoShape 30"/>
            <p:cNvSpPr>
              <a:spLocks/>
            </p:cNvSpPr>
            <p:nvPr/>
          </p:nvSpPr>
          <p:spPr bwMode="auto">
            <a:xfrm rot="-5379048">
              <a:off x="1511" y="2424"/>
              <a:ext cx="144" cy="768"/>
            </a:xfrm>
            <a:prstGeom prst="leftBrace">
              <a:avLst>
                <a:gd name="adj1" fmla="val 44444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2400"/>
            </a:p>
          </p:txBody>
        </p:sp>
        <p:sp>
          <p:nvSpPr>
            <p:cNvPr id="22560" name="Rectangle 31"/>
            <p:cNvSpPr>
              <a:spLocks noChangeArrowheads="1"/>
            </p:cNvSpPr>
            <p:nvPr/>
          </p:nvSpPr>
          <p:spPr bwMode="auto">
            <a:xfrm>
              <a:off x="1248" y="3120"/>
              <a:ext cx="842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668338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668338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668338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668338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668338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66833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66833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66833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66833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pt-BR" sz="1600">
                  <a:solidFill>
                    <a:srgbClr val="000000"/>
                  </a:solidFill>
                  <a:latin typeface="Tahoma" panose="020B0604030504040204" pitchFamily="34" charset="0"/>
                </a:rPr>
                <a:t>Quantidade vendida (Q)</a:t>
              </a:r>
            </a:p>
          </p:txBody>
        </p:sp>
        <p:sp>
          <p:nvSpPr>
            <p:cNvPr id="22561" name="Line 32"/>
            <p:cNvSpPr>
              <a:spLocks noChangeShapeType="1"/>
            </p:cNvSpPr>
            <p:nvPr/>
          </p:nvSpPr>
          <p:spPr bwMode="auto">
            <a:xfrm flipH="1" flipV="1">
              <a:off x="1584" y="2880"/>
              <a:ext cx="144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33825" name="Group 33"/>
          <p:cNvGrpSpPr>
            <a:grpSpLocks/>
          </p:cNvGrpSpPr>
          <p:nvPr/>
        </p:nvGrpSpPr>
        <p:grpSpPr bwMode="auto">
          <a:xfrm>
            <a:off x="1905000" y="2667000"/>
            <a:ext cx="1336675" cy="1676400"/>
            <a:chOff x="1200" y="1680"/>
            <a:chExt cx="842" cy="1056"/>
          </a:xfrm>
        </p:grpSpPr>
        <p:sp>
          <p:nvSpPr>
            <p:cNvPr id="22557" name="Rectangle 34"/>
            <p:cNvSpPr>
              <a:spLocks noChangeArrowheads="1"/>
            </p:cNvSpPr>
            <p:nvPr/>
          </p:nvSpPr>
          <p:spPr bwMode="auto">
            <a:xfrm>
              <a:off x="1200" y="1680"/>
              <a:ext cx="816" cy="1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2400"/>
            </a:p>
          </p:txBody>
        </p:sp>
        <p:sp>
          <p:nvSpPr>
            <p:cNvPr id="22558" name="Rectangle 35"/>
            <p:cNvSpPr>
              <a:spLocks noChangeArrowheads="1"/>
            </p:cNvSpPr>
            <p:nvPr/>
          </p:nvSpPr>
          <p:spPr bwMode="auto">
            <a:xfrm>
              <a:off x="1200" y="1920"/>
              <a:ext cx="842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668338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668338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668338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668338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668338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66833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66833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66833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66833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pt-BR" sz="2000" b="1">
                  <a:solidFill>
                    <a:srgbClr val="000000"/>
                  </a:solidFill>
                  <a:latin typeface="Tahoma" panose="020B0604030504040204" pitchFamily="34" charset="0"/>
                </a:rPr>
                <a:t>RT = </a:t>
              </a:r>
            </a:p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pt-BR" sz="2000" b="1">
                  <a:solidFill>
                    <a:srgbClr val="000000"/>
                  </a:solidFill>
                  <a:latin typeface="Tahoma" panose="020B0604030504040204" pitchFamily="34" charset="0"/>
                </a:rPr>
                <a:t>(T</a:t>
              </a:r>
              <a:r>
                <a:rPr lang="en-US" altLang="pt-BR" sz="2000" b="1">
                  <a:solidFill>
                    <a:srgbClr val="000000"/>
                  </a:solidFill>
                  <a:latin typeface="Tahoma" panose="020B0604030504040204" pitchFamily="34" charset="0"/>
                  <a:sym typeface="Math1" pitchFamily="2" charset="2"/>
                </a:rPr>
                <a:t> x </a:t>
              </a:r>
              <a:r>
                <a:rPr lang="en-US" altLang="pt-BR" sz="2000" b="1">
                  <a:solidFill>
                    <a:srgbClr val="000000"/>
                  </a:solidFill>
                  <a:latin typeface="Tahoma" panose="020B0604030504040204" pitchFamily="34" charset="0"/>
                </a:rPr>
                <a:t>Q)</a:t>
              </a:r>
            </a:p>
          </p:txBody>
        </p:sp>
      </p:grpSp>
      <p:sp>
        <p:nvSpPr>
          <p:cNvPr id="22556" name="Text Box 36"/>
          <p:cNvSpPr txBox="1">
            <a:spLocks noChangeArrowheads="1"/>
          </p:cNvSpPr>
          <p:nvPr/>
        </p:nvSpPr>
        <p:spPr bwMode="auto">
          <a:xfrm>
            <a:off x="228600" y="2286000"/>
            <a:ext cx="16002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r>
              <a:rPr lang="en-US" altLang="pt-BR" sz="1600">
                <a:latin typeface="Tahoma" panose="020B0604030504040204" pitchFamily="34" charset="0"/>
              </a:rPr>
              <a:t>Preço pago pelos consumidores</a:t>
            </a:r>
          </a:p>
        </p:txBody>
      </p:sp>
    </p:spTree>
    <p:extLst>
      <p:ext uri="{BB962C8B-B14F-4D97-AF65-F5344CB8AC3E}">
        <p14:creationId xmlns:p14="http://schemas.microsoft.com/office/powerpoint/2010/main" val="217522798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38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3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 rot="5385301">
            <a:off x="3419475" y="3417888"/>
            <a:ext cx="1616075" cy="1143000"/>
          </a:xfrm>
          <a:prstGeom prst="triangle">
            <a:avLst>
              <a:gd name="adj" fmla="val 53264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01000" cy="11430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altLang="pt-BR" sz="4000" smtClean="0">
                <a:solidFill>
                  <a:schemeClr val="accent2"/>
                </a:solidFill>
              </a:rPr>
              <a:t>Como o imposto afeta o bem-estar...</a:t>
            </a:r>
            <a:endParaRPr lang="en-US" altLang="pt-BR" sz="400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7559675" y="6232525"/>
            <a:ext cx="9953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397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397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397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397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397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397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397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397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397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1800" b="1">
                <a:solidFill>
                  <a:srgbClr val="000000"/>
                </a:solidFill>
                <a:latin typeface="Tahoma" panose="020B0604030504040204" pitchFamily="34" charset="0"/>
              </a:rPr>
              <a:t>Quantity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1895475" y="6232525"/>
            <a:ext cx="146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397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397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397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397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397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397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397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397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397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1800" b="1">
                <a:solidFill>
                  <a:srgbClr val="000000"/>
                </a:solidFill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1447800" y="1676400"/>
            <a:ext cx="5746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397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397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397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397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397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397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397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397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397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1800" b="1">
                <a:solidFill>
                  <a:srgbClr val="000000"/>
                </a:solidFill>
                <a:latin typeface="Tahoma" panose="020B0604030504040204" pitchFamily="34" charset="0"/>
              </a:rPr>
              <a:t>Price</a:t>
            </a:r>
          </a:p>
        </p:txBody>
      </p:sp>
      <p:sp>
        <p:nvSpPr>
          <p:cNvPr id="24583" name="Freeform 7"/>
          <p:cNvSpPr>
            <a:spLocks/>
          </p:cNvSpPr>
          <p:nvPr/>
        </p:nvSpPr>
        <p:spPr bwMode="auto">
          <a:xfrm>
            <a:off x="2070100" y="1793875"/>
            <a:ext cx="6170613" cy="4397375"/>
          </a:xfrm>
          <a:custGeom>
            <a:avLst/>
            <a:gdLst>
              <a:gd name="T0" fmla="*/ 0 w 3887"/>
              <a:gd name="T1" fmla="*/ 0 h 2770"/>
              <a:gd name="T2" fmla="*/ 0 w 3887"/>
              <a:gd name="T3" fmla="*/ 2147483646 h 2770"/>
              <a:gd name="T4" fmla="*/ 2147483646 w 3887"/>
              <a:gd name="T5" fmla="*/ 2147483646 h 277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87" h="2770">
                <a:moveTo>
                  <a:pt x="0" y="0"/>
                </a:moveTo>
                <a:lnTo>
                  <a:pt x="0" y="2769"/>
                </a:lnTo>
                <a:lnTo>
                  <a:pt x="3886" y="2769"/>
                </a:lnTo>
              </a:path>
            </a:pathLst>
          </a:custGeom>
          <a:noFill/>
          <a:ln w="285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4584" name="Freeform 8"/>
          <p:cNvSpPr>
            <a:spLocks/>
          </p:cNvSpPr>
          <p:nvPr/>
        </p:nvSpPr>
        <p:spPr bwMode="auto">
          <a:xfrm>
            <a:off x="2070100" y="4038600"/>
            <a:ext cx="2730500" cy="2130425"/>
          </a:xfrm>
          <a:custGeom>
            <a:avLst/>
            <a:gdLst>
              <a:gd name="T0" fmla="*/ 2147483646 w 1682"/>
              <a:gd name="T1" fmla="*/ 2147483646 h 1365"/>
              <a:gd name="T2" fmla="*/ 2147483646 w 1682"/>
              <a:gd name="T3" fmla="*/ 0 h 1365"/>
              <a:gd name="T4" fmla="*/ 0 w 1682"/>
              <a:gd name="T5" fmla="*/ 0 h 136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82" h="1365">
                <a:moveTo>
                  <a:pt x="1681" y="1364"/>
                </a:moveTo>
                <a:lnTo>
                  <a:pt x="1681" y="0"/>
                </a:lnTo>
                <a:lnTo>
                  <a:pt x="0" y="0"/>
                </a:lnTo>
              </a:path>
            </a:pathLst>
          </a:custGeom>
          <a:noFill/>
          <a:ln w="57150" cap="flat" cmpd="sng">
            <a:solidFill>
              <a:srgbClr val="FF33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6796088" y="5248275"/>
            <a:ext cx="1212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397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397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397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397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397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397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397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397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397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Demanda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6816725" y="2668588"/>
            <a:ext cx="809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397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397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397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397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397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397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397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397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397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Oferta</a:t>
            </a:r>
          </a:p>
        </p:txBody>
      </p:sp>
      <p:sp>
        <p:nvSpPr>
          <p:cNvPr id="24587" name="Freeform 11"/>
          <p:cNvSpPr>
            <a:spLocks/>
          </p:cNvSpPr>
          <p:nvPr/>
        </p:nvSpPr>
        <p:spPr bwMode="auto">
          <a:xfrm>
            <a:off x="2070100" y="3124200"/>
            <a:ext cx="1555750" cy="3044825"/>
          </a:xfrm>
          <a:custGeom>
            <a:avLst/>
            <a:gdLst>
              <a:gd name="T0" fmla="*/ 2147483646 w 980"/>
              <a:gd name="T1" fmla="*/ 2147483646 h 1918"/>
              <a:gd name="T2" fmla="*/ 2147483646 w 980"/>
              <a:gd name="T3" fmla="*/ 0 h 1918"/>
              <a:gd name="T4" fmla="*/ 0 w 980"/>
              <a:gd name="T5" fmla="*/ 0 h 191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80" h="1918">
                <a:moveTo>
                  <a:pt x="979" y="1917"/>
                </a:moveTo>
                <a:lnTo>
                  <a:pt x="979" y="0"/>
                </a:ln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rgbClr val="0066FF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2097088" y="2103438"/>
            <a:ext cx="4632325" cy="32766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2133600" y="2895600"/>
            <a:ext cx="4633913" cy="2773363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2057400" y="4800600"/>
            <a:ext cx="1550988" cy="1588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4648200" y="6172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7397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397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397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397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397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397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397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397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397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Q</a:t>
            </a:r>
            <a:r>
              <a:rPr lang="en-US" altLang="pt-BR" sz="2000" b="1" baseline="-25000">
                <a:solidFill>
                  <a:srgbClr val="000000"/>
                </a:solidFill>
                <a:latin typeface="Tahoma" panose="020B0604030504040204" pitchFamily="34" charset="0"/>
              </a:rPr>
              <a:t>1</a:t>
            </a:r>
            <a:endParaRPr lang="en-US" altLang="pt-BR" sz="2000" b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grpSp>
        <p:nvGrpSpPr>
          <p:cNvPr id="35856" name="Group 16"/>
          <p:cNvGrpSpPr>
            <a:grpSpLocks/>
          </p:cNvGrpSpPr>
          <p:nvPr/>
        </p:nvGrpSpPr>
        <p:grpSpPr bwMode="auto">
          <a:xfrm>
            <a:off x="2209800" y="2667000"/>
            <a:ext cx="1905000" cy="2606675"/>
            <a:chOff x="1392" y="1680"/>
            <a:chExt cx="1200" cy="1642"/>
          </a:xfrm>
        </p:grpSpPr>
        <p:sp>
          <p:nvSpPr>
            <p:cNvPr id="24615" name="Text Box 17"/>
            <p:cNvSpPr txBox="1">
              <a:spLocks noChangeArrowheads="1"/>
            </p:cNvSpPr>
            <p:nvPr/>
          </p:nvSpPr>
          <p:spPr bwMode="auto">
            <a:xfrm>
              <a:off x="1392" y="1680"/>
              <a:ext cx="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pt-BR" sz="2000" b="1">
                  <a:latin typeface="Tahoma" panose="020B0604030504040204" pitchFamily="34" charset="0"/>
                </a:rPr>
                <a:t>A</a:t>
              </a:r>
            </a:p>
          </p:txBody>
        </p:sp>
        <p:sp>
          <p:nvSpPr>
            <p:cNvPr id="24616" name="Text Box 18"/>
            <p:cNvSpPr txBox="1">
              <a:spLocks noChangeArrowheads="1"/>
            </p:cNvSpPr>
            <p:nvPr/>
          </p:nvSpPr>
          <p:spPr bwMode="auto">
            <a:xfrm>
              <a:off x="1680" y="2112"/>
              <a:ext cx="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pt-BR" sz="2000" b="1">
                  <a:latin typeface="Tahoma" panose="020B0604030504040204" pitchFamily="34" charset="0"/>
                </a:rPr>
                <a:t>B</a:t>
              </a:r>
            </a:p>
          </p:txBody>
        </p:sp>
        <p:sp>
          <p:nvSpPr>
            <p:cNvPr id="24617" name="Text Box 19"/>
            <p:cNvSpPr txBox="1">
              <a:spLocks noChangeArrowheads="1"/>
            </p:cNvSpPr>
            <p:nvPr/>
          </p:nvSpPr>
          <p:spPr bwMode="auto">
            <a:xfrm>
              <a:off x="2352" y="2208"/>
              <a:ext cx="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pt-BR" sz="2000" b="1">
                  <a:latin typeface="Tahoma" panose="020B0604030504040204" pitchFamily="34" charset="0"/>
                </a:rPr>
                <a:t>C</a:t>
              </a:r>
            </a:p>
          </p:txBody>
        </p:sp>
        <p:sp>
          <p:nvSpPr>
            <p:cNvPr id="24618" name="Text Box 20"/>
            <p:cNvSpPr txBox="1">
              <a:spLocks noChangeArrowheads="1"/>
            </p:cNvSpPr>
            <p:nvPr/>
          </p:nvSpPr>
          <p:spPr bwMode="auto">
            <a:xfrm>
              <a:off x="1392" y="3072"/>
              <a:ext cx="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pt-BR" sz="2000" b="1">
                  <a:latin typeface="Tahoma" panose="020B0604030504040204" pitchFamily="34" charset="0"/>
                </a:rPr>
                <a:t>F</a:t>
              </a:r>
            </a:p>
          </p:txBody>
        </p:sp>
        <p:sp>
          <p:nvSpPr>
            <p:cNvPr id="24619" name="Text Box 21"/>
            <p:cNvSpPr txBox="1">
              <a:spLocks noChangeArrowheads="1"/>
            </p:cNvSpPr>
            <p:nvPr/>
          </p:nvSpPr>
          <p:spPr bwMode="auto">
            <a:xfrm>
              <a:off x="1680" y="2640"/>
              <a:ext cx="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pt-BR" sz="2000" b="1">
                  <a:latin typeface="Tahoma" panose="020B0604030504040204" pitchFamily="34" charset="0"/>
                </a:rPr>
                <a:t>D</a:t>
              </a:r>
            </a:p>
          </p:txBody>
        </p:sp>
        <p:sp>
          <p:nvSpPr>
            <p:cNvPr id="24620" name="Text Box 22"/>
            <p:cNvSpPr txBox="1">
              <a:spLocks noChangeArrowheads="1"/>
            </p:cNvSpPr>
            <p:nvPr/>
          </p:nvSpPr>
          <p:spPr bwMode="auto">
            <a:xfrm>
              <a:off x="2352" y="2592"/>
              <a:ext cx="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pt-BR" sz="2000" b="1">
                  <a:latin typeface="Tahoma" panose="020B0604030504040204" pitchFamily="34" charset="0"/>
                </a:rPr>
                <a:t>E</a:t>
              </a:r>
            </a:p>
          </p:txBody>
        </p:sp>
      </p:grpSp>
      <p:sp>
        <p:nvSpPr>
          <p:cNvPr id="24593" name="Rectangle 23"/>
          <p:cNvSpPr>
            <a:spLocks noChangeArrowheads="1"/>
          </p:cNvSpPr>
          <p:nvPr/>
        </p:nvSpPr>
        <p:spPr bwMode="auto">
          <a:xfrm>
            <a:off x="3505200" y="6172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7397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397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397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397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397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397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397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397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397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Q</a:t>
            </a:r>
            <a:r>
              <a:rPr lang="en-US" altLang="pt-BR" sz="2000" b="1" baseline="-25000">
                <a:solidFill>
                  <a:srgbClr val="000000"/>
                </a:solidFill>
                <a:latin typeface="Tahoma" panose="020B0604030504040204" pitchFamily="34" charset="0"/>
              </a:rPr>
              <a:t>2</a:t>
            </a:r>
            <a:endParaRPr lang="en-US" altLang="pt-BR" sz="2000" b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35864" name="Text Box 24"/>
          <p:cNvSpPr txBox="1">
            <a:spLocks noChangeArrowheads="1"/>
          </p:cNvSpPr>
          <p:nvPr/>
        </p:nvSpPr>
        <p:spPr bwMode="auto">
          <a:xfrm>
            <a:off x="3124200" y="1600200"/>
            <a:ext cx="571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pt-BR" sz="2000" b="1">
                <a:solidFill>
                  <a:srgbClr val="A50021"/>
                </a:solidFill>
                <a:latin typeface="Tahoma" panose="020B0604030504040204" pitchFamily="34" charset="0"/>
              </a:rPr>
              <a:t>Imposto reduz o excedente do consumidor em (B+C) e do produtor em (D+E)</a:t>
            </a:r>
          </a:p>
        </p:txBody>
      </p:sp>
      <p:sp>
        <p:nvSpPr>
          <p:cNvPr id="35865" name="Text Box 25"/>
          <p:cNvSpPr txBox="1">
            <a:spLocks noChangeArrowheads="1"/>
          </p:cNvSpPr>
          <p:nvPr/>
        </p:nvSpPr>
        <p:spPr bwMode="auto">
          <a:xfrm>
            <a:off x="3429000" y="2438400"/>
            <a:ext cx="548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pt-BR" sz="2000" b="1">
                <a:solidFill>
                  <a:srgbClr val="A50021"/>
                </a:solidFill>
                <a:latin typeface="Tahoma" panose="020B0604030504040204" pitchFamily="34" charset="0"/>
              </a:rPr>
              <a:t>RT = (B+D)</a:t>
            </a:r>
          </a:p>
        </p:txBody>
      </p:sp>
      <p:sp>
        <p:nvSpPr>
          <p:cNvPr id="35866" name="Text Box 26"/>
          <p:cNvSpPr txBox="1">
            <a:spLocks noChangeArrowheads="1"/>
          </p:cNvSpPr>
          <p:nvPr/>
        </p:nvSpPr>
        <p:spPr bwMode="auto">
          <a:xfrm>
            <a:off x="5410200" y="3810000"/>
            <a:ext cx="3657600" cy="415925"/>
          </a:xfrm>
          <a:prstGeom prst="rect">
            <a:avLst/>
          </a:prstGeom>
          <a:solidFill>
            <a:schemeClr val="folHlink"/>
          </a:solidFill>
          <a:ln w="19050">
            <a:solidFill>
              <a:srgbClr val="474A8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pt-BR" sz="2000" b="1">
                <a:solidFill>
                  <a:srgbClr val="A50021"/>
                </a:solidFill>
                <a:latin typeface="Tahoma" panose="020B0604030504040204" pitchFamily="34" charset="0"/>
              </a:rPr>
              <a:t>Peso Morto = (C+E)</a:t>
            </a:r>
          </a:p>
        </p:txBody>
      </p:sp>
      <p:sp>
        <p:nvSpPr>
          <p:cNvPr id="24597" name="Oval 27"/>
          <p:cNvSpPr>
            <a:spLocks noChangeArrowheads="1"/>
          </p:cNvSpPr>
          <p:nvPr/>
        </p:nvSpPr>
        <p:spPr bwMode="auto">
          <a:xfrm>
            <a:off x="3505200" y="3048000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24598" name="Oval 28"/>
          <p:cNvSpPr>
            <a:spLocks noChangeArrowheads="1"/>
          </p:cNvSpPr>
          <p:nvPr/>
        </p:nvSpPr>
        <p:spPr bwMode="auto">
          <a:xfrm>
            <a:off x="4724400" y="3962400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24599" name="Oval 29"/>
          <p:cNvSpPr>
            <a:spLocks noChangeArrowheads="1"/>
          </p:cNvSpPr>
          <p:nvPr/>
        </p:nvSpPr>
        <p:spPr bwMode="auto">
          <a:xfrm>
            <a:off x="3581400" y="4724400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grpSp>
        <p:nvGrpSpPr>
          <p:cNvPr id="24600" name="Group 30"/>
          <p:cNvGrpSpPr>
            <a:grpSpLocks/>
          </p:cNvGrpSpPr>
          <p:nvPr/>
        </p:nvGrpSpPr>
        <p:grpSpPr bwMode="auto">
          <a:xfrm>
            <a:off x="609600" y="2438400"/>
            <a:ext cx="1447800" cy="854075"/>
            <a:chOff x="384" y="1536"/>
            <a:chExt cx="912" cy="538"/>
          </a:xfrm>
        </p:grpSpPr>
        <p:sp>
          <p:nvSpPr>
            <p:cNvPr id="24612" name="Text Box 31"/>
            <p:cNvSpPr txBox="1">
              <a:spLocks noChangeArrowheads="1"/>
            </p:cNvSpPr>
            <p:nvPr/>
          </p:nvSpPr>
          <p:spPr bwMode="auto">
            <a:xfrm>
              <a:off x="384" y="1536"/>
              <a:ext cx="624" cy="4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50000"/>
                </a:lnSpc>
                <a:spcBef>
                  <a:spcPct val="50000"/>
                </a:spcBef>
                <a:buFontTx/>
                <a:buNone/>
              </a:pPr>
              <a:r>
                <a:rPr lang="en-US" altLang="pt-BR" sz="1800" b="1">
                  <a:latin typeface="Tahoma" panose="020B0604030504040204" pitchFamily="34" charset="0"/>
                </a:rPr>
                <a:t>Preço 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  <a:buFontTx/>
                <a:buNone/>
              </a:pPr>
              <a:r>
                <a:rPr lang="en-US" altLang="pt-BR" sz="1800" b="1">
                  <a:latin typeface="Tahoma" panose="020B0604030504040204" pitchFamily="34" charset="0"/>
                </a:rPr>
                <a:t>pago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  <a:buFontTx/>
                <a:buNone/>
              </a:pPr>
              <a:r>
                <a:rPr lang="en-US" altLang="pt-BR" sz="1800" b="1">
                  <a:latin typeface="Tahoma" panose="020B0604030504040204" pitchFamily="34" charset="0"/>
                </a:rPr>
                <a:t>cons.</a:t>
              </a:r>
            </a:p>
          </p:txBody>
        </p:sp>
        <p:sp>
          <p:nvSpPr>
            <p:cNvPr id="24613" name="Text Box 32"/>
            <p:cNvSpPr txBox="1">
              <a:spLocks noChangeArrowheads="1"/>
            </p:cNvSpPr>
            <p:nvPr/>
          </p:nvSpPr>
          <p:spPr bwMode="auto">
            <a:xfrm>
              <a:off x="768" y="1824"/>
              <a:ext cx="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pt-BR" sz="2000">
                  <a:latin typeface="Tahoma" panose="020B0604030504040204" pitchFamily="34" charset="0"/>
                </a:rPr>
                <a:t>=</a:t>
              </a:r>
            </a:p>
          </p:txBody>
        </p:sp>
        <p:sp>
          <p:nvSpPr>
            <p:cNvPr id="24614" name="Text Box 33"/>
            <p:cNvSpPr txBox="1">
              <a:spLocks noChangeArrowheads="1"/>
            </p:cNvSpPr>
            <p:nvPr/>
          </p:nvSpPr>
          <p:spPr bwMode="auto">
            <a:xfrm>
              <a:off x="1008" y="1824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pt-BR" sz="1800" b="1">
                  <a:latin typeface="Tahoma" panose="020B0604030504040204" pitchFamily="34" charset="0"/>
                </a:rPr>
                <a:t>P</a:t>
              </a:r>
              <a:r>
                <a:rPr lang="en-US" altLang="pt-BR" sz="1800" b="1" baseline="-25000">
                  <a:latin typeface="Tahoma" panose="020B0604030504040204" pitchFamily="34" charset="0"/>
                </a:rPr>
                <a:t>B</a:t>
              </a:r>
            </a:p>
          </p:txBody>
        </p:sp>
      </p:grpSp>
      <p:grpSp>
        <p:nvGrpSpPr>
          <p:cNvPr id="24601" name="Group 34"/>
          <p:cNvGrpSpPr>
            <a:grpSpLocks/>
          </p:cNvGrpSpPr>
          <p:nvPr/>
        </p:nvGrpSpPr>
        <p:grpSpPr bwMode="auto">
          <a:xfrm>
            <a:off x="228600" y="3581400"/>
            <a:ext cx="1828800" cy="915988"/>
            <a:chOff x="144" y="2256"/>
            <a:chExt cx="1152" cy="577"/>
          </a:xfrm>
        </p:grpSpPr>
        <p:sp>
          <p:nvSpPr>
            <p:cNvPr id="24607" name="Rectangle 35"/>
            <p:cNvSpPr>
              <a:spLocks noChangeArrowheads="1"/>
            </p:cNvSpPr>
            <p:nvPr/>
          </p:nvSpPr>
          <p:spPr bwMode="auto">
            <a:xfrm>
              <a:off x="1228" y="2425"/>
              <a:ext cx="4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739775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3977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39775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39775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39775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397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397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397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397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pt-BR" sz="1800" b="1">
                  <a:solidFill>
                    <a:srgbClr val="000000"/>
                  </a:solidFill>
                  <a:latin typeface="Tahoma" panose="020B0604030504040204" pitchFamily="34" charset="0"/>
                </a:rPr>
                <a:t> </a:t>
              </a:r>
            </a:p>
          </p:txBody>
        </p:sp>
        <p:sp>
          <p:nvSpPr>
            <p:cNvPr id="24608" name="Rectangle 36"/>
            <p:cNvSpPr>
              <a:spLocks noChangeArrowheads="1"/>
            </p:cNvSpPr>
            <p:nvPr/>
          </p:nvSpPr>
          <p:spPr bwMode="auto">
            <a:xfrm>
              <a:off x="297" y="2256"/>
              <a:ext cx="365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2400"/>
            </a:p>
          </p:txBody>
        </p:sp>
        <p:sp>
          <p:nvSpPr>
            <p:cNvPr id="24609" name="Text Box 37"/>
            <p:cNvSpPr txBox="1">
              <a:spLocks noChangeArrowheads="1"/>
            </p:cNvSpPr>
            <p:nvPr/>
          </p:nvSpPr>
          <p:spPr bwMode="auto">
            <a:xfrm>
              <a:off x="1008" y="2448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pt-BR" sz="1800" b="1">
                  <a:latin typeface="Tahoma" panose="020B0604030504040204" pitchFamily="34" charset="0"/>
                </a:rPr>
                <a:t>P</a:t>
              </a:r>
              <a:r>
                <a:rPr lang="en-US" altLang="pt-BR" sz="1800" b="1" baseline="-250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24610" name="Text Box 38"/>
            <p:cNvSpPr txBox="1">
              <a:spLocks noChangeArrowheads="1"/>
            </p:cNvSpPr>
            <p:nvPr/>
          </p:nvSpPr>
          <p:spPr bwMode="auto">
            <a:xfrm>
              <a:off x="144" y="2256"/>
              <a:ext cx="720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pt-BR" sz="1800" b="1">
                  <a:latin typeface="Tahoma" panose="020B0604030504040204" pitchFamily="34" charset="0"/>
                </a:rPr>
                <a:t>Preço sem imposto</a:t>
              </a:r>
            </a:p>
          </p:txBody>
        </p:sp>
        <p:sp>
          <p:nvSpPr>
            <p:cNvPr id="24611" name="Text Box 39"/>
            <p:cNvSpPr txBox="1">
              <a:spLocks noChangeArrowheads="1"/>
            </p:cNvSpPr>
            <p:nvPr/>
          </p:nvSpPr>
          <p:spPr bwMode="auto">
            <a:xfrm>
              <a:off x="768" y="2448"/>
              <a:ext cx="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pt-BR" sz="2000">
                  <a:latin typeface="Tahoma" panose="020B0604030504040204" pitchFamily="34" charset="0"/>
                </a:rPr>
                <a:t>=</a:t>
              </a:r>
            </a:p>
          </p:txBody>
        </p:sp>
      </p:grpSp>
      <p:grpSp>
        <p:nvGrpSpPr>
          <p:cNvPr id="24602" name="Group 40"/>
          <p:cNvGrpSpPr>
            <a:grpSpLocks/>
          </p:cNvGrpSpPr>
          <p:nvPr/>
        </p:nvGrpSpPr>
        <p:grpSpPr bwMode="auto">
          <a:xfrm>
            <a:off x="457200" y="4527550"/>
            <a:ext cx="1676400" cy="960438"/>
            <a:chOff x="288" y="2852"/>
            <a:chExt cx="1056" cy="605"/>
          </a:xfrm>
        </p:grpSpPr>
        <p:sp>
          <p:nvSpPr>
            <p:cNvPr id="24603" name="Rectangle 41"/>
            <p:cNvSpPr>
              <a:spLocks noChangeArrowheads="1"/>
            </p:cNvSpPr>
            <p:nvPr/>
          </p:nvSpPr>
          <p:spPr bwMode="auto">
            <a:xfrm>
              <a:off x="1228" y="2852"/>
              <a:ext cx="4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739775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3977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39775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39775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39775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397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397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397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397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pt-BR" sz="1800" b="1">
                  <a:solidFill>
                    <a:srgbClr val="000000"/>
                  </a:solidFill>
                  <a:latin typeface="Tahoma" panose="020B0604030504040204" pitchFamily="34" charset="0"/>
                </a:rPr>
                <a:t> </a:t>
              </a:r>
            </a:p>
          </p:txBody>
        </p:sp>
        <p:sp>
          <p:nvSpPr>
            <p:cNvPr id="24604" name="Text Box 42"/>
            <p:cNvSpPr txBox="1">
              <a:spLocks noChangeArrowheads="1"/>
            </p:cNvSpPr>
            <p:nvPr/>
          </p:nvSpPr>
          <p:spPr bwMode="auto">
            <a:xfrm>
              <a:off x="1008" y="288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pt-BR" sz="1800" b="1">
                  <a:latin typeface="Tahoma" panose="020B0604030504040204" pitchFamily="34" charset="0"/>
                </a:rPr>
                <a:t>P</a:t>
              </a:r>
              <a:r>
                <a:rPr lang="en-US" altLang="pt-BR" sz="1800" b="1" baseline="-25000">
                  <a:latin typeface="Tahoma" panose="020B0604030504040204" pitchFamily="34" charset="0"/>
                </a:rPr>
                <a:t>S</a:t>
              </a:r>
            </a:p>
          </p:txBody>
        </p:sp>
        <p:sp>
          <p:nvSpPr>
            <p:cNvPr id="24605" name="Text Box 43"/>
            <p:cNvSpPr txBox="1">
              <a:spLocks noChangeArrowheads="1"/>
            </p:cNvSpPr>
            <p:nvPr/>
          </p:nvSpPr>
          <p:spPr bwMode="auto">
            <a:xfrm>
              <a:off x="288" y="2880"/>
              <a:ext cx="672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pt-BR" sz="1800" b="1">
                  <a:latin typeface="Tahoma" panose="020B0604030504040204" pitchFamily="34" charset="0"/>
                </a:rPr>
                <a:t>Preço receb. vended</a:t>
              </a:r>
              <a:endParaRPr lang="en-US" altLang="pt-BR" sz="2000">
                <a:latin typeface="Tahoma" panose="020B0604030504040204" pitchFamily="34" charset="0"/>
              </a:endParaRPr>
            </a:p>
          </p:txBody>
        </p:sp>
        <p:sp>
          <p:nvSpPr>
            <p:cNvPr id="24606" name="Text Box 44"/>
            <p:cNvSpPr txBox="1">
              <a:spLocks noChangeArrowheads="1"/>
            </p:cNvSpPr>
            <p:nvPr/>
          </p:nvSpPr>
          <p:spPr bwMode="auto">
            <a:xfrm>
              <a:off x="768" y="2880"/>
              <a:ext cx="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pt-BR" sz="2000">
                  <a:latin typeface="Tahoma" panose="020B0604030504040204" pitchFamily="34" charset="0"/>
                </a:rPr>
                <a:t>=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738102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8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5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4" grpId="0" autoUpdateAnimBg="0"/>
      <p:bldP spid="35865" grpId="0" autoUpdateAnimBg="0"/>
      <p:bldP spid="35866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pt-BR" smtClean="0">
                <a:solidFill>
                  <a:schemeClr val="accent2"/>
                </a:solidFill>
              </a:rPr>
              <a:t>Tributação</a:t>
            </a:r>
            <a:endParaRPr lang="pt-BR" altLang="pt-BR" smtClean="0">
              <a:solidFill>
                <a:schemeClr val="accent2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534400" cy="5181600"/>
          </a:xfrm>
        </p:spPr>
        <p:txBody>
          <a:bodyPr/>
          <a:lstStyle/>
          <a:p>
            <a:pPr marL="609600" indent="-609600" eaLnBrk="1" hangingPunct="1">
              <a:buClr>
                <a:schemeClr val="accent2"/>
              </a:buClr>
            </a:pPr>
            <a:r>
              <a:rPr lang="en-US" altLang="pt-BR" sz="2800" smtClean="0"/>
              <a:t>A variação negativa do bem-estar total significa que as perdas dos consumidores e vendedores são maiores que a receita arrecadada pelo governo</a:t>
            </a:r>
          </a:p>
          <a:p>
            <a:pPr marL="609600" indent="-609600" eaLnBrk="1" hangingPunct="1">
              <a:buClr>
                <a:schemeClr val="accent2"/>
              </a:buClr>
            </a:pPr>
            <a:r>
              <a:rPr lang="en-US" altLang="pt-BR" sz="2800" smtClean="0"/>
              <a:t>Redução do Excedente = PESO MORTO DO IMPOSTO</a:t>
            </a:r>
          </a:p>
          <a:p>
            <a:pPr marL="609600" indent="-609600" eaLnBrk="1" hangingPunct="1">
              <a:buClr>
                <a:schemeClr val="accent2"/>
              </a:buClr>
            </a:pPr>
            <a:r>
              <a:rPr lang="en-US" altLang="pt-BR" sz="2800" smtClean="0"/>
              <a:t>IMPOSTO altera os incentivos das pessoas: faz com que os compradores desejem comprar menos e os vendedores a produzir menos – diminui o tamanho do mercado</a:t>
            </a:r>
          </a:p>
          <a:p>
            <a:pPr marL="609600" indent="-609600" eaLnBrk="1" hangingPunct="1">
              <a:buClr>
                <a:schemeClr val="accent2"/>
              </a:buClr>
            </a:pPr>
            <a:r>
              <a:rPr lang="en-US" altLang="pt-BR" sz="2800" smtClean="0"/>
              <a:t>PESO MORTO = os ganhos de comércio que deixam de ser realizados</a:t>
            </a:r>
          </a:p>
        </p:txBody>
      </p:sp>
    </p:spTree>
    <p:extLst>
      <p:ext uri="{BB962C8B-B14F-4D97-AF65-F5344CB8AC3E}">
        <p14:creationId xmlns:p14="http://schemas.microsoft.com/office/powerpoint/2010/main" val="331848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pt-BR" dirty="0" err="1" smtClean="0">
                <a:solidFill>
                  <a:schemeClr val="accent2"/>
                </a:solidFill>
              </a:rPr>
              <a:t>Eficiência</a:t>
            </a:r>
            <a:r>
              <a:rPr lang="en-US" altLang="pt-BR" dirty="0" smtClean="0">
                <a:solidFill>
                  <a:schemeClr val="accent2"/>
                </a:solidFill>
              </a:rPr>
              <a:t> de </a:t>
            </a:r>
            <a:r>
              <a:rPr lang="en-US" altLang="pt-BR" dirty="0" smtClean="0">
                <a:solidFill>
                  <a:schemeClr val="accent2"/>
                </a:solidFill>
              </a:rPr>
              <a:t>Pareto</a:t>
            </a:r>
            <a:endParaRPr lang="pt-BR" altLang="pt-BR" dirty="0" smtClean="0">
              <a:solidFill>
                <a:schemeClr val="accent2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534400" cy="4648200"/>
          </a:xfrm>
        </p:spPr>
        <p:txBody>
          <a:bodyPr/>
          <a:lstStyle/>
          <a:p>
            <a:pPr marL="609600" indent="-609600" eaLnBrk="1" hangingPunct="1">
              <a:buClr>
                <a:schemeClr val="accent2"/>
              </a:buClr>
            </a:pPr>
            <a:r>
              <a:rPr lang="en-US" altLang="pt-BR" sz="2800" dirty="0" err="1" smtClean="0"/>
              <a:t>Situação</a:t>
            </a:r>
            <a:r>
              <a:rPr lang="en-US" altLang="pt-BR" sz="2800" dirty="0" smtClean="0"/>
              <a:t> </a:t>
            </a:r>
            <a:r>
              <a:rPr lang="en-US" altLang="pt-BR" sz="2800" dirty="0" err="1" smtClean="0"/>
              <a:t>na</a:t>
            </a:r>
            <a:r>
              <a:rPr lang="en-US" altLang="pt-BR" sz="2800" dirty="0" smtClean="0"/>
              <a:t> </a:t>
            </a:r>
            <a:r>
              <a:rPr lang="en-US" altLang="pt-BR" sz="2800" dirty="0" err="1" smtClean="0"/>
              <a:t>qual</a:t>
            </a:r>
            <a:r>
              <a:rPr lang="en-US" altLang="pt-BR" sz="2800" dirty="0" smtClean="0"/>
              <a:t> </a:t>
            </a:r>
            <a:r>
              <a:rPr lang="en-US" altLang="pt-BR" sz="2800" dirty="0" err="1" smtClean="0"/>
              <a:t>nao</a:t>
            </a:r>
            <a:r>
              <a:rPr lang="en-US" altLang="pt-BR" sz="2800" dirty="0" smtClean="0"/>
              <a:t> é </a:t>
            </a:r>
            <a:r>
              <a:rPr lang="en-US" altLang="pt-BR" sz="2800" dirty="0" err="1" smtClean="0"/>
              <a:t>possível</a:t>
            </a:r>
            <a:r>
              <a:rPr lang="en-US" altLang="pt-BR" sz="2800" dirty="0" smtClean="0"/>
              <a:t> </a:t>
            </a:r>
            <a:r>
              <a:rPr lang="en-US" altLang="pt-BR" sz="2800" dirty="0" err="1" smtClean="0"/>
              <a:t>melhorar</a:t>
            </a:r>
            <a:r>
              <a:rPr lang="en-US" altLang="pt-BR" sz="2800" dirty="0" smtClean="0"/>
              <a:t> a </a:t>
            </a:r>
            <a:r>
              <a:rPr lang="en-US" altLang="pt-BR" sz="2800" dirty="0" err="1" smtClean="0"/>
              <a:t>situação</a:t>
            </a:r>
            <a:r>
              <a:rPr lang="en-US" altLang="pt-BR" sz="2800" dirty="0" smtClean="0"/>
              <a:t> de </a:t>
            </a:r>
            <a:r>
              <a:rPr lang="en-US" altLang="pt-BR" sz="2800" dirty="0" err="1" smtClean="0"/>
              <a:t>uma</a:t>
            </a:r>
            <a:r>
              <a:rPr lang="en-US" altLang="pt-BR" sz="2800" dirty="0" smtClean="0"/>
              <a:t> </a:t>
            </a:r>
            <a:r>
              <a:rPr lang="en-US" altLang="pt-BR" sz="2800" dirty="0" err="1" smtClean="0"/>
              <a:t>pessoa</a:t>
            </a:r>
            <a:r>
              <a:rPr lang="en-US" altLang="pt-BR" sz="2800" dirty="0" smtClean="0"/>
              <a:t> </a:t>
            </a:r>
            <a:r>
              <a:rPr lang="en-US" altLang="pt-BR" sz="2800" dirty="0" err="1" smtClean="0"/>
              <a:t>sem</a:t>
            </a:r>
            <a:r>
              <a:rPr lang="en-US" altLang="pt-BR" sz="2800" dirty="0" smtClean="0"/>
              <a:t> </a:t>
            </a:r>
            <a:r>
              <a:rPr lang="en-US" altLang="pt-BR" sz="2800" dirty="0" err="1" smtClean="0"/>
              <a:t>piorar</a:t>
            </a:r>
            <a:r>
              <a:rPr lang="en-US" altLang="pt-BR" sz="2800" dirty="0" smtClean="0"/>
              <a:t> a de </a:t>
            </a:r>
            <a:r>
              <a:rPr lang="en-US" altLang="pt-BR" sz="2800" dirty="0" err="1" smtClean="0"/>
              <a:t>outra</a:t>
            </a:r>
            <a:r>
              <a:rPr lang="en-US" altLang="pt-BR" sz="2800" dirty="0" smtClean="0"/>
              <a:t> </a:t>
            </a:r>
            <a:r>
              <a:rPr lang="en-US" altLang="pt-BR" sz="2800" dirty="0" err="1" smtClean="0"/>
              <a:t>pessoa</a:t>
            </a:r>
            <a:r>
              <a:rPr lang="en-US" altLang="pt-BR" sz="2800" dirty="0" smtClean="0"/>
              <a:t>.</a:t>
            </a:r>
          </a:p>
          <a:p>
            <a:pPr marL="609600" indent="-609600" eaLnBrk="1" hangingPunct="1">
              <a:buClr>
                <a:schemeClr val="accent2"/>
              </a:buClr>
            </a:pPr>
            <a:r>
              <a:rPr lang="en-US" altLang="pt-BR" sz="2800" dirty="0" smtClean="0"/>
              <a:t>Se </a:t>
            </a:r>
            <a:r>
              <a:rPr lang="en-US" altLang="pt-BR" sz="2800" dirty="0" err="1" smtClean="0"/>
              <a:t>uma</a:t>
            </a:r>
            <a:r>
              <a:rPr lang="en-US" altLang="pt-BR" sz="2800" dirty="0" smtClean="0"/>
              <a:t> </a:t>
            </a:r>
            <a:r>
              <a:rPr lang="en-US" altLang="pt-BR" sz="2800" dirty="0" err="1" smtClean="0"/>
              <a:t>melhora</a:t>
            </a:r>
            <a:r>
              <a:rPr lang="en-US" altLang="pt-BR" sz="2800" dirty="0" smtClean="0"/>
              <a:t> é </a:t>
            </a:r>
            <a:r>
              <a:rPr lang="en-US" altLang="pt-BR" sz="2800" dirty="0" err="1" smtClean="0"/>
              <a:t>possível</a:t>
            </a:r>
            <a:r>
              <a:rPr lang="en-US" altLang="pt-BR" sz="2800" dirty="0" smtClean="0"/>
              <a:t>, é </a:t>
            </a:r>
            <a:r>
              <a:rPr lang="en-US" altLang="pt-BR" sz="2800" dirty="0" err="1" smtClean="0"/>
              <a:t>porque</a:t>
            </a:r>
            <a:r>
              <a:rPr lang="en-US" altLang="pt-BR" sz="2800" dirty="0" smtClean="0"/>
              <a:t> a </a:t>
            </a:r>
            <a:r>
              <a:rPr lang="en-US" altLang="pt-BR" sz="2800" dirty="0" err="1" smtClean="0"/>
              <a:t>situação</a:t>
            </a:r>
            <a:r>
              <a:rPr lang="en-US" altLang="pt-BR" sz="2800" dirty="0" smtClean="0"/>
              <a:t> anterior </a:t>
            </a:r>
            <a:r>
              <a:rPr lang="en-US" altLang="pt-BR" sz="2800" dirty="0" err="1" smtClean="0"/>
              <a:t>nao</a:t>
            </a:r>
            <a:r>
              <a:rPr lang="en-US" altLang="pt-BR" sz="2800" dirty="0" smtClean="0"/>
              <a:t> é </a:t>
            </a:r>
            <a:r>
              <a:rPr lang="en-US" altLang="pt-BR" sz="2800" dirty="0" err="1" smtClean="0"/>
              <a:t>eficiente</a:t>
            </a:r>
            <a:r>
              <a:rPr lang="en-US" altLang="pt-BR" sz="2800" dirty="0" smtClean="0"/>
              <a:t> no </a:t>
            </a:r>
            <a:r>
              <a:rPr lang="en-US" altLang="pt-BR" sz="2800" dirty="0" err="1" smtClean="0"/>
              <a:t>sentido</a:t>
            </a:r>
            <a:r>
              <a:rPr lang="en-US" altLang="pt-BR" sz="2800" dirty="0" smtClean="0"/>
              <a:t> de </a:t>
            </a:r>
            <a:r>
              <a:rPr lang="en-US" altLang="pt-BR" sz="2800" dirty="0" err="1" smtClean="0"/>
              <a:t>pareto</a:t>
            </a:r>
            <a:r>
              <a:rPr lang="en-US" altLang="pt-BR" sz="2800" dirty="0" smtClean="0"/>
              <a:t>. </a:t>
            </a:r>
          </a:p>
          <a:p>
            <a:pPr marL="609600" indent="-609600" eaLnBrk="1" hangingPunct="1">
              <a:buClr>
                <a:schemeClr val="accent2"/>
              </a:buClr>
            </a:pPr>
            <a:r>
              <a:rPr lang="en-US" altLang="pt-BR" sz="2800" dirty="0" err="1" smtClean="0"/>
              <a:t>Eficiencia</a:t>
            </a:r>
            <a:r>
              <a:rPr lang="en-US" altLang="pt-BR" sz="2800" dirty="0" smtClean="0"/>
              <a:t> no </a:t>
            </a:r>
            <a:r>
              <a:rPr lang="en-US" altLang="pt-BR" sz="2800" dirty="0" err="1" smtClean="0"/>
              <a:t>sentido</a:t>
            </a:r>
            <a:r>
              <a:rPr lang="en-US" altLang="pt-BR" sz="2800" dirty="0" smtClean="0"/>
              <a:t> de </a:t>
            </a:r>
            <a:r>
              <a:rPr lang="en-US" altLang="pt-BR" sz="2800" dirty="0" err="1" smtClean="0"/>
              <a:t>pareto</a:t>
            </a:r>
            <a:r>
              <a:rPr lang="en-US" altLang="pt-BR" sz="2800" dirty="0" smtClean="0"/>
              <a:t> </a:t>
            </a:r>
            <a:r>
              <a:rPr lang="en-US" altLang="pt-BR" sz="2800" dirty="0" err="1" smtClean="0"/>
              <a:t>nao</a:t>
            </a:r>
            <a:r>
              <a:rPr lang="en-US" altLang="pt-BR" sz="2800" dirty="0" smtClean="0"/>
              <a:t> </a:t>
            </a:r>
            <a:r>
              <a:rPr lang="en-US" altLang="pt-BR" sz="2800" dirty="0" err="1" smtClean="0"/>
              <a:t>diz</a:t>
            </a:r>
            <a:r>
              <a:rPr lang="en-US" altLang="pt-BR" sz="2800" dirty="0" smtClean="0"/>
              <a:t> nada a </a:t>
            </a:r>
            <a:r>
              <a:rPr lang="en-US" altLang="pt-BR" sz="2800" dirty="0" err="1" smtClean="0"/>
              <a:t>respeito</a:t>
            </a:r>
            <a:r>
              <a:rPr lang="en-US" altLang="pt-BR" sz="2800" dirty="0" smtClean="0"/>
              <a:t> da </a:t>
            </a:r>
            <a:r>
              <a:rPr lang="en-US" altLang="pt-BR" sz="2800" dirty="0" err="1" smtClean="0"/>
              <a:t>distribuição</a:t>
            </a:r>
            <a:r>
              <a:rPr lang="en-US" altLang="pt-BR" sz="2800" dirty="0" smtClean="0"/>
              <a:t> da </a:t>
            </a:r>
            <a:r>
              <a:rPr lang="en-US" altLang="pt-BR" sz="2800" dirty="0" err="1" smtClean="0"/>
              <a:t>renda</a:t>
            </a:r>
            <a:r>
              <a:rPr lang="en-US" altLang="pt-BR" sz="2800" dirty="0" smtClean="0"/>
              <a:t> entre as </a:t>
            </a:r>
            <a:r>
              <a:rPr lang="en-US" altLang="pt-BR" sz="2800" dirty="0" err="1" smtClean="0"/>
              <a:t>pessoas</a:t>
            </a:r>
            <a:r>
              <a:rPr lang="en-US" altLang="pt-BR" sz="2800" dirty="0" smtClean="0"/>
              <a:t>. </a:t>
            </a:r>
            <a:r>
              <a:rPr lang="en-US" altLang="pt-BR" sz="2800" dirty="0" err="1" smtClean="0"/>
              <a:t>Só</a:t>
            </a:r>
            <a:r>
              <a:rPr lang="en-US" altLang="pt-BR" sz="2800" dirty="0" smtClean="0"/>
              <a:t> </a:t>
            </a:r>
            <a:r>
              <a:rPr lang="en-US" altLang="pt-BR" sz="2800" dirty="0" err="1" smtClean="0"/>
              <a:t>diz</a:t>
            </a:r>
            <a:r>
              <a:rPr lang="en-US" altLang="pt-BR" sz="2800" dirty="0" smtClean="0"/>
              <a:t> </a:t>
            </a:r>
            <a:r>
              <a:rPr lang="en-US" altLang="pt-BR" sz="2800" dirty="0" err="1" smtClean="0"/>
              <a:t>respeito</a:t>
            </a:r>
            <a:r>
              <a:rPr lang="en-US" altLang="pt-BR" sz="2800" dirty="0" smtClean="0"/>
              <a:t> a </a:t>
            </a:r>
            <a:r>
              <a:rPr lang="en-US" altLang="pt-BR" sz="2800" dirty="0" err="1" smtClean="0"/>
              <a:t>eficiencia</a:t>
            </a:r>
            <a:r>
              <a:rPr lang="en-US" altLang="pt-BR" sz="2800" dirty="0" smtClean="0"/>
              <a:t>. </a:t>
            </a:r>
          </a:p>
          <a:p>
            <a:pPr marL="609600" indent="-609600" eaLnBrk="1" hangingPunct="1">
              <a:buClr>
                <a:schemeClr val="accent2"/>
              </a:buClr>
            </a:pPr>
            <a:r>
              <a:rPr lang="en-US" altLang="pt-BR" sz="2800" dirty="0" smtClean="0"/>
              <a:t>Mercado </a:t>
            </a:r>
            <a:r>
              <a:rPr lang="en-US" altLang="pt-BR" sz="2800" dirty="0" err="1" smtClean="0"/>
              <a:t>competitivo</a:t>
            </a:r>
            <a:r>
              <a:rPr lang="en-US" altLang="pt-BR" sz="2800" dirty="0" smtClean="0"/>
              <a:t> </a:t>
            </a:r>
            <a:r>
              <a:rPr lang="en-US" altLang="pt-BR" sz="2800" dirty="0" smtClean="0">
                <a:sym typeface="Wingdings" panose="05000000000000000000" pitchFamily="2" charset="2"/>
              </a:rPr>
              <a:t> </a:t>
            </a:r>
            <a:r>
              <a:rPr lang="en-US" altLang="pt-BR" sz="2800" dirty="0" err="1" smtClean="0">
                <a:sym typeface="Wingdings" panose="05000000000000000000" pitchFamily="2" charset="2"/>
              </a:rPr>
              <a:t>eficiente</a:t>
            </a:r>
            <a:r>
              <a:rPr lang="en-US" altLang="pt-BR" sz="2800" dirty="0" smtClean="0">
                <a:sym typeface="Wingdings" panose="05000000000000000000" pitchFamily="2" charset="2"/>
              </a:rPr>
              <a:t> no </a:t>
            </a:r>
            <a:r>
              <a:rPr lang="en-US" altLang="pt-BR" sz="2800" dirty="0" err="1" smtClean="0">
                <a:sym typeface="Wingdings" panose="05000000000000000000" pitchFamily="2" charset="2"/>
              </a:rPr>
              <a:t>sentido</a:t>
            </a:r>
            <a:r>
              <a:rPr lang="en-US" altLang="pt-BR" sz="2800" dirty="0" smtClean="0">
                <a:sym typeface="Wingdings" panose="05000000000000000000" pitchFamily="2" charset="2"/>
              </a:rPr>
              <a:t> de </a:t>
            </a:r>
            <a:r>
              <a:rPr lang="en-US" altLang="pt-BR" sz="2800" dirty="0" err="1" smtClean="0">
                <a:sym typeface="Wingdings" panose="05000000000000000000" pitchFamily="2" charset="2"/>
              </a:rPr>
              <a:t>pareto</a:t>
            </a:r>
            <a:r>
              <a:rPr lang="en-US" altLang="pt-BR" sz="2800" dirty="0" smtClean="0">
                <a:sym typeface="Wingdings" panose="05000000000000000000" pitchFamily="2" charset="2"/>
              </a:rPr>
              <a:t>.</a:t>
            </a:r>
          </a:p>
          <a:p>
            <a:pPr marL="609600" indent="-609600" eaLnBrk="1" hangingPunct="1">
              <a:buClr>
                <a:schemeClr val="accent2"/>
              </a:buClr>
            </a:pPr>
            <a:r>
              <a:rPr lang="en-US" altLang="pt-BR" sz="2800" dirty="0" err="1" smtClean="0">
                <a:sym typeface="Wingdings" panose="05000000000000000000" pitchFamily="2" charset="2"/>
              </a:rPr>
              <a:t>Imposto</a:t>
            </a:r>
            <a:r>
              <a:rPr lang="en-US" altLang="pt-BR" sz="2800" dirty="0" smtClean="0">
                <a:sym typeface="Wingdings" panose="05000000000000000000" pitchFamily="2" charset="2"/>
              </a:rPr>
              <a:t>  </a:t>
            </a:r>
            <a:r>
              <a:rPr lang="en-US" altLang="pt-BR" sz="2800" dirty="0" err="1" smtClean="0">
                <a:sym typeface="Wingdings" panose="05000000000000000000" pitchFamily="2" charset="2"/>
              </a:rPr>
              <a:t>ineficiente</a:t>
            </a:r>
            <a:r>
              <a:rPr lang="en-US" altLang="pt-BR" sz="2800" dirty="0" smtClean="0">
                <a:sym typeface="Wingdings" panose="05000000000000000000" pitchFamily="2" charset="2"/>
              </a:rPr>
              <a:t> no </a:t>
            </a:r>
            <a:r>
              <a:rPr lang="en-US" altLang="pt-BR" sz="2800" dirty="0" err="1" smtClean="0">
                <a:sym typeface="Wingdings" panose="05000000000000000000" pitchFamily="2" charset="2"/>
              </a:rPr>
              <a:t>sentido</a:t>
            </a:r>
            <a:r>
              <a:rPr lang="en-US" altLang="pt-BR" sz="2800" dirty="0" smtClean="0">
                <a:sym typeface="Wingdings" panose="05000000000000000000" pitchFamily="2" charset="2"/>
              </a:rPr>
              <a:t> de </a:t>
            </a:r>
            <a:r>
              <a:rPr lang="en-US" altLang="pt-BR" sz="2800" dirty="0" err="1" smtClean="0">
                <a:sym typeface="Wingdings" panose="05000000000000000000" pitchFamily="2" charset="2"/>
              </a:rPr>
              <a:t>pareto</a:t>
            </a:r>
            <a:r>
              <a:rPr lang="en-US" altLang="pt-BR" sz="2800" dirty="0" smtClean="0">
                <a:sym typeface="Wingdings" panose="05000000000000000000" pitchFamily="2" charset="2"/>
              </a:rPr>
              <a:t>. </a:t>
            </a:r>
            <a:endParaRPr lang="en-US" altLang="pt-B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pt-BR" dirty="0" err="1" smtClean="0">
                <a:solidFill>
                  <a:schemeClr val="accent2"/>
                </a:solidFill>
              </a:rPr>
              <a:t>Porque</a:t>
            </a:r>
            <a:r>
              <a:rPr lang="en-US" altLang="pt-BR" dirty="0" smtClean="0">
                <a:solidFill>
                  <a:schemeClr val="accent2"/>
                </a:solidFill>
              </a:rPr>
              <a:t> p* é um </a:t>
            </a:r>
            <a:r>
              <a:rPr lang="en-US" altLang="pt-BR" dirty="0" err="1" smtClean="0">
                <a:solidFill>
                  <a:schemeClr val="accent2"/>
                </a:solidFill>
              </a:rPr>
              <a:t>preço</a:t>
            </a:r>
            <a:r>
              <a:rPr lang="en-US" altLang="pt-BR" dirty="0" smtClean="0">
                <a:solidFill>
                  <a:schemeClr val="accent2"/>
                </a:solidFill>
              </a:rPr>
              <a:t> de </a:t>
            </a:r>
            <a:r>
              <a:rPr lang="en-US" altLang="pt-BR" dirty="0" err="1" smtClean="0">
                <a:solidFill>
                  <a:schemeClr val="accent2"/>
                </a:solidFill>
              </a:rPr>
              <a:t>equilíbrio</a:t>
            </a:r>
            <a:r>
              <a:rPr lang="en-US" altLang="pt-BR" dirty="0" smtClean="0">
                <a:solidFill>
                  <a:schemeClr val="accent2"/>
                </a:solidFill>
              </a:rPr>
              <a:t>?</a:t>
            </a:r>
            <a:endParaRPr lang="pt-BR" altLang="pt-BR" dirty="0" smtClean="0">
              <a:solidFill>
                <a:schemeClr val="accent2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534400" cy="4648200"/>
          </a:xfrm>
        </p:spPr>
        <p:txBody>
          <a:bodyPr/>
          <a:lstStyle/>
          <a:p>
            <a:pPr marL="609600" indent="-609600" eaLnBrk="1" hangingPunct="1">
              <a:buClr>
                <a:schemeClr val="accent2"/>
              </a:buClr>
            </a:pPr>
            <a:r>
              <a:rPr lang="pt-BR" altLang="pt-BR" sz="2800" dirty="0" smtClean="0"/>
              <a:t>Equilíbrio é uma situação de estabilidade – não há incentivos para os agentes quererem mudar </a:t>
            </a:r>
          </a:p>
          <a:p>
            <a:pPr marL="609600" indent="-609600" eaLnBrk="1" hangingPunct="1">
              <a:buClr>
                <a:schemeClr val="accent2"/>
              </a:buClr>
            </a:pPr>
            <a:r>
              <a:rPr lang="pt-BR" altLang="pt-BR" sz="2800" dirty="0" smtClean="0"/>
              <a:t>Se p ≠ p* </a:t>
            </a:r>
            <a:r>
              <a:rPr lang="pt-BR" altLang="pt-BR" sz="2800" dirty="0" smtClean="0">
                <a:sym typeface="Wingdings" panose="05000000000000000000" pitchFamily="2" charset="2"/>
              </a:rPr>
              <a:t> haverá agentes interessados em mudar de situação.</a:t>
            </a:r>
          </a:p>
          <a:p>
            <a:pPr marL="609600" indent="-609600" eaLnBrk="1" hangingPunct="1">
              <a:buClr>
                <a:schemeClr val="accent2"/>
              </a:buClr>
            </a:pPr>
            <a:endParaRPr lang="pt-BR" altLang="pt-BR" sz="2800" dirty="0" smtClean="0">
              <a:sym typeface="Wingdings" panose="05000000000000000000" pitchFamily="2" charset="2"/>
            </a:endParaRPr>
          </a:p>
          <a:p>
            <a:pPr marL="609600" indent="-609600" eaLnBrk="1" hangingPunct="1">
              <a:buClr>
                <a:schemeClr val="accent2"/>
              </a:buClr>
            </a:pPr>
            <a:r>
              <a:rPr lang="pt-BR" altLang="pt-BR" sz="2800" dirty="0" smtClean="0">
                <a:sym typeface="Wingdings" panose="05000000000000000000" pitchFamily="2" charset="2"/>
              </a:rPr>
              <a:t>p &lt; p*  excesso de demanda  preço deve subir</a:t>
            </a:r>
          </a:p>
          <a:p>
            <a:pPr marL="609600" indent="-609600" eaLnBrk="1" hangingPunct="1">
              <a:buClr>
                <a:schemeClr val="accent2"/>
              </a:buClr>
            </a:pPr>
            <a:endParaRPr lang="pt-BR" altLang="pt-BR" sz="2800" dirty="0" smtClean="0"/>
          </a:p>
          <a:p>
            <a:pPr marL="609600" indent="-609600" eaLnBrk="1" hangingPunct="1">
              <a:buClr>
                <a:schemeClr val="accent2"/>
              </a:buClr>
            </a:pPr>
            <a:r>
              <a:rPr lang="pt-BR" altLang="pt-BR" sz="2800" dirty="0" smtClean="0">
                <a:sym typeface="Wingdings" panose="05000000000000000000" pitchFamily="2" charset="2"/>
              </a:rPr>
              <a:t>p &gt; p*  excesso de oferta  preço deve cair</a:t>
            </a:r>
          </a:p>
          <a:p>
            <a:pPr marL="609600" indent="-609600" eaLnBrk="1" hangingPunct="1">
              <a:buClr>
                <a:schemeClr val="accent2"/>
              </a:buClr>
            </a:pPr>
            <a:endParaRPr lang="pt-BR" altLang="pt-B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reeform 3"/>
          <p:cNvSpPr>
            <a:spLocks/>
          </p:cNvSpPr>
          <p:nvPr/>
        </p:nvSpPr>
        <p:spPr bwMode="auto">
          <a:xfrm>
            <a:off x="2284413" y="3827463"/>
            <a:ext cx="2279650" cy="1916112"/>
          </a:xfrm>
          <a:custGeom>
            <a:avLst/>
            <a:gdLst>
              <a:gd name="T0" fmla="*/ 2147483646 w 1436"/>
              <a:gd name="T1" fmla="*/ 0 h 1207"/>
              <a:gd name="T2" fmla="*/ 0 w 1436"/>
              <a:gd name="T3" fmla="*/ 0 h 1207"/>
              <a:gd name="T4" fmla="*/ 0 w 1436"/>
              <a:gd name="T5" fmla="*/ 2147483646 h 1207"/>
              <a:gd name="T6" fmla="*/ 2147483646 w 1436"/>
              <a:gd name="T7" fmla="*/ 0 h 120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36" h="1207">
                <a:moveTo>
                  <a:pt x="1435" y="0"/>
                </a:moveTo>
                <a:lnTo>
                  <a:pt x="0" y="0"/>
                </a:lnTo>
                <a:lnTo>
                  <a:pt x="0" y="1206"/>
                </a:lnTo>
                <a:lnTo>
                  <a:pt x="1435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153400" cy="11430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altLang="pt-BR" sz="3600" dirty="0" err="1" smtClean="0">
                <a:solidFill>
                  <a:schemeClr val="accent2"/>
                </a:solidFill>
              </a:rPr>
              <a:t>Equilíbrio</a:t>
            </a:r>
            <a:r>
              <a:rPr lang="en-US" altLang="pt-BR" sz="3600" dirty="0" smtClean="0">
                <a:solidFill>
                  <a:schemeClr val="accent2"/>
                </a:solidFill>
              </a:rPr>
              <a:t> de </a:t>
            </a:r>
            <a:r>
              <a:rPr lang="en-US" altLang="pt-BR" sz="3600" dirty="0" err="1" smtClean="0">
                <a:solidFill>
                  <a:schemeClr val="accent2"/>
                </a:solidFill>
              </a:rPr>
              <a:t>mercado</a:t>
            </a:r>
            <a:endParaRPr lang="en-US" altLang="pt-BR" sz="3600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1447800" y="1600200"/>
            <a:ext cx="717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Preço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933450" y="3581400"/>
            <a:ext cx="12096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Preço de 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Equilibrio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2112963" y="6083300"/>
            <a:ext cx="161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7227888" y="6083300"/>
            <a:ext cx="1476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Quantidade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3635375" y="6124575"/>
            <a:ext cx="18621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Quantidade de</a:t>
            </a:r>
          </a:p>
          <a:p>
            <a:pPr algn="ctr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Equilibrio</a:t>
            </a:r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2305050" y="3827463"/>
            <a:ext cx="2259013" cy="2236787"/>
          </a:xfrm>
          <a:custGeom>
            <a:avLst/>
            <a:gdLst>
              <a:gd name="T0" fmla="*/ 0 w 1423"/>
              <a:gd name="T1" fmla="*/ 0 h 1409"/>
              <a:gd name="T2" fmla="*/ 2147483646 w 1423"/>
              <a:gd name="T3" fmla="*/ 0 h 1409"/>
              <a:gd name="T4" fmla="*/ 2147483646 w 1423"/>
              <a:gd name="T5" fmla="*/ 2147483646 h 140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23" h="1409">
                <a:moveTo>
                  <a:pt x="0" y="0"/>
                </a:moveTo>
                <a:lnTo>
                  <a:pt x="1422" y="0"/>
                </a:lnTo>
                <a:lnTo>
                  <a:pt x="1422" y="1408"/>
                </a:lnTo>
              </a:path>
            </a:pathLst>
          </a:custGeom>
          <a:noFill/>
          <a:ln w="38100" cap="flat" cmpd="sng">
            <a:solidFill>
              <a:srgbClr val="FC0128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6477000" y="2209800"/>
            <a:ext cx="9731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400" b="1">
                <a:solidFill>
                  <a:srgbClr val="000000"/>
                </a:solidFill>
                <a:latin typeface="Tahoma" panose="020B0604030504040204" pitchFamily="34" charset="0"/>
              </a:rPr>
              <a:t>Oferta</a:t>
            </a: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6629400" y="5029200"/>
            <a:ext cx="14541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400" b="1">
                <a:solidFill>
                  <a:srgbClr val="000000"/>
                </a:solidFill>
                <a:latin typeface="Tahoma" panose="020B0604030504040204" pitchFamily="34" charset="0"/>
              </a:rPr>
              <a:t>Demanda</a:t>
            </a:r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V="1">
            <a:off x="2289175" y="2540000"/>
            <a:ext cx="3798888" cy="3198813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2286000" y="1981200"/>
            <a:ext cx="3803650" cy="3135313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332" name="Freeform 20"/>
          <p:cNvSpPr>
            <a:spLocks/>
          </p:cNvSpPr>
          <p:nvPr/>
        </p:nvSpPr>
        <p:spPr bwMode="auto">
          <a:xfrm>
            <a:off x="2284413" y="1700213"/>
            <a:ext cx="5548312" cy="4364037"/>
          </a:xfrm>
          <a:custGeom>
            <a:avLst/>
            <a:gdLst>
              <a:gd name="T0" fmla="*/ 0 w 3495"/>
              <a:gd name="T1" fmla="*/ 0 h 2749"/>
              <a:gd name="T2" fmla="*/ 0 w 3495"/>
              <a:gd name="T3" fmla="*/ 2147483646 h 2749"/>
              <a:gd name="T4" fmla="*/ 2147483646 w 3495"/>
              <a:gd name="T5" fmla="*/ 2147483646 h 274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495" h="2749">
                <a:moveTo>
                  <a:pt x="0" y="0"/>
                </a:moveTo>
                <a:lnTo>
                  <a:pt x="0" y="2748"/>
                </a:lnTo>
                <a:lnTo>
                  <a:pt x="3494" y="2748"/>
                </a:lnTo>
              </a:path>
            </a:pathLst>
          </a:custGeom>
          <a:noFill/>
          <a:ln w="285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4800600" y="3657600"/>
            <a:ext cx="155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E</a:t>
            </a:r>
          </a:p>
        </p:txBody>
      </p:sp>
      <p:sp>
        <p:nvSpPr>
          <p:cNvPr id="13336" name="Freeform 24"/>
          <p:cNvSpPr>
            <a:spLocks/>
          </p:cNvSpPr>
          <p:nvPr/>
        </p:nvSpPr>
        <p:spPr bwMode="auto">
          <a:xfrm>
            <a:off x="4498975" y="3784600"/>
            <a:ext cx="109538" cy="107950"/>
          </a:xfrm>
          <a:custGeom>
            <a:avLst/>
            <a:gdLst>
              <a:gd name="T0" fmla="*/ 100806710 w 69"/>
              <a:gd name="T1" fmla="*/ 168851263 h 68"/>
              <a:gd name="T2" fmla="*/ 136089059 w 69"/>
              <a:gd name="T3" fmla="*/ 133569075 h 68"/>
              <a:gd name="T4" fmla="*/ 171371407 w 69"/>
              <a:gd name="T5" fmla="*/ 100806250 h 68"/>
              <a:gd name="T6" fmla="*/ 171371407 w 69"/>
              <a:gd name="T7" fmla="*/ 68045013 h 68"/>
              <a:gd name="T8" fmla="*/ 171371407 w 69"/>
              <a:gd name="T9" fmla="*/ 35282188 h 68"/>
              <a:gd name="T10" fmla="*/ 136089059 w 69"/>
              <a:gd name="T11" fmla="*/ 0 h 68"/>
              <a:gd name="T12" fmla="*/ 100806710 w 69"/>
              <a:gd name="T13" fmla="*/ 0 h 68"/>
              <a:gd name="T14" fmla="*/ 35282349 w 69"/>
              <a:gd name="T15" fmla="*/ 0 h 68"/>
              <a:gd name="T16" fmla="*/ 0 w 69"/>
              <a:gd name="T17" fmla="*/ 35282188 h 68"/>
              <a:gd name="T18" fmla="*/ 0 w 69"/>
              <a:gd name="T19" fmla="*/ 68045013 h 68"/>
              <a:gd name="T20" fmla="*/ 0 w 69"/>
              <a:gd name="T21" fmla="*/ 100806250 h 68"/>
              <a:gd name="T22" fmla="*/ 35282349 w 69"/>
              <a:gd name="T23" fmla="*/ 133569075 h 68"/>
              <a:gd name="T24" fmla="*/ 100806710 w 69"/>
              <a:gd name="T25" fmla="*/ 168851263 h 6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69" h="68">
                <a:moveTo>
                  <a:pt x="40" y="67"/>
                </a:moveTo>
                <a:lnTo>
                  <a:pt x="54" y="53"/>
                </a:lnTo>
                <a:lnTo>
                  <a:pt x="68" y="40"/>
                </a:lnTo>
                <a:lnTo>
                  <a:pt x="68" y="27"/>
                </a:lnTo>
                <a:lnTo>
                  <a:pt x="68" y="14"/>
                </a:lnTo>
                <a:lnTo>
                  <a:pt x="54" y="0"/>
                </a:lnTo>
                <a:lnTo>
                  <a:pt x="40" y="0"/>
                </a:lnTo>
                <a:lnTo>
                  <a:pt x="14" y="0"/>
                </a:lnTo>
                <a:lnTo>
                  <a:pt x="0" y="14"/>
                </a:lnTo>
                <a:lnTo>
                  <a:pt x="0" y="27"/>
                </a:lnTo>
                <a:lnTo>
                  <a:pt x="0" y="40"/>
                </a:lnTo>
                <a:lnTo>
                  <a:pt x="14" y="53"/>
                </a:lnTo>
                <a:lnTo>
                  <a:pt x="40" y="67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cxnSp>
        <p:nvCxnSpPr>
          <p:cNvPr id="3" name="Conector reto 2"/>
          <p:cNvCxnSpPr/>
          <p:nvPr/>
        </p:nvCxnSpPr>
        <p:spPr>
          <a:xfrm>
            <a:off x="2274888" y="3068960"/>
            <a:ext cx="3222625" cy="0"/>
          </a:xfrm>
          <a:prstGeom prst="line">
            <a:avLst/>
          </a:prstGeom>
          <a:ln w="381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/>
          <p:cNvCxnSpPr/>
          <p:nvPr/>
        </p:nvCxnSpPr>
        <p:spPr>
          <a:xfrm>
            <a:off x="2267744" y="4581128"/>
            <a:ext cx="3222625" cy="0"/>
          </a:xfrm>
          <a:prstGeom prst="line">
            <a:avLst/>
          </a:prstGeom>
          <a:ln w="3810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974675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772400" cy="803176"/>
          </a:xfrm>
        </p:spPr>
        <p:txBody>
          <a:bodyPr/>
          <a:lstStyle/>
          <a:p>
            <a:r>
              <a:rPr lang="pt-BR" dirty="0" smtClean="0"/>
              <a:t>Dois casos especiais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700808"/>
            <a:ext cx="8136904" cy="4114800"/>
          </a:xfrm>
        </p:spPr>
        <p:txBody>
          <a:bodyPr/>
          <a:lstStyle/>
          <a:p>
            <a:r>
              <a:rPr lang="pt-BR" dirty="0" smtClean="0"/>
              <a:t>Oferta fixa </a:t>
            </a:r>
            <a:r>
              <a:rPr lang="pt-BR" dirty="0" smtClean="0">
                <a:sym typeface="Wingdings" panose="05000000000000000000" pitchFamily="2" charset="2"/>
              </a:rPr>
              <a:t> oferta vertical  quantidade é a mesma, para qualquer preço </a:t>
            </a:r>
          </a:p>
          <a:p>
            <a:pPr lvl="1"/>
            <a:r>
              <a:rPr lang="pt-BR" dirty="0" smtClean="0">
                <a:sym typeface="Wingdings" panose="05000000000000000000" pitchFamily="2" charset="2"/>
              </a:rPr>
              <a:t>Oferta determina quantidade e demanda determina preço</a:t>
            </a:r>
            <a:endParaRPr lang="pt-BR" dirty="0" smtClean="0"/>
          </a:p>
          <a:p>
            <a:r>
              <a:rPr lang="pt-BR" dirty="0" smtClean="0"/>
              <a:t>Oferta horizontal </a:t>
            </a:r>
            <a:r>
              <a:rPr lang="pt-BR" dirty="0" smtClean="0">
                <a:sym typeface="Wingdings" panose="05000000000000000000" pitchFamily="2" charset="2"/>
              </a:rPr>
              <a:t></a:t>
            </a:r>
            <a:r>
              <a:rPr lang="pt-BR" dirty="0" smtClean="0"/>
              <a:t> infinitamente elástica </a:t>
            </a:r>
            <a:r>
              <a:rPr lang="pt-BR" dirty="0" smtClean="0">
                <a:sym typeface="Wingdings" panose="05000000000000000000" pitchFamily="2" charset="2"/>
              </a:rPr>
              <a:t> setor oferta qualquer quantidade desejada do bem, a um determinado preço</a:t>
            </a:r>
          </a:p>
          <a:p>
            <a:pPr lvl="1"/>
            <a:r>
              <a:rPr lang="pt-BR" dirty="0" smtClean="0">
                <a:sym typeface="Wingdings" panose="05000000000000000000" pitchFamily="2" charset="2"/>
              </a:rPr>
              <a:t>Oferta determina preço e demanda determina quantidade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627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reeform 3"/>
          <p:cNvSpPr>
            <a:spLocks/>
          </p:cNvSpPr>
          <p:nvPr/>
        </p:nvSpPr>
        <p:spPr bwMode="auto">
          <a:xfrm>
            <a:off x="2284413" y="3827463"/>
            <a:ext cx="2279650" cy="1916112"/>
          </a:xfrm>
          <a:custGeom>
            <a:avLst/>
            <a:gdLst>
              <a:gd name="T0" fmla="*/ 2147483646 w 1436"/>
              <a:gd name="T1" fmla="*/ 0 h 1207"/>
              <a:gd name="T2" fmla="*/ 0 w 1436"/>
              <a:gd name="T3" fmla="*/ 0 h 1207"/>
              <a:gd name="T4" fmla="*/ 0 w 1436"/>
              <a:gd name="T5" fmla="*/ 2147483646 h 1207"/>
              <a:gd name="T6" fmla="*/ 2147483646 w 1436"/>
              <a:gd name="T7" fmla="*/ 0 h 120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36" h="1207">
                <a:moveTo>
                  <a:pt x="1435" y="0"/>
                </a:moveTo>
                <a:lnTo>
                  <a:pt x="0" y="0"/>
                </a:lnTo>
                <a:lnTo>
                  <a:pt x="0" y="1206"/>
                </a:lnTo>
                <a:lnTo>
                  <a:pt x="1435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153400" cy="11430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altLang="pt-BR" sz="3600" dirty="0" err="1" smtClean="0">
                <a:solidFill>
                  <a:schemeClr val="accent2"/>
                </a:solidFill>
              </a:rPr>
              <a:t>Oferta</a:t>
            </a:r>
            <a:r>
              <a:rPr lang="en-US" altLang="pt-BR" sz="3600" dirty="0" smtClean="0">
                <a:solidFill>
                  <a:schemeClr val="accent2"/>
                </a:solidFill>
              </a:rPr>
              <a:t> </a:t>
            </a:r>
            <a:r>
              <a:rPr lang="en-US" altLang="pt-BR" sz="3600" dirty="0" err="1" smtClean="0">
                <a:solidFill>
                  <a:schemeClr val="accent2"/>
                </a:solidFill>
              </a:rPr>
              <a:t>fixa</a:t>
            </a:r>
            <a:endParaRPr lang="en-US" altLang="pt-BR" sz="3600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1447800" y="1600200"/>
            <a:ext cx="717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Preço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933450" y="3581400"/>
            <a:ext cx="12096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Preço de 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Equilibrio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2112963" y="6083300"/>
            <a:ext cx="161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7227888" y="6083300"/>
            <a:ext cx="1476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Quantidade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3635375" y="6124575"/>
            <a:ext cx="18621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Quantidade de</a:t>
            </a:r>
          </a:p>
          <a:p>
            <a:pPr algn="ctr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Equilibrio</a:t>
            </a:r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2305050" y="3827463"/>
            <a:ext cx="2259013" cy="2236787"/>
          </a:xfrm>
          <a:custGeom>
            <a:avLst/>
            <a:gdLst>
              <a:gd name="T0" fmla="*/ 0 w 1423"/>
              <a:gd name="T1" fmla="*/ 0 h 1409"/>
              <a:gd name="T2" fmla="*/ 2147483646 w 1423"/>
              <a:gd name="T3" fmla="*/ 0 h 1409"/>
              <a:gd name="T4" fmla="*/ 2147483646 w 1423"/>
              <a:gd name="T5" fmla="*/ 2147483646 h 140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23" h="1409">
                <a:moveTo>
                  <a:pt x="0" y="0"/>
                </a:moveTo>
                <a:lnTo>
                  <a:pt x="1422" y="0"/>
                </a:lnTo>
                <a:lnTo>
                  <a:pt x="1422" y="1408"/>
                </a:lnTo>
              </a:path>
            </a:pathLst>
          </a:custGeom>
          <a:noFill/>
          <a:ln w="38100" cap="flat" cmpd="sng">
            <a:solidFill>
              <a:srgbClr val="FC0128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4860032" y="2209800"/>
            <a:ext cx="9731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400" b="1" dirty="0" err="1">
                <a:solidFill>
                  <a:srgbClr val="000000"/>
                </a:solidFill>
                <a:latin typeface="Tahoma" panose="020B0604030504040204" pitchFamily="34" charset="0"/>
              </a:rPr>
              <a:t>Oferta</a:t>
            </a:r>
            <a:endParaRPr lang="en-US" altLang="pt-BR" sz="2400" b="1" dirty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6629400" y="5029200"/>
            <a:ext cx="14541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400" b="1">
                <a:solidFill>
                  <a:srgbClr val="000000"/>
                </a:solidFill>
                <a:latin typeface="Tahoma" panose="020B0604030504040204" pitchFamily="34" charset="0"/>
              </a:rPr>
              <a:t>Demanda</a:t>
            </a:r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2352526" y="2021879"/>
            <a:ext cx="3803650" cy="3135313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332" name="Freeform 20"/>
          <p:cNvSpPr>
            <a:spLocks/>
          </p:cNvSpPr>
          <p:nvPr/>
        </p:nvSpPr>
        <p:spPr bwMode="auto">
          <a:xfrm>
            <a:off x="2284413" y="1700213"/>
            <a:ext cx="5548312" cy="4364037"/>
          </a:xfrm>
          <a:custGeom>
            <a:avLst/>
            <a:gdLst>
              <a:gd name="T0" fmla="*/ 0 w 3495"/>
              <a:gd name="T1" fmla="*/ 0 h 2749"/>
              <a:gd name="T2" fmla="*/ 0 w 3495"/>
              <a:gd name="T3" fmla="*/ 2147483646 h 2749"/>
              <a:gd name="T4" fmla="*/ 2147483646 w 3495"/>
              <a:gd name="T5" fmla="*/ 2147483646 h 274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495" h="2749">
                <a:moveTo>
                  <a:pt x="0" y="0"/>
                </a:moveTo>
                <a:lnTo>
                  <a:pt x="0" y="2748"/>
                </a:lnTo>
                <a:lnTo>
                  <a:pt x="3494" y="2748"/>
                </a:lnTo>
              </a:path>
            </a:pathLst>
          </a:custGeom>
          <a:noFill/>
          <a:ln w="285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4800600" y="3657600"/>
            <a:ext cx="155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E</a:t>
            </a:r>
          </a:p>
        </p:txBody>
      </p:sp>
      <p:sp>
        <p:nvSpPr>
          <p:cNvPr id="13336" name="Freeform 24"/>
          <p:cNvSpPr>
            <a:spLocks/>
          </p:cNvSpPr>
          <p:nvPr/>
        </p:nvSpPr>
        <p:spPr bwMode="auto">
          <a:xfrm>
            <a:off x="4498975" y="3784600"/>
            <a:ext cx="109538" cy="107950"/>
          </a:xfrm>
          <a:custGeom>
            <a:avLst/>
            <a:gdLst>
              <a:gd name="T0" fmla="*/ 100806710 w 69"/>
              <a:gd name="T1" fmla="*/ 168851263 h 68"/>
              <a:gd name="T2" fmla="*/ 136089059 w 69"/>
              <a:gd name="T3" fmla="*/ 133569075 h 68"/>
              <a:gd name="T4" fmla="*/ 171371407 w 69"/>
              <a:gd name="T5" fmla="*/ 100806250 h 68"/>
              <a:gd name="T6" fmla="*/ 171371407 w 69"/>
              <a:gd name="T7" fmla="*/ 68045013 h 68"/>
              <a:gd name="T8" fmla="*/ 171371407 w 69"/>
              <a:gd name="T9" fmla="*/ 35282188 h 68"/>
              <a:gd name="T10" fmla="*/ 136089059 w 69"/>
              <a:gd name="T11" fmla="*/ 0 h 68"/>
              <a:gd name="T12" fmla="*/ 100806710 w 69"/>
              <a:gd name="T13" fmla="*/ 0 h 68"/>
              <a:gd name="T14" fmla="*/ 35282349 w 69"/>
              <a:gd name="T15" fmla="*/ 0 h 68"/>
              <a:gd name="T16" fmla="*/ 0 w 69"/>
              <a:gd name="T17" fmla="*/ 35282188 h 68"/>
              <a:gd name="T18" fmla="*/ 0 w 69"/>
              <a:gd name="T19" fmla="*/ 68045013 h 68"/>
              <a:gd name="T20" fmla="*/ 0 w 69"/>
              <a:gd name="T21" fmla="*/ 100806250 h 68"/>
              <a:gd name="T22" fmla="*/ 35282349 w 69"/>
              <a:gd name="T23" fmla="*/ 133569075 h 68"/>
              <a:gd name="T24" fmla="*/ 100806710 w 69"/>
              <a:gd name="T25" fmla="*/ 168851263 h 6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69" h="68">
                <a:moveTo>
                  <a:pt x="40" y="67"/>
                </a:moveTo>
                <a:lnTo>
                  <a:pt x="54" y="53"/>
                </a:lnTo>
                <a:lnTo>
                  <a:pt x="68" y="40"/>
                </a:lnTo>
                <a:lnTo>
                  <a:pt x="68" y="27"/>
                </a:lnTo>
                <a:lnTo>
                  <a:pt x="68" y="14"/>
                </a:lnTo>
                <a:lnTo>
                  <a:pt x="54" y="0"/>
                </a:lnTo>
                <a:lnTo>
                  <a:pt x="40" y="0"/>
                </a:lnTo>
                <a:lnTo>
                  <a:pt x="14" y="0"/>
                </a:lnTo>
                <a:lnTo>
                  <a:pt x="0" y="14"/>
                </a:lnTo>
                <a:lnTo>
                  <a:pt x="0" y="27"/>
                </a:lnTo>
                <a:lnTo>
                  <a:pt x="0" y="40"/>
                </a:lnTo>
                <a:lnTo>
                  <a:pt x="14" y="53"/>
                </a:lnTo>
                <a:lnTo>
                  <a:pt x="40" y="67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 flipH="1">
            <a:off x="4557485" y="1700214"/>
            <a:ext cx="6577" cy="4329956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485840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reeform 3"/>
          <p:cNvSpPr>
            <a:spLocks/>
          </p:cNvSpPr>
          <p:nvPr/>
        </p:nvSpPr>
        <p:spPr bwMode="auto">
          <a:xfrm>
            <a:off x="2284413" y="3827463"/>
            <a:ext cx="2279650" cy="1916112"/>
          </a:xfrm>
          <a:custGeom>
            <a:avLst/>
            <a:gdLst>
              <a:gd name="T0" fmla="*/ 2147483646 w 1436"/>
              <a:gd name="T1" fmla="*/ 0 h 1207"/>
              <a:gd name="T2" fmla="*/ 0 w 1436"/>
              <a:gd name="T3" fmla="*/ 0 h 1207"/>
              <a:gd name="T4" fmla="*/ 0 w 1436"/>
              <a:gd name="T5" fmla="*/ 2147483646 h 1207"/>
              <a:gd name="T6" fmla="*/ 2147483646 w 1436"/>
              <a:gd name="T7" fmla="*/ 0 h 120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36" h="1207">
                <a:moveTo>
                  <a:pt x="1435" y="0"/>
                </a:moveTo>
                <a:lnTo>
                  <a:pt x="0" y="0"/>
                </a:lnTo>
                <a:lnTo>
                  <a:pt x="0" y="1206"/>
                </a:lnTo>
                <a:lnTo>
                  <a:pt x="1435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153400" cy="11430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altLang="pt-BR" sz="3600" dirty="0" err="1" smtClean="0">
                <a:solidFill>
                  <a:schemeClr val="accent2"/>
                </a:solidFill>
              </a:rPr>
              <a:t>Oferta</a:t>
            </a:r>
            <a:r>
              <a:rPr lang="en-US" altLang="pt-BR" sz="3600" dirty="0" smtClean="0">
                <a:solidFill>
                  <a:schemeClr val="accent2"/>
                </a:solidFill>
              </a:rPr>
              <a:t> </a:t>
            </a:r>
            <a:r>
              <a:rPr lang="en-US" altLang="pt-BR" sz="3600" dirty="0" err="1" smtClean="0">
                <a:solidFill>
                  <a:schemeClr val="accent2"/>
                </a:solidFill>
              </a:rPr>
              <a:t>infinitamente</a:t>
            </a:r>
            <a:r>
              <a:rPr lang="en-US" altLang="pt-BR" sz="3600" dirty="0" smtClean="0">
                <a:solidFill>
                  <a:schemeClr val="accent2"/>
                </a:solidFill>
              </a:rPr>
              <a:t> </a:t>
            </a:r>
            <a:r>
              <a:rPr lang="en-US" altLang="pt-BR" sz="3600" dirty="0" err="1" smtClean="0">
                <a:solidFill>
                  <a:schemeClr val="accent2"/>
                </a:solidFill>
              </a:rPr>
              <a:t>elástica</a:t>
            </a:r>
            <a:endParaRPr lang="en-US" altLang="pt-BR" sz="3600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1447800" y="1600200"/>
            <a:ext cx="717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Preço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933450" y="3581400"/>
            <a:ext cx="12096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Preço de 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Equilibrio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2112963" y="6083300"/>
            <a:ext cx="161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7227888" y="6083300"/>
            <a:ext cx="1476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Quantidade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3635375" y="6124575"/>
            <a:ext cx="18621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Quantidade de</a:t>
            </a:r>
          </a:p>
          <a:p>
            <a:pPr algn="ctr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Equilibrio</a:t>
            </a:r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2305050" y="3827463"/>
            <a:ext cx="2259013" cy="2236787"/>
          </a:xfrm>
          <a:custGeom>
            <a:avLst/>
            <a:gdLst>
              <a:gd name="T0" fmla="*/ 0 w 1423"/>
              <a:gd name="T1" fmla="*/ 0 h 1409"/>
              <a:gd name="T2" fmla="*/ 2147483646 w 1423"/>
              <a:gd name="T3" fmla="*/ 0 h 1409"/>
              <a:gd name="T4" fmla="*/ 2147483646 w 1423"/>
              <a:gd name="T5" fmla="*/ 2147483646 h 140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23" h="1409">
                <a:moveTo>
                  <a:pt x="0" y="0"/>
                </a:moveTo>
                <a:lnTo>
                  <a:pt x="1422" y="0"/>
                </a:lnTo>
                <a:lnTo>
                  <a:pt x="1422" y="1408"/>
                </a:lnTo>
              </a:path>
            </a:pathLst>
          </a:custGeom>
          <a:noFill/>
          <a:ln w="38100" cap="flat" cmpd="sng">
            <a:solidFill>
              <a:srgbClr val="FC0128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6156708" y="3321077"/>
            <a:ext cx="9731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400" b="1" dirty="0" err="1">
                <a:solidFill>
                  <a:srgbClr val="000000"/>
                </a:solidFill>
                <a:latin typeface="Tahoma" panose="020B0604030504040204" pitchFamily="34" charset="0"/>
              </a:rPr>
              <a:t>Oferta</a:t>
            </a:r>
            <a:endParaRPr lang="en-US" altLang="pt-BR" sz="2400" b="1" dirty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6629400" y="5029200"/>
            <a:ext cx="14541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400" b="1">
                <a:solidFill>
                  <a:srgbClr val="000000"/>
                </a:solidFill>
                <a:latin typeface="Tahoma" panose="020B0604030504040204" pitchFamily="34" charset="0"/>
              </a:rPr>
              <a:t>Demanda</a:t>
            </a:r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2352526" y="2021879"/>
            <a:ext cx="3803650" cy="3135313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332" name="Freeform 20"/>
          <p:cNvSpPr>
            <a:spLocks/>
          </p:cNvSpPr>
          <p:nvPr/>
        </p:nvSpPr>
        <p:spPr bwMode="auto">
          <a:xfrm>
            <a:off x="2284413" y="1700213"/>
            <a:ext cx="5548312" cy="4364037"/>
          </a:xfrm>
          <a:custGeom>
            <a:avLst/>
            <a:gdLst>
              <a:gd name="T0" fmla="*/ 0 w 3495"/>
              <a:gd name="T1" fmla="*/ 0 h 2749"/>
              <a:gd name="T2" fmla="*/ 0 w 3495"/>
              <a:gd name="T3" fmla="*/ 2147483646 h 2749"/>
              <a:gd name="T4" fmla="*/ 2147483646 w 3495"/>
              <a:gd name="T5" fmla="*/ 2147483646 h 274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495" h="2749">
                <a:moveTo>
                  <a:pt x="0" y="0"/>
                </a:moveTo>
                <a:lnTo>
                  <a:pt x="0" y="2748"/>
                </a:lnTo>
                <a:lnTo>
                  <a:pt x="3494" y="2748"/>
                </a:lnTo>
              </a:path>
            </a:pathLst>
          </a:custGeom>
          <a:noFill/>
          <a:ln w="285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4800600" y="3657600"/>
            <a:ext cx="155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668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68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68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68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68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68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E</a:t>
            </a:r>
          </a:p>
        </p:txBody>
      </p:sp>
      <p:sp>
        <p:nvSpPr>
          <p:cNvPr id="13336" name="Freeform 24"/>
          <p:cNvSpPr>
            <a:spLocks/>
          </p:cNvSpPr>
          <p:nvPr/>
        </p:nvSpPr>
        <p:spPr bwMode="auto">
          <a:xfrm>
            <a:off x="4498975" y="3784600"/>
            <a:ext cx="109538" cy="107950"/>
          </a:xfrm>
          <a:custGeom>
            <a:avLst/>
            <a:gdLst>
              <a:gd name="T0" fmla="*/ 100806710 w 69"/>
              <a:gd name="T1" fmla="*/ 168851263 h 68"/>
              <a:gd name="T2" fmla="*/ 136089059 w 69"/>
              <a:gd name="T3" fmla="*/ 133569075 h 68"/>
              <a:gd name="T4" fmla="*/ 171371407 w 69"/>
              <a:gd name="T5" fmla="*/ 100806250 h 68"/>
              <a:gd name="T6" fmla="*/ 171371407 w 69"/>
              <a:gd name="T7" fmla="*/ 68045013 h 68"/>
              <a:gd name="T8" fmla="*/ 171371407 w 69"/>
              <a:gd name="T9" fmla="*/ 35282188 h 68"/>
              <a:gd name="T10" fmla="*/ 136089059 w 69"/>
              <a:gd name="T11" fmla="*/ 0 h 68"/>
              <a:gd name="T12" fmla="*/ 100806710 w 69"/>
              <a:gd name="T13" fmla="*/ 0 h 68"/>
              <a:gd name="T14" fmla="*/ 35282349 w 69"/>
              <a:gd name="T15" fmla="*/ 0 h 68"/>
              <a:gd name="T16" fmla="*/ 0 w 69"/>
              <a:gd name="T17" fmla="*/ 35282188 h 68"/>
              <a:gd name="T18" fmla="*/ 0 w 69"/>
              <a:gd name="T19" fmla="*/ 68045013 h 68"/>
              <a:gd name="T20" fmla="*/ 0 w 69"/>
              <a:gd name="T21" fmla="*/ 100806250 h 68"/>
              <a:gd name="T22" fmla="*/ 35282349 w 69"/>
              <a:gd name="T23" fmla="*/ 133569075 h 68"/>
              <a:gd name="T24" fmla="*/ 100806710 w 69"/>
              <a:gd name="T25" fmla="*/ 168851263 h 6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69" h="68">
                <a:moveTo>
                  <a:pt x="40" y="67"/>
                </a:moveTo>
                <a:lnTo>
                  <a:pt x="54" y="53"/>
                </a:lnTo>
                <a:lnTo>
                  <a:pt x="68" y="40"/>
                </a:lnTo>
                <a:lnTo>
                  <a:pt x="68" y="27"/>
                </a:lnTo>
                <a:lnTo>
                  <a:pt x="68" y="14"/>
                </a:lnTo>
                <a:lnTo>
                  <a:pt x="54" y="0"/>
                </a:lnTo>
                <a:lnTo>
                  <a:pt x="40" y="0"/>
                </a:lnTo>
                <a:lnTo>
                  <a:pt x="14" y="0"/>
                </a:lnTo>
                <a:lnTo>
                  <a:pt x="0" y="14"/>
                </a:lnTo>
                <a:lnTo>
                  <a:pt x="0" y="27"/>
                </a:lnTo>
                <a:lnTo>
                  <a:pt x="0" y="40"/>
                </a:lnTo>
                <a:lnTo>
                  <a:pt x="14" y="53"/>
                </a:lnTo>
                <a:lnTo>
                  <a:pt x="40" y="67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 flipH="1" flipV="1">
            <a:off x="2297430" y="3858691"/>
            <a:ext cx="4218786" cy="2357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125352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pt-BR" dirty="0" err="1" smtClean="0">
                <a:solidFill>
                  <a:schemeClr val="accent2"/>
                </a:solidFill>
              </a:rPr>
              <a:t>Curvas</a:t>
            </a:r>
            <a:r>
              <a:rPr lang="en-US" altLang="pt-BR" dirty="0" smtClean="0">
                <a:solidFill>
                  <a:schemeClr val="accent2"/>
                </a:solidFill>
              </a:rPr>
              <a:t> de </a:t>
            </a:r>
            <a:r>
              <a:rPr lang="en-US" altLang="pt-BR" dirty="0" err="1" smtClean="0">
                <a:solidFill>
                  <a:schemeClr val="accent2"/>
                </a:solidFill>
              </a:rPr>
              <a:t>demanda</a:t>
            </a:r>
            <a:r>
              <a:rPr lang="en-US" altLang="pt-BR" dirty="0" smtClean="0">
                <a:solidFill>
                  <a:schemeClr val="accent2"/>
                </a:solidFill>
              </a:rPr>
              <a:t> e </a:t>
            </a:r>
            <a:r>
              <a:rPr lang="en-US" altLang="pt-BR" dirty="0" err="1" smtClean="0">
                <a:solidFill>
                  <a:schemeClr val="accent2"/>
                </a:solidFill>
              </a:rPr>
              <a:t>oferta</a:t>
            </a:r>
            <a:r>
              <a:rPr lang="en-US" altLang="pt-BR" dirty="0" smtClean="0">
                <a:solidFill>
                  <a:schemeClr val="accent2"/>
                </a:solidFill>
              </a:rPr>
              <a:t> </a:t>
            </a:r>
            <a:r>
              <a:rPr lang="en-US" altLang="pt-BR" dirty="0" err="1" smtClean="0">
                <a:solidFill>
                  <a:schemeClr val="accent2"/>
                </a:solidFill>
              </a:rPr>
              <a:t>inversas</a:t>
            </a:r>
            <a:endParaRPr lang="pt-BR" altLang="pt-BR" dirty="0" smtClean="0">
              <a:solidFill>
                <a:schemeClr val="accent2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534400" cy="4648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chemeClr val="accent2"/>
              </a:buClr>
            </a:pPr>
            <a:r>
              <a:rPr lang="pt-BR" altLang="pt-BR" sz="2800" dirty="0" smtClean="0"/>
              <a:t>Podemos usar tais curvas para encontrar a quantidade de equilíbrio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accent2"/>
              </a:buClr>
            </a:pPr>
            <a:r>
              <a:rPr lang="pt-BR" altLang="pt-BR" sz="2800" dirty="0" err="1" smtClean="0"/>
              <a:t>P</a:t>
            </a:r>
            <a:r>
              <a:rPr lang="pt-BR" altLang="pt-BR" sz="2800" baseline="-25000" dirty="0" err="1" smtClean="0"/>
              <a:t>s</a:t>
            </a:r>
            <a:r>
              <a:rPr lang="pt-BR" altLang="pt-BR" sz="2800" dirty="0" smtClean="0"/>
              <a:t>(q*) = curva de oferta inversa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accent2"/>
              </a:buClr>
            </a:pPr>
            <a:r>
              <a:rPr lang="pt-BR" altLang="pt-BR" sz="2800" dirty="0" err="1" smtClean="0"/>
              <a:t>P</a:t>
            </a:r>
            <a:r>
              <a:rPr lang="pt-BR" altLang="pt-BR" sz="2800" baseline="-25000" dirty="0" err="1" smtClean="0"/>
              <a:t>d</a:t>
            </a:r>
            <a:r>
              <a:rPr lang="pt-BR" altLang="pt-BR" sz="2800" dirty="0" smtClean="0"/>
              <a:t>(q*) = curva de demanda inversa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accent2"/>
              </a:buClr>
            </a:pPr>
            <a:r>
              <a:rPr lang="pt-BR" altLang="pt-BR" sz="2800" dirty="0" smtClean="0"/>
              <a:t>Equilíbrio: </a:t>
            </a:r>
            <a:r>
              <a:rPr lang="pt-BR" altLang="pt-BR" sz="2800" dirty="0" err="1" smtClean="0"/>
              <a:t>P</a:t>
            </a:r>
            <a:r>
              <a:rPr lang="pt-BR" altLang="pt-BR" sz="2800" baseline="-25000" dirty="0" err="1" smtClean="0"/>
              <a:t>s</a:t>
            </a:r>
            <a:r>
              <a:rPr lang="pt-BR" altLang="pt-BR" sz="2800" dirty="0" smtClean="0"/>
              <a:t>(q*) = </a:t>
            </a:r>
            <a:r>
              <a:rPr lang="pt-BR" altLang="pt-BR" sz="2800" dirty="0" err="1" smtClean="0"/>
              <a:t>P</a:t>
            </a:r>
            <a:r>
              <a:rPr lang="pt-BR" altLang="pt-BR" sz="2800" baseline="-25000" dirty="0" err="1" smtClean="0"/>
              <a:t>d</a:t>
            </a:r>
            <a:r>
              <a:rPr lang="pt-BR" altLang="pt-BR" sz="2800" dirty="0" smtClean="0"/>
              <a:t>(q*)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accent2"/>
              </a:buClr>
            </a:pPr>
            <a:endParaRPr lang="pt-BR" altLang="pt-BR" sz="2800" dirty="0"/>
          </a:p>
          <a:p>
            <a:pPr marL="609600" indent="-609600" eaLnBrk="1" hangingPunct="1">
              <a:lnSpc>
                <a:spcPct val="90000"/>
              </a:lnSpc>
              <a:buClr>
                <a:schemeClr val="accent2"/>
              </a:buClr>
            </a:pPr>
            <a:r>
              <a:rPr lang="pt-BR" altLang="pt-BR" sz="2800" dirty="0" smtClean="0"/>
              <a:t>Exemplo com as curvas de demanda e oferta lineares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accent2"/>
              </a:buClr>
            </a:pPr>
            <a:r>
              <a:rPr lang="pt-BR" altLang="pt-BR" sz="2800" dirty="0" smtClean="0"/>
              <a:t>D(p) = a – </a:t>
            </a:r>
            <a:r>
              <a:rPr lang="pt-BR" altLang="pt-BR" sz="2800" dirty="0" err="1" smtClean="0"/>
              <a:t>bp</a:t>
            </a:r>
            <a:endParaRPr lang="pt-BR" altLang="pt-BR" sz="2800" dirty="0" smtClean="0"/>
          </a:p>
          <a:p>
            <a:pPr marL="609600" indent="-609600" eaLnBrk="1" hangingPunct="1">
              <a:lnSpc>
                <a:spcPct val="90000"/>
              </a:lnSpc>
              <a:buClr>
                <a:schemeClr val="accent2"/>
              </a:buClr>
            </a:pPr>
            <a:r>
              <a:rPr lang="pt-BR" altLang="pt-BR" sz="2800" dirty="0" smtClean="0"/>
              <a:t>S(p) = c + </a:t>
            </a:r>
            <a:r>
              <a:rPr lang="pt-BR" altLang="pt-BR" sz="2800" dirty="0" err="1" smtClean="0"/>
              <a:t>dp</a:t>
            </a:r>
            <a:endParaRPr lang="pt-BR" altLang="pt-B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</TotalTime>
  <Words>1604</Words>
  <Application>Microsoft Office PowerPoint</Application>
  <PresentationFormat>Apresentação na tela (4:3)</PresentationFormat>
  <Paragraphs>288</Paragraphs>
  <Slides>33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9" baseType="lpstr">
      <vt:lpstr>Times New Roman</vt:lpstr>
      <vt:lpstr>Arial</vt:lpstr>
      <vt:lpstr>Tahoma</vt:lpstr>
      <vt:lpstr>Symbol</vt:lpstr>
      <vt:lpstr>Math1</vt:lpstr>
      <vt:lpstr>Estrutura padrão</vt:lpstr>
      <vt:lpstr>Equilíbrio</vt:lpstr>
      <vt:lpstr>Princípios fundamentais da microeconomia</vt:lpstr>
      <vt:lpstr>Equilíbrio no mercado</vt:lpstr>
      <vt:lpstr>Porque p* é um preço de equilíbrio?</vt:lpstr>
      <vt:lpstr>Equilíbrio de mercado</vt:lpstr>
      <vt:lpstr>Dois casos especiais</vt:lpstr>
      <vt:lpstr>Oferta fixa</vt:lpstr>
      <vt:lpstr>Oferta infinitamente elástica</vt:lpstr>
      <vt:lpstr>Curvas de demanda e oferta inversas</vt:lpstr>
      <vt:lpstr>Curvas de demanda e oferta inversas</vt:lpstr>
      <vt:lpstr>Estática comparativa</vt:lpstr>
      <vt:lpstr>Equilíbrio de mercado</vt:lpstr>
      <vt:lpstr>Tributação</vt:lpstr>
      <vt:lpstr>Tipos de impostos</vt:lpstr>
      <vt:lpstr>Tipos de impostos</vt:lpstr>
      <vt:lpstr>Imposto sobre a quantidade</vt:lpstr>
      <vt:lpstr>Imposto sobre a quantidade</vt:lpstr>
      <vt:lpstr>Imposto sobre a quantidade</vt:lpstr>
      <vt:lpstr>Apresentação do PowerPoint</vt:lpstr>
      <vt:lpstr>Uso das inversas</vt:lpstr>
      <vt:lpstr>Os efeitos do tributo</vt:lpstr>
      <vt:lpstr>Os efeitos do tributo</vt:lpstr>
      <vt:lpstr>Algebricamente</vt:lpstr>
      <vt:lpstr>Repasse do imposto</vt:lpstr>
      <vt:lpstr>Casos especiais</vt:lpstr>
      <vt:lpstr>Oferta fixa</vt:lpstr>
      <vt:lpstr>Oferta infinitamente elástica</vt:lpstr>
      <vt:lpstr>Casos intermediários</vt:lpstr>
      <vt:lpstr>Tributação</vt:lpstr>
      <vt:lpstr>Receita Tributária...</vt:lpstr>
      <vt:lpstr>Como o imposto afeta o bem-estar...</vt:lpstr>
      <vt:lpstr>Tributação</vt:lpstr>
      <vt:lpstr>Eficiência de Pareto</vt:lpstr>
    </vt:vector>
  </TitlesOfParts>
  <Company>fearp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Motivação</dc:title>
  <dc:creator>elaine</dc:creator>
  <cp:lastModifiedBy>User</cp:lastModifiedBy>
  <cp:revision>41</cp:revision>
  <dcterms:created xsi:type="dcterms:W3CDTF">2003-09-04T16:07:08Z</dcterms:created>
  <dcterms:modified xsi:type="dcterms:W3CDTF">2018-04-09T16:46:42Z</dcterms:modified>
</cp:coreProperties>
</file>