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143500" type="screen16x9"/>
  <p:notesSz cx="6858000" cy="9144000"/>
  <p:embeddedFontLst>
    <p:embeddedFont>
      <p:font typeface="Montserrat" panose="020B0604020202020204" charset="0"/>
      <p:regular r:id="rId63"/>
      <p:bold r:id="rId64"/>
      <p:italic r:id="rId65"/>
      <p:boldItalic r:id="rId66"/>
    </p:embeddedFont>
    <p:embeddedFont>
      <p:font typeface="Lato" panose="020B0604020202020204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e Peres Chiaradia Bissol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7T19:39:02.235" idx="1">
    <p:pos x="720" y="741"/>
    <p:text>A partir de 1985 tentativas de frear a inflação restringiram os investimentos, principalmente os privados.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0630b4bf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0630b4bf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0630b4bf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0630b4bf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0630b4bf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0630b4bf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0630b4bf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0630b4bf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0630b4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0630b4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Essa tabela analisa a elasticidade-produto de alguns tipos de infraestrutura em diversos lugares no mundo. O que chama atenção são esses indicadores em especial, mostram que a elasticidade produto de estoques de cap fisico de trans era igual em 1993, tanto para paises da ocde quanto para paises em desenvolvimento. A gente ve tambem que os paises da ocde apresentam uma variação significativa do produto para uma variaçao de 1% em estoques de capital publico de infraesrutura.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bc8540c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bc8540c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630b4b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630b4b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0630b4bf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0630b4bf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0630b4bf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0630b4bf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0630b4bf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0630b4bf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bc8540cb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bc8540cb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2c51ce8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02c51ce8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02c51ce8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02c51ce8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uma melhor infraestrutura permite a gestão mais eficaz dos custos privados, possibilitando a diminuição dos preços relativos 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produção local e ganhos de produtividade, gerando impactos positivos nas exportações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 importações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bc8540cb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bc8540cb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bc8540cb6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bc8540cb6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02c51ce8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02c51ce8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02c51ce8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02c51ce8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1de16fb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1de16fb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bc8540cb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bc8540cb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bc8540cb6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bc8540cb6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bc8540cb6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bc8540cb6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be04b917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be04b917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bc8540cb6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bc8540cb6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bc8540cb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bc8540cb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bc8540cb6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bc8540cb6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bc8540cb6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bc8540cb6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bc8540cb6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bc8540cb6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be04b9179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be04b9179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be04b917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be04b917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bc8540cb6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9bc8540cb6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bc8540cb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bc8540cb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bc8540cb6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bc8540cb6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000">
                <a:latin typeface="Lato"/>
                <a:ea typeface="Lato"/>
                <a:cs typeface="Lato"/>
                <a:sym typeface="Lato"/>
              </a:rPr>
              <a:t>1° ponto: Tal situação ocorre devido à baixa densidade populacional das duas regiões aliada aos altos investimentos que foram feitos, principalmente em hidroeletricidade.</a:t>
            </a:r>
            <a:endParaRPr sz="5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bc8540cb6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bc8540cb6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b50194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b50194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0b50194f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a0b50194f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b50194f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b50194f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0b50194f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0b50194f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0b50194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0b50194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a0b50194f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a0b50194f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bc8540cb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bc8540cb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0bbf2f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0bbf2fc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0bbf2fc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0bbf2fc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0bbf2fc0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a0bbf2fc0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0bbf2fc0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0bbf2fc0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1d4ff50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1d4ff50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0bbf2fc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a0bbf2fc0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a0bbf2fc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a0bbf2fc0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0e5aee9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a0e5aee9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0e5aee9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a0e5aee9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02c51ce8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02c51ce8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0e5aee9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0e5aee9c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02c51ce86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02c51ce86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bc8540ce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bc8540ce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03850" y="946925"/>
            <a:ext cx="60702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Infraestrutura, Investimento Público e Crescimento Econômico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003850" y="3602625"/>
            <a:ext cx="34707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Cleber Gabriel Zanin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Isabele Peres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Lucas Gallette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297500" y="9271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Lato"/>
                <a:ea typeface="Lato"/>
                <a:cs typeface="Lato"/>
                <a:sym typeface="Lato"/>
              </a:rPr>
              <a:t>Os investimentos em infraestrutura impactam na economia por meio de canais diretos e indiretos.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641325" y="2032525"/>
            <a:ext cx="2377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Diretos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5231350" y="2032525"/>
            <a:ext cx="2377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Indiretos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343950" y="2306550"/>
            <a:ext cx="3590100" cy="1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Expansão da capacidade de abastecimento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Escoamento da produção 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934050" y="2458950"/>
            <a:ext cx="29724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Melhoria na produtividade total dos fatores 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8366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A </a:t>
            </a:r>
            <a:r>
              <a:rPr lang="pt-BR" sz="2300" b="1"/>
              <a:t>infraestrutura </a:t>
            </a:r>
            <a:r>
              <a:rPr lang="pt-BR" sz="2300"/>
              <a:t>– quer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promovida pelo Estado, quer pela iniciativa privada – tem o potencial de tornar mais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rentáveis, e consequentemente mais atraentes, os investimentos produtivos, conferindo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maior eficiência ao sistema econômico 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2213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 e comércio internacional</a:t>
            </a:r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1297500" y="11103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Setor exportador: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Redução dos custos logísticos e viabilização da prática de preços mais baixos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 b="1"/>
              <a:t>Setor importador: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Diminuição no preço dos bens importados → pressiona os produtores nacionais devido a competitividade.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A redução nos preços, resultante de uma melhor infraestrutura, permite a importação de um maior volume de bens de capital → viabiliza a renovação e a modernização tecnológica do parque industrial.  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6686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Do lado do consumidor, os benefícios gerados por uma melhor infraestrutura aumentam o poder de compra (pela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redução dos preços), além de elevarem a disponibilidade de bens, ampliando as possibilidades de consumo e gerando ganhos de bem-estar. 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Elasticidade-produto da infraestrutura</a:t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475" y="926200"/>
            <a:ext cx="6231775" cy="37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1486163" y="1975925"/>
            <a:ext cx="6048000" cy="454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1486175" y="2806175"/>
            <a:ext cx="6048000" cy="454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1486175" y="3260675"/>
            <a:ext cx="6048000" cy="345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Relação positiva entre renda e demanda por melhorias de infraestrutura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População com acesso a eletricidade</a:t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075225"/>
            <a:ext cx="6780275" cy="38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População com acesso a servidores de internet seguros</a:t>
            </a:r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6469450" cy="37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População com acesso a saneamento básico</a:t>
            </a:r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7038900" cy="3576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Estradas pavimentadas</a:t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7038901" cy="345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Panorama histórico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/>
              <a:t>Tentativas frustradas</a:t>
            </a:r>
            <a:endParaRPr sz="1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Infraestrutura logística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Modais de transportes no Brasil</a:t>
            </a:r>
            <a:endParaRPr sz="3000"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Rodoviário</a:t>
            </a:r>
            <a:endParaRPr sz="1900"/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Ferroviário</a:t>
            </a:r>
            <a:endParaRPr sz="1900"/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Aéreo</a:t>
            </a:r>
            <a:endParaRPr sz="1900"/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Portuário</a:t>
            </a:r>
            <a:endParaRPr sz="1900"/>
          </a:p>
        </p:txBody>
      </p:sp>
      <p:sp>
        <p:nvSpPr>
          <p:cNvPr id="257" name="Google Shape;257;p33"/>
          <p:cNvSpPr txBox="1"/>
          <p:nvPr/>
        </p:nvSpPr>
        <p:spPr>
          <a:xfrm>
            <a:off x="4266800" y="1657650"/>
            <a:ext cx="4055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Modal que transporta 61,1% de nossa produção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3437525" y="1850400"/>
            <a:ext cx="684900" cy="3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3437525" y="2499675"/>
            <a:ext cx="684900" cy="3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5560850" y="2571750"/>
            <a:ext cx="146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20,7%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body" idx="1"/>
          </p:nvPr>
        </p:nvSpPr>
        <p:spPr>
          <a:xfrm>
            <a:off x="1297500" y="773175"/>
            <a:ext cx="70389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 maioria dos recursos investidos no setor de transportes é alocada para o modal rodoviário.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2001 -  76% do total de investimento em transportes para o subsetor rodoviário.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Entre 2002 e 2008 - entre 58% e 74%  do total de recursos do setor de transportes.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Em segundo lugar vem o modal ferroviário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19,5% do total de gastos em transportes no período compreendido  entre 2001 e 2008.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/>
          <p:nvPr/>
        </p:nvSpPr>
        <p:spPr>
          <a:xfrm>
            <a:off x="4419600" y="1393650"/>
            <a:ext cx="4296600" cy="2356200"/>
          </a:xfrm>
          <a:prstGeom prst="wedgeRoundRectCallout">
            <a:avLst>
              <a:gd name="adj1" fmla="val -59677"/>
              <a:gd name="adj2" fmla="val -20589"/>
              <a:gd name="adj3" fmla="val 0"/>
            </a:avLst>
          </a:prstGeom>
          <a:solidFill>
            <a:srgbClr val="6FA8DC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908575" y="590900"/>
            <a:ext cx="3254400" cy="3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Somente 11,1% das estradas brasileiras são pavimentadas.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O Brasil tem aproximadamente 1,7 milhões de quilômetros de rodovias e apenas cerca de 200 mil quilômetros são asfaltados</a:t>
            </a:r>
            <a:endParaRPr sz="2000"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sp>
        <p:nvSpPr>
          <p:cNvPr id="272" name="Google Shape;272;p35"/>
          <p:cNvSpPr txBox="1"/>
          <p:nvPr/>
        </p:nvSpPr>
        <p:spPr>
          <a:xfrm>
            <a:off x="4713900" y="1571575"/>
            <a:ext cx="3772800" cy="2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Isso eleva os custos logísticos que acabam por elevar o preço dos produtos, tornando o país menos competitivo no cenário internacional.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1284075" y="11746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Além de apresentar um custo de transporte elevado comparado a outros modais, o modal rodoviário também é um grande poluidor do meio ambiente. 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900"/>
              <a:t>Quanto pior o estado das rodovias, maior será o desgaste do veículo no trajeto, o que por sua vez aumenta o consumo de combustíveis fósseis (principalmente o óleo diesel no caso dos caminhões) e a emissão de gás carbônico na atmosfera, gerando maiores custos econômicos e ambientais para o país  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470825"/>
            <a:ext cx="6935000" cy="43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Diferenças entre regiões</a:t>
            </a:r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Nas regiões mais desenvolvidas (Sul e Sudeste) a proporção de rodovias em ótimo e bom estado é consideravelmente superior à mesma proporção nas regiões menos desenvolvidas (Norte e Nordeste). </a:t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Avaliação das rodovias - estado geral por região (%)</a:t>
            </a:r>
            <a:endParaRPr/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 t="21923"/>
          <a:stretch/>
        </p:blipFill>
        <p:spPr>
          <a:xfrm>
            <a:off x="1771038" y="1677450"/>
            <a:ext cx="6091825" cy="262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países</a:t>
            </a: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/>
              <a:t>Rússia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900"/>
              <a:t>81% do transporte de cargas é realizado por meio de ferrovias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900"/>
              <a:t>8% por meio de rodovias. </a:t>
            </a:r>
            <a:endParaRPr sz="1900"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/>
              <a:t>Estados Unidos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900"/>
              <a:t>43% do transporte de cargas é realizado por meio de ferrovias 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900"/>
              <a:t>32% por meio de rodovias.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  <p:sp>
        <p:nvSpPr>
          <p:cNvPr id="303" name="Google Shape;303;p40"/>
          <p:cNvSpPr txBox="1"/>
          <p:nvPr/>
        </p:nvSpPr>
        <p:spPr>
          <a:xfrm>
            <a:off x="7127725" y="4069200"/>
            <a:ext cx="1208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(ANTT, 2005) 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810425" y="1651825"/>
            <a:ext cx="4977600" cy="20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 energética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143000" y="5208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Grave problema fiscal no início da década de ‘80 levou a um declínio dos investimentos em infraestrutura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76900"/>
            <a:ext cx="7038899" cy="376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Participação no consumo final energético por setor</a:t>
            </a:r>
            <a:endParaRPr/>
          </a:p>
        </p:txBody>
      </p:sp>
      <p:sp>
        <p:nvSpPr>
          <p:cNvPr id="314" name="Google Shape;314;p42"/>
          <p:cNvSpPr txBox="1">
            <a:spLocks noGrp="1"/>
          </p:cNvSpPr>
          <p:nvPr>
            <p:ph type="body" idx="1"/>
          </p:nvPr>
        </p:nvSpPr>
        <p:spPr>
          <a:xfrm>
            <a:off x="1297500" y="1527275"/>
            <a:ext cx="2691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Montserrat"/>
                <a:ea typeface="Montserrat"/>
                <a:cs typeface="Montserrat"/>
                <a:sym typeface="Montserrat"/>
              </a:rPr>
              <a:t>Em 2012: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269999" lvl="0" indent="-323850" algn="l" rtl="0">
              <a:spcBef>
                <a:spcPts val="16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500">
                <a:latin typeface="Montserrat"/>
                <a:ea typeface="Montserrat"/>
                <a:cs typeface="Montserrat"/>
                <a:sym typeface="Montserrat"/>
              </a:rPr>
              <a:t>Setor industrial - 38% de participação no consumo final energético em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269999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500">
                <a:latin typeface="Montserrat"/>
                <a:ea typeface="Montserrat"/>
                <a:cs typeface="Montserrat"/>
                <a:sym typeface="Montserrat"/>
              </a:rPr>
              <a:t>Setor de transportes - 33%</a:t>
            </a:r>
            <a:endParaRPr sz="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00"/>
          </a:p>
        </p:txBody>
      </p:sp>
      <p:pic>
        <p:nvPicPr>
          <p:cNvPr id="315" name="Google Shape;315;p42"/>
          <p:cNvPicPr preferRelativeResize="0"/>
          <p:nvPr/>
        </p:nvPicPr>
        <p:blipFill rotWithShape="1">
          <a:blip r:embed="rId3">
            <a:alphaModFix/>
          </a:blip>
          <a:srcRect l="11805" r="17035"/>
          <a:stretch/>
        </p:blipFill>
        <p:spPr>
          <a:xfrm>
            <a:off x="4445175" y="1152025"/>
            <a:ext cx="4042275" cy="32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 txBox="1"/>
          <p:nvPr/>
        </p:nvSpPr>
        <p:spPr>
          <a:xfrm>
            <a:off x="5577925" y="4476400"/>
            <a:ext cx="30756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Fonte: Balanço Energético Nacional (2012)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1297500" y="18723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 relação entre crescimento econômico e consumo de energia no mundo em desenvolvimento tem sido fortemente influenciada pela medida em que o crescimento melhora a condição econômica daqueles que previamente viviam na pobreza.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Acesso a eletricidade →  aumento do emprego e da renda dos mais pobres por meio de crescimento econômico.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322" name="Google Shape;322;p4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Crescimento econômico e consumo de energia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Crescimento econômico e consumo de energia</a:t>
            </a:r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1"/>
          </p:nvPr>
        </p:nvSpPr>
        <p:spPr>
          <a:xfrm>
            <a:off x="1297500" y="18723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Investidores tendem a localizar seus negócios em áreas com tecnologia, informação e comunicação eficientes.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/>
              <a:t> Melhorias desses serviços → aumento de investimentos e melhora das atividades empresariais → favorece estado geral da economia → geração de ambiente positivo para as pessoas de baixa renda.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Cadeia de petróleo e gás</a:t>
            </a:r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1"/>
          </p:nvPr>
        </p:nvSpPr>
        <p:spPr>
          <a:xfrm>
            <a:off x="1221300" y="1186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Segundo relatório sobre as perspectivas de produção energética global da IEA (International Energy Agency) de 2013, o Brasil deve desempenhar papel central na oferta mundial de petróleo até 2033, transformando-se no sexto maior produtor mundial, com 6,5 milhões de barris por dia.</a:t>
            </a:r>
            <a:endParaRPr sz="1500"/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O investimento em P&amp;D é crucial para possibilitar a exploração das cadeias do </a:t>
            </a:r>
            <a:r>
              <a:rPr lang="pt-BR" sz="1500" b="1"/>
              <a:t>pré-sal</a:t>
            </a:r>
            <a:r>
              <a:rPr lang="pt-BR" sz="1500"/>
              <a:t>, com destaque para a Bacia de Santos. </a:t>
            </a:r>
            <a:endParaRPr sz="1500"/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Assim como outras áreas de infraestrutura, o desenvolvimento da cadeia produtiva de petróleo e gás enfrenta gargalos, como por exemplo, a dificuldade de se estabelecer regimes de exploração eficientes, trazendo novamente a questão do público x privado.</a:t>
            </a:r>
            <a:endParaRPr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Energia elétrica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3991950" y="1307850"/>
            <a:ext cx="11601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Dilema: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  <p:sp>
        <p:nvSpPr>
          <p:cNvPr id="341" name="Google Shape;341;p46"/>
          <p:cNvSpPr txBox="1"/>
          <p:nvPr/>
        </p:nvSpPr>
        <p:spPr>
          <a:xfrm>
            <a:off x="1297500" y="1980800"/>
            <a:ext cx="2444100" cy="2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Necessidade de expansão do sistema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46"/>
          <p:cNvSpPr txBox="1"/>
          <p:nvPr/>
        </p:nvSpPr>
        <p:spPr>
          <a:xfrm>
            <a:off x="5583425" y="1980800"/>
            <a:ext cx="2444100" cy="2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Impactos Ambientais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(Externalidades)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46"/>
          <p:cNvSpPr/>
          <p:nvPr/>
        </p:nvSpPr>
        <p:spPr>
          <a:xfrm>
            <a:off x="4283250" y="2314550"/>
            <a:ext cx="577500" cy="510300"/>
          </a:xfrm>
          <a:prstGeom prst="mathMultiply">
            <a:avLst>
              <a:gd name="adj1" fmla="val 2352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Energia elétrica</a:t>
            </a:r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1297500" y="12627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 Atualmente: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Hidrelétricas respondem por 80% da energia elétrica consumida no Brasil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Estimativas de redução desta participação na próxima década.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Apesar de apenas 35% do potencial hidrelétrico terem sido aproveitados, o restante encontra-se na área amazônica →  limites ambientais e logísticos são crescentes → aumenta os custos marginais da exploração.</a:t>
            </a:r>
            <a:endParaRPr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Energia elétrica</a:t>
            </a:r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1297500" y="14971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Novas hidrelétricas  → modelos de usinas a fio d’água → capacidade anterior de armazenagem (três anos) declinou para apenas cinco meses.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Tendência → matriz hidro de energia elétrica brasileira perder espaço para outras fontes não renováveis → termoelétricas e os biocombustíveis.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Outra tendência é de manter o quadro de subinvestimento nas fontes de energia renováveis →  elevado custo de implementação.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 Natureza dos Projetos de Energia com Participação do Setor Privado</a:t>
            </a: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projetos de energia podem ser classificados em: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Concessões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 Greenfield 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Privatizações</a:t>
            </a: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2980325" y="2079000"/>
            <a:ext cx="3684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"/>
          <p:cNvSpPr/>
          <p:nvPr/>
        </p:nvSpPr>
        <p:spPr>
          <a:xfrm>
            <a:off x="3572250" y="1974125"/>
            <a:ext cx="3867600" cy="1101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 txBox="1"/>
          <p:nvPr/>
        </p:nvSpPr>
        <p:spPr>
          <a:xfrm>
            <a:off x="3586275" y="1965075"/>
            <a:ext cx="38676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setor privado assume o risco financeiro e operacional do projeto, que envolve reabilitação ou expansão de ativos já existentes e cuja propriedade é mantida usualmente com o governo.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 Natureza dos Projetos de Energia com Participação do Setor Privado</a:t>
            </a: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projetos de energia podem ser classificados em: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Concessões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 Greenfield 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Privatizações</a:t>
            </a:r>
            <a:endParaRPr/>
          </a:p>
        </p:txBody>
      </p:sp>
      <p:sp>
        <p:nvSpPr>
          <p:cNvPr id="371" name="Google Shape;371;p50"/>
          <p:cNvSpPr/>
          <p:nvPr/>
        </p:nvSpPr>
        <p:spPr>
          <a:xfrm>
            <a:off x="2980325" y="2460000"/>
            <a:ext cx="3684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3572250" y="2278925"/>
            <a:ext cx="3867600" cy="6354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 txBox="1"/>
          <p:nvPr/>
        </p:nvSpPr>
        <p:spPr>
          <a:xfrm>
            <a:off x="3586275" y="2269875"/>
            <a:ext cx="3867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Projetos novos, com propriedade do setor privado ou do governo.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 Natureza dos Projetos de Energia com Participação do Setor Privado</a:t>
            </a:r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projetos de energia podem ser classificados em: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Concessões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 Greenfield 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Privatizações</a:t>
            </a:r>
            <a:endParaRPr/>
          </a:p>
        </p:txBody>
      </p:sp>
      <p:sp>
        <p:nvSpPr>
          <p:cNvPr id="380" name="Google Shape;380;p51"/>
          <p:cNvSpPr/>
          <p:nvPr/>
        </p:nvSpPr>
        <p:spPr>
          <a:xfrm>
            <a:off x="2980325" y="2841000"/>
            <a:ext cx="3684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1"/>
          <p:cNvSpPr/>
          <p:nvPr/>
        </p:nvSpPr>
        <p:spPr>
          <a:xfrm>
            <a:off x="3572250" y="2736125"/>
            <a:ext cx="3867600" cy="6354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1"/>
          <p:cNvSpPr txBox="1"/>
          <p:nvPr/>
        </p:nvSpPr>
        <p:spPr>
          <a:xfrm>
            <a:off x="3586275" y="2727075"/>
            <a:ext cx="3867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Envolvem a transferência de propriedade dos ativos para o setor privado.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anos 80 e a “década perdida”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O nacional desenvolvimentismo, baseado em investimento estatal e financiamento externo entra em crise nos anos finais da Ditadura Militar.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Queda nas taxas de investimento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Altas taxas de inflação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desigualdade social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Altas taxas de juro interna e externa, prejudicando o balanço de pagamentos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dívida interna, agravada pela política fiscal expansionista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Alta concentração de renda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>
            <a:spLocks noGrp="1"/>
          </p:cNvSpPr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Distribuição Geográfica dos Investimentos em Energia </a:t>
            </a:r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1"/>
          </p:nvPr>
        </p:nvSpPr>
        <p:spPr>
          <a:xfrm>
            <a:off x="1297500" y="1737450"/>
            <a:ext cx="7038900" cy="20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O investimento privado em energia não se mostra homogeneamente alocado pelos diversos estados ou regiões do país, refletindo a concentração não somente das potencialidades para geração de energia do país em alguns estados, mas também das atividades econômicas.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500"/>
              <a:t>Pensando nisso, o gráfico a seguir traz informações da distribuição citada.</a:t>
            </a:r>
            <a:endParaRPr sz="1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Distribuição do Investimento Privado per Capita em Projetos de Energia entre Regiões: 1990 – 2009</a:t>
            </a:r>
            <a:endParaRPr sz="2100"/>
          </a:p>
        </p:txBody>
      </p:sp>
      <p:sp>
        <p:nvSpPr>
          <p:cNvPr id="394" name="Google Shape;394;p53"/>
          <p:cNvSpPr txBox="1">
            <a:spLocks noGrp="1"/>
          </p:cNvSpPr>
          <p:nvPr>
            <p:ph type="body" idx="1"/>
          </p:nvPr>
        </p:nvSpPr>
        <p:spPr>
          <a:xfrm>
            <a:off x="5076350" y="4592900"/>
            <a:ext cx="3327300" cy="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Fonte: Banco Mundial (2011a) </a:t>
            </a:r>
            <a:endParaRPr sz="1400"/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25" y="1338938"/>
            <a:ext cx="539115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body" idx="1"/>
          </p:nvPr>
        </p:nvSpPr>
        <p:spPr>
          <a:xfrm>
            <a:off x="1297500" y="957950"/>
            <a:ext cx="70389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Densidade demográfica influencia os dados do gráfico!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Em termos de investimento per capita, o Centro-Oeste lidera seguido do Norte com valores de US$ 1.500 e US$ 1.460 por habitante, respectivamente.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 A região Sul ocupa a terceira colocação, com um investimento per capita de US$ 810.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 O desapontamento fica por conta da região Nordeste, que mesmo tendo uma população  consideravelmente menor que a do sudeste aparece em quinto e último lugar, com um investimento por habitante de US$ 550 dólares contra US$ 620 dólares do Sudeste. </a:t>
            </a:r>
            <a:endParaRPr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Gargalos de infraestrutura</a:t>
            </a:r>
            <a:endParaRPr b="1"/>
          </a:p>
        </p:txBody>
      </p:sp>
      <p:sp>
        <p:nvSpPr>
          <p:cNvPr id="406" name="Google Shape;406;p55"/>
          <p:cNvSpPr txBox="1"/>
          <p:nvPr/>
        </p:nvSpPr>
        <p:spPr>
          <a:xfrm>
            <a:off x="653650" y="3303650"/>
            <a:ext cx="35229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Diferentes abordagens </a:t>
            </a:r>
            <a:endParaRPr/>
          </a:p>
        </p:txBody>
      </p:sp>
      <p:sp>
        <p:nvSpPr>
          <p:cNvPr id="412" name="Google Shape;412;p56"/>
          <p:cNvSpPr txBox="1">
            <a:spLocks noGrp="1"/>
          </p:cNvSpPr>
          <p:nvPr>
            <p:ph type="body" idx="1"/>
          </p:nvPr>
        </p:nvSpPr>
        <p:spPr>
          <a:xfrm>
            <a:off x="1297500" y="1431375"/>
            <a:ext cx="3403200" cy="32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Relações macroeconômicas positivas do investimento em infraestrutura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Estado de Tecnologia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Demanda agregada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Geração de empregos (Lei de Okun)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Aumento da produtividade dos insumos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2"/>
          </p:nvPr>
        </p:nvSpPr>
        <p:spPr>
          <a:xfrm>
            <a:off x="4933200" y="1470450"/>
            <a:ext cx="34032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Relações microeconômicas positivas do investimento em infraestrutura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Redução do custo de Produção das firmas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Redução das perdas relacionadas a logística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Estimula a competição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Maiores oportunidades de lucro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investimento médio ideal para sustentar o crescimento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900" y="1796000"/>
            <a:ext cx="7153125" cy="20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questão do investimento público x privado</a:t>
            </a:r>
            <a:endParaRPr/>
          </a:p>
        </p:txBody>
      </p:sp>
      <p:pic>
        <p:nvPicPr>
          <p:cNvPr id="425" name="Google Shape;4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825" y="1634800"/>
            <a:ext cx="7354225" cy="25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investimento público em infraestrutura</a:t>
            </a:r>
            <a:endParaRPr/>
          </a:p>
        </p:txBody>
      </p:sp>
      <p:sp>
        <p:nvSpPr>
          <p:cNvPr id="431" name="Google Shape;431;p5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Predominante até meados do século XX	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A infraestrutura deveria ser provida pelo governo de modo a garantir o bem-estar da população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Dificuldades fiscais de responder a demanda iniciaram o movimento de privatização e regulação dessas atividades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Falhas de coordenação, restrições fiscais e rigidez orçamentária, mal planejamento e gestão de projetos, incerteza elevada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Endividamento externo do setor público para fins de investimento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Resultava numa tendência declinante dos investimentos, bem como causava uma estagnação do crescimento do PIB</a:t>
            </a:r>
            <a:endParaRPr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importância do setor privado</a:t>
            </a:r>
            <a:endParaRPr/>
          </a:p>
        </p:txBody>
      </p:sp>
      <p:sp>
        <p:nvSpPr>
          <p:cNvPr id="437" name="Google Shape;437;p6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O investimento privado em infraestrutura surge como uma alternativa ao investimento público, a medida que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Dinamiza o mercado interno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Possibilita a competição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Contribui com o crescimento do PIB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Serve de contraparte aos gargalos relacionados ao investimento público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barreiras aos investidores privados</a:t>
            </a:r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Baixa operacionalidade das agências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Incerteza -&gt; </a:t>
            </a:r>
            <a:r>
              <a:rPr lang="pt-BR" sz="1600" i="1"/>
              <a:t>sunk costs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Imprevisibilidade dos custos de mitigação e do tempo necessário ao licenciamento ambiental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Baixo acesso ao mercado de crédito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Taxas de juro altas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Poucos incentivos fiscais e tributários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Burocracia em geral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297500" y="384025"/>
            <a:ext cx="66015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medidas do Plano Cruzado (1986)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1297500" y="1147875"/>
            <a:ext cx="7311000" cy="36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O Plano Cruzado, sob o slogan de “inflação zero” visava reduzir a inflação por meio de:</a:t>
            </a:r>
            <a:endParaRPr sz="15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Reforma monetária (Transformação de Cruzeiro em Cruzado, que valia 1000x mais)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pt-BR" sz="1300"/>
              <a:t>Política monetária contracionista -&gt; aumenta a taxa de juros -&gt; reduz investimento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Congelamento de preços e de correção automática de salários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pt-BR" sz="1300"/>
              <a:t>Diminui a rentabilidade dos investimentos, tornando-os menos atrativos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Congelamento da Taxa de Câmbio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pt-BR" sz="1300"/>
              <a:t>Perda de reservas internacionais -&gt; reduz investimento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Criação do Fundo Nacional de Desenvolvimento (FND) -&gt; Plano de Metas responsável pela área de infra-estrutura econômica</a:t>
            </a:r>
            <a:endParaRPr sz="15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Políticas Públicas</a:t>
            </a:r>
            <a:endParaRPr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54" name="Google Shape;454;p63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28641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Serviços de transporte, saneamento, energia e telecomunicações são insumos críticos no processo produtivo, elevando a produtividade dos fatores e o bem-estar da população. Porém, o nível de investimento em infraestrutura é insuficiente, e o Estado tem sido chamado para prover esses serviços.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A percepção de que, em muitos casos, esses serviços são bens públicos, com fortes </a:t>
            </a:r>
            <a:r>
              <a:rPr lang="pt-BR" sz="1600" b="1"/>
              <a:t>externalidades</a:t>
            </a:r>
            <a:r>
              <a:rPr lang="pt-BR" sz="1600"/>
              <a:t>, ou bens privados cuja produção não seria economicamente viável a não ser com um monopólio natural, reforçou a intervenção do Estado.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60" name="Google Shape;460;p64"/>
          <p:cNvSpPr txBox="1">
            <a:spLocks noGrp="1"/>
          </p:cNvSpPr>
          <p:nvPr>
            <p:ph type="body" idx="1"/>
          </p:nvPr>
        </p:nvSpPr>
        <p:spPr>
          <a:xfrm>
            <a:off x="1297500" y="1500400"/>
            <a:ext cx="7038900" cy="25149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Se os gastos em infraestrutura são insuficientes, qual deve ser a resposta no plano de política econômica? 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Por um lado, criar um ambiente de negócios que incentive o setor privado a investir, o que é tanto mais factível quanto maior e mais dinâmico o mercado. 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Por outro, aumentar os gastos públicos de modo a facilitar o acesso aos mais pobres, prezando tanto a eficiência alocativa quanto a qualidade dos investimentos, de modo a diminuir o desperdício.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body" idx="1"/>
          </p:nvPr>
        </p:nvSpPr>
        <p:spPr>
          <a:xfrm>
            <a:off x="1297500" y="1745825"/>
            <a:ext cx="7038900" cy="21219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No Brasil, há restrições fiscais duradouras além de falhas no planejamento, execução e operação de infraestrutura.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Isso tem exigido maior presença do setor privado, em cuja ausência o déficit de serviços tenderá a se acentuar nos próximos anos. Com um mercado por esses serviços em rápida expansão, há como ampliar significativamente o espaço de atuação do setor privado, como veremos a seguir!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72" name="Google Shape;472;p66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5268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Primeiro, uma melhoria na qualidade das agências reguladoras, com diretorias independentes, divulgando seus estudos, processos e decisões com transparência, equidade de tratamento ao setor privado e atendimento ao interesse público.</a:t>
            </a:r>
            <a:endParaRPr sz="1600"/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Propósitos:</a:t>
            </a:r>
            <a:endParaRPr sz="1600">
              <a:solidFill>
                <a:srgbClr val="FFFFFF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pt-BR" sz="1500">
                <a:solidFill>
                  <a:srgbClr val="FFFFFF"/>
                </a:solidFill>
              </a:rPr>
              <a:t>atrair o investimento privado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pt-BR" sz="1500">
                <a:solidFill>
                  <a:srgbClr val="FFFFFF"/>
                </a:solidFill>
              </a:rPr>
              <a:t>melhorar o desempenho do setor público</a:t>
            </a:r>
            <a:endParaRPr sz="1500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Na percepção do Veloso, a autorregulação de entidades públicas tem sido afetada por conflitos de interesse e interferência política em muitos países.</a:t>
            </a:r>
            <a:endParaRPr sz="16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78" name="Google Shape;478;p67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0030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Desafios:</a:t>
            </a:r>
            <a:endParaRPr sz="1600"/>
          </a:p>
          <a:p>
            <a:pPr marL="457200" lvl="0" indent="-323850" algn="just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incentivos contrários à precificação e oferta dos serviços</a:t>
            </a:r>
            <a:endParaRPr sz="1500"/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comportamento oportunista</a:t>
            </a:r>
            <a:endParaRPr sz="1500"/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</a:rPr>
              <a:t>Importante ressaltar que o regulador independente não deve ser tomado como dogma. Para países ou mesmo unidades federativas mais pobres, há alternativas mais eficientes – como a contratação, quando necessário, de auditores externos independentes.</a:t>
            </a:r>
            <a:endParaRPr sz="16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84" name="Google Shape;484;p68"/>
          <p:cNvSpPr txBox="1">
            <a:spLocks noGrp="1"/>
          </p:cNvSpPr>
          <p:nvPr>
            <p:ph type="body" idx="1"/>
          </p:nvPr>
        </p:nvSpPr>
        <p:spPr>
          <a:xfrm>
            <a:off x="1297500" y="1745825"/>
            <a:ext cx="7038900" cy="17997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Uma segunda iniciativa seria prover um horizonte de investimento para o setor, sendo fundamental a definição de uma estratégia clara e um planejamento de médio e longo prazos, no plano energético, dos transportes, mobilidade urbana e saneamento. 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Também há, porém, desafios significativos, como veremos a seguir!</a:t>
            </a: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Políticas de Infraestrutura</a:t>
            </a:r>
            <a:endParaRPr/>
          </a:p>
        </p:txBody>
      </p:sp>
      <p:sp>
        <p:nvSpPr>
          <p:cNvPr id="490" name="Google Shape;490;p69"/>
          <p:cNvSpPr txBox="1">
            <a:spLocks noGrp="1"/>
          </p:cNvSpPr>
          <p:nvPr>
            <p:ph type="body" idx="1"/>
          </p:nvPr>
        </p:nvSpPr>
        <p:spPr>
          <a:xfrm>
            <a:off x="1297500" y="1517550"/>
            <a:ext cx="7038900" cy="21084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Desafios:</a:t>
            </a:r>
            <a:endParaRPr sz="1600"/>
          </a:p>
          <a:p>
            <a:pPr marL="457200" lvl="0" indent="-323850" algn="just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integração do planejamento do setor elétrico ao energético</a:t>
            </a:r>
            <a:endParaRPr sz="1500"/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 maior eficácia no planejamento multimodal de transportes, pela incorporação efetiva do setor privado a ministérios e agências</a:t>
            </a:r>
            <a:endParaRPr sz="1500"/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ausência de mecanismos de governança metropolitana que otimizem os recursos disponíveis.</a:t>
            </a:r>
            <a:endParaRPr sz="15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496" name="Google Shape;496;p70"/>
          <p:cNvSpPr txBox="1">
            <a:spLocks noGrp="1"/>
          </p:cNvSpPr>
          <p:nvPr>
            <p:ph type="body" idx="1"/>
          </p:nvPr>
        </p:nvSpPr>
        <p:spPr>
          <a:xfrm>
            <a:off x="1297500" y="1436950"/>
            <a:ext cx="7038900" cy="29679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Investimentos em infraestrutura são um insumo crítico no processo produtivo, podem elevar a produtividade e o bem-estar da população. Pensando nisso, abordamos:</a:t>
            </a:r>
            <a:endParaRPr sz="1600" b="1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b="1"/>
              <a:t>Panorama histórico</a:t>
            </a:r>
            <a:endParaRPr sz="1600" b="1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b="1"/>
              <a:t>Público x Privado</a:t>
            </a:r>
            <a:endParaRPr sz="1600" b="1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b="1"/>
              <a:t>Dados gerais: logística do transporte</a:t>
            </a:r>
            <a:endParaRPr sz="1600" b="1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b="1"/>
              <a:t>Importância da infraestrutura energética</a:t>
            </a:r>
            <a:endParaRPr sz="1600" b="1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b="1"/>
              <a:t>Gargalos e políticas possíveis</a:t>
            </a:r>
            <a:endParaRPr sz="16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502" name="Google Shape;502;p71"/>
          <p:cNvSpPr txBox="1">
            <a:spLocks noGrp="1"/>
          </p:cNvSpPr>
          <p:nvPr>
            <p:ph type="body" idx="1"/>
          </p:nvPr>
        </p:nvSpPr>
        <p:spPr>
          <a:xfrm>
            <a:off x="1297500" y="792050"/>
            <a:ext cx="7038900" cy="3894600"/>
          </a:xfrm>
          <a:prstGeom prst="rect">
            <a:avLst/>
          </a:prstGeom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269999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BARBOZA, Maxwell Augusto Meireles. A ineficiência da infraestrutura logística do Brasil.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Revista Portuária, 2014.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BERTUSSI, Geovana Lorena; ELLERY JUNIOR, Roberto. Infraestrutura de transporte e crescimento econômico no Brasil.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Journal of Transport Literature, v. 6, n. 4, p. 101-132, 2012.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CAMPOS NETO, Carlos Alvares da Silva.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Investimentos na infraestrutura de transportes: avaliação do período 2002-2013 e perspectivas para 2014-2016. Texto para Discussão, 2014.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COSTA, Marcelo; TIRYAKI, Gisele Ferreira. Investimento privado no setor de energia do Brasil: evolução e determinantes. Revista Eletrônica de Energia, v. 1, n. 1, p. 34-57, 2011.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FRISCHTAK, Cláudio R. O investimento em infra-estrutura no Brasil: histórico recente e perspectivas. 2008.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RIGOLON, Francisco JZ. O investimento em infra-estrutura e a retomada do crescimento econômico sustentado.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Pesquisa e Planejamento Econômico, v. 28, 1998.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VELOSO, Fernando. Desenvolvimento Econômico: uma perspectiva brasileira. Rio de Janeiro: Elsevier, 2013.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69321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repercussão do Plano Collor e do Plano Real (1994) sobre os gastos com infra-estrutura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1346150" y="1507775"/>
            <a:ext cx="69321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Visando a reestabilização macroeconômica brasileira, o Plano Collor, além de não conseguir atingir seu objetivo, influenciou negativamente os gastos com infra-estrutura, à medida que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Realizou o confisco/congelamento da poupança pública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Eliminou alguns incentivos fiscais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Aumentou tarifas públicas (como as de energia e transporte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1400"/>
              <a:t>Reduz os incentivos ao investimento privado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Apenas o Plano Real conseguiu “reestabilizar” o cenário macroeconômico brasileiro, recuperando um crescimento da faixa de 2,8%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Ajuste Fiscal: arrocho orçamentário -&gt; diminui os gastos do governo e aumenta a arrecadação por impostos</a:t>
            </a:r>
            <a:endParaRPr sz="14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pt-BR" sz="1300"/>
              <a:t>Aumenta, de forma singela, o investimento, porém, ainda aquém do desejado, como veremos a seguir.</a:t>
            </a:r>
            <a:endParaRPr sz="13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508" name="Google Shape;508;p72"/>
          <p:cNvSpPr txBox="1">
            <a:spLocks noGrp="1"/>
          </p:cNvSpPr>
          <p:nvPr>
            <p:ph type="body" idx="1"/>
          </p:nvPr>
        </p:nvSpPr>
        <p:spPr>
          <a:xfrm>
            <a:off x="1297500" y="944450"/>
            <a:ext cx="7038900" cy="3894600"/>
          </a:xfrm>
          <a:prstGeom prst="rect">
            <a:avLst/>
          </a:prstGeom>
          <a:noFill/>
        </p:spPr>
        <p:txBody>
          <a:bodyPr spcFirstLastPara="1" wrap="square" lIns="91425" tIns="91425" rIns="23150" bIns="91425" anchor="t" anchorCtr="0">
            <a:noAutofit/>
          </a:bodyPr>
          <a:lstStyle/>
          <a:p>
            <a:pPr marL="26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CAMPOS NETO, Carlos Alvares da Silva; MOURA, Fernanda Senra de. Investimentos na infraestrutura econômica: avaliação do desempenho recente. 2012.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ARAUJO, Jair; CAMPELO, Guaracyane; MARINHO, Emerson. O impacto da infraestrutura sobre a pobreza para o Brasil. Recuperado de https://www. anpec. org. br/encontro/2013/files_I/i12-a845a1ff97efe102932cbda215972c2d. pdf, 2013.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ROCHA, Katia; MOREIRA, Ajax Reynaldo Bello; DE BRAGANÇA, Gabriel Godofredo Fiuza. Instituições e investimentos privados em infraestrutura nas economias emergentes. Texto para Discussão, 2018.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SANTANA, Carlos Henrique Vieira. Políticas de infraestrutura energética e capacidades estatais nos BRICS. Texto para Discussão, 2015.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SIMAS, Moana; PACCA, Sergio. Energia eólica, geração de empregos e desenvolvimento sustentável. Estudos avançados, v. 27, n. 77, p. 99-116, 2013.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269999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latin typeface="Arial"/>
                <a:ea typeface="Arial"/>
                <a:cs typeface="Arial"/>
                <a:sym typeface="Arial"/>
              </a:rPr>
              <a:t>VIZIOLI, Thaís Riether. Infraestrutura energética e crescimento econômico: o caso brasileiro de 2000 a 2012. 2014.</a:t>
            </a:r>
            <a:endParaRPr sz="90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5060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Segunda metade da década de 90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1297500" y="1371600"/>
            <a:ext cx="7506000" cy="3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Banco Central mantinha taxas de juros internas em patamares extremamente elevados, reduzindo o incentivo à investimento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Adoção de nova política cambial: câmbio flexível (FHC)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Recrudesce o aperto nas contas públicas, visto que o que houve foi uma inevitável desvalorização cambial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Ajuste fiscal -&gt; imposição de metas de superávit primário das contas públicas -&gt; corte de gastos 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Torna ainda mais escassos os recursos para investimento em infra-estrutura</a:t>
            </a: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3248975" y="2819125"/>
            <a:ext cx="22959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↑ ℮ → ↓ i → ↑ π</a:t>
            </a:r>
            <a:endParaRPr sz="2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2822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 de Aceleração do Crescimento  (PAC 2007)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1297500" y="1481800"/>
            <a:ext cx="7282200" cy="3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Investimentos da ordem de 504 bilhões de reais para o período de 2007-2010. O PAC pode ser dividido em 3 frentes: infraestrutura logística, infraestrutura energética e infraestrutura social e urbana.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Elevou  o investimento público e privado em obras fundamentais, gerando empregos e renda, garantindo a continuidade no consumo de bens e serviços, inclusive aliviando, até certo ponto, os impactos da crise de 2008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Ainda assim, mesmo nos dias atuais, o investimento continua abaixo do desejável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Podendo até mesmo ser inferior ao valor da depreciação do período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653650" y="1269400"/>
            <a:ext cx="5541600" cy="18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 importância do investimento em infraestrutura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3009</Words>
  <Application>Microsoft Office PowerPoint</Application>
  <PresentationFormat>Apresentação na tela (16:9)</PresentationFormat>
  <Paragraphs>287</Paragraphs>
  <Slides>60</Slides>
  <Notes>60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5" baseType="lpstr">
      <vt:lpstr>Arial</vt:lpstr>
      <vt:lpstr>Montserrat</vt:lpstr>
      <vt:lpstr>Lato</vt:lpstr>
      <vt:lpstr>Calibri</vt:lpstr>
      <vt:lpstr>Focus</vt:lpstr>
      <vt:lpstr>Infraestrutura, Investimento Público e Crescimento Econômico </vt:lpstr>
      <vt:lpstr>Panorama histórico Tentativas frustradas</vt:lpstr>
      <vt:lpstr>Apresentação do PowerPoint</vt:lpstr>
      <vt:lpstr>Os anos 80 e a “década perdida”</vt:lpstr>
      <vt:lpstr>As medidas do Plano Cruzado (1986)  </vt:lpstr>
      <vt:lpstr>A repercussão do Plano Collor e do Plano Real (1994) sobre os gastos com infra-estrutura</vt:lpstr>
      <vt:lpstr>Segunda metade da década de 90</vt:lpstr>
      <vt:lpstr>Programa de Aceleração do Crescimento  (PAC 2007)</vt:lpstr>
      <vt:lpstr>A importância do investimento em infraestrutura</vt:lpstr>
      <vt:lpstr>Os investimentos em infraestrutura impactam na economia por meio de canais diretos e indiretos.</vt:lpstr>
      <vt:lpstr>A infraestrutura – quer promovida pelo Estado, quer pela iniciativa privada – tem o potencial de tornar mais rentáveis, e consequentemente mais atraentes, os investimentos produtivos, conferindo maior eficiência ao sistema econômico   </vt:lpstr>
      <vt:lpstr>Infraestrutura e comércio internacional</vt:lpstr>
      <vt:lpstr>Do lado do consumidor, os benefícios gerados por uma melhor infraestrutura aumentam o poder de compra (pela redução dos preços), além de elevarem a disponibilidade de bens, ampliando as possibilidades de consumo e gerando ganhos de bem-estar.   </vt:lpstr>
      <vt:lpstr>Elasticidade-produto da infraestrutura</vt:lpstr>
      <vt:lpstr>Relação positiva entre renda e demanda por melhorias de infraestrutura </vt:lpstr>
      <vt:lpstr>População com acesso a eletricidade</vt:lpstr>
      <vt:lpstr>População com acesso a servidores de internet seguros</vt:lpstr>
      <vt:lpstr>População com acesso a saneamento básico</vt:lpstr>
      <vt:lpstr>Estradas pavimentadas</vt:lpstr>
      <vt:lpstr>Infraestrutura logística</vt:lpstr>
      <vt:lpstr>Modais de transportes no Brasil</vt:lpstr>
      <vt:lpstr>Apresentação do PowerPoint</vt:lpstr>
      <vt:lpstr>Apresentação do PowerPoint</vt:lpstr>
      <vt:lpstr>Apresentação do PowerPoint</vt:lpstr>
      <vt:lpstr>Apresentação do PowerPoint</vt:lpstr>
      <vt:lpstr>Diferenças entre regiões</vt:lpstr>
      <vt:lpstr>Avaliação das rodovias - estado geral por região (%)</vt:lpstr>
      <vt:lpstr>Outros países</vt:lpstr>
      <vt:lpstr>Infraestrutura energética</vt:lpstr>
      <vt:lpstr>Participação no consumo final energético por setor</vt:lpstr>
      <vt:lpstr>Crescimento econômico e consumo de energia</vt:lpstr>
      <vt:lpstr>Crescimento econômico e consumo de energia</vt:lpstr>
      <vt:lpstr>Cadeia de petróleo e gás</vt:lpstr>
      <vt:lpstr>Energia elétrica</vt:lpstr>
      <vt:lpstr>Energia elétrica</vt:lpstr>
      <vt:lpstr>Energia elétrica</vt:lpstr>
      <vt:lpstr> A Natureza dos Projetos de Energia com Participação do Setor Privado</vt:lpstr>
      <vt:lpstr> A Natureza dos Projetos de Energia com Participação do Setor Privado</vt:lpstr>
      <vt:lpstr> A Natureza dos Projetos de Energia com Participação do Setor Privado</vt:lpstr>
      <vt:lpstr>Distribuição Geográfica dos Investimentos em Energia </vt:lpstr>
      <vt:lpstr>Distribuição do Investimento Privado per Capita em Projetos de Energia entre Regiões: 1990 – 2009</vt:lpstr>
      <vt:lpstr>Apresentação do PowerPoint</vt:lpstr>
      <vt:lpstr>Gargalos de infraestrutura</vt:lpstr>
      <vt:lpstr>Diferentes abordagens </vt:lpstr>
      <vt:lpstr>O investimento médio ideal para sustentar o crescimento </vt:lpstr>
      <vt:lpstr>A questão do investimento público x privado</vt:lpstr>
      <vt:lpstr>O investimento público em infraestrutura</vt:lpstr>
      <vt:lpstr>A importância do setor privado</vt:lpstr>
      <vt:lpstr>As barreiras aos investidores privados</vt:lpstr>
      <vt:lpstr>Políticas Públicas</vt:lpstr>
      <vt:lpstr>Políticas de Infraestrutura</vt:lpstr>
      <vt:lpstr>Políticas de Infraestrutura</vt:lpstr>
      <vt:lpstr>Políticas de Infraestrutura</vt:lpstr>
      <vt:lpstr>Políticas de Infraestrutura</vt:lpstr>
      <vt:lpstr>Políticas de Infraestrutura</vt:lpstr>
      <vt:lpstr>Políticas de Infraestrutura</vt:lpstr>
      <vt:lpstr>Políticas de Infraestrutura</vt:lpstr>
      <vt:lpstr>Conclusão</vt:lpstr>
      <vt:lpstr>Bibliografia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Infraestrutura, Investimento Público e Crescimento Econômico </dc:title>
  <dc:creator>Rudinei</dc:creator>
  <cp:lastModifiedBy>Windows User</cp:lastModifiedBy>
  <cp:revision>1</cp:revision>
  <dcterms:modified xsi:type="dcterms:W3CDTF">2020-10-31T12:20:40Z</dcterms:modified>
</cp:coreProperties>
</file>