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730" r:id="rId4"/>
    <p:sldMasterId id="2147483742" r:id="rId5"/>
  </p:sldMasterIdLst>
  <p:notesMasterIdLst>
    <p:notesMasterId r:id="rId47"/>
  </p:notesMasterIdLst>
  <p:sldIdLst>
    <p:sldId id="290" r:id="rId6"/>
    <p:sldId id="369" r:id="rId7"/>
    <p:sldId id="370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68" r:id="rId16"/>
    <p:sldId id="367" r:id="rId17"/>
    <p:sldId id="353" r:id="rId18"/>
    <p:sldId id="354" r:id="rId19"/>
    <p:sldId id="355" r:id="rId20"/>
    <p:sldId id="293" r:id="rId21"/>
    <p:sldId id="284" r:id="rId22"/>
    <p:sldId id="295" r:id="rId23"/>
    <p:sldId id="287" r:id="rId24"/>
    <p:sldId id="365" r:id="rId25"/>
    <p:sldId id="366" r:id="rId26"/>
    <p:sldId id="340" r:id="rId27"/>
    <p:sldId id="341" r:id="rId28"/>
    <p:sldId id="265" r:id="rId29"/>
    <p:sldId id="266" r:id="rId30"/>
    <p:sldId id="285" r:id="rId31"/>
    <p:sldId id="286" r:id="rId32"/>
    <p:sldId id="289" r:id="rId33"/>
    <p:sldId id="308" r:id="rId34"/>
    <p:sldId id="301" r:id="rId35"/>
    <p:sldId id="302" r:id="rId36"/>
    <p:sldId id="263" r:id="rId37"/>
    <p:sldId id="264" r:id="rId38"/>
    <p:sldId id="315" r:id="rId39"/>
    <p:sldId id="296" r:id="rId40"/>
    <p:sldId id="297" r:id="rId41"/>
    <p:sldId id="298" r:id="rId42"/>
    <p:sldId id="309" r:id="rId43"/>
    <p:sldId id="356" r:id="rId44"/>
    <p:sldId id="371" r:id="rId45"/>
    <p:sldId id="372" r:id="rId4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C533BC5-EBE6-8F4C-AEDE-D0C1FCFB11D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44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6E835-B04E-0549-97E6-70C2183CA6D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1: viola cons. de momento</a:t>
            </a:r>
          </a:p>
          <a:p>
            <a:pPr>
              <a:defRPr/>
            </a:pPr>
            <a:r>
              <a:rPr lang="pt-BR" dirty="0" smtClean="0"/>
              <a:t>2: absurdo</a:t>
            </a:r>
          </a:p>
          <a:p>
            <a:pPr>
              <a:defRPr/>
            </a:pPr>
            <a:r>
              <a:rPr lang="pt-BR" dirty="0" smtClean="0"/>
              <a:t>3: viola cons. de momento</a:t>
            </a:r>
          </a:p>
          <a:p>
            <a:pPr>
              <a:defRPr/>
            </a:pPr>
            <a:r>
              <a:rPr lang="pt-BR" dirty="0" smtClean="0"/>
              <a:t>4: certo</a:t>
            </a:r>
          </a:p>
          <a:p>
            <a:pPr>
              <a:defRPr/>
            </a:pPr>
            <a:r>
              <a:rPr lang="pt-BR" dirty="0" smtClean="0"/>
              <a:t>5: falso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D5838-FBDD-AC48-B1E2-49A1420E622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52FA17-9ED7-8344-BE3D-BBC1F0FD6C76}" type="slidenum">
              <a:rPr lang="pt-BR"/>
              <a:pPr>
                <a:defRPr/>
              </a:pPr>
              <a:t>24</a:t>
            </a:fld>
            <a:endParaRPr lang="pt-B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DEA926-4A72-0848-82A4-145E378039A2}" type="slidenum">
              <a:rPr lang="pt-BR"/>
              <a:pPr>
                <a:defRPr/>
              </a:pPr>
              <a:t>25</a:t>
            </a:fld>
            <a:endParaRPr lang="pt-B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4ED13-111E-F040-8258-22877EA2105B}" type="slidenum">
              <a:rPr lang="pt-BR"/>
              <a:pPr>
                <a:defRPr/>
              </a:pPr>
              <a:t>32</a:t>
            </a:fld>
            <a:endParaRPr lang="pt-B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FA981-76BF-C94D-B67D-0B75482CBC37}" type="slidenum">
              <a:rPr lang="pt-BR"/>
              <a:pPr>
                <a:defRPr/>
              </a:pPr>
              <a:t>33</a:t>
            </a:fld>
            <a:endParaRPr lang="pt-B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DECE6-C9A7-B541-B9A6-1AF8845579D8}" type="slidenum">
              <a:rPr lang="pt-BR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48AEFA-5B9D-C643-BDB5-65A9A3087B3F}" type="slidenum">
              <a:rPr lang="pt-BR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6578AB-D08A-4A4E-A2A6-1927D58AAF4F}" type="slidenum">
              <a:rPr lang="pt-BR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495B67-6739-4445-B71F-FBC515681238}" type="slidenum">
              <a:rPr lang="pt-BR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9D6BE-2249-6247-A78E-4BBA64D9C019}" type="slidenum">
              <a:rPr lang="pt-B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520F52-8BCD-4543-B537-B2AEABCE89EB}" type="slidenum">
              <a:rPr lang="pt-B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</a:t>
            </a:r>
            <a:r>
              <a:rPr lang="pt-BR" baseline="0" dirty="0" smtClean="0"/>
              <a:t> 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59CCD-6330-1743-A8A8-4667253CE4E6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D41C32-2C76-DE4C-A5CA-C9F52F370D8E}" type="slidenum">
              <a:rPr lang="pt-BR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B962-FD86-3542-90C3-532FB629B4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40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B114-B718-BE46-B308-FF2A8DD6364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95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073DC-F751-5A46-8BFD-EDDF9EAA28C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3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1B9A3-58A3-914F-AB58-49AF70AC8F0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29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0243-9227-254A-8F47-A23711C1D7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46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423F0-6C53-A74E-BF5D-C3DE87336C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31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21C5-745A-C741-92D9-6CBF81A4D8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03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9F0B9-59D8-794A-8281-DB754A83E9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9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2309-B611-7E4A-B168-218BF790A1A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34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06B67-570D-BE45-9C1B-3DE22A6CBB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91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6EF3-11EC-9C4B-876D-B2BC513790D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1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2B1B-81B2-5B48-87C1-6828D34F22C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522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D1A1-318B-B942-A3CB-8E8720AA20C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08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292A-7304-D444-8EA5-24BB29101B2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54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C301-1B34-B34B-8DDC-60A41A5F055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1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3887C-6E5B-0F4C-AE49-8F919F676FD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988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ED762-FF06-7B4A-BB9B-67B9EF83B1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40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DF089-EEE9-7E45-A2DE-0A58756EA09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01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E30A-2118-F74C-A8F1-94F26F81B7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424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08EF0-F89F-FB42-8EB3-6B22676313C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220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576EB-1A90-2346-B305-FAAA9365CF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18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C66B-9864-4242-962A-A69A37FEFC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7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540C-1A2A-5E49-B937-471366C025A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433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3D77-4AEA-304A-8185-4F1474352E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570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A5263-4B49-2342-A3AF-B50456FD2F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603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DDA36-63ED-0C4E-A126-66A83A37AA9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270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F452-EB02-B244-B486-E2D8534B60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117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1AC6-5A70-A041-8736-6B44DF21E6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702-FB95-BD4A-BB41-75E41BD6B9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62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0D2C-6FF3-4B4E-BD92-263CF3C6981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84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1766-0B58-314B-B79B-52B91DCC0C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0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1EAF9-9EF2-5142-84B6-E489B95C51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8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0416-3C2F-6344-8AC8-897B2BCCD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B8AA-0756-D941-97C4-686F1BC347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75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9FD2-54B0-AF44-B166-74CF74FCF03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28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218D-61CC-C94A-BDC2-12E5623B80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60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CA6-0090-2F41-8C81-534A52C2DC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F455-B688-3944-84C4-BDD7AA0D89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7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E9B4-F199-8241-B487-DDC90A54D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25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1AC6-5A70-A041-8736-6B44DF21E6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4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702-FB95-BD4A-BB41-75E41BD6B9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25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0D2C-6FF3-4B4E-BD92-263CF3C6981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9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1766-0B58-314B-B79B-52B91DCC0C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6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1EAF9-9EF2-5142-84B6-E489B95C51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1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DA3B7-C8A4-4940-9BE1-432DAACC1FD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421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0416-3C2F-6344-8AC8-897B2BCCD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2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9FD2-54B0-AF44-B166-74CF74FCF03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25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218D-61CC-C94A-BDC2-12E5623B80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CA6-0090-2F41-8C81-534A52C2DC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76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F455-B688-3944-84C4-BDD7AA0D89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73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E9B4-F199-8241-B487-DDC90A54D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1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F28B-1D6E-154F-8CAF-267C4B28B1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ACEC-6453-5446-AFE4-99ED2FC4F9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57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79D0-CE64-2A44-96D7-9B6B91E8CD2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53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83BF-9344-1640-8F47-823CB59362E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78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96546A9-0971-6148-8361-A904361681E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EBD3ABF-C59A-4940-AD37-6D149B50A5D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C96B931-1621-C444-8CBB-3BB13265A87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C953FBA-0E6C-EC4A-81F5-79FE99C4AC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C953FBA-0E6C-EC4A-81F5-79FE99C4AC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disciplinas.stoa.usp.b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723900" y="333375"/>
            <a:ext cx="5732584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Bem vindos à aula </a:t>
            </a:r>
            <a:r>
              <a:rPr lang="pt-BR" sz="2800" dirty="0" smtClean="0">
                <a:solidFill>
                  <a:srgbClr val="000000"/>
                </a:solidFill>
              </a:rPr>
              <a:t>3</a:t>
            </a:r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Dinâmica: Forças e leis de Newton</a:t>
            </a:r>
          </a:p>
          <a:p>
            <a:pPr eaLnBrk="1" hangingPunct="1"/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Lembretes: Cadastrem-se no STOA:</a:t>
            </a: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  <a:hlinkClick r:id="rId2"/>
              </a:rPr>
              <a:t>http://</a:t>
            </a:r>
            <a:r>
              <a:rPr lang="pt-BR" sz="1800" dirty="0" smtClean="0">
                <a:solidFill>
                  <a:srgbClr val="000000"/>
                </a:solidFill>
                <a:hlinkClick r:id="rId2"/>
              </a:rPr>
              <a:t>disciplinas.stoa.usp.br</a:t>
            </a:r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E façam a lista de </a:t>
            </a:r>
            <a:r>
              <a:rPr lang="pt-BR" sz="1800" dirty="0" smtClean="0">
                <a:solidFill>
                  <a:srgbClr val="000000"/>
                </a:solidFill>
              </a:rPr>
              <a:t>exercícios.</a:t>
            </a: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Isto é requisito </a:t>
            </a:r>
            <a:r>
              <a:rPr lang="pt-BR" sz="1800" i="1" u="sng" dirty="0">
                <a:solidFill>
                  <a:srgbClr val="000000"/>
                </a:solidFill>
              </a:rPr>
              <a:t>mínimo</a:t>
            </a:r>
            <a:r>
              <a:rPr lang="pt-BR" sz="1800" dirty="0">
                <a:solidFill>
                  <a:srgbClr val="000000"/>
                </a:solidFill>
              </a:rPr>
              <a:t> para a prova!</a:t>
            </a: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Nossa pergunta de hoje...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8313" y="3068638"/>
            <a:ext cx="8012112" cy="32162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2º. Axioma: A variação do momento é proporcional à força impressa, e tem a direção da força. </a:t>
            </a:r>
            <a:br>
              <a:rPr lang="pt-BR" sz="2400">
                <a:solidFill>
                  <a:srgbClr val="000000"/>
                </a:solidFill>
              </a:rPr>
            </a:br>
            <a:r>
              <a:rPr lang="pt-BR" sz="2400">
                <a:solidFill>
                  <a:srgbClr val="000000"/>
                </a:solidFill>
              </a:rPr>
              <a:t>A quantidade de movimento é a medida do mesmo, que se origina conjuntamente da velocidade e da massa.</a:t>
            </a:r>
            <a:br>
              <a:rPr lang="pt-BR" sz="2400">
                <a:solidFill>
                  <a:srgbClr val="000000"/>
                </a:solidFill>
              </a:rPr>
            </a:br>
            <a:r>
              <a:rPr lang="pt-BR" sz="2400">
                <a:solidFill>
                  <a:srgbClr val="000000"/>
                </a:solidFill>
              </a:rPr>
              <a:t>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Definição da massa i</a:t>
            </a:r>
            <a:r>
              <a:rPr lang="pt-BR" sz="2400">
                <a:solidFill>
                  <a:srgbClr val="000000"/>
                </a:solidFill>
              </a:rPr>
              <a:t>nercial, avaliação da força resultante.</a:t>
            </a:r>
          </a:p>
        </p:txBody>
      </p:sp>
    </p:spTree>
    <p:extLst>
      <p:ext uri="{BB962C8B-B14F-4D97-AF65-F5344CB8AC3E}">
        <p14:creationId xmlns:p14="http://schemas.microsoft.com/office/powerpoint/2010/main" val="67682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8147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50" y="115888"/>
            <a:ext cx="8229600" cy="2143125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Um carro faz uma curva enquanto mantém uma velocidade constante. Há alguma força resultante sobre o carro enquanto este faz a curva?</a:t>
            </a:r>
            <a:endParaRPr lang="pt-BR" sz="2400" dirty="0"/>
          </a:p>
        </p:txBody>
      </p:sp>
      <p:sp>
        <p:nvSpPr>
          <p:cNvPr id="2" name="Block Arc 1"/>
          <p:cNvSpPr/>
          <p:nvPr/>
        </p:nvSpPr>
        <p:spPr bwMode="auto">
          <a:xfrm>
            <a:off x="179388" y="1989138"/>
            <a:ext cx="8569325" cy="7748587"/>
          </a:xfrm>
          <a:prstGeom prst="blockArc">
            <a:avLst>
              <a:gd name="adj1" fmla="val 10800000"/>
              <a:gd name="adj2" fmla="val 21538120"/>
              <a:gd name="adj3" fmla="val 52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77827" name="Espaço Reservado para Conteúdo 2"/>
          <p:cNvSpPr txBox="1">
            <a:spLocks/>
          </p:cNvSpPr>
          <p:nvPr/>
        </p:nvSpPr>
        <p:spPr bwMode="auto">
          <a:xfrm>
            <a:off x="0" y="4500563"/>
            <a:ext cx="8929688" cy="171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Não, sua velocidade é constante</a:t>
            </a:r>
          </a:p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Sim.</a:t>
            </a:r>
          </a:p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Depende da curvatura do trajeto e da velocidade do carro</a:t>
            </a:r>
          </a:p>
        </p:txBody>
      </p:sp>
      <p:pic>
        <p:nvPicPr>
          <p:cNvPr id="778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44675"/>
            <a:ext cx="1371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201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2091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39750" y="2703513"/>
            <a:ext cx="8012113" cy="1430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0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0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000">
                <a:solidFill>
                  <a:srgbClr val="000000"/>
                </a:solidFill>
              </a:rPr>
              <a:t>Inércia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0700" y="4457700"/>
            <a:ext cx="8012113" cy="22844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000">
                <a:solidFill>
                  <a:srgbClr val="000000"/>
                </a:solidFill>
              </a:rPr>
              <a:t>2º. Axioma: A variação do momento é proporcional à força impressa, e tem a direção da força. </a:t>
            </a:r>
            <a:br>
              <a:rPr lang="pt-BR" sz="2000">
                <a:solidFill>
                  <a:srgbClr val="000000"/>
                </a:solidFill>
              </a:rPr>
            </a:br>
            <a:r>
              <a:rPr lang="pt-BR" sz="2000">
                <a:solidFill>
                  <a:srgbClr val="000000"/>
                </a:solidFill>
              </a:rPr>
              <a:t>A quantidade de movimento é a medida do mesmo, que se origina conjuntamente da velocidade e da massa.</a:t>
            </a:r>
            <a:br>
              <a:rPr lang="pt-BR" sz="2000">
                <a:solidFill>
                  <a:srgbClr val="000000"/>
                </a:solidFill>
              </a:rPr>
            </a:br>
            <a:r>
              <a:rPr lang="pt-BR" sz="2000">
                <a:solidFill>
                  <a:srgbClr val="000000"/>
                </a:solidFill>
              </a:rPr>
              <a:t> </a:t>
            </a:r>
            <a:r>
              <a:rPr lang="pt-BR" sz="2000">
                <a:solidFill>
                  <a:srgbClr val="000000"/>
                </a:solidFill>
                <a:sym typeface="Wingdings" charset="0"/>
              </a:rPr>
              <a:t> Definição da massa i</a:t>
            </a:r>
            <a:r>
              <a:rPr lang="pt-BR" sz="2000">
                <a:solidFill>
                  <a:srgbClr val="000000"/>
                </a:solidFill>
              </a:rPr>
              <a:t>nercial, avaliação da força resultante.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012113" cy="2193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3º. Axioma: A toda ação corresponde uma reação igual e contrária, as ações mútuas de dois corpos, um sobre o outro, são sempre iguais e dirigidas em sentidos opostos.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Conservação de momento</a:t>
            </a:r>
            <a:endParaRPr lang="pt-BR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2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247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1463" y="188913"/>
            <a:ext cx="8229600" cy="4071937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Considere um carro em repouso. Podemos concluir que a força gravitacional para baixo da Terra sobre o carro e a força de contato para cima são iguais e opostas porque</a:t>
            </a:r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As duas forças formam um par de interação</a:t>
            </a:r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A força resultante sobre o carro é zero</a:t>
            </a:r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Nenhuma das anteriores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0825" y="-26988"/>
            <a:ext cx="6459538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/>
              <a:t>Newton associa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Força (interação), 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Massa (inércia) e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Aceleração (cinemática).</a:t>
            </a:r>
          </a:p>
          <a:p>
            <a:pPr eaLnBrk="1" hangingPunct="1">
              <a:lnSpc>
                <a:spcPct val="150000"/>
              </a:lnSpc>
            </a:pPr>
            <a:endParaRPr lang="en-US"/>
          </a:p>
          <a:p>
            <a:pPr eaLnBrk="1" hangingPunct="1">
              <a:lnSpc>
                <a:spcPct val="150000"/>
              </a:lnSpc>
            </a:pPr>
            <a:r>
              <a:rPr lang="en-US"/>
              <a:t>Quais as regras de interação? 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Análise caso a caso, investigando a natureza: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Peso,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Deformação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Atrito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estático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cinético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viscoso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81375"/>
            <a:ext cx="3073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444500"/>
            <a:ext cx="86487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82" y="7400"/>
            <a:ext cx="9116318" cy="5929312"/>
          </a:xfrm>
        </p:spPr>
        <p:txBody>
          <a:bodyPr>
            <a:normAutofit fontScale="85000" lnSpcReduction="10000"/>
          </a:bodyPr>
          <a:lstStyle/>
          <a:p>
            <a:pPr marL="365760" indent="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sz="2400" dirty="0" smtClean="0">
                <a:ea typeface="+mn-ea"/>
                <a:cs typeface="+mn-cs"/>
              </a:rPr>
              <a:t>Você está empurrando um engradado de madeira pelo chão a uma velocidade constante. Você decide virar o engradado reduzindo pela metade a área de contato com o chão. Nesta nova orientação, para empurrar o mesmo engradado pelo mesmo chão com a mesma velocidade, a força a ser aplicada deve ser aproximadamente</a:t>
            </a:r>
          </a:p>
          <a:p>
            <a:pPr marL="365760" indent="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pt-BR" sz="2400" dirty="0" smtClean="0">
              <a:ea typeface="+mn-ea"/>
              <a:cs typeface="+mn-cs"/>
            </a:endParaRP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Quatro vezes maior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Duas vezes maior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Igual à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Metade da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Um quarto da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pt-BR" sz="24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620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181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5199" y="0"/>
            <a:ext cx="9144000" cy="6643688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70000"/>
              </a:lnSpc>
              <a:buFontTx/>
              <a:buNone/>
              <a:defRPr/>
            </a:pPr>
            <a:r>
              <a:rPr lang="pt-BR" sz="2400" dirty="0" smtClean="0"/>
              <a:t>Uma pessoa puxa uma caixa pelo chão. Qual a análise correta da situação?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caixa se move para frente porque a pessoa puxa a caixa com um pouco mais de força do que a caixa puxa a pessoa para trás.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Porque ação é sempre igual a reação, a pessoa não pode puxar a caixa – a caixa puxa para trás tão fortemente quanto a pessoa puxa para a frente. Logo, não há movimento.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pessoa move a caixa dando um puxão durante o qual a força sobre a caixa é momentaneamente maior do que a força da caixa sobre a pessoa.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força da pessoa sobre a caixa é tão intensa quanto a da caixa sobre a pessoa, mas a força </a:t>
            </a:r>
            <a:r>
              <a:rPr lang="pt-BR" sz="2400" dirty="0" err="1" smtClean="0"/>
              <a:t>friccional</a:t>
            </a:r>
            <a:r>
              <a:rPr lang="pt-BR" sz="2400" dirty="0" smtClean="0"/>
              <a:t> sobre a pessoa é para a frente, enquanto a força </a:t>
            </a:r>
            <a:r>
              <a:rPr lang="pt-BR" sz="2400" dirty="0" err="1" smtClean="0"/>
              <a:t>friccional</a:t>
            </a:r>
            <a:r>
              <a:rPr lang="pt-BR" sz="2400" dirty="0" smtClean="0"/>
              <a:t> para trás sobre a caixa é menor ou igual à força sobre a pessoa.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pessoa puxa a caixa para a frente somente se pesar mais do que a caixa.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3652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24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7088" y="4797425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12,7 10</a:t>
            </a:r>
            <a:r>
              <a:rPr lang="pt-BR" baseline="30000">
                <a:cs typeface="+mn-cs"/>
              </a:rPr>
              <a:t> 3  </a:t>
            </a:r>
            <a:r>
              <a:rPr lang="pt-BR">
                <a:cs typeface="+mn-cs"/>
              </a:rPr>
              <a:t>km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9638"/>
            <a:ext cx="57531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76825" y="1052513"/>
            <a:ext cx="16303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R ~1,5 10</a:t>
            </a:r>
            <a:r>
              <a:rPr lang="pt-BR" baseline="30000">
                <a:cs typeface="+mn-cs"/>
              </a:rPr>
              <a:t>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35150" y="5734050"/>
            <a:ext cx="29225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10</a:t>
            </a:r>
            <a:r>
              <a:rPr lang="pt-BR" baseline="30000">
                <a:cs typeface="+mn-cs"/>
              </a:rPr>
              <a:t>5</a:t>
            </a:r>
            <a:r>
              <a:rPr lang="pt-BR">
                <a:cs typeface="+mn-cs"/>
              </a:rPr>
              <a:t> anos-luz ~ 10</a:t>
            </a:r>
            <a:r>
              <a:rPr lang="pt-BR" baseline="30000">
                <a:cs typeface="+mn-cs"/>
              </a:rPr>
              <a:t>18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0"/>
            <a:ext cx="788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175"/>
            <a:ext cx="9017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0" y="28575"/>
            <a:ext cx="30194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</a:rPr>
              <a:t>Cavendish (1797)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2225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93700"/>
            <a:ext cx="84074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0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12"/>
          <p:cNvGrpSpPr>
            <a:grpSpLocks/>
          </p:cNvGrpSpPr>
          <p:nvPr/>
        </p:nvGrpSpPr>
        <p:grpSpPr bwMode="auto">
          <a:xfrm>
            <a:off x="755650" y="333375"/>
            <a:ext cx="4271963" cy="5715000"/>
            <a:chOff x="1610" y="0"/>
            <a:chExt cx="2691" cy="36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0"/>
              <a:ext cx="2646" cy="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610" y="2341"/>
              <a:ext cx="60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2 m</a:t>
              </a:r>
            </a:p>
          </p:txBody>
        </p:sp>
      </p:grpSp>
      <p:grpSp>
        <p:nvGrpSpPr>
          <p:cNvPr id="74754" name="Group 13"/>
          <p:cNvGrpSpPr>
            <a:grpSpLocks/>
          </p:cNvGrpSpPr>
          <p:nvPr/>
        </p:nvGrpSpPr>
        <p:grpSpPr bwMode="auto">
          <a:xfrm>
            <a:off x="6300788" y="1989138"/>
            <a:ext cx="1577975" cy="1671637"/>
            <a:chOff x="3969" y="1253"/>
            <a:chExt cx="994" cy="1053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253"/>
              <a:ext cx="858" cy="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3969" y="2069"/>
              <a:ext cx="676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cm</a:t>
              </a:r>
            </a:p>
          </p:txBody>
        </p:sp>
      </p:grpSp>
      <p:grpSp>
        <p:nvGrpSpPr>
          <p:cNvPr id="74755" name="Group 14"/>
          <p:cNvGrpSpPr>
            <a:grpSpLocks/>
          </p:cNvGrpSpPr>
          <p:nvPr/>
        </p:nvGrpSpPr>
        <p:grpSpPr bwMode="auto">
          <a:xfrm>
            <a:off x="6300788" y="4652963"/>
            <a:ext cx="1908175" cy="1816100"/>
            <a:chOff x="3969" y="2931"/>
            <a:chExt cx="1202" cy="1144"/>
          </a:xfrm>
        </p:grpSpPr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931"/>
              <a:ext cx="930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3969" y="3838"/>
              <a:ext cx="727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~10 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8"/>
          <p:cNvGrpSpPr>
            <a:grpSpLocks/>
          </p:cNvGrpSpPr>
          <p:nvPr/>
        </p:nvGrpSpPr>
        <p:grpSpPr bwMode="auto">
          <a:xfrm>
            <a:off x="5403850" y="44450"/>
            <a:ext cx="3705225" cy="5351463"/>
            <a:chOff x="2971" y="300"/>
            <a:chExt cx="2334" cy="3371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00"/>
              <a:ext cx="2334" cy="2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3582" y="3267"/>
              <a:ext cx="16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Angstron</a:t>
              </a:r>
            </a:p>
            <a:p>
              <a:pPr>
                <a:defRPr/>
              </a:pPr>
              <a:r>
                <a:rPr lang="pt-BR">
                  <a:cs typeface="+mn-cs"/>
                </a:rPr>
                <a:t>Atom (ferro sobre cobre)</a:t>
              </a:r>
            </a:p>
          </p:txBody>
        </p:sp>
      </p:grpSp>
      <p:pic>
        <p:nvPicPr>
          <p:cNvPr id="76802" name="Picture 7" descr="25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9909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07950" y="44450"/>
            <a:ext cx="2116138" cy="2687638"/>
            <a:chOff x="204" y="119"/>
            <a:chExt cx="1333" cy="1693"/>
          </a:xfrm>
        </p:grpSpPr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19"/>
              <a:ext cx="1313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736" y="1581"/>
              <a:ext cx="8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0,1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 </a:t>
              </a:r>
            </a:p>
          </p:txBody>
        </p:sp>
      </p:grp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08275"/>
            <a:ext cx="21494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06934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10350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4449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2143125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000" dirty="0" smtClean="0"/>
              <a:t>Um carro em uma montanha russa desce o trilho mostrado abaixo. Enquanto o carro desce para além do ponto mostrado, o que ocorre com sua velocidade e aceleração na direção do movimento?</a:t>
            </a:r>
            <a:endParaRPr lang="pt-BR" sz="2000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4925" y="2205038"/>
            <a:ext cx="5265738" cy="3500437"/>
          </a:xfrm>
          <a:prstGeom prst="rect">
            <a:avLst/>
          </a:prstGeom>
        </p:spPr>
        <p:txBody>
          <a:bodyPr/>
          <a:lstStyle/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decrescem</a:t>
            </a:r>
            <a:endParaRPr lang="pt-BR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 velocidade decresce, mas a aceleração aumenta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permanecem constantes</a:t>
            </a:r>
            <a:endParaRPr lang="pt-BR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 velocidade aumenta, mas a aceleração decresce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aumentam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Outro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286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6583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from Top Secret movie (original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ersed clip of bookstore scene from Top Secret!(198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9184938" cy="61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707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Os Princípios da Dinâmica </a:t>
            </a:r>
            <a:b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</a:br>
            <a:r>
              <a:rPr lang="pt-BR" sz="4000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As leis de Newton (1643-1727)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7700"/>
            <a:ext cx="295592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557338"/>
            <a:ext cx="3649663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19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</p:spTree>
    <p:extLst>
      <p:ext uri="{BB962C8B-B14F-4D97-AF65-F5344CB8AC3E}">
        <p14:creationId xmlns:p14="http://schemas.microsoft.com/office/powerpoint/2010/main" val="228558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  <p:grpSp>
        <p:nvGrpSpPr>
          <p:cNvPr id="65538" name="Group 17"/>
          <p:cNvGrpSpPr>
            <a:grpSpLocks/>
          </p:cNvGrpSpPr>
          <p:nvPr/>
        </p:nvGrpSpPr>
        <p:grpSpPr bwMode="auto">
          <a:xfrm>
            <a:off x="468313" y="3933825"/>
            <a:ext cx="3065462" cy="2736850"/>
            <a:chOff x="3016" y="2023"/>
            <a:chExt cx="1931" cy="1724"/>
          </a:xfrm>
        </p:grpSpPr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flipV="1">
              <a:off x="3697" y="2114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 rot="5400000" flipV="1">
              <a:off x="3833" y="2250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8" name="Text Box 14"/>
            <p:cNvSpPr txBox="1">
              <a:spLocks noChangeArrowheads="1"/>
            </p:cNvSpPr>
            <p:nvPr/>
          </p:nvSpPr>
          <p:spPr bwMode="auto">
            <a:xfrm>
              <a:off x="4727" y="294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x</a:t>
              </a:r>
              <a:r>
                <a:rPr lang="ja-JP" altLang="pt-BR">
                  <a:solidFill>
                    <a:srgbClr val="000000"/>
                  </a:solidFill>
                  <a:latin typeface="Arial"/>
                </a:rPr>
                <a:t>’</a:t>
              </a: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6879" name="Text Box 15"/>
            <p:cNvSpPr txBox="1">
              <a:spLocks noChangeArrowheads="1"/>
            </p:cNvSpPr>
            <p:nvPr/>
          </p:nvSpPr>
          <p:spPr bwMode="auto">
            <a:xfrm>
              <a:off x="3470" y="202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y</a:t>
              </a:r>
              <a:r>
                <a:rPr lang="ja-JP" altLang="pt-BR">
                  <a:solidFill>
                    <a:srgbClr val="000000"/>
                  </a:solidFill>
                  <a:latin typeface="Arial"/>
                </a:rPr>
                <a:t>’</a:t>
              </a:r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36880" name="Group 16"/>
          <p:cNvGrpSpPr>
            <a:grpSpLocks/>
          </p:cNvGrpSpPr>
          <p:nvPr/>
        </p:nvGrpSpPr>
        <p:grpSpPr bwMode="auto">
          <a:xfrm>
            <a:off x="468313" y="3933825"/>
            <a:ext cx="3014662" cy="2736850"/>
            <a:chOff x="521" y="1933"/>
            <a:chExt cx="1899" cy="1724"/>
          </a:xfrm>
        </p:grpSpPr>
        <p:sp>
          <p:nvSpPr>
            <p:cNvPr id="36870" name="Line 6"/>
            <p:cNvSpPr>
              <a:spLocks noChangeShapeType="1"/>
            </p:cNvSpPr>
            <p:nvPr/>
          </p:nvSpPr>
          <p:spPr bwMode="auto">
            <a:xfrm flipV="1">
              <a:off x="1202" y="2024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1" name="Line 7"/>
            <p:cNvSpPr>
              <a:spLocks noChangeShapeType="1"/>
            </p:cNvSpPr>
            <p:nvPr/>
          </p:nvSpPr>
          <p:spPr bwMode="auto">
            <a:xfrm rot="5400000" flipV="1">
              <a:off x="1338" y="2160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2" name="Oval 8"/>
            <p:cNvSpPr>
              <a:spLocks noChangeArrowheads="1"/>
            </p:cNvSpPr>
            <p:nvPr/>
          </p:nvSpPr>
          <p:spPr bwMode="auto">
            <a:xfrm>
              <a:off x="1565" y="2432"/>
              <a:ext cx="168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2232" y="2853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975" y="1933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y</a:t>
              </a:r>
            </a:p>
          </p:txBody>
        </p:sp>
      </p:grpSp>
      <p:grpSp>
        <p:nvGrpSpPr>
          <p:cNvPr id="36884" name="Group 20"/>
          <p:cNvGrpSpPr>
            <a:grpSpLocks/>
          </p:cNvGrpSpPr>
          <p:nvPr/>
        </p:nvGrpSpPr>
        <p:grpSpPr bwMode="auto">
          <a:xfrm>
            <a:off x="5795963" y="3160713"/>
            <a:ext cx="792162" cy="484187"/>
            <a:chOff x="3651" y="1991"/>
            <a:chExt cx="499" cy="305"/>
          </a:xfrm>
        </p:grpSpPr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 flipV="1">
              <a:off x="3651" y="2115"/>
              <a:ext cx="499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83" name="Text Box 19"/>
            <p:cNvSpPr txBox="1">
              <a:spLocks noChangeArrowheads="1"/>
            </p:cNvSpPr>
            <p:nvPr/>
          </p:nvSpPr>
          <p:spPr bwMode="auto">
            <a:xfrm>
              <a:off x="3775" y="1991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64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60643 -0.3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088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3531</TotalTime>
  <Words>825</Words>
  <Application>Microsoft Macintosh PowerPoint</Application>
  <PresentationFormat>On-screen Show (4:3)</PresentationFormat>
  <Paragraphs>102</Paragraphs>
  <Slides>41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Design padrão</vt:lpstr>
      <vt:lpstr>2_Design padrão</vt:lpstr>
      <vt:lpstr>3_Design padrão</vt:lpstr>
      <vt:lpstr>1_Design padrão</vt:lpstr>
      <vt:lpstr>4_Design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 Princípios da Dinâmica  As leis de Newton (1643-1727)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lmcal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3: Forças</dc:title>
  <dc:subject/>
  <dc:creator>martinelli</dc:creator>
  <cp:keywords/>
  <dc:description/>
  <cp:lastModifiedBy>Marcelo Martinelli</cp:lastModifiedBy>
  <cp:revision>36</cp:revision>
  <dcterms:created xsi:type="dcterms:W3CDTF">2010-03-01T21:01:48Z</dcterms:created>
  <dcterms:modified xsi:type="dcterms:W3CDTF">2016-03-08T22:34:14Z</dcterms:modified>
  <cp:category/>
</cp:coreProperties>
</file>