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578" r:id="rId3"/>
    <p:sldId id="537" r:id="rId4"/>
    <p:sldId id="517" r:id="rId5"/>
    <p:sldId id="541" r:id="rId6"/>
    <p:sldId id="579" r:id="rId7"/>
    <p:sldId id="538" r:id="rId8"/>
    <p:sldId id="580" r:id="rId9"/>
    <p:sldId id="53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AC0CE-459F-42F9-8C7C-1550221015C8}" v="7" dt="2019-10-14T23:49:55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5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Windows Live" clId="Web-{D16AC0CE-459F-42F9-8C7C-1550221015C8}"/>
    <pc:docChg chg="modSld">
      <pc:chgData name="Amaury Gremaud" userId="d26e1613d7451de6" providerId="Windows Live" clId="Web-{D16AC0CE-459F-42F9-8C7C-1550221015C8}" dt="2019-10-14T22:12:10.379" v="5" actId="20577"/>
      <pc:docMkLst>
        <pc:docMk/>
      </pc:docMkLst>
      <pc:sldChg chg="modSp">
        <pc:chgData name="Amaury Gremaud" userId="d26e1613d7451de6" providerId="Windows Live" clId="Web-{D16AC0CE-459F-42F9-8C7C-1550221015C8}" dt="2019-10-14T22:12:10.379" v="4" actId="20577"/>
        <pc:sldMkLst>
          <pc:docMk/>
          <pc:sldMk cId="0" sldId="269"/>
        </pc:sldMkLst>
        <pc:spChg chg="mod">
          <ac:chgData name="Amaury Gremaud" userId="d26e1613d7451de6" providerId="Windows Live" clId="Web-{D16AC0CE-459F-42F9-8C7C-1550221015C8}" dt="2019-10-14T22:12:10.379" v="4" actId="20577"/>
          <ac:spMkLst>
            <pc:docMk/>
            <pc:sldMk cId="0" sldId="269"/>
            <ac:spMk id="7170" creationId="{01A74CCB-5EEB-48B0-8785-F2B13B9027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457AD196-50D2-4CAB-A745-3757FF42F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ED5ACF24-270A-4587-B838-667530EEAE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2AB524F8-09EB-43BE-BC2D-1BF2C8115123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80A4BD0B-D943-4535-8162-4516CECC3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6B03EF14-D638-4BAF-9C48-54E47BB26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itchFamily="34" charset="0"/>
              </a:defRPr>
            </a:lvl1pPr>
          </a:lstStyle>
          <a:p>
            <a:pPr>
              <a:defRPr/>
            </a:pPr>
            <a:fld id="{B243A181-EA2F-4171-8889-A96F4E53E9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DD640F23-8B91-447C-AD50-60DA70E5D1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E671EF10-F442-4AC1-A6C2-65670D210F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47B77C44-767B-44BF-B0F4-77883D9C3A1E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8E9F8D9D-42FB-4CC9-BFE6-A06BF73A6D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6D42695F-1801-4F7A-A1A0-EEE42CA11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3FFE2564-2379-44A3-8855-B614A5955E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93EA1FE9-D3CB-423F-AAF4-D594A6FBD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itchFamily="34" charset="0"/>
              </a:defRPr>
            </a:lvl1pPr>
          </a:lstStyle>
          <a:p>
            <a:pPr>
              <a:defRPr/>
            </a:pPr>
            <a:fld id="{5EE0F897-27B0-45C6-8091-516C7F06C5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448DC4B-A9A1-4E7E-A2E8-EF68E6831F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5F61A41-6063-424A-9559-1B3C463F9F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254DA888-F092-412F-9FD6-0F55BD5B8A29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9DF4E85B-D848-4CE9-8A11-4D45B87AB592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990EDD88-1786-43AA-99C6-161588C29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4D691EC0-A020-4FBD-8513-EF0F9ACD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8C15-E4D7-4AB0-9B6D-140F80DB457A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729957C4-6AB1-47E4-B887-E7762042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704EA5CD-18F9-4170-86DD-7ABD9A80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F3EE-43D7-48A0-BCA5-4994C3BFB6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57257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9D268752-E3E7-4AA0-B2BD-22F44707C86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C55ABDAD-D118-4D25-B7A7-462E115B46EB}"/>
                </a:ext>
              </a:extLst>
            </p:cNvPr>
            <p:cNvCxnSpPr/>
            <p:nvPr/>
          </p:nvCxnSpPr>
          <p:spPr>
            <a:xfrm rot="10800000">
              <a:off x="1073151" y="1195380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16EDF12C-7114-4BBB-A1E5-23EB0E5D8DAB}"/>
                </a:ext>
              </a:extLst>
            </p:cNvPr>
            <p:cNvCxnSpPr/>
            <p:nvPr/>
          </p:nvCxnSpPr>
          <p:spPr>
            <a:xfrm rot="10800000">
              <a:off x="1073151" y="1258505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16205D8F-5104-4841-9643-135C02F4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648E-CF04-47C5-9DE4-FA70BFEF8FBE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51A9A03-C106-42BC-AE7F-D18C4D07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4284B532-291A-4ADB-B228-B3D7535A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D56A-99E0-44F1-B072-C64E1E4705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573654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F6EAD7E6-BCD1-4A97-B7AF-42EB152A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71EA-A46E-4478-9EE7-9839EB19A692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773050FA-171E-4483-83AE-6856672A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3C49E6F3-8DC2-44A1-941E-0A09F68B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C422-6C47-45FB-894C-A4B6549061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6973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576A286C-81A8-4A46-A5F5-B4A184EB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1F81-D6EF-4C61-9172-66BAC7A7900D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D3846596-89BC-493C-8CEA-45AC35C4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71820E67-D6D4-42B0-811C-7B1EEF2D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A440-3A6F-476D-8B19-824BE7A584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20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104900" y="76200"/>
            <a:ext cx="9982200" cy="6096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C5CEC84C-40D2-403B-B0A7-46CEBFCB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9854-DF56-4E1F-9CC8-5FCFC31C13A9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5A292420-C8C9-437C-9725-223A142F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7AD5774B-C26A-4178-9F88-79166C43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8F7A-4DF2-4A7E-8599-C1C88E4FAC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81411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62CE688C-A918-4E0C-86CB-B2F21F6E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F1AD-C6E3-407E-872B-42BF0FFD6282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ABD17314-B1B1-43D8-A08B-F9B7D9D5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340FDD7C-E861-4C58-8508-9A93500D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0A5B-AE8E-4DB1-BF96-5598AFFD6C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88938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id="{2FE304F8-2F16-4503-8851-F68C900CEEF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>
              <a:extLst>
                <a:ext uri="{FF2B5EF4-FFF2-40B4-BE49-F238E27FC236}">
                  <a16:creationId xmlns:a16="http://schemas.microsoft.com/office/drawing/2014/main" id="{EA3B3E1E-DFFF-4387-AEC4-77EC0A236D7C}"/>
                </a:ext>
              </a:extLst>
            </p:cNvPr>
            <p:cNvCxnSpPr/>
            <p:nvPr/>
          </p:nvCxnSpPr>
          <p:spPr>
            <a:xfrm>
              <a:off x="528661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>
              <a:extLst>
                <a:ext uri="{FF2B5EF4-FFF2-40B4-BE49-F238E27FC236}">
                  <a16:creationId xmlns:a16="http://schemas.microsoft.com/office/drawing/2014/main" id="{6F83C687-F594-4F31-9106-F71568C6FDFB}"/>
                </a:ext>
              </a:extLst>
            </p:cNvPr>
            <p:cNvCxnSpPr/>
            <p:nvPr/>
          </p:nvCxnSpPr>
          <p:spPr>
            <a:xfrm>
              <a:off x="528661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id="{37903BBB-E838-4212-B89C-5EB68654CA47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>
              <a:extLst>
                <a:ext uri="{FF2B5EF4-FFF2-40B4-BE49-F238E27FC236}">
                  <a16:creationId xmlns:a16="http://schemas.microsoft.com/office/drawing/2014/main" id="{2F3D81FC-2A83-480C-B196-0C921D60D4FC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>
              <a:extLst>
                <a:ext uri="{FF2B5EF4-FFF2-40B4-BE49-F238E27FC236}">
                  <a16:creationId xmlns:a16="http://schemas.microsoft.com/office/drawing/2014/main" id="{5B0D2B37-F714-4ABE-A6B7-348784B6A156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>
            <a:extLst>
              <a:ext uri="{FF2B5EF4-FFF2-40B4-BE49-F238E27FC236}">
                <a16:creationId xmlns:a16="http://schemas.microsoft.com/office/drawing/2014/main" id="{010F1737-A2E5-462D-AC43-2D1015E6E664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>
            <a:extLst>
              <a:ext uri="{FF2B5EF4-FFF2-40B4-BE49-F238E27FC236}">
                <a16:creationId xmlns:a16="http://schemas.microsoft.com/office/drawing/2014/main" id="{800C4FA3-03F0-417E-942B-02F71C63994A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>
            <a:extLst>
              <a:ext uri="{FF2B5EF4-FFF2-40B4-BE49-F238E27FC236}">
                <a16:creationId xmlns:a16="http://schemas.microsoft.com/office/drawing/2014/main" id="{3FCB77EC-798B-47C2-AA50-7C731368A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710925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89FC86D9-0D2A-4BA6-B7DE-5FD542DB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7C9F-C44B-40D5-B89B-AAA7B26F18BE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1068F05E-B28B-4A58-9361-08270B05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B031CDB1-31DB-45FD-848A-6B6B837E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1CC1-8516-4F67-9AD5-71330FDE06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46902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5A8EF2FF-5585-4D89-BDE3-B903D54C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0691-422B-4BF0-B340-2F7A103C8B09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B3A9849D-BA74-4D11-A01B-EB5B7402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84C99B1A-7171-46B5-A2B0-48E70CE8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C4C1D-0789-49DF-890F-DB52090049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347601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D178D0FF-F58E-4FE7-83A3-8BB36EC2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447B-E09B-4ADC-8960-3256CF118872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3A4E1038-B0B2-4D7A-9C48-4239BE05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EDB82A23-25C1-47C6-A815-EEB5886E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884F-CFF4-44B5-9C51-766F52B724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86444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E38BB25B-C3A0-4748-9803-FB24F080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ACC7-2940-4E08-8DB6-CFD252F6303D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8E4F44B1-2E0E-4A7C-B507-FD02BB47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361F2F0F-5F12-46EA-A474-ECADC28C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1AD4-0570-4630-9687-060D94FE9C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02324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9B649A03-8629-4027-91A1-33478796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44D8-CE2B-43D4-A044-73FB3F68BA26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2325EC90-1B03-476E-9039-D6F1F118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98863CE6-78C2-45F6-92C5-1C04CD6D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0877-C0FB-4682-ABB3-BB2B53589C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943295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F6F92A56-D912-4D2B-9219-F9BE0DE7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B13D-9F92-4912-B490-12F26FEB8E04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0EF7946F-F9B5-4D88-B1B6-307FDFBE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DF1ED06B-96F7-4285-BBF5-66FC4BFA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9B23-975D-4833-9422-8B379F8D18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976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01F5ECDA-D3C5-40D8-BF55-54E947797C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459346-D4AB-41F4-A6F6-5D4FDB2E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76D93DE4-6EA4-4926-9144-6ED15F116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EA12AB-1F70-4D51-8734-FFF3D15F62CE}" type="datetimeFigureOut">
              <a:rPr lang="pt-BR"/>
              <a:pPr>
                <a:defRPr/>
              </a:pPr>
              <a:t>18/10/2020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2CCC39CF-6E70-45DA-828B-38B4FFE06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84827259-B189-4AAB-89A1-965B48685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 pitchFamily="34" charset="0"/>
              </a:defRPr>
            </a:lvl1pPr>
          </a:lstStyle>
          <a:p>
            <a:pPr>
              <a:defRPr/>
            </a:pPr>
            <a:fld id="{EBEBE935-576D-4E06-B003-D702E10386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E32729DE-852C-410E-916F-84CC213BE7CE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13881E30-1C38-404C-91E9-C07BA2F3D4FA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74F98CD7-CB16-411C-B73E-74A212A3648F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89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0" r:id="rId10"/>
    <p:sldLayoutId id="2147483785" r:id="rId11"/>
    <p:sldLayoutId id="2147483786" r:id="rId12"/>
    <p:sldLayoutId id="2147483787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1A74CCB-5EEB-48B0-8785-F2B13B90271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 dirty="0"/>
              <a:t>AULAS </a:t>
            </a:r>
            <a:r>
              <a:rPr altLang="pt-BR" sz="4000" cap="none" dirty="0" smtClean="0"/>
              <a:t>17:</a:t>
            </a:r>
            <a:r>
              <a:rPr altLang="pt-BR" sz="4000" cap="none" dirty="0"/>
              <a:t/>
            </a:r>
            <a:br>
              <a:rPr altLang="pt-BR" sz="4000" cap="none" dirty="0"/>
            </a:br>
            <a:r>
              <a:rPr lang="pt-BR" altLang="pt-BR" sz="4000" cap="none" dirty="0"/>
              <a:t> </a:t>
            </a:r>
            <a:r>
              <a:rPr altLang="pt-BR" sz="4000" cap="none" dirty="0"/>
              <a:t> As reformas institucionais no fim do século XX: </a:t>
            </a:r>
            <a:r>
              <a:rPr lang="pt-PT" altLang="pt-BR" sz="4000" cap="none" dirty="0"/>
              <a:t> </a:t>
            </a:r>
            <a:r>
              <a:rPr altLang="pt-BR" sz="4000" cap="none" dirty="0"/>
              <a:t>A Constituição</a:t>
            </a:r>
            <a:r>
              <a:rPr lang="pt-BR" altLang="pt-BR" sz="4000" cap="none" dirty="0"/>
              <a:t> 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AB7287-D372-4015-81CB-9BEBCC91E60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Gremaud  - REC2413- Economia Brasileira Contemporânea </a:t>
            </a:r>
            <a:r>
              <a:rPr altLang="pt-BR" dirty="0" smtClean="0"/>
              <a:t>2020</a:t>
            </a:r>
            <a:endParaRPr alt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5F43D0B5-A38E-499E-9BE1-BE326EA2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582224-2C23-4E8A-A879-C10C370E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88" y="1600200"/>
            <a:ext cx="99822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sz="4000" dirty="0"/>
              <a:t>Aula Passada: Plano Collor (Brasil Novo): 5 conjunto de medidas:</a:t>
            </a:r>
          </a:p>
          <a:p>
            <a:pPr lvl="1">
              <a:lnSpc>
                <a:spcPct val="150000"/>
              </a:lnSpc>
              <a:defRPr/>
            </a:pPr>
            <a:r>
              <a:rPr sz="3200" dirty="0"/>
              <a:t>Entre elas: </a:t>
            </a:r>
            <a:r>
              <a:rPr sz="3200"/>
              <a:t>reformas institucionais </a:t>
            </a:r>
            <a:endParaRPr sz="3200" dirty="0"/>
          </a:p>
          <a:p>
            <a:pPr lvl="2">
              <a:lnSpc>
                <a:spcPct val="150000"/>
              </a:lnSpc>
              <a:defRPr/>
            </a:pPr>
            <a:r>
              <a:rPr sz="2800" dirty="0"/>
              <a:t>Reforma fiscal e administrativa</a:t>
            </a:r>
          </a:p>
          <a:p>
            <a:pPr lvl="2">
              <a:lnSpc>
                <a:spcPct val="150000"/>
              </a:lnSpc>
              <a:defRPr/>
            </a:pPr>
            <a:r>
              <a:rPr sz="2800" dirty="0"/>
              <a:t>Abertura comercial </a:t>
            </a:r>
          </a:p>
          <a:p>
            <a:pPr lvl="2">
              <a:lnSpc>
                <a:spcPct val="150000"/>
              </a:lnSpc>
              <a:defRPr/>
            </a:pPr>
            <a:r>
              <a:rPr sz="2800" dirty="0"/>
              <a:t>PND (Plano Nacional de desestatização) - Privatização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830103A-0C5F-436E-B3C2-005B4993A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88913"/>
            <a:ext cx="7772400" cy="647700"/>
          </a:xfrm>
        </p:spPr>
        <p:txBody>
          <a:bodyPr/>
          <a:lstStyle/>
          <a:p>
            <a:r>
              <a:rPr altLang="pt-BR" sz="4000"/>
              <a:t>A mudança a partir de Collor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4C55185A-9CBB-422C-8CA2-5C077DFEB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893" y="1355004"/>
            <a:ext cx="11491913" cy="53736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dirty="0"/>
              <a:t>Em 1990 -  Collor lançava o Programa Nacional de Desestatização (PND), 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/>
              <a:t>Até então algumas privatizações já haviam ocorrido (</a:t>
            </a:r>
            <a:r>
              <a:rPr lang="pt-BR" sz="2400" dirty="0" err="1"/>
              <a:t>reprivatização</a:t>
            </a:r>
            <a:r>
              <a:rPr lang="pt-BR" sz="2400" dirty="0"/>
              <a:t>), mas não parecia haver um firme compromisso político com a privatização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 smtClean="0"/>
              <a:t>Amplia </a:t>
            </a:r>
            <a:r>
              <a:rPr lang="pt-BR" sz="2400" dirty="0"/>
              <a:t>significativamente o alcance da privatização no Brasil. </a:t>
            </a:r>
          </a:p>
          <a:p>
            <a:pPr>
              <a:lnSpc>
                <a:spcPct val="150000"/>
              </a:lnSpc>
              <a:defRPr/>
            </a:pPr>
            <a:r>
              <a:rPr sz="2800" dirty="0"/>
              <a:t>A</a:t>
            </a:r>
            <a:r>
              <a:rPr sz="2800" dirty="0" smtClean="0"/>
              <a:t> </a:t>
            </a:r>
            <a:r>
              <a:rPr sz="2800" dirty="0"/>
              <a:t>Constituição de 1988 era claramente estatizante:</a:t>
            </a:r>
          </a:p>
          <a:p>
            <a:pPr lvl="2">
              <a:lnSpc>
                <a:spcPct val="150000"/>
              </a:lnSpc>
              <a:defRPr/>
            </a:pPr>
            <a:r>
              <a:rPr sz="2200" dirty="0"/>
              <a:t>estabelecendo monopólios públicos nos setores de telecomunicações, petróleo e distribuição de gás e colocando barreiras à participação estrangeira em mineração e eletricidade.</a:t>
            </a:r>
          </a:p>
          <a:p>
            <a:pPr lvl="1">
              <a:lnSpc>
                <a:spcPct val="150000"/>
              </a:lnSpc>
              <a:defRPr/>
            </a:pPr>
            <a:r>
              <a:rPr sz="2400" dirty="0"/>
              <a:t>Em 1989 o Congresso rejeitou a Medida Provisória 26, que tornava passíveis de privatização todas as empresas estatais, exceto aquelas que não poderiam ser alienadas em função de restrições constitucionais. </a:t>
            </a:r>
          </a:p>
          <a:p>
            <a:pPr>
              <a:lnSpc>
                <a:spcPct val="150000"/>
              </a:lnSpc>
              <a:defRPr/>
            </a:pPr>
            <a:r>
              <a:rPr lang="pt-BR" sz="2800" dirty="0" smtClean="0"/>
              <a:t>Além da Privatização, no Plano Collor abertura (comercial) – reformas liberais </a:t>
            </a:r>
            <a:endParaRPr sz="2800" dirty="0" smtClean="0"/>
          </a:p>
          <a:p>
            <a:pPr lvl="1">
              <a:lnSpc>
                <a:spcPct val="150000"/>
              </a:lnSpc>
              <a:defRPr/>
            </a:pPr>
            <a:r>
              <a:rPr sz="2400" dirty="0" smtClean="0"/>
              <a:t>Inaugura-se </a:t>
            </a:r>
            <a:r>
              <a:rPr sz="2400" dirty="0"/>
              <a:t>um período onde existiram importantes revisões constitucionais </a:t>
            </a:r>
          </a:p>
          <a:p>
            <a:pPr lvl="2">
              <a:lnSpc>
                <a:spcPct val="150000"/>
              </a:lnSpc>
              <a:defRPr/>
            </a:pPr>
            <a:r>
              <a:rPr sz="2200" dirty="0"/>
              <a:t>1993 – revisão prevista, </a:t>
            </a:r>
          </a:p>
          <a:p>
            <a:pPr lvl="2">
              <a:lnSpc>
                <a:spcPct val="150000"/>
              </a:lnSpc>
              <a:defRPr/>
            </a:pPr>
            <a:r>
              <a:rPr sz="2200" dirty="0"/>
              <a:t>Emendas </a:t>
            </a:r>
            <a:r>
              <a:rPr sz="2200" dirty="0" smtClean="0"/>
              <a:t>constitucionais (j</a:t>
            </a:r>
            <a:r>
              <a:rPr lang="pt-BR" sz="2200" dirty="0" smtClean="0"/>
              <a:t>á</a:t>
            </a:r>
            <a:r>
              <a:rPr sz="2200" dirty="0" smtClean="0"/>
              <a:t> em 1992, desde lá todo </a:t>
            </a:r>
            <a:r>
              <a:rPr sz="2200" dirty="0" err="1" smtClean="0"/>
              <a:t>aano</a:t>
            </a:r>
            <a:r>
              <a:rPr sz="2200" dirty="0" smtClean="0"/>
              <a:t> ao menos uma reforma)</a:t>
            </a:r>
            <a:endParaRPr sz="2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>
            <a:extLst>
              <a:ext uri="{FF2B5EF4-FFF2-40B4-BE49-F238E27FC236}">
                <a16:creationId xmlns:a16="http://schemas.microsoft.com/office/drawing/2014/main" id="{72F708DB-932D-499D-8F4F-2F9942A37C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238" y="1473200"/>
            <a:ext cx="11928475" cy="5227638"/>
          </a:xfrm>
        </p:spPr>
        <p:txBody>
          <a:bodyPr>
            <a:noAutofit/>
          </a:bodyPr>
          <a:lstStyle/>
          <a:p>
            <a:pPr marL="915987" lvl="1" indent="-5715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sz="2800" dirty="0"/>
              <a:t>Reformas de primeira geração: cunho liberal </a:t>
            </a:r>
          </a:p>
          <a:p>
            <a:pPr marL="1127125" lvl="2" indent="-325438">
              <a:lnSpc>
                <a:spcPct val="110000"/>
              </a:lnSpc>
              <a:defRPr/>
            </a:pPr>
            <a:r>
              <a:rPr sz="2400" dirty="0"/>
              <a:t>Abertura</a:t>
            </a:r>
          </a:p>
          <a:p>
            <a:pPr marL="1479550" lvl="3" indent="-350838">
              <a:lnSpc>
                <a:spcPct val="110000"/>
              </a:lnSpc>
              <a:defRPr/>
            </a:pPr>
            <a:r>
              <a:rPr sz="2400" dirty="0"/>
              <a:t>Comercial e  Financeira</a:t>
            </a:r>
          </a:p>
          <a:p>
            <a:pPr marL="1127125" lvl="2" indent="-325438">
              <a:lnSpc>
                <a:spcPct val="110000"/>
              </a:lnSpc>
              <a:defRPr/>
            </a:pPr>
            <a:r>
              <a:rPr sz="2400" dirty="0"/>
              <a:t>Privatização</a:t>
            </a:r>
          </a:p>
          <a:p>
            <a:pPr marL="1584325" lvl="3" indent="-325438">
              <a:lnSpc>
                <a:spcPct val="110000"/>
              </a:lnSpc>
              <a:defRPr/>
            </a:pPr>
            <a:r>
              <a:rPr sz="2400" dirty="0"/>
              <a:t>Desregulamentação – (Re)regulação</a:t>
            </a:r>
          </a:p>
          <a:p>
            <a:pPr marL="915987" lvl="1" indent="-5715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sz="2800" dirty="0"/>
              <a:t>debate com a tradição desenvolvimentista brasileira (PSI)</a:t>
            </a:r>
          </a:p>
          <a:p>
            <a:pPr marL="1373187" lvl="2" indent="-5715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sz="2400" dirty="0"/>
              <a:t>Diferente das reformas anos 60 que no fundo recuperaram a capacidade de intervenção do Estado e reafirmaram o desenvolvimentismo </a:t>
            </a:r>
          </a:p>
          <a:p>
            <a:pPr marL="915987" lvl="1" indent="-5715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sz="2800" dirty="0"/>
              <a:t>Até onde existe contradição ou complementariedade com outra reforma institucional importante deste período: Constituição de 88</a:t>
            </a:r>
          </a:p>
        </p:txBody>
      </p:sp>
      <p:sp>
        <p:nvSpPr>
          <p:cNvPr id="18435" name="Espaço Reservado para Número de Slide 3">
            <a:extLst>
              <a:ext uri="{FF2B5EF4-FFF2-40B4-BE49-F238E27FC236}">
                <a16:creationId xmlns:a16="http://schemas.microsoft.com/office/drawing/2014/main" id="{2CFFEB63-3CF9-4628-A9BC-1E358B585E25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9C3369-5745-4270-B620-73AEB54799FD}" type="slidenum">
              <a:rPr lang="pt-BR" altLang="en-US" sz="1200">
                <a:latin typeface="Plantagenet Cherokee" panose="02020602070100000000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>
              <a:latin typeface="Plantagenet Cherokee" panose="02020602070100000000" pitchFamily="18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5A924C33-0A68-4976-993B-17EC01461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49275"/>
            <a:ext cx="590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pt-BR" altLang="pt-BR" sz="4000">
                <a:latin typeface="Arial" panose="020B0604020202020204" pitchFamily="34" charset="0"/>
              </a:rPr>
              <a:t>Reformas dos anos 90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046BD-0CD0-4985-BD19-B6307FB7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292350"/>
            <a:ext cx="5734050" cy="2219325"/>
          </a:xfrm>
        </p:spPr>
        <p:txBody>
          <a:bodyPr/>
          <a:lstStyle/>
          <a:p>
            <a:pPr>
              <a:defRPr/>
            </a:pPr>
            <a:r>
              <a:rPr dirty="0"/>
              <a:t>A Constituição</a:t>
            </a:r>
          </a:p>
        </p:txBody>
      </p:sp>
      <p:sp>
        <p:nvSpPr>
          <p:cNvPr id="20483" name="Subtítulo 2">
            <a:extLst>
              <a:ext uri="{FF2B5EF4-FFF2-40B4-BE49-F238E27FC236}">
                <a16:creationId xmlns:a16="http://schemas.microsoft.com/office/drawing/2014/main" id="{2CF0FEAE-6F5A-4CD9-96FD-721BAC58C4B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1104900" y="4511675"/>
            <a:ext cx="573405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altLang="pt-BR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57D0B43B-BC39-4451-81BD-FF6F3899F5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1311275"/>
            <a:ext cx="5210175" cy="4208463"/>
          </a:xfrm>
        </p:spPr>
      </p:sp>
      <p:pic>
        <p:nvPicPr>
          <p:cNvPr id="20485" name="Picture 6" descr="mi_12353830540692164">
            <a:extLst>
              <a:ext uri="{FF2B5EF4-FFF2-40B4-BE49-F238E27FC236}">
                <a16:creationId xmlns:a16="http://schemas.microsoft.com/office/drawing/2014/main" id="{3E1F9A16-1E7B-4320-B016-22700518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227138"/>
            <a:ext cx="5211762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274" y="76200"/>
            <a:ext cx="10197239" cy="1096963"/>
          </a:xfrm>
        </p:spPr>
        <p:txBody>
          <a:bodyPr/>
          <a:lstStyle/>
          <a:p>
            <a:r>
              <a:rPr lang="pt-BR" dirty="0"/>
              <a:t>Constituição atual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– </a:t>
            </a:r>
            <a:r>
              <a:rPr lang="pt-BR" dirty="0"/>
              <a:t>Constituição de 1988 (05.10)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0" y="1463039"/>
            <a:ext cx="6035040" cy="532093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Estabelecida por uma Assembleia Constituinte, mas não exclusiva </a:t>
            </a:r>
            <a:endParaRPr lang="pt-BR" dirty="0" smtClean="0"/>
          </a:p>
          <a:p>
            <a:pPr lvl="1"/>
            <a:r>
              <a:rPr lang="pt-BR" dirty="0" smtClean="0"/>
              <a:t>Duradoura – 32 </a:t>
            </a:r>
            <a:r>
              <a:rPr lang="pt-BR" dirty="0" smtClean="0"/>
              <a:t>anos (media 20 anos)  </a:t>
            </a:r>
            <a:r>
              <a:rPr lang="pt-BR" dirty="0" smtClean="0"/>
              <a:t>mas não estável </a:t>
            </a:r>
          </a:p>
          <a:p>
            <a:pPr lvl="1"/>
            <a:r>
              <a:rPr lang="pt-BR" dirty="0" smtClean="0"/>
              <a:t>Nasce grande, sofreu </a:t>
            </a:r>
            <a:r>
              <a:rPr lang="pt-BR" dirty="0" smtClean="0"/>
              <a:t>muitas transformações e cresceu </a:t>
            </a:r>
            <a:endParaRPr lang="pt-B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sz="9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hoje ela é quase 50% maior do que era em 1988 – já era grande</a:t>
            </a:r>
            <a:endParaRPr lang="pt-BR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dirty="0" smtClean="0"/>
              <a:t>Constituição cidadã – elaborada em um ambiente de redemocratização depois das trevas militares </a:t>
            </a:r>
          </a:p>
          <a:p>
            <a:pPr lvl="1">
              <a:defRPr/>
            </a:pPr>
            <a:r>
              <a:rPr lang="pt-BR" dirty="0" smtClean="0"/>
              <a:t>Igualdade, justiça, direitos de minoria </a:t>
            </a:r>
          </a:p>
          <a:p>
            <a:pPr>
              <a:defRPr/>
            </a:pPr>
            <a:r>
              <a:rPr lang="pt-BR" dirty="0" smtClean="0"/>
              <a:t>Debates até </a:t>
            </a:r>
            <a:r>
              <a:rPr lang="pt-BR" dirty="0"/>
              <a:t>onde é um constituição liberal, ? social democrática,?  socialista ?</a:t>
            </a:r>
          </a:p>
          <a:p>
            <a:pPr lvl="1">
              <a:defRPr/>
            </a:pPr>
            <a:r>
              <a:rPr lang="pt-BR" dirty="0"/>
              <a:t>Estatizante, </a:t>
            </a:r>
          </a:p>
          <a:p>
            <a:pPr lvl="1">
              <a:defRPr/>
            </a:pPr>
            <a:r>
              <a:rPr lang="pt-BR" dirty="0"/>
              <a:t>Nacionalista</a:t>
            </a:r>
          </a:p>
          <a:p>
            <a:pPr lvl="1">
              <a:defRPr/>
            </a:pPr>
            <a:r>
              <a:rPr lang="pt-BR" dirty="0"/>
              <a:t>Distributivista </a:t>
            </a:r>
          </a:p>
          <a:p>
            <a:pPr lvl="1">
              <a:defRPr/>
            </a:pPr>
            <a:r>
              <a:rPr lang="pt-BR" dirty="0" smtClean="0"/>
              <a:t>Participativa</a:t>
            </a:r>
          </a:p>
          <a:p>
            <a:pPr>
              <a:defRPr/>
            </a:pPr>
            <a:r>
              <a:rPr lang="pt-BR" dirty="0"/>
              <a:t>Sofre muitas </a:t>
            </a:r>
            <a:r>
              <a:rPr lang="pt-BR" dirty="0" smtClean="0"/>
              <a:t>reformas, até onde era ou ate onde é ?</a:t>
            </a:r>
          </a:p>
          <a:p>
            <a:pPr lvl="1">
              <a:defRPr/>
            </a:pPr>
            <a:r>
              <a:rPr lang="pt-BR" dirty="0" smtClean="0"/>
              <a:t>Constantes transformações</a:t>
            </a:r>
            <a:endParaRPr lang="pt-BR" dirty="0"/>
          </a:p>
          <a:p>
            <a:pPr lvl="1">
              <a:defRPr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51" y="246938"/>
            <a:ext cx="5056801" cy="625963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20694" y="6506572"/>
            <a:ext cx="4789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Menezes Filho e Souza  A Carta São Paulo Ed Todavia 2019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024542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6FAF02A6-0169-458B-A8FB-1E372314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8783"/>
            <a:ext cx="9980613" cy="1096963"/>
          </a:xfrm>
        </p:spPr>
        <p:txBody>
          <a:bodyPr/>
          <a:lstStyle/>
          <a:p>
            <a:r>
              <a:rPr altLang="pt-BR" sz="3600" dirty="0"/>
              <a:t>A Constituição de </a:t>
            </a:r>
            <a:r>
              <a:rPr altLang="pt-BR" sz="3600" dirty="0" smtClean="0"/>
              <a:t>1988  (05.10)</a:t>
            </a:r>
            <a:endParaRPr alt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F58F14-802B-4548-879B-27C56720F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433513"/>
            <a:ext cx="11567523" cy="5213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Constituição </a:t>
            </a:r>
            <a:r>
              <a:rPr lang="pt-BR" dirty="0" smtClean="0"/>
              <a:t>Brasileira– </a:t>
            </a:r>
            <a:r>
              <a:rPr lang="pt-BR" dirty="0" smtClean="0"/>
              <a:t>dois grupos de artigos </a:t>
            </a:r>
          </a:p>
          <a:p>
            <a:pPr lvl="1">
              <a:defRPr/>
            </a:pPr>
            <a:r>
              <a:rPr lang="pt-BR" sz="1800" dirty="0" err="1" smtClean="0"/>
              <a:t>Polity</a:t>
            </a:r>
            <a:r>
              <a:rPr lang="pt-BR" sz="1800" dirty="0" smtClean="0"/>
              <a:t> – aquilo que maioria chama de constitucional – regras do jogo </a:t>
            </a:r>
          </a:p>
          <a:p>
            <a:pPr lvl="2">
              <a:defRPr/>
            </a:pPr>
            <a:r>
              <a:rPr lang="pt-BR" sz="1600" dirty="0" smtClean="0"/>
              <a:t>Elementos centrais – </a:t>
            </a:r>
            <a:r>
              <a:rPr lang="pt-BR" sz="1600" dirty="0"/>
              <a:t>direitos </a:t>
            </a:r>
            <a:r>
              <a:rPr lang="pt-BR" sz="1600" dirty="0" smtClean="0"/>
              <a:t>individuais e coletivos(políticos e sociais), elementos territoriais, </a:t>
            </a:r>
            <a:r>
              <a:rPr lang="pt-BR" sz="1600" dirty="0" smtClean="0"/>
              <a:t>separação e papel dos poderes, </a:t>
            </a:r>
            <a:r>
              <a:rPr lang="pt-BR" sz="1600" dirty="0" smtClean="0"/>
              <a:t>organização </a:t>
            </a:r>
            <a:r>
              <a:rPr lang="pt-BR" sz="1600" dirty="0" smtClean="0"/>
              <a:t>administrativa (federalismo), </a:t>
            </a:r>
            <a:r>
              <a:rPr lang="pt-BR" sz="1600" dirty="0" smtClean="0"/>
              <a:t>estrutura </a:t>
            </a:r>
            <a:r>
              <a:rPr lang="pt-BR" sz="1600" dirty="0" smtClean="0"/>
              <a:t>da economia</a:t>
            </a:r>
            <a:r>
              <a:rPr lang="pt-BR" sz="1600" dirty="0" smtClean="0"/>
              <a:t>, órgãos de controle </a:t>
            </a:r>
            <a:endParaRPr lang="pt-BR" sz="1600" dirty="0" smtClean="0"/>
          </a:p>
          <a:p>
            <a:pPr lvl="1">
              <a:defRPr/>
            </a:pPr>
            <a:r>
              <a:rPr lang="pt-BR" sz="1800" dirty="0" err="1" smtClean="0"/>
              <a:t>Policy</a:t>
            </a:r>
            <a:r>
              <a:rPr lang="pt-BR" sz="1800" dirty="0" smtClean="0"/>
              <a:t> </a:t>
            </a:r>
            <a:r>
              <a:rPr lang="pt-BR" sz="1800" dirty="0" smtClean="0"/>
              <a:t>– normatização das politicas publicas e de sua implementação </a:t>
            </a:r>
          </a:p>
          <a:p>
            <a:pPr lvl="2">
              <a:defRPr/>
            </a:pPr>
            <a:r>
              <a:rPr lang="pt-BR" sz="1600" dirty="0" smtClean="0"/>
              <a:t>Não comum nas constituições dos outros países </a:t>
            </a:r>
          </a:p>
          <a:p>
            <a:pPr lvl="2">
              <a:defRPr/>
            </a:pPr>
            <a:r>
              <a:rPr lang="pt-BR" sz="1600" dirty="0" smtClean="0"/>
              <a:t>Brasil grande volume - 1/3 dos normativos</a:t>
            </a:r>
          </a:p>
          <a:p>
            <a:pPr marL="228600" lvl="3">
              <a:spcBef>
                <a:spcPts val="1800"/>
              </a:spcBef>
              <a:defRPr/>
            </a:pPr>
            <a:r>
              <a:rPr lang="pt-BR" sz="2000" dirty="0"/>
              <a:t>Em parte explica seu constante </a:t>
            </a:r>
            <a:r>
              <a:rPr lang="pt-BR" sz="2000" dirty="0" err="1" smtClean="0"/>
              <a:t>emendamento</a:t>
            </a:r>
            <a:endParaRPr lang="pt-BR" sz="2000" dirty="0" smtClean="0"/>
          </a:p>
          <a:p>
            <a:pPr marL="685800" lvl="4">
              <a:defRPr/>
            </a:pPr>
            <a:r>
              <a:rPr lang="pt-BR" sz="1600" dirty="0" smtClean="0"/>
              <a:t>Facilidade de mudar (3/5, duas vezes)</a:t>
            </a:r>
            <a:endParaRPr lang="pt-BR" sz="1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 Ampliação e alteração das politicas publicas                                                                                      em função de mudanças dos ventos                                                                 em relação a quais politicas devem ser implementadas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55% emendas adicionam (80% novas pol. Publicas)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5% retiram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40% modificam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204" y="3393007"/>
            <a:ext cx="4921351" cy="30622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Defende a propriedade privada</a:t>
            </a:r>
          </a:p>
          <a:p>
            <a:pPr lvl="1">
              <a:defRPr/>
            </a:pPr>
            <a:r>
              <a:rPr lang="pt-BR" dirty="0"/>
              <a:t>Mas, levanta a importância do caráter social da propriedade</a:t>
            </a:r>
          </a:p>
          <a:p>
            <a:pPr>
              <a:defRPr/>
            </a:pPr>
            <a:r>
              <a:rPr lang="pt-BR" dirty="0"/>
              <a:t>Defende a economia de mercado e a iniciativa privada</a:t>
            </a:r>
          </a:p>
          <a:p>
            <a:pPr lvl="1">
              <a:defRPr/>
            </a:pPr>
            <a:r>
              <a:rPr lang="pt-BR" dirty="0"/>
              <a:t>Sim, mas a livre iniciativa não por ela mesma, mas pelo seu caráter socialmente valioso</a:t>
            </a:r>
          </a:p>
          <a:p>
            <a:pPr lvl="1">
              <a:defRPr/>
            </a:pPr>
            <a:r>
              <a:rPr lang="pt-BR" dirty="0"/>
              <a:t>Livre mercado é algo que deve ser garantido (regulado) pelo Estado</a:t>
            </a:r>
          </a:p>
          <a:p>
            <a:pPr>
              <a:defRPr/>
            </a:pPr>
            <a:r>
              <a:rPr lang="pt-BR" dirty="0"/>
              <a:t>Participação do Estado não </a:t>
            </a:r>
            <a:r>
              <a:rPr lang="pt-BR" dirty="0" smtClean="0"/>
              <a:t>é subsidiaria; é garantidora </a:t>
            </a:r>
            <a:r>
              <a:rPr lang="pt-BR" dirty="0"/>
              <a:t>da vida digna </a:t>
            </a:r>
          </a:p>
          <a:p>
            <a:pPr lvl="1">
              <a:defRPr/>
            </a:pPr>
            <a:r>
              <a:rPr lang="pt-BR" dirty="0"/>
              <a:t>Se necessário empresas estatais para politicas públicas</a:t>
            </a:r>
          </a:p>
          <a:p>
            <a:pPr lvl="1">
              <a:defRPr/>
            </a:pPr>
            <a:r>
              <a:rPr lang="pt-BR" dirty="0"/>
              <a:t>Não existe vedação a áreas de ação pública, mas existem áreas de monopólio estatal</a:t>
            </a:r>
          </a:p>
          <a:p>
            <a:pPr>
              <a:defRPr/>
            </a:pPr>
            <a:r>
              <a:rPr lang="pt-BR" dirty="0"/>
              <a:t>Soberania Econômica</a:t>
            </a:r>
          </a:p>
          <a:p>
            <a:pPr lvl="1">
              <a:defRPr/>
            </a:pPr>
            <a:r>
              <a:rPr lang="pt-BR" dirty="0"/>
              <a:t>Nacionalismo: separação empresa nacional x estrangeira, impedimento de participação em várias áreas de capital estrangeiro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58635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7E371720-E0AF-4CC2-A5FE-3E4D701D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4000"/>
              <a:t>Ainda a Constituição de 1988</a:t>
            </a:r>
          </a:p>
        </p:txBody>
      </p:sp>
      <p:sp>
        <p:nvSpPr>
          <p:cNvPr id="22531" name="Espaço Reservado para Conteúdo 2">
            <a:extLst>
              <a:ext uri="{FF2B5EF4-FFF2-40B4-BE49-F238E27FC236}">
                <a16:creationId xmlns:a16="http://schemas.microsoft.com/office/drawing/2014/main" id="{8C026245-E070-45CD-94A2-CE573CBA6A7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7025" y="1600200"/>
            <a:ext cx="10760075" cy="5019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2800"/>
              <a:t>Introdução do conceito de seguridade social</a:t>
            </a:r>
          </a:p>
          <a:p>
            <a:pPr lvl="1"/>
            <a:r>
              <a:rPr altLang="pt-BR" sz="2000"/>
              <a:t>Mistura previdência x seguridade social</a:t>
            </a:r>
          </a:p>
          <a:p>
            <a:r>
              <a:rPr altLang="pt-BR" sz="2800"/>
              <a:t>Ampliação e universalização dos direitos sociais</a:t>
            </a:r>
          </a:p>
          <a:p>
            <a:pPr lvl="1"/>
            <a:r>
              <a:rPr altLang="pt-BR" sz="2000"/>
              <a:t>Extensão de diretos para o campo, </a:t>
            </a:r>
          </a:p>
          <a:p>
            <a:pPr lvl="1"/>
            <a:r>
              <a:rPr altLang="pt-BR" sz="2000"/>
              <a:t>Desvinculação dos direitos do ambiente exclusive do trabalho</a:t>
            </a:r>
          </a:p>
          <a:p>
            <a:pPr lvl="1"/>
            <a:r>
              <a:rPr altLang="pt-BR" sz="2000"/>
              <a:t>Saúde, educação etc.</a:t>
            </a:r>
          </a:p>
          <a:p>
            <a:r>
              <a:rPr altLang="pt-BR" sz="2800"/>
              <a:t>Reforço da vinculação orçamentária e das contribuições sociais </a:t>
            </a:r>
          </a:p>
          <a:p>
            <a:r>
              <a:rPr altLang="pt-BR" sz="2800"/>
              <a:t>Sistema tributário</a:t>
            </a:r>
          </a:p>
          <a:p>
            <a:pPr lvl="1"/>
            <a:r>
              <a:rPr altLang="pt-BR" sz="2000"/>
              <a:t>Ele em si algumas poucas mudanças: ICMS, mas recebe toda a carga das contribuições sociais</a:t>
            </a:r>
          </a:p>
          <a:p>
            <a:pPr lvl="1"/>
            <a:r>
              <a:rPr altLang="pt-BR" sz="2000"/>
              <a:t>Amplia descentralização: no texto constitucional principalmente de receitas (FPE e FPM)</a:t>
            </a:r>
          </a:p>
          <a:p>
            <a:endParaRPr altLang="pt-BR" sz="2800"/>
          </a:p>
          <a:p>
            <a:endParaRPr altLang="pt-BR" sz="28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</TotalTime>
  <Words>708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Literatura acadêmica 16x9</vt:lpstr>
      <vt:lpstr>AULAS 17:   As reformas institucionais no fim do século XX:  A Constituição </vt:lpstr>
      <vt:lpstr>INTRODUÇÃO</vt:lpstr>
      <vt:lpstr>A mudança a partir de Collor</vt:lpstr>
      <vt:lpstr>Apresentação do PowerPoint</vt:lpstr>
      <vt:lpstr>A Constituição</vt:lpstr>
      <vt:lpstr>Constituição atual  – Constituição de 1988 (05.10)</vt:lpstr>
      <vt:lpstr>A Constituição de 1988  (05.10)</vt:lpstr>
      <vt:lpstr>Apresentação do PowerPoint</vt:lpstr>
      <vt:lpstr>Ainda a Constituição de 1988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79</cp:revision>
  <dcterms:created xsi:type="dcterms:W3CDTF">2013-04-05T19:49:59Z</dcterms:created>
  <dcterms:modified xsi:type="dcterms:W3CDTF">2020-10-18T21:11:56Z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