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4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0C0C9-EA24-4065-9FD2-44821C428ED4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46284-E80B-456F-9792-0CA8CCEA14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6284-E80B-456F-9792-0CA8CCEA142D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F40F-534D-4CF6-8553-E37E4EC2253D}" type="datetime1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95D3-CD47-4AA1-B68F-278DE1D9D6FB}" type="datetime1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91B2-7E81-4A18-825C-6C7E0B1FD544}" type="datetime1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91FC-5B60-4741-8387-13A01A1B616D}" type="datetime1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C007-A775-4B13-A62F-D86ADF4A56DE}" type="datetime1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4F7-734D-493A-BA37-E277FECF8197}" type="datetime1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A01-1E17-47A2-BDF5-7A758BF924DB}" type="datetime1">
              <a:rPr lang="pt-BR" smtClean="0"/>
              <a:t>22/04/2020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0D81-97B5-47E1-A4D9-052EE1FCF748}" type="datetime1">
              <a:rPr lang="pt-BR" smtClean="0"/>
              <a:t>22/04/2020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ED69-4540-41E9-A4F8-D034B83E82F4}" type="datetime1">
              <a:rPr lang="pt-BR" smtClean="0"/>
              <a:t>22/04/2020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924C-B60B-4EC2-8923-8C8A3E7E5C8E}" type="datetime1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8D4-4232-4A5B-BA7C-B4D113B8833C}" type="datetime1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8318-B153-4E64-B47F-56DB3C51F11C}" type="datetime1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55CC6-41F5-4AA4-B14E-8C7BD01571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nicholas_christakis_how_social_networks_predict_epidemics/transcript" TargetMode="External"/><Relationship Id="rId2" Type="http://schemas.openxmlformats.org/officeDocument/2006/relationships/hyperlink" Target="https://www.ted.com/talks/nicholas_christakis_the_hidden_influence_of_social_networks?language=pt-b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r>
              <a:rPr lang="pt-BR" dirty="0" smtClean="0"/>
              <a:t>Orientação para o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55000" lnSpcReduction="20000"/>
          </a:bodyPr>
          <a:lstStyle/>
          <a:p>
            <a:pPr hangingPunct="0"/>
            <a:r>
              <a:rPr lang="pt-PT" b="1" dirty="0" smtClean="0"/>
              <a:t>Trabalho I: Propaganda ideológica em relações sociais</a:t>
            </a:r>
            <a:endParaRPr lang="pt-BR" sz="4800" dirty="0" smtClean="0"/>
          </a:p>
          <a:p>
            <a:pPr hangingPunct="0"/>
            <a:r>
              <a:rPr lang="pt-PT" b="1" dirty="0" smtClean="0"/>
              <a:t> </a:t>
            </a:r>
            <a:endParaRPr lang="pt-BR" sz="4800" dirty="0" smtClean="0"/>
          </a:p>
          <a:p>
            <a:pPr lvl="0" hangingPunct="0"/>
            <a:r>
              <a:rPr lang="pt-PT" dirty="0" smtClean="0"/>
              <a:t>Trabalho </a:t>
            </a:r>
            <a:r>
              <a:rPr lang="pt-PT" b="1" dirty="0" smtClean="0"/>
              <a:t>Individual</a:t>
            </a:r>
            <a:r>
              <a:rPr lang="pt-PT" dirty="0" smtClean="0"/>
              <a:t> - </a:t>
            </a:r>
            <a:r>
              <a:rPr lang="pt-PT" u="sng" dirty="0" smtClean="0"/>
              <a:t>Máximo de 5 páginas</a:t>
            </a:r>
            <a:endParaRPr lang="pt-BR" sz="4800" dirty="0" smtClean="0"/>
          </a:p>
          <a:p>
            <a:pPr lvl="0" hangingPunct="0"/>
            <a:r>
              <a:rPr lang="pt-PT" u="sng" dirty="0" smtClean="0"/>
              <a:t>Procedimentos</a:t>
            </a:r>
            <a:r>
              <a:rPr lang="pt-PT" dirty="0" smtClean="0"/>
              <a:t>:</a:t>
            </a:r>
            <a:endParaRPr lang="pt-BR" sz="4800" dirty="0" smtClean="0"/>
          </a:p>
          <a:p>
            <a:pPr lvl="1" hangingPunct="0"/>
            <a:r>
              <a:rPr lang="pt-PT" dirty="0" smtClean="0"/>
              <a:t>Escolher uma mída social para ser estudada que facilite a interatividade entre os participantes e que seja possível a coleta das atividades individuais</a:t>
            </a:r>
            <a:endParaRPr lang="pt-BR" sz="4400" dirty="0" smtClean="0"/>
          </a:p>
          <a:p>
            <a:pPr lvl="1" hangingPunct="0"/>
            <a:r>
              <a:rPr lang="pt-PT" dirty="0" smtClean="0"/>
              <a:t> Selecionar material suficiente para um agrupamento de opiniões que formem pelo menos dois grupos antagônicos (ideal é que sejam mais de dois grupos); </a:t>
            </a:r>
            <a:endParaRPr lang="pt-BR" sz="4400" dirty="0" smtClean="0"/>
          </a:p>
          <a:p>
            <a:pPr lvl="1" hangingPunct="0"/>
            <a:r>
              <a:rPr lang="pt-PT" dirty="0" smtClean="0"/>
              <a:t>identificar argumentos associados e/ou relacionados com posiçoes ideológicas aplicando os conceitos discutidos em sala de aula e relacionar com os textos da leitura para as aulas.</a:t>
            </a:r>
            <a:endParaRPr lang="pt-BR" sz="4400" dirty="0" smtClean="0"/>
          </a:p>
          <a:p>
            <a:pPr lvl="0" hangingPunct="0"/>
            <a:r>
              <a:rPr lang="pt-PT" u="sng" dirty="0" smtClean="0"/>
              <a:t>Objetivo</a:t>
            </a:r>
            <a:r>
              <a:rPr lang="pt-PT" dirty="0" smtClean="0"/>
              <a:t>: </a:t>
            </a:r>
            <a:endParaRPr lang="pt-BR" sz="4800" dirty="0" smtClean="0"/>
          </a:p>
          <a:p>
            <a:pPr lvl="1" hangingPunct="0"/>
            <a:r>
              <a:rPr lang="pt-PT" dirty="0" smtClean="0"/>
              <a:t>Identificar e discutir as formas e técnicas de propaganda ideológica observadas em um fórum de alguma rede social:</a:t>
            </a:r>
            <a:endParaRPr lang="pt-BR" sz="4400" dirty="0" smtClean="0"/>
          </a:p>
          <a:p>
            <a:pPr lvl="1" hangingPunct="0"/>
            <a:r>
              <a:rPr lang="pt-PT" dirty="0" smtClean="0"/>
              <a:t> Discutir como o </a:t>
            </a:r>
            <a:r>
              <a:rPr lang="pt-PT" u="sng" dirty="0" smtClean="0"/>
              <a:t>conteúdo</a:t>
            </a:r>
            <a:r>
              <a:rPr lang="pt-PT" dirty="0" smtClean="0"/>
              <a:t> </a:t>
            </a:r>
            <a:r>
              <a:rPr lang="pt-PT" u="sng" dirty="0" smtClean="0"/>
              <a:t>observado</a:t>
            </a:r>
            <a:r>
              <a:rPr lang="pt-PT" dirty="0" smtClean="0"/>
              <a:t> (ou partes dele) está sendo utilizado e como isto pode estar alinhado com a proposta do emissor em fundamentar uma visão ideológica.</a:t>
            </a:r>
            <a:endParaRPr lang="pt-BR" sz="4400" dirty="0" smtClean="0"/>
          </a:p>
          <a:p>
            <a:pPr lvl="1" hangingPunct="0"/>
            <a:r>
              <a:rPr lang="pt-PT" dirty="0" smtClean="0"/>
              <a:t>Aplicar em alguma forma de propaganda: Como algum anunciante poderia usar estas formas e técnicas identificadas?</a:t>
            </a:r>
            <a:endParaRPr lang="pt-BR" sz="4400" dirty="0" smtClean="0"/>
          </a:p>
          <a:p>
            <a:pPr lvl="0" hangingPunct="0"/>
            <a:r>
              <a:rPr lang="pt-PT" u="sng" dirty="0" smtClean="0"/>
              <a:t>Foco</a:t>
            </a:r>
            <a:r>
              <a:rPr lang="pt-PT" dirty="0" smtClean="0"/>
              <a:t> pode ser qualquer tema discutido em sala de aula ou não.</a:t>
            </a:r>
            <a:endParaRPr lang="pt-BR" sz="48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pt-BR" dirty="0" smtClean="0"/>
              <a:t>Identidade Coletiva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pt-BR" sz="1600" u="sng" dirty="0" smtClean="0"/>
              <a:t>Pode ser definida como:</a:t>
            </a:r>
          </a:p>
          <a:p>
            <a:pPr lvl="1"/>
            <a:r>
              <a:rPr lang="pt-BR" sz="1600" dirty="0" smtClean="0"/>
              <a:t>Um processo dinâmico e auto-reflexivo definido pela multiplicidade de interações, negociações e conflitos entre os participantes de uma rede</a:t>
            </a:r>
          </a:p>
          <a:p>
            <a:pPr lvl="1"/>
            <a:r>
              <a:rPr lang="pt-BR" sz="1600" dirty="0" smtClean="0"/>
              <a:t>Em geral é:</a:t>
            </a:r>
          </a:p>
          <a:p>
            <a:pPr lvl="2"/>
            <a:r>
              <a:rPr lang="pt-BR" sz="1600" dirty="0" smtClean="0"/>
              <a:t>Descentralizada – nem sempre o elemento mais central na rede determina o curso da informação</a:t>
            </a:r>
          </a:p>
          <a:p>
            <a:pPr lvl="3"/>
            <a:r>
              <a:rPr lang="pt-BR" sz="1400" dirty="0" smtClean="0"/>
              <a:t>Movimento dos caminhoneiros em 2018 (Revista Exame 25/05/18):  “Não teve uma organização central. Fomos nos falando por </a:t>
            </a:r>
            <a:r>
              <a:rPr lang="pt-BR" sz="1400" dirty="0" err="1" smtClean="0"/>
              <a:t>WhatsApp</a:t>
            </a:r>
            <a:r>
              <a:rPr lang="pt-BR" sz="1400" dirty="0" smtClean="0"/>
              <a:t> e aconteceu.”</a:t>
            </a:r>
          </a:p>
          <a:p>
            <a:pPr lvl="2"/>
            <a:r>
              <a:rPr lang="pt-BR" sz="1600" dirty="0" smtClean="0"/>
              <a:t>Não hierarquizada – muitos dos movimentos sociais organizados em rede não </a:t>
            </a:r>
            <a:r>
              <a:rPr lang="pt-BR" sz="1600" dirty="0" smtClean="0"/>
              <a:t>identificam </a:t>
            </a:r>
            <a:r>
              <a:rPr lang="pt-BR" sz="1600" dirty="0" smtClean="0"/>
              <a:t>um líder</a:t>
            </a:r>
            <a:r>
              <a:rPr lang="pt-BR" sz="1600" dirty="0" smtClean="0"/>
              <a:t>, não permite </a:t>
            </a:r>
            <a:r>
              <a:rPr lang="pt-BR" sz="1600" dirty="0" smtClean="0"/>
              <a:t>negociar com um membro só e </a:t>
            </a:r>
            <a:r>
              <a:rPr lang="pt-BR" sz="1600" dirty="0" smtClean="0"/>
              <a:t>permite participação mais pró </a:t>
            </a:r>
            <a:r>
              <a:rPr lang="pt-BR" sz="1600" dirty="0" smtClean="0"/>
              <a:t>ativa dos membros.</a:t>
            </a:r>
            <a:endParaRPr lang="pt-BR" sz="1600" dirty="0" smtClean="0"/>
          </a:p>
          <a:p>
            <a:pPr lvl="3"/>
            <a:r>
              <a:rPr lang="pt-BR" sz="1400" dirty="0" smtClean="0"/>
              <a:t>Ex. o movimento surgiu de forma descentralizada com os próprios motoristas </a:t>
            </a:r>
            <a:r>
              <a:rPr lang="pt-BR" sz="1400" dirty="0" smtClean="0"/>
              <a:t>autônomos para depois expandir para o resto da categoria (caminhoneiros 2018)..  </a:t>
            </a:r>
            <a:endParaRPr lang="pt-BR" sz="1400" dirty="0" smtClean="0"/>
          </a:p>
          <a:p>
            <a:pPr lvl="3"/>
            <a:r>
              <a:rPr lang="pt-BR" sz="1400" dirty="0" smtClean="0"/>
              <a:t>Zapatistas: Sub comandante Marcos</a:t>
            </a:r>
          </a:p>
          <a:p>
            <a:pPr lvl="1"/>
            <a:r>
              <a:rPr lang="pt-BR" sz="1800" dirty="0" smtClean="0"/>
              <a:t>Assim a identidade coletiva é produzida pela interação de vários indivíduos e define:</a:t>
            </a:r>
          </a:p>
          <a:p>
            <a:pPr lvl="3"/>
            <a:r>
              <a:rPr lang="pt-BR" sz="1400" dirty="0" smtClean="0"/>
              <a:t>Quem pertence ao grupo</a:t>
            </a:r>
          </a:p>
          <a:p>
            <a:pPr lvl="3"/>
            <a:r>
              <a:rPr lang="pt-BR" sz="1400" dirty="0" smtClean="0"/>
              <a:t>O que o grupo acredita</a:t>
            </a:r>
          </a:p>
          <a:p>
            <a:pPr lvl="3"/>
            <a:r>
              <a:rPr lang="pt-BR" sz="1400" dirty="0" smtClean="0"/>
              <a:t>As visões do mundo que o grupo concorda</a:t>
            </a:r>
          </a:p>
          <a:p>
            <a:pPr lvl="3"/>
            <a:r>
              <a:rPr lang="pt-BR" sz="1400" dirty="0" smtClean="0"/>
              <a:t>Gera confiança mútua nas ações</a:t>
            </a:r>
            <a:endParaRPr lang="pt-BR" sz="1800" dirty="0" smtClean="0"/>
          </a:p>
          <a:p>
            <a:endParaRPr lang="pt-BR" sz="2000" dirty="0" smtClean="0"/>
          </a:p>
          <a:p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Identidade Coletiva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43510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lvl="1"/>
            <a:r>
              <a:rPr lang="pt-BR" sz="1400" dirty="0" smtClean="0"/>
              <a:t>No campo das redes sociais as principais características que facilitam a formação da identidade coletiva são:</a:t>
            </a:r>
          </a:p>
          <a:p>
            <a:pPr lvl="2"/>
            <a:r>
              <a:rPr lang="pt-BR" sz="1050" dirty="0" smtClean="0"/>
              <a:t>Convergência de ideais</a:t>
            </a:r>
          </a:p>
          <a:p>
            <a:pPr lvl="2"/>
            <a:r>
              <a:rPr lang="pt-BR" sz="1050" dirty="0" smtClean="0"/>
              <a:t>Baixo custo de acesso</a:t>
            </a:r>
          </a:p>
          <a:p>
            <a:pPr lvl="2"/>
            <a:r>
              <a:rPr lang="pt-BR" sz="1050" dirty="0" smtClean="0"/>
              <a:t>Ampla disponibilidade de acesso</a:t>
            </a:r>
          </a:p>
          <a:p>
            <a:pPr lvl="2"/>
            <a:r>
              <a:rPr lang="pt-BR" sz="1050" dirty="0" smtClean="0"/>
              <a:t>Resistência ao controle </a:t>
            </a:r>
          </a:p>
          <a:p>
            <a:pPr lvl="1"/>
            <a:r>
              <a:rPr lang="pt-BR" sz="1400" dirty="0" smtClean="0"/>
              <a:t>Gerando uma percepção de:</a:t>
            </a:r>
          </a:p>
          <a:p>
            <a:pPr lvl="2"/>
            <a:r>
              <a:rPr lang="pt-BR" sz="1050" dirty="0" smtClean="0"/>
              <a:t>Liberdade de ação</a:t>
            </a:r>
          </a:p>
          <a:p>
            <a:pPr lvl="2"/>
            <a:r>
              <a:rPr lang="pt-BR" sz="1050" dirty="0" smtClean="0"/>
              <a:t>Autonomia</a:t>
            </a:r>
          </a:p>
          <a:p>
            <a:pPr lvl="2"/>
            <a:r>
              <a:rPr lang="pt-BR" sz="1050" dirty="0" smtClean="0"/>
              <a:t>Criatividade e </a:t>
            </a:r>
          </a:p>
          <a:p>
            <a:pPr lvl="2"/>
            <a:r>
              <a:rPr lang="pt-BR" sz="1050" dirty="0" smtClean="0"/>
              <a:t>Colaboração</a:t>
            </a:r>
          </a:p>
          <a:p>
            <a:pPr lvl="1"/>
            <a:r>
              <a:rPr lang="pt-BR" sz="1400" dirty="0" smtClean="0"/>
              <a:t>Os atores são entidades sociais que podem ser tanto pessoas como coletivos ou </a:t>
            </a:r>
            <a:r>
              <a:rPr lang="pt-BR" sz="1400" dirty="0" smtClean="0"/>
              <a:t>instituições</a:t>
            </a:r>
            <a:r>
              <a:rPr lang="pt-BR" sz="1400" dirty="0" smtClean="0"/>
              <a:t>. </a:t>
            </a:r>
          </a:p>
          <a:p>
            <a:pPr lvl="1"/>
            <a:r>
              <a:rPr lang="pt-BR" sz="1400" dirty="0" smtClean="0"/>
              <a:t>As ligações entre atores são os laços, tais como:</a:t>
            </a:r>
          </a:p>
          <a:p>
            <a:pPr lvl="2"/>
            <a:r>
              <a:rPr lang="pt-BR" sz="1050" dirty="0" smtClean="0"/>
              <a:t>avaliação de uma pessoa por outra;</a:t>
            </a:r>
          </a:p>
          <a:p>
            <a:pPr lvl="2"/>
            <a:r>
              <a:rPr lang="pt-BR" sz="1050" dirty="0" smtClean="0"/>
              <a:t> transações comerciais; </a:t>
            </a:r>
          </a:p>
          <a:p>
            <a:pPr lvl="2"/>
            <a:r>
              <a:rPr lang="pt-BR" sz="1050" dirty="0" smtClean="0"/>
              <a:t>interações como as que envolvem as trocas de mensagens; </a:t>
            </a:r>
          </a:p>
          <a:p>
            <a:pPr lvl="2"/>
            <a:r>
              <a:rPr lang="pt-BR" sz="1050" dirty="0" smtClean="0"/>
              <a:t>movimentações entre lugares ou posições, como mobilidade social.</a:t>
            </a:r>
          </a:p>
          <a:p>
            <a:pPr lvl="1"/>
            <a:r>
              <a:rPr lang="pt-BR" sz="1400" dirty="0" smtClean="0"/>
              <a:t>Tipos de ligações:</a:t>
            </a:r>
          </a:p>
          <a:p>
            <a:pPr lvl="2"/>
            <a:r>
              <a:rPr lang="pt-BR" sz="1050" u="sng" dirty="0" smtClean="0"/>
              <a:t>Laços fortes</a:t>
            </a:r>
            <a:r>
              <a:rPr lang="pt-BR" sz="1050" dirty="0" smtClean="0"/>
              <a:t>: ligações entre atores com vínculos interpessoais fortes (dentro ou fora do grupo)</a:t>
            </a:r>
          </a:p>
          <a:p>
            <a:pPr lvl="2"/>
            <a:r>
              <a:rPr lang="pt-BR" sz="1050" u="sng" dirty="0" smtClean="0"/>
              <a:t>Laços fracos</a:t>
            </a:r>
            <a:r>
              <a:rPr lang="pt-BR" sz="1050" dirty="0" smtClean="0"/>
              <a:t>: indivíduos fora dos padrões do grupo, que se movimentam entre comunidades diferentes, são os responsáveis por trazer </a:t>
            </a:r>
            <a:r>
              <a:rPr lang="pt-BR" sz="1050" dirty="0" err="1" smtClean="0"/>
              <a:t>ideias</a:t>
            </a:r>
            <a:r>
              <a:rPr lang="pt-BR" sz="1050" dirty="0" smtClean="0"/>
              <a:t> heterodoxas necessárias para que um grupo se adapte com sucesso às mudanças do ambiente. </a:t>
            </a:r>
          </a:p>
          <a:p>
            <a:pPr lvl="2"/>
            <a:r>
              <a:rPr lang="pt-BR" sz="1050" dirty="0" smtClean="0"/>
              <a:t>Vínculos fortes são menos importantes do que os vínculos fracos, para sustentar a coesão comunitária e a ação coletiva. </a:t>
            </a:r>
          </a:p>
          <a:p>
            <a:pPr lvl="2"/>
            <a:r>
              <a:rPr lang="pt-BR" sz="1050" dirty="0" smtClean="0"/>
              <a:t>Os vínculos fracos têm maior probabilidade de unir membros em pequenos grupos diferentes do que os vínculos fortes.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642910" y="357166"/>
            <a:ext cx="7358114" cy="4929222"/>
            <a:chOff x="285720" y="1214422"/>
            <a:chExt cx="7358114" cy="492922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 l="28550" t="15625" r="27526" b="16992"/>
            <a:stretch>
              <a:fillRect/>
            </a:stretch>
          </p:blipFill>
          <p:spPr bwMode="auto">
            <a:xfrm>
              <a:off x="1928794" y="1214422"/>
              <a:ext cx="5715040" cy="4929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Elipse 4"/>
            <p:cNvSpPr/>
            <p:nvPr/>
          </p:nvSpPr>
          <p:spPr>
            <a:xfrm>
              <a:off x="2214546" y="1928802"/>
              <a:ext cx="928694" cy="8572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85720" y="3429000"/>
              <a:ext cx="1785950" cy="120032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Nível</a:t>
              </a:r>
              <a:r>
                <a:rPr lang="en-US" dirty="0" smtClean="0"/>
                <a:t> de </a:t>
              </a:r>
              <a:r>
                <a:rPr lang="en-US" dirty="0" err="1" smtClean="0"/>
                <a:t>risco</a:t>
              </a:r>
              <a:r>
                <a:rPr lang="en-US" dirty="0" smtClean="0"/>
                <a:t> e </a:t>
              </a:r>
              <a:r>
                <a:rPr lang="en-US" dirty="0" err="1" smtClean="0"/>
                <a:t>envolvimento</a:t>
              </a:r>
              <a:r>
                <a:rPr lang="en-US" dirty="0" smtClean="0"/>
                <a:t> </a:t>
              </a:r>
              <a:r>
                <a:rPr lang="en-US" dirty="0" err="1" smtClean="0"/>
                <a:t>para</a:t>
              </a:r>
              <a:r>
                <a:rPr lang="en-US" dirty="0" smtClean="0"/>
                <a:t> </a:t>
              </a:r>
              <a:r>
                <a:rPr lang="en-US" dirty="0" err="1" smtClean="0"/>
                <a:t>participação</a:t>
              </a:r>
              <a:endParaRPr lang="en-US" dirty="0" smtClean="0"/>
            </a:p>
          </p:txBody>
        </p:sp>
        <p:cxnSp>
          <p:nvCxnSpPr>
            <p:cNvPr id="8" name="Conector de seta reta 7"/>
            <p:cNvCxnSpPr>
              <a:stCxn id="5" idx="3"/>
            </p:cNvCxnSpPr>
            <p:nvPr/>
          </p:nvCxnSpPr>
          <p:spPr>
            <a:xfrm rot="5400000">
              <a:off x="1541116" y="2548128"/>
              <a:ext cx="697046" cy="9218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ixaDeTexto 8"/>
          <p:cNvSpPr txBox="1"/>
          <p:nvPr/>
        </p:nvSpPr>
        <p:spPr>
          <a:xfrm>
            <a:off x="5286380" y="5715016"/>
            <a:ext cx="3643338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 err="1" smtClean="0"/>
              <a:t>Jeroen</a:t>
            </a:r>
            <a:r>
              <a:rPr lang="pt-BR" sz="1100" dirty="0" smtClean="0"/>
              <a:t> Van </a:t>
            </a:r>
            <a:r>
              <a:rPr lang="pt-BR" sz="1100" dirty="0" err="1" smtClean="0"/>
              <a:t>Laer</a:t>
            </a:r>
            <a:r>
              <a:rPr lang="pt-BR" sz="1100" dirty="0" smtClean="0"/>
              <a:t> &amp; Peter Van </a:t>
            </a:r>
            <a:r>
              <a:rPr lang="pt-BR" sz="1100" dirty="0" err="1" smtClean="0"/>
              <a:t>Aelst</a:t>
            </a:r>
            <a:r>
              <a:rPr lang="pt-BR" sz="1100" dirty="0" smtClean="0"/>
              <a:t> (2010) INTERNET AND SOCIAL MOVEMENT ACTION REPERTOIRES, </a:t>
            </a:r>
            <a:r>
              <a:rPr lang="pt-BR" sz="1100" dirty="0" err="1" smtClean="0"/>
              <a:t>Information</a:t>
            </a:r>
            <a:r>
              <a:rPr lang="pt-BR" sz="1100" dirty="0" smtClean="0"/>
              <a:t>, Communication &amp; </a:t>
            </a:r>
            <a:r>
              <a:rPr lang="pt-BR" sz="1100" dirty="0" err="1" smtClean="0"/>
              <a:t>Society</a:t>
            </a:r>
            <a:r>
              <a:rPr lang="pt-BR" sz="1100" dirty="0" smtClean="0"/>
              <a:t>, 13:8, 1146-1171, DOI: 10.1080/13691181003628307 </a:t>
            </a:r>
            <a:endParaRPr lang="pt-BR" sz="1100" dirty="0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pt-BR" sz="2800" dirty="0" smtClean="0"/>
              <a:t>Mobilização  em movimentos sociais e a Internet</a:t>
            </a:r>
            <a:br>
              <a:rPr lang="pt-BR" sz="2800" dirty="0" smtClean="0"/>
            </a:br>
            <a:r>
              <a:rPr lang="pt-BR" sz="2000" dirty="0" smtClean="0"/>
              <a:t>Aspectos do sistema social que facilitam ou dificultam atividades de movimentos sociais: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lvl="1"/>
            <a:r>
              <a:rPr lang="pt-BR" sz="2000" dirty="0" smtClean="0"/>
              <a:t>Estruturas para </a:t>
            </a:r>
            <a:r>
              <a:rPr lang="pt-BR" sz="2000" dirty="0" smtClean="0"/>
              <a:t>participação :</a:t>
            </a:r>
          </a:p>
          <a:p>
            <a:pPr lvl="2"/>
            <a:r>
              <a:rPr lang="pt-BR" sz="1600" dirty="0" smtClean="0"/>
              <a:t>Custos para participar são reduzidos</a:t>
            </a:r>
          </a:p>
          <a:p>
            <a:pPr lvl="2"/>
            <a:r>
              <a:rPr lang="pt-BR" sz="1600" dirty="0" smtClean="0"/>
              <a:t>Aumentam a percepção de identidade coletiva</a:t>
            </a:r>
          </a:p>
          <a:p>
            <a:pPr lvl="2"/>
            <a:r>
              <a:rPr lang="pt-BR" sz="1600" dirty="0" smtClean="0"/>
              <a:t>Facilitam a criação de comunidades</a:t>
            </a:r>
          </a:p>
          <a:p>
            <a:pPr lvl="1"/>
            <a:r>
              <a:rPr lang="pt-BR" sz="2000" dirty="0" smtClean="0"/>
              <a:t>Estruturas  de oportunidade</a:t>
            </a:r>
          </a:p>
          <a:p>
            <a:pPr marL="1714500" lvl="3" indent="-342900">
              <a:buNone/>
            </a:pPr>
            <a:r>
              <a:rPr lang="pt-BR" sz="1600" dirty="0" smtClean="0"/>
              <a:t>1. Facilidade de acesso ao sistema político</a:t>
            </a:r>
          </a:p>
          <a:p>
            <a:pPr marL="1714500" lvl="3" indent="-342900">
              <a:buNone/>
            </a:pPr>
            <a:r>
              <a:rPr lang="pt-BR" sz="1600" dirty="0" smtClean="0"/>
              <a:t>2. Coesão entre os dominantes</a:t>
            </a:r>
          </a:p>
          <a:p>
            <a:pPr marL="1714500" lvl="3" indent="-342900">
              <a:buNone/>
            </a:pPr>
            <a:r>
              <a:rPr lang="pt-BR" sz="1600" dirty="0" smtClean="0"/>
              <a:t>3. Inclusão de aliados do grupo dominante</a:t>
            </a:r>
          </a:p>
          <a:p>
            <a:pPr marL="1714500" lvl="3" indent="-342900">
              <a:buNone/>
            </a:pPr>
            <a:r>
              <a:rPr lang="pt-BR" sz="1600" dirty="0" smtClean="0"/>
              <a:t>4. Capacidade e propensão à repressão</a:t>
            </a:r>
          </a:p>
          <a:p>
            <a:pPr lvl="1"/>
            <a:r>
              <a:rPr lang="pt-BR" sz="2000" dirty="0" smtClean="0"/>
              <a:t>Agenda </a:t>
            </a:r>
            <a:r>
              <a:rPr lang="pt-BR" sz="2000" dirty="0" err="1" smtClean="0"/>
              <a:t>setting</a:t>
            </a:r>
            <a:r>
              <a:rPr lang="pt-BR" sz="2000" dirty="0" smtClean="0"/>
              <a:t> (ou frame): criação de mensagens com foco específico</a:t>
            </a:r>
          </a:p>
          <a:p>
            <a:pPr lvl="2"/>
            <a:r>
              <a:rPr lang="pt-BR" sz="1400" dirty="0" smtClean="0"/>
              <a:t>Criam uma competição com as mídias tradicionais em determinar como os assuntos serão tratados socialmente</a:t>
            </a:r>
          </a:p>
          <a:p>
            <a:pPr lvl="2"/>
            <a:r>
              <a:rPr lang="pt-BR" sz="1400" dirty="0" smtClean="0"/>
              <a:t>Dificulta o trabalho dos </a:t>
            </a:r>
            <a:r>
              <a:rPr lang="pt-BR" sz="1400" dirty="0" err="1" smtClean="0"/>
              <a:t>Gatekeepers</a:t>
            </a:r>
            <a:endParaRPr lang="pt-BR" sz="1400" dirty="0" smtClean="0"/>
          </a:p>
          <a:p>
            <a:pPr lvl="2"/>
            <a:r>
              <a:rPr lang="pt-BR" sz="1400" dirty="0" smtClean="0"/>
              <a:t>Amplia o leque de discussões</a:t>
            </a:r>
          </a:p>
          <a:p>
            <a:pPr lvl="2"/>
            <a:r>
              <a:rPr lang="pt-BR" sz="1400" dirty="0" smtClean="0"/>
              <a:t>Facilita o alcance global:quebra hegemonia do estado em território, economia e informação.</a:t>
            </a:r>
          </a:p>
          <a:p>
            <a:pPr lvl="2"/>
            <a:endParaRPr lang="en-US" sz="1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741600" lvl="3">
              <a:buNone/>
            </a:pPr>
            <a:r>
              <a:rPr lang="en-US" dirty="0" smtClean="0"/>
              <a:t>		</a:t>
            </a:r>
          </a:p>
          <a:p>
            <a:pPr marL="1198800" lvl="4">
              <a:buFontTx/>
              <a:buChar char="-"/>
            </a:pPr>
            <a:endParaRPr lang="en-US" sz="1600" dirty="0" smtClean="0"/>
          </a:p>
          <a:p>
            <a:pPr lvl="3">
              <a:buNone/>
            </a:pPr>
            <a:endParaRPr lang="en-US" dirty="0" err="1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Movimentos sociais e a internet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Aula 7 _ 2020</a:t>
            </a:r>
          </a:p>
          <a:p>
            <a:r>
              <a:rPr lang="pt-BR" dirty="0" smtClean="0"/>
              <a:t>Leandro L. Batista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Movimentos </a:t>
            </a:r>
            <a:r>
              <a:rPr lang="pt-BR" dirty="0" smtClean="0"/>
              <a:t>Sociais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A atuação de tecnologias nos Movimentos Sociais de Massa ao longo da história é uma marca importante:</a:t>
            </a:r>
          </a:p>
          <a:p>
            <a:pPr lvl="2"/>
            <a:r>
              <a:rPr lang="pt-BR" dirty="0" smtClean="0"/>
              <a:t>Às vezes chamadas de tecnologias da liberdade:</a:t>
            </a:r>
          </a:p>
          <a:p>
            <a:pPr lvl="1"/>
            <a:r>
              <a:rPr lang="pt-BR" dirty="0" smtClean="0"/>
              <a:t>Movimentos pela abolição </a:t>
            </a:r>
            <a:r>
              <a:rPr lang="pt-BR" b="1" dirty="0" smtClean="0"/>
              <a:t>no século XIX </a:t>
            </a:r>
            <a:r>
              <a:rPr lang="pt-BR" dirty="0" smtClean="0"/>
              <a:t>usaram:</a:t>
            </a:r>
          </a:p>
          <a:p>
            <a:pPr lvl="2"/>
            <a:r>
              <a:rPr lang="pt-BR" dirty="0" smtClean="0"/>
              <a:t>Jornais, livros e panfletos</a:t>
            </a:r>
          </a:p>
          <a:p>
            <a:pPr lvl="1"/>
            <a:r>
              <a:rPr lang="pt-BR" b="1" u="sng" dirty="0" smtClean="0"/>
              <a:t>NO SÉCULO XX</a:t>
            </a:r>
          </a:p>
          <a:p>
            <a:pPr lvl="1"/>
            <a:r>
              <a:rPr lang="pt-BR" dirty="0" smtClean="0"/>
              <a:t>O cinema:</a:t>
            </a:r>
          </a:p>
          <a:p>
            <a:pPr lvl="2"/>
            <a:r>
              <a:rPr lang="pt-BR" dirty="0" smtClean="0"/>
              <a:t> Na WWII mundial – anos 40</a:t>
            </a:r>
          </a:p>
          <a:p>
            <a:pPr lvl="2"/>
            <a:r>
              <a:rPr lang="pt-BR" dirty="0" smtClean="0"/>
              <a:t>No Brasil nos anos 60 para a preparação do golpe militar</a:t>
            </a:r>
          </a:p>
          <a:p>
            <a:pPr lvl="1"/>
            <a:r>
              <a:rPr lang="pt-BR" dirty="0" smtClean="0"/>
              <a:t>No Chile, contra Pinochet em 1973</a:t>
            </a:r>
          </a:p>
          <a:p>
            <a:pPr lvl="2"/>
            <a:r>
              <a:rPr lang="pt-BR" u="sng" dirty="0" smtClean="0"/>
              <a:t>O Fax </a:t>
            </a:r>
            <a:r>
              <a:rPr lang="pt-BR" dirty="0" smtClean="0"/>
              <a:t>foi a ferramenta de comunicação entre chilenos dentro e fora do país pela velocidade e segurança</a:t>
            </a:r>
          </a:p>
          <a:p>
            <a:pPr lvl="1"/>
            <a:r>
              <a:rPr lang="pt-BR" dirty="0" smtClean="0"/>
              <a:t>A revolução do Iran em 1979, para derrubar o </a:t>
            </a:r>
            <a:r>
              <a:rPr lang="pt-BR" dirty="0" err="1" smtClean="0"/>
              <a:t>Shah</a:t>
            </a:r>
            <a:r>
              <a:rPr lang="pt-BR" dirty="0" smtClean="0"/>
              <a:t> do Iran</a:t>
            </a:r>
          </a:p>
          <a:p>
            <a:pPr lvl="2"/>
            <a:r>
              <a:rPr lang="pt-BR" dirty="0" smtClean="0"/>
              <a:t>Folhetos e </a:t>
            </a:r>
            <a:r>
              <a:rPr lang="pt-BR" dirty="0" err="1" smtClean="0"/>
              <a:t>video</a:t>
            </a:r>
            <a:r>
              <a:rPr lang="pt-BR" dirty="0" smtClean="0"/>
              <a:t> cassetes</a:t>
            </a:r>
          </a:p>
          <a:p>
            <a:pPr lvl="1"/>
            <a:r>
              <a:rPr lang="pt-BR" dirty="0" smtClean="0"/>
              <a:t>Na Filipinas para derrubar Ferdinando Marcos em 1986</a:t>
            </a:r>
          </a:p>
          <a:p>
            <a:pPr lvl="2"/>
            <a:r>
              <a:rPr lang="pt-BR" dirty="0" smtClean="0"/>
              <a:t>Uma rádio católica foi fundamental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Movimentos Sociais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r>
              <a:rPr lang="pt-BR" sz="2000" b="1" u="sng" dirty="0" smtClean="0"/>
              <a:t>NO SÉCULO XXI:</a:t>
            </a:r>
          </a:p>
          <a:p>
            <a:pPr lvl="1"/>
            <a:r>
              <a:rPr lang="pt-BR" sz="1600" dirty="0" smtClean="0"/>
              <a:t>Aparecem  “Os Movimentos Sociais Cibernéticos:” definidos como novas comunidades sociais podendo ser:</a:t>
            </a:r>
          </a:p>
          <a:p>
            <a:pPr lvl="2"/>
            <a:r>
              <a:rPr lang="pt-BR" sz="1400" dirty="0" smtClean="0"/>
              <a:t>Cultural, religiosa ou política</a:t>
            </a:r>
          </a:p>
          <a:p>
            <a:pPr lvl="1"/>
            <a:r>
              <a:rPr lang="pt-BR" sz="1600" dirty="0" smtClean="0"/>
              <a:t>O </a:t>
            </a:r>
            <a:r>
              <a:rPr lang="pt-BR" sz="1600" dirty="0" smtClean="0"/>
              <a:t>movimento iraniano no </a:t>
            </a:r>
            <a:r>
              <a:rPr lang="pt-BR" sz="1600" dirty="0" err="1" smtClean="0"/>
              <a:t>Twitter</a:t>
            </a:r>
            <a:r>
              <a:rPr lang="pt-BR" sz="1600" dirty="0" smtClean="0"/>
              <a:t> (2009)</a:t>
            </a:r>
          </a:p>
          <a:p>
            <a:pPr lvl="2"/>
            <a:r>
              <a:rPr lang="pt-BR" sz="1400" dirty="0"/>
              <a:t>Os usuários do </a:t>
            </a:r>
            <a:r>
              <a:rPr lang="pt-BR" sz="1400" dirty="0" err="1"/>
              <a:t>Twitter</a:t>
            </a:r>
            <a:r>
              <a:rPr lang="pt-BR" sz="1400" dirty="0"/>
              <a:t> </a:t>
            </a:r>
            <a:r>
              <a:rPr lang="pt-BR" sz="1400" dirty="0" smtClean="0"/>
              <a:t>postando </a:t>
            </a:r>
            <a:r>
              <a:rPr lang="pt-BR" sz="1400" dirty="0" smtClean="0"/>
              <a:t>mensagens com </a:t>
            </a:r>
            <a:r>
              <a:rPr lang="pt-BR" sz="1400" dirty="0"/>
              <a:t>o termo #</a:t>
            </a:r>
            <a:r>
              <a:rPr lang="pt-BR" sz="1400" dirty="0" err="1"/>
              <a:t>IranElection</a:t>
            </a:r>
            <a:r>
              <a:rPr lang="pt-BR" sz="1400" dirty="0"/>
              <a:t>, que permite aos usuários procurar todos os </a:t>
            </a:r>
            <a:r>
              <a:rPr lang="pt-BR" sz="1400" dirty="0" err="1"/>
              <a:t>tweets</a:t>
            </a:r>
            <a:r>
              <a:rPr lang="pt-BR" sz="1400" dirty="0"/>
              <a:t> sobre o assunto. 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>Na </a:t>
            </a:r>
            <a:r>
              <a:rPr lang="pt-BR" sz="1400" dirty="0"/>
              <a:t>noite </a:t>
            </a:r>
            <a:r>
              <a:rPr lang="pt-BR" sz="1400" dirty="0" smtClean="0"/>
              <a:t>seguinte, </a:t>
            </a:r>
            <a:r>
              <a:rPr lang="pt-BR" sz="1400" dirty="0"/>
              <a:t>o </a:t>
            </a:r>
            <a:r>
              <a:rPr lang="pt-BR" sz="1400" dirty="0" err="1"/>
              <a:t>Twitter</a:t>
            </a:r>
            <a:r>
              <a:rPr lang="pt-BR" sz="1400" dirty="0"/>
              <a:t> estava registrando cerca de </a:t>
            </a:r>
            <a:r>
              <a:rPr lang="pt-BR" sz="1400" u="sng" dirty="0"/>
              <a:t>30 novas postagens por minuto </a:t>
            </a:r>
            <a:r>
              <a:rPr lang="pt-BR" sz="1400" dirty="0"/>
              <a:t>com </a:t>
            </a:r>
            <a:r>
              <a:rPr lang="pt-BR" sz="1400" dirty="0" smtClean="0"/>
              <a:t>essa </a:t>
            </a:r>
            <a:r>
              <a:rPr lang="pt-BR" sz="1400" dirty="0" err="1"/>
              <a:t>tag</a:t>
            </a:r>
            <a:r>
              <a:rPr lang="pt-BR" sz="1400" dirty="0"/>
              <a:t>. Um dizia: "Nós não temos cobertura nacional de imprensa no Irã, todos devem ajudar a espalhar a mensagem de </a:t>
            </a:r>
            <a:r>
              <a:rPr lang="pt-BR" sz="1400" dirty="0" err="1"/>
              <a:t>Mousavi</a:t>
            </a:r>
            <a:r>
              <a:rPr lang="pt-BR" sz="1400" dirty="0"/>
              <a:t>. Uma pessoa = um transmissor. #</a:t>
            </a:r>
            <a:r>
              <a:rPr lang="pt-BR" sz="1400" dirty="0" err="1"/>
              <a:t>IranElection</a:t>
            </a:r>
            <a:r>
              <a:rPr lang="pt-BR" sz="1400" dirty="0" smtClean="0"/>
              <a:t>". (</a:t>
            </a:r>
            <a:r>
              <a:rPr lang="pt-BR" sz="1400" dirty="0" err="1" smtClean="0"/>
              <a:t>NYTimes</a:t>
            </a:r>
            <a:r>
              <a:rPr lang="pt-BR" sz="1400" dirty="0" smtClean="0"/>
              <a:t>)</a:t>
            </a:r>
            <a:endParaRPr lang="pt-BR" sz="1400" dirty="0" smtClean="0"/>
          </a:p>
          <a:p>
            <a:pPr lvl="1"/>
            <a:r>
              <a:rPr lang="pt-BR" sz="1600" dirty="0" smtClean="0"/>
              <a:t>Jihad </a:t>
            </a:r>
            <a:r>
              <a:rPr lang="pt-BR" sz="1600" dirty="0" smtClean="0"/>
              <a:t>Jane recrutamento </a:t>
            </a:r>
            <a:r>
              <a:rPr lang="pt-BR" sz="1600" dirty="0" err="1" smtClean="0"/>
              <a:t>on</a:t>
            </a:r>
            <a:r>
              <a:rPr lang="pt-BR" sz="1600" dirty="0" smtClean="0"/>
              <a:t> </a:t>
            </a:r>
            <a:r>
              <a:rPr lang="pt-BR" sz="1600" dirty="0" err="1" smtClean="0"/>
              <a:t>line</a:t>
            </a:r>
            <a:r>
              <a:rPr lang="pt-BR" sz="1600" dirty="0" smtClean="0"/>
              <a:t>: </a:t>
            </a:r>
          </a:p>
          <a:p>
            <a:pPr lvl="2"/>
            <a:r>
              <a:rPr lang="pt-BR" sz="1400" dirty="0" smtClean="0"/>
              <a:t>americana que foi  presa  em 2009 por ter convocado voluntários para defender a causa islâmica</a:t>
            </a:r>
          </a:p>
          <a:p>
            <a:pPr lvl="1"/>
            <a:r>
              <a:rPr lang="pt-BR" sz="1600" dirty="0" smtClean="0"/>
              <a:t>Primavera Árabe:  </a:t>
            </a:r>
            <a:r>
              <a:rPr lang="pt-BR" sz="1600" dirty="0" smtClean="0"/>
              <a:t>(Jan 2011)</a:t>
            </a:r>
          </a:p>
          <a:p>
            <a:pPr lvl="2"/>
            <a:r>
              <a:rPr lang="pt-BR" sz="1400" dirty="0" smtClean="0"/>
              <a:t>Um evento em que o </a:t>
            </a:r>
            <a:r>
              <a:rPr lang="pt-BR" sz="1400" dirty="0" err="1" smtClean="0"/>
              <a:t>Facebook</a:t>
            </a:r>
            <a:r>
              <a:rPr lang="pt-BR" sz="1400" dirty="0" smtClean="0"/>
              <a:t>,</a:t>
            </a:r>
            <a:r>
              <a:rPr lang="pt-BR" sz="1400" dirty="0" err="1" smtClean="0"/>
              <a:t>Twitter</a:t>
            </a:r>
            <a:r>
              <a:rPr lang="pt-BR" sz="1400" dirty="0" smtClean="0"/>
              <a:t>, e </a:t>
            </a:r>
            <a:r>
              <a:rPr lang="pt-BR" sz="1400" dirty="0" err="1" smtClean="0"/>
              <a:t>Youtube</a:t>
            </a:r>
            <a:r>
              <a:rPr lang="pt-BR" sz="1400" dirty="0" smtClean="0"/>
              <a:t>, foram as principais ferramentas para disseminação de informações em um período de reivindicações políticas, econômicas e sociais, </a:t>
            </a:r>
          </a:p>
          <a:p>
            <a:pPr lvl="2"/>
            <a:r>
              <a:rPr lang="pt-BR" sz="1400" dirty="0" smtClean="0"/>
              <a:t>Através da internet e das redes sociais foi possível organizar movimentos populares em oposição ao autoritarismo de forma que foi possível quebrar a barreira da censura</a:t>
            </a:r>
            <a:endParaRPr lang="pt-BR" sz="1400" dirty="0"/>
          </a:p>
          <a:p>
            <a:pPr lvl="1"/>
            <a:r>
              <a:rPr lang="pt-BR" sz="1600" dirty="0" smtClean="0"/>
              <a:t>Time </a:t>
            </a:r>
            <a:r>
              <a:rPr lang="pt-BR" sz="1600" dirty="0" smtClean="0"/>
              <a:t>Magazine 2011 – “</a:t>
            </a:r>
            <a:r>
              <a:rPr lang="pt-BR" sz="1600" dirty="0" err="1" smtClean="0"/>
              <a:t>The</a:t>
            </a:r>
            <a:r>
              <a:rPr lang="pt-BR" sz="1600" dirty="0" smtClean="0"/>
              <a:t> </a:t>
            </a:r>
            <a:r>
              <a:rPr lang="pt-BR" sz="1600" dirty="0" err="1" smtClean="0"/>
              <a:t>protester</a:t>
            </a:r>
            <a:r>
              <a:rPr lang="pt-BR" sz="1600" dirty="0" smtClean="0"/>
              <a:t>” é a pessoa do ano</a:t>
            </a:r>
          </a:p>
          <a:p>
            <a:pPr lvl="1"/>
            <a:endParaRPr lang="pt-BR" sz="1600" dirty="0" smtClean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5" name="Picture 2" descr="The Protester - TIME's People Who Mattered in 2011 - T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10" y="5072074"/>
            <a:ext cx="1130092" cy="1500198"/>
          </a:xfrm>
          <a:prstGeom prst="rect">
            <a:avLst/>
          </a:prstGeom>
          <a:noFill/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pt-BR" dirty="0" smtClean="0"/>
              <a:t>Movimentos Sociais Cibernéticos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71472" y="1000108"/>
            <a:ext cx="8015286" cy="5286412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Ø"/>
            </a:pPr>
            <a:r>
              <a:rPr lang="pt-BR" sz="2000" u="sng" dirty="0" smtClean="0"/>
              <a:t>Movimentos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sociais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cibernéticos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buscam</a:t>
            </a:r>
            <a:r>
              <a:rPr lang="en-US" sz="2000" u="sng" dirty="0" smtClean="0"/>
              <a:t> :</a:t>
            </a:r>
            <a:endParaRPr lang="en-US" sz="1800" u="sng" dirty="0" smtClean="0"/>
          </a:p>
          <a:p>
            <a:pPr lvl="2">
              <a:buFont typeface="Wingdings" pitchFamily="2" charset="2"/>
              <a:buChar char="Ø"/>
            </a:pPr>
            <a:r>
              <a:rPr lang="pt-BR" sz="1400" dirty="0" smtClean="0"/>
              <a:t>Organização e </a:t>
            </a:r>
          </a:p>
          <a:p>
            <a:pPr lvl="2">
              <a:buFont typeface="Wingdings" pitchFamily="2" charset="2"/>
              <a:buChar char="Ø"/>
            </a:pPr>
            <a:r>
              <a:rPr lang="pt-BR" sz="1400" dirty="0" smtClean="0"/>
              <a:t>Divulgação online. 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/>
              <a:t>Uma velha prática com novas características.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/>
              <a:t>O interesse prático e científico é em saber :</a:t>
            </a:r>
          </a:p>
          <a:p>
            <a:pPr lvl="2">
              <a:buFont typeface="Wingdings" pitchFamily="2" charset="2"/>
              <a:buChar char="Ø"/>
            </a:pPr>
            <a:r>
              <a:rPr lang="pt-BR" sz="1400" dirty="0" smtClean="0"/>
              <a:t>O que caracteriza essa nova forma de ativismo e </a:t>
            </a:r>
          </a:p>
          <a:p>
            <a:pPr lvl="2">
              <a:buFont typeface="Wingdings" pitchFamily="2" charset="2"/>
              <a:buChar char="Ø"/>
            </a:pPr>
            <a:r>
              <a:rPr lang="pt-BR" sz="1400" dirty="0" smtClean="0"/>
              <a:t>Suas consequências para movimentos sociais </a:t>
            </a:r>
            <a:r>
              <a:rPr lang="pt-BR" sz="1400" dirty="0" err="1" smtClean="0"/>
              <a:t>ofline</a:t>
            </a:r>
            <a:r>
              <a:rPr lang="pt-BR" sz="1400" dirty="0" smtClean="0"/>
              <a:t> ou físicos.</a:t>
            </a:r>
          </a:p>
          <a:p>
            <a:pPr lvl="2">
              <a:buFont typeface="Wingdings" pitchFamily="2" charset="2"/>
              <a:buChar char="Ø"/>
            </a:pPr>
            <a:r>
              <a:rPr lang="pt-BR" sz="1400" dirty="0" smtClean="0"/>
              <a:t>Nessas novas redes que se formaram qual o efeito de:</a:t>
            </a:r>
          </a:p>
          <a:p>
            <a:pPr lvl="3">
              <a:buFont typeface="Wingdings" pitchFamily="2" charset="2"/>
              <a:buChar char="Ø"/>
            </a:pPr>
            <a:r>
              <a:rPr lang="pt-BR" sz="1000" dirty="0" smtClean="0"/>
              <a:t> </a:t>
            </a:r>
            <a:r>
              <a:rPr lang="pt-BR" sz="1400" dirty="0" smtClean="0"/>
              <a:t>participar só observando, </a:t>
            </a:r>
          </a:p>
          <a:p>
            <a:pPr lvl="3">
              <a:buFont typeface="Wingdings" pitchFamily="2" charset="2"/>
              <a:buChar char="Ø"/>
            </a:pPr>
            <a:r>
              <a:rPr lang="pt-BR" sz="1400" dirty="0" smtClean="0"/>
              <a:t>estar ligado em vários grupos, </a:t>
            </a:r>
          </a:p>
          <a:p>
            <a:pPr lvl="3">
              <a:buFont typeface="Wingdings" pitchFamily="2" charset="2"/>
              <a:buChar char="Ø"/>
            </a:pPr>
            <a:r>
              <a:rPr lang="pt-BR" sz="1400" dirty="0" smtClean="0"/>
              <a:t>poder participar ativamente das discussões sem se expor fisicamente, </a:t>
            </a:r>
          </a:p>
          <a:p>
            <a:pPr lvl="3">
              <a:buFont typeface="Wingdings" pitchFamily="2" charset="2"/>
              <a:buChar char="Ø"/>
            </a:pPr>
            <a:r>
              <a:rPr lang="pt-BR" sz="1400" dirty="0" smtClean="0"/>
              <a:t>o efeito de muitos lideres e de não lideres, </a:t>
            </a:r>
            <a:r>
              <a:rPr lang="pt-BR" sz="1400" dirty="0" err="1" smtClean="0"/>
              <a:t>etc</a:t>
            </a:r>
            <a:endParaRPr lang="pt-BR" sz="1400" dirty="0" smtClean="0"/>
          </a:p>
          <a:p>
            <a:pPr lvl="1">
              <a:buFont typeface="Wingdings" pitchFamily="2" charset="2"/>
              <a:buChar char="Ø"/>
            </a:pPr>
            <a:r>
              <a:rPr lang="pt-BR" sz="1800" dirty="0" smtClean="0"/>
              <a:t>Como por exemplo:</a:t>
            </a:r>
          </a:p>
          <a:p>
            <a:pPr lvl="2">
              <a:buFont typeface="Wingdings" pitchFamily="2" charset="2"/>
              <a:buChar char="Ø"/>
            </a:pPr>
            <a:r>
              <a:rPr lang="pt-BR" sz="1400" dirty="0" smtClean="0"/>
              <a:t>Qual é o efeito da multiplicidade de grupos e ideologias online:</a:t>
            </a:r>
          </a:p>
          <a:p>
            <a:pPr lvl="3">
              <a:buFont typeface="Wingdings" pitchFamily="2" charset="2"/>
              <a:buChar char="Ø"/>
            </a:pPr>
            <a:r>
              <a:rPr lang="pt-BR" sz="1400" dirty="0" smtClean="0"/>
              <a:t>Temos mais opositores, ideologias alternativas</a:t>
            </a:r>
          </a:p>
          <a:p>
            <a:pPr lvl="3">
              <a:buFont typeface="Wingdings" pitchFamily="2" charset="2"/>
              <a:buChar char="Ø"/>
            </a:pPr>
            <a:r>
              <a:rPr lang="pt-BR" sz="1400" dirty="0" smtClean="0"/>
              <a:t>Temos mais mudanças sociais</a:t>
            </a:r>
            <a:endParaRPr lang="en-US" sz="1400" dirty="0" smtClean="0"/>
          </a:p>
          <a:p>
            <a:pPr lvl="3">
              <a:buFont typeface="Wingdings" pitchFamily="2" charset="2"/>
              <a:buChar char="Ø"/>
            </a:pPr>
            <a:r>
              <a:rPr lang="pt-BR" sz="1400" dirty="0" smtClean="0"/>
              <a:t>Essas conexões em rede dão voz aos que não tem essa oportunidade</a:t>
            </a:r>
          </a:p>
          <a:p>
            <a:pPr lvl="3">
              <a:buFont typeface="Wingdings" pitchFamily="2" charset="2"/>
              <a:buChar char="Ø"/>
            </a:pPr>
            <a:r>
              <a:rPr lang="pt-BR" sz="1400" dirty="0" smtClean="0"/>
              <a:t>Os problemas e soluções estão mais</a:t>
            </a:r>
            <a:r>
              <a:rPr lang="en-US" sz="1400" dirty="0" smtClean="0"/>
              <a:t> </a:t>
            </a:r>
            <a:r>
              <a:rPr lang="pt-BR" sz="1400" dirty="0" smtClean="0"/>
              <a:t>difundidos</a:t>
            </a:r>
            <a:endParaRPr lang="pt-BR" sz="1400" dirty="0"/>
          </a:p>
          <a:p>
            <a:pPr lvl="2"/>
            <a:endParaRPr lang="en-US" sz="1600" dirty="0" smtClean="0"/>
          </a:p>
          <a:p>
            <a:pPr lvl="1">
              <a:buNone/>
            </a:pPr>
            <a:endParaRPr lang="pt-BR" sz="18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Movimentos Sociais Cibernéticos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1600" b="1" u="sng" dirty="0" smtClean="0"/>
              <a:t>Exemplos de tipos de Estudos:</a:t>
            </a:r>
          </a:p>
          <a:p>
            <a:pPr lvl="1"/>
            <a:r>
              <a:rPr lang="pt-BR" sz="1600" u="sng" dirty="0" err="1" smtClean="0"/>
              <a:t>Intercitações</a:t>
            </a:r>
            <a:r>
              <a:rPr lang="pt-BR" sz="1600" dirty="0" smtClean="0"/>
              <a:t>: tipos de estudos que identificam agrupamentos de indivíduos com interesses similares (# </a:t>
            </a:r>
            <a:r>
              <a:rPr lang="pt-BR" sz="1600" dirty="0" err="1" smtClean="0"/>
              <a:t>tags</a:t>
            </a:r>
            <a:r>
              <a:rPr lang="pt-BR" sz="1600" dirty="0" smtClean="0"/>
              <a:t> tem essa função).</a:t>
            </a:r>
          </a:p>
          <a:p>
            <a:pPr lvl="2"/>
            <a:r>
              <a:rPr lang="pt-BR" sz="1400" dirty="0" smtClean="0"/>
              <a:t>Buscam entender grupos que se conectam com base na área de interesse. </a:t>
            </a:r>
          </a:p>
          <a:p>
            <a:pPr lvl="3"/>
            <a:r>
              <a:rPr lang="pt-BR" sz="1200" dirty="0" smtClean="0"/>
              <a:t>Ex. Eleição americana de 2004 estudo identificou que grupos conservadores foram mais ativos na rede do que grupos liberais e que os temas tratados não tinham uniformidade entre os grupos.</a:t>
            </a:r>
          </a:p>
          <a:p>
            <a:pPr lvl="2"/>
            <a:r>
              <a:rPr lang="pt-BR" sz="1400" dirty="0" smtClean="0"/>
              <a:t>Estudos nessa linha </a:t>
            </a:r>
            <a:r>
              <a:rPr lang="pt-BR" sz="1400" dirty="0" err="1" smtClean="0"/>
              <a:t>tambem</a:t>
            </a:r>
            <a:r>
              <a:rPr lang="pt-BR" sz="1400" dirty="0" smtClean="0"/>
              <a:t> usaram </a:t>
            </a:r>
            <a:r>
              <a:rPr lang="pt-BR" sz="1400" dirty="0" err="1" smtClean="0"/>
              <a:t>geolocalização</a:t>
            </a:r>
            <a:r>
              <a:rPr lang="pt-BR" sz="1400" dirty="0" smtClean="0"/>
              <a:t> buscando identificar uma ligação com local e comportamento na rede.</a:t>
            </a:r>
          </a:p>
          <a:p>
            <a:pPr lvl="1"/>
            <a:r>
              <a:rPr lang="pt-BR" sz="1600" u="sng" dirty="0" smtClean="0"/>
              <a:t>Centrado nas ligações entre os membros</a:t>
            </a:r>
            <a:r>
              <a:rPr lang="pt-BR" sz="1600" dirty="0" smtClean="0"/>
              <a:t>:  tipo de estudo que busca identificar subgrupos dentro de uma comunidade pelo volume de conexões e tipo de ligação: ligações fortes (mais constantes) e fracas (mais dispersas no tempo).</a:t>
            </a:r>
          </a:p>
          <a:p>
            <a:pPr lvl="2"/>
            <a:r>
              <a:rPr lang="pt-BR" sz="1400" dirty="0" smtClean="0"/>
              <a:t>Esses estudos observam o comportamento dos membros de um grupo nas trocas de mensagens  dentro do grupo e </a:t>
            </a:r>
            <a:r>
              <a:rPr lang="pt-BR" sz="1400" dirty="0" err="1" smtClean="0"/>
              <a:t>tambem</a:t>
            </a:r>
            <a:r>
              <a:rPr lang="pt-BR" sz="1400" dirty="0" smtClean="0"/>
              <a:t> os indivíduos ponte que fazem a conexão entre grupos e trazem novas informações. </a:t>
            </a:r>
          </a:p>
          <a:p>
            <a:pPr lvl="1"/>
            <a:r>
              <a:rPr lang="pt-BR" sz="1600" u="sng" dirty="0" smtClean="0"/>
              <a:t>Lideres de opinião e difusão da informação</a:t>
            </a:r>
            <a:r>
              <a:rPr lang="pt-BR" sz="1600" dirty="0" smtClean="0"/>
              <a:t>: estudam o papel dos indivíduos mais centrais na difusão da informação e capacidade de influenciar os demais. </a:t>
            </a:r>
          </a:p>
          <a:p>
            <a:pPr lvl="2"/>
            <a:r>
              <a:rPr lang="pt-BR" sz="1400" dirty="0" smtClean="0"/>
              <a:t>Separam os efeitos da informação </a:t>
            </a:r>
            <a:r>
              <a:rPr lang="pt-BR" sz="1400" u="sng" dirty="0" smtClean="0"/>
              <a:t>antes e depois </a:t>
            </a:r>
            <a:r>
              <a:rPr lang="pt-BR" sz="1400" dirty="0" smtClean="0"/>
              <a:t>de ela chegar aos indivíduos mais centrais. Índice k.</a:t>
            </a:r>
          </a:p>
          <a:p>
            <a:pPr lvl="2"/>
            <a:r>
              <a:rPr lang="pt-BR" sz="1400" dirty="0" err="1" smtClean="0"/>
              <a:t>Gatekeepers</a:t>
            </a:r>
            <a:r>
              <a:rPr lang="pt-BR" sz="1400" dirty="0" smtClean="0"/>
              <a:t> e </a:t>
            </a:r>
            <a:r>
              <a:rPr lang="pt-BR" sz="1400" dirty="0" err="1" smtClean="0"/>
              <a:t>gatealerts</a:t>
            </a:r>
            <a:endParaRPr lang="pt-BR" sz="14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14282" y="3714752"/>
            <a:ext cx="1000164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200" dirty="0" err="1" smtClean="0">
                <a:hlinkClick r:id="rId2"/>
              </a:rPr>
              <a:t>Cristakis</a:t>
            </a:r>
            <a:r>
              <a:rPr lang="en-US" sz="1200" dirty="0" smtClean="0">
                <a:hlinkClick r:id="rId2"/>
              </a:rPr>
              <a:t> ted </a:t>
            </a:r>
            <a:r>
              <a:rPr lang="en-US" sz="1200" dirty="0" err="1" smtClean="0">
                <a:hlinkClick r:id="rId2"/>
              </a:rPr>
              <a:t>sobre</a:t>
            </a:r>
            <a:r>
              <a:rPr lang="en-US" sz="1200" dirty="0" smtClean="0">
                <a:hlinkClick r:id="rId2"/>
              </a:rPr>
              <a:t> </a:t>
            </a:r>
            <a:r>
              <a:rPr lang="en-US" sz="1200" dirty="0" err="1" smtClean="0">
                <a:hlinkClick r:id="rId2"/>
              </a:rPr>
              <a:t>obesidade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2844" y="5000636"/>
            <a:ext cx="1000132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err="1" smtClean="0">
                <a:hlinkClick r:id="rId3"/>
              </a:rPr>
              <a:t>Cristakis</a:t>
            </a:r>
            <a:r>
              <a:rPr lang="pt-BR" sz="1200" dirty="0" smtClean="0">
                <a:hlinkClick r:id="rId3"/>
              </a:rPr>
              <a:t> </a:t>
            </a:r>
            <a:r>
              <a:rPr lang="pt-BR" sz="1200" dirty="0" err="1" smtClean="0">
                <a:hlinkClick r:id="rId3"/>
              </a:rPr>
              <a:t>ted</a:t>
            </a:r>
            <a:r>
              <a:rPr lang="pt-BR" sz="1200" dirty="0" smtClean="0">
                <a:hlinkClick r:id="rId3"/>
              </a:rPr>
              <a:t> sobre posição na rede</a:t>
            </a:r>
            <a:endParaRPr lang="pt-BR" sz="120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Amigos conectados entre si (A e C) </a:t>
            </a:r>
            <a:r>
              <a:rPr lang="pt-BR" dirty="0" err="1" smtClean="0"/>
              <a:t>vs</a:t>
            </a:r>
            <a:r>
              <a:rPr lang="pt-BR" dirty="0" smtClean="0"/>
              <a:t> não conectados (B e D) - Clusters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8881" r="34287" b="19559"/>
          <a:stretch>
            <a:fillRect/>
          </a:stretch>
        </p:blipFill>
        <p:spPr bwMode="auto">
          <a:xfrm>
            <a:off x="785786" y="1857364"/>
            <a:ext cx="70009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Amigos dos amigos são mais centrais em uma rede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6601" r="35212" b="24805"/>
          <a:stretch>
            <a:fillRect/>
          </a:stretch>
        </p:blipFill>
        <p:spPr bwMode="auto">
          <a:xfrm>
            <a:off x="428596" y="1928802"/>
            <a:ext cx="8429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Centralidade na rede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pt-BR" sz="1800" dirty="0" smtClean="0"/>
              <a:t>Uma rede social representa:</a:t>
            </a:r>
          </a:p>
          <a:p>
            <a:pPr lvl="1"/>
            <a:r>
              <a:rPr lang="pt-BR" sz="1400" dirty="0" smtClean="0"/>
              <a:t> Um conjunto de participantes autônomos (atores), </a:t>
            </a:r>
          </a:p>
          <a:p>
            <a:pPr lvl="1"/>
            <a:r>
              <a:rPr lang="pt-BR" sz="1400" dirty="0" smtClean="0"/>
              <a:t>Tendo como base </a:t>
            </a:r>
            <a:r>
              <a:rPr lang="pt-BR" sz="1400" dirty="0" err="1" smtClean="0"/>
              <a:t>ideias</a:t>
            </a:r>
            <a:r>
              <a:rPr lang="pt-BR" sz="1400" dirty="0" smtClean="0"/>
              <a:t> e recursos em torno de valores e interesses compartilhados.</a:t>
            </a:r>
          </a:p>
          <a:p>
            <a:r>
              <a:rPr lang="pt-BR" sz="1800" dirty="0" smtClean="0"/>
              <a:t> A análise de redes sociais é um meio para:</a:t>
            </a:r>
          </a:p>
          <a:p>
            <a:pPr lvl="1"/>
            <a:r>
              <a:rPr lang="pt-BR" sz="1400" dirty="0" smtClean="0"/>
              <a:t> realizar uma análise estrutural e mostrar como a forma da rede é explicativa dos fenômenos analisados.</a:t>
            </a:r>
          </a:p>
          <a:p>
            <a:pPr lvl="1"/>
            <a:r>
              <a:rPr lang="pt-BR" sz="1400" dirty="0" smtClean="0"/>
              <a:t>Observar como a análise de uma díade (interação entre duas pessoas) se relaciona ao conjunto das outras díades da rede. </a:t>
            </a:r>
          </a:p>
          <a:p>
            <a:pPr lvl="1"/>
            <a:r>
              <a:rPr lang="pt-BR" sz="1400" dirty="0" smtClean="0"/>
              <a:t>Determinar influência: A rede não significa uma simples soma de relações, e a sua forma exerce uma influência sobre cada relação</a:t>
            </a:r>
          </a:p>
          <a:p>
            <a:r>
              <a:rPr lang="pt-BR" sz="1800" dirty="0" smtClean="0"/>
              <a:t>Calcular a centralidade de um ator significa:</a:t>
            </a:r>
          </a:p>
          <a:p>
            <a:pPr lvl="1"/>
            <a:r>
              <a:rPr lang="pt-BR" sz="1400" dirty="0" smtClean="0"/>
              <a:t> identificar a posição em que ele se encontra em relação às trocas e à comunicação na rede. </a:t>
            </a:r>
          </a:p>
          <a:p>
            <a:pPr lvl="1"/>
            <a:r>
              <a:rPr lang="pt-BR" sz="1400" dirty="0" smtClean="0"/>
              <a:t>Não é necessariamente uma posição </a:t>
            </a:r>
            <a:r>
              <a:rPr lang="pt-BR" sz="1400" dirty="0" smtClean="0"/>
              <a:t>fixa, e determinada </a:t>
            </a:r>
            <a:r>
              <a:rPr lang="pt-BR" sz="1400" dirty="0" smtClean="0"/>
              <a:t>hierarquicamente, </a:t>
            </a:r>
            <a:r>
              <a:rPr lang="pt-BR" sz="1400" dirty="0" smtClean="0"/>
              <a:t>mas a </a:t>
            </a:r>
            <a:r>
              <a:rPr lang="pt-BR" sz="1400" dirty="0" smtClean="0"/>
              <a:t>centralidade traz uma idéia de poder. </a:t>
            </a:r>
          </a:p>
          <a:p>
            <a:pPr lvl="1"/>
            <a:r>
              <a:rPr lang="pt-BR" sz="1400" dirty="0" smtClean="0"/>
              <a:t>Considera-se como medida da centralidade a quantidade de elos que se colocam entre atores.</a:t>
            </a:r>
          </a:p>
          <a:p>
            <a:pPr lvl="1"/>
            <a:r>
              <a:rPr lang="pt-BR" sz="1400" dirty="0" smtClean="0"/>
              <a:t>Observar o papel de cada indivíduo ou grupo de indivíduos na formação de </a:t>
            </a:r>
            <a:r>
              <a:rPr lang="pt-BR" sz="1400" u="sng" dirty="0" smtClean="0"/>
              <a:t>identidade coletiva</a:t>
            </a:r>
            <a:r>
              <a:rPr lang="pt-BR" sz="1400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1036</Words>
  <Application>Microsoft Office PowerPoint</Application>
  <PresentationFormat>Apresentação na tela (4:3)</PresentationFormat>
  <Paragraphs>161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Orientação para o trabalho</vt:lpstr>
      <vt:lpstr>Movimentos sociais e a internet</vt:lpstr>
      <vt:lpstr>Movimentos Sociais</vt:lpstr>
      <vt:lpstr>Movimentos Sociais</vt:lpstr>
      <vt:lpstr>Movimentos Sociais Cibernéticos</vt:lpstr>
      <vt:lpstr>Movimentos Sociais Cibernéticos</vt:lpstr>
      <vt:lpstr>Amigos conectados entre si (A e C) vs não conectados (B e D) - Clusters</vt:lpstr>
      <vt:lpstr>Amigos dos amigos são mais centrais em uma rede</vt:lpstr>
      <vt:lpstr>Centralidade na rede</vt:lpstr>
      <vt:lpstr>Identidade Coletiva</vt:lpstr>
      <vt:lpstr>Identidade Coletiva</vt:lpstr>
      <vt:lpstr>Slide 12</vt:lpstr>
      <vt:lpstr>Mobilização  em movimentos sociais e a Internet Aspectos do sistema social que facilitam ou dificultam atividades de movimentos sociais: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Movimentos sociais e a internet</dc:title>
  <dc:creator>Leandro</dc:creator>
  <cp:lastModifiedBy>Leandro</cp:lastModifiedBy>
  <cp:revision>92</cp:revision>
  <dcterms:created xsi:type="dcterms:W3CDTF">2020-04-20T19:41:50Z</dcterms:created>
  <dcterms:modified xsi:type="dcterms:W3CDTF">2020-04-22T19:22:22Z</dcterms:modified>
</cp:coreProperties>
</file>