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58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8" d="100"/>
          <a:sy n="78" d="100"/>
        </p:scale>
        <p:origin x="6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45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00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99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85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41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49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80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16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70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37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3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D73B-E07E-4317-B308-F30C999056BC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25C7-CAF4-472D-B289-E2EDD642A2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31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modelo contrafactual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Cap. 2 Morgan &amp; </a:t>
            </a:r>
            <a:r>
              <a:rPr lang="pt-BR" dirty="0" err="1"/>
              <a:t>Winship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303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/>
              <a:t>Grupos de tratamento e resultados potenciais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Comum nesta literatura definir uma variável que capte a exposição ao estado causal:</a:t>
            </a:r>
          </a:p>
          <a:p>
            <a:r>
              <a:rPr lang="pt-BR" dirty="0"/>
              <a:t>D = 1 para os membros da população expostos ao tratamento</a:t>
            </a:r>
          </a:p>
          <a:p>
            <a:r>
              <a:rPr lang="pt-BR" dirty="0"/>
              <a:t>D = 0 para os membros da população expostos ao controle</a:t>
            </a:r>
          </a:p>
          <a:p>
            <a:r>
              <a:rPr lang="pt-BR" dirty="0"/>
              <a:t>A exposição dos indivíduos a D = 0 ou D = 1 é determinada por processos, tais como:</a:t>
            </a:r>
          </a:p>
          <a:p>
            <a:pPr lvl="1"/>
            <a:r>
              <a:rPr lang="pt-BR" dirty="0"/>
              <a:t>Decisão do indivíduo de entrar em um estado ou em outro;</a:t>
            </a:r>
          </a:p>
          <a:p>
            <a:pPr lvl="1"/>
            <a:r>
              <a:rPr lang="pt-BR" dirty="0"/>
              <a:t>Decisão de ator externo de alocar os indivíduos entre os diferentes estados;</a:t>
            </a:r>
          </a:p>
          <a:p>
            <a:pPr lvl="1"/>
            <a:r>
              <a:rPr lang="pt-BR" dirty="0"/>
              <a:t>Alocação aleatória planejada por pesquisador;</a:t>
            </a:r>
          </a:p>
          <a:p>
            <a:pPr lvl="1"/>
            <a:r>
              <a:rPr lang="pt-BR" dirty="0"/>
              <a:t>Combinação das anteriores.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727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800" dirty="0"/>
              <a:t>Grupos de tratamento e resultados potenciais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r>
              <a:rPr lang="pt-BR" dirty="0"/>
              <a:t>Assim, a variável aleatória D, no caso binário, toma os valores </a:t>
            </a:r>
            <a:r>
              <a:rPr lang="pt-BR" dirty="0" err="1"/>
              <a:t>d</a:t>
            </a:r>
            <a:r>
              <a:rPr lang="pt-BR" baseline="-25000" dirty="0" err="1"/>
              <a:t>i</a:t>
            </a:r>
            <a:r>
              <a:rPr lang="pt-BR" baseline="-25000" dirty="0"/>
              <a:t> </a:t>
            </a:r>
            <a:r>
              <a:rPr lang="pt-BR" dirty="0"/>
              <a:t>= 1 para cada indivíduo i que é observado membro do grupo de tratamento e </a:t>
            </a:r>
            <a:r>
              <a:rPr lang="pt-BR" dirty="0" err="1"/>
              <a:t>d</a:t>
            </a:r>
            <a:r>
              <a:rPr lang="pt-BR" baseline="-25000" dirty="0" err="1"/>
              <a:t>i</a:t>
            </a:r>
            <a:r>
              <a:rPr lang="pt-BR" baseline="-25000" dirty="0"/>
              <a:t> </a:t>
            </a:r>
            <a:r>
              <a:rPr lang="pt-BR" dirty="0"/>
              <a:t>= 0 para cada indivíduo i que é observado membro do grupo de controle.</a:t>
            </a:r>
          </a:p>
          <a:p>
            <a:r>
              <a:rPr lang="pt-BR" dirty="0"/>
              <a:t>Dadas as definições de Y</a:t>
            </a:r>
            <a:r>
              <a:rPr lang="pt-BR" baseline="30000" dirty="0"/>
              <a:t>1</a:t>
            </a:r>
            <a:r>
              <a:rPr lang="pt-BR" dirty="0"/>
              <a:t>, Y</a:t>
            </a:r>
            <a:r>
              <a:rPr lang="pt-BR" baseline="30000" dirty="0"/>
              <a:t>0</a:t>
            </a:r>
            <a:r>
              <a:rPr lang="pt-BR" dirty="0"/>
              <a:t> e D (bem como de suas realizações                      ), podemos definir a variável de resultado Y observada em termos dessas variáveis.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229784"/>
              </p:ext>
            </p:extLst>
          </p:nvPr>
        </p:nvGraphicFramePr>
        <p:xfrm>
          <a:off x="4029075" y="4581525"/>
          <a:ext cx="205581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ção" r:id="rId3" imgW="698400" imgH="241200" progId="Equation.3">
                  <p:embed/>
                </p:oleObj>
              </mc:Choice>
              <mc:Fallback>
                <p:oleObj name="Equação" r:id="rId3" imgW="698400" imgH="2412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4581525"/>
                        <a:ext cx="2055813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26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Portanto:</a:t>
            </a:r>
          </a:p>
          <a:p>
            <a:r>
              <a:rPr lang="pt-BR" dirty="0"/>
              <a:t>Y = Y</a:t>
            </a:r>
            <a:r>
              <a:rPr lang="pt-BR" baseline="30000" dirty="0"/>
              <a:t>1</a:t>
            </a:r>
            <a:r>
              <a:rPr lang="pt-BR" dirty="0"/>
              <a:t> se D=1</a:t>
            </a:r>
          </a:p>
          <a:p>
            <a:r>
              <a:rPr lang="pt-BR" dirty="0"/>
              <a:t>Y = Y</a:t>
            </a:r>
            <a:r>
              <a:rPr lang="pt-BR" baseline="30000" dirty="0"/>
              <a:t>0</a:t>
            </a:r>
            <a:r>
              <a:rPr lang="pt-BR" dirty="0"/>
              <a:t> se D=0</a:t>
            </a:r>
          </a:p>
          <a:p>
            <a:r>
              <a:rPr lang="pt-BR" dirty="0"/>
              <a:t>Ou ainda: Y= DY</a:t>
            </a:r>
            <a:r>
              <a:rPr lang="pt-BR" baseline="30000" dirty="0"/>
              <a:t>1</a:t>
            </a:r>
            <a:r>
              <a:rPr lang="pt-BR" dirty="0"/>
              <a:t> + (1-D)Y</a:t>
            </a:r>
            <a:r>
              <a:rPr lang="pt-BR" baseline="30000" dirty="0"/>
              <a:t>0</a:t>
            </a:r>
          </a:p>
          <a:p>
            <a:pPr marL="0" indent="0">
              <a:buNone/>
            </a:pPr>
            <a:r>
              <a:rPr lang="pt-BR" dirty="0">
                <a:sym typeface="Wingdings" panose="05000000000000000000" pitchFamily="2" charset="2"/>
              </a:rPr>
              <a:t> 2.2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800" dirty="0"/>
              <a:t>Grupos de tratamento e resultados potenciais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350717"/>
              </p:ext>
            </p:extLst>
          </p:nvPr>
        </p:nvGraphicFramePr>
        <p:xfrm>
          <a:off x="683568" y="1772816"/>
          <a:ext cx="3096344" cy="1368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ção" r:id="rId3" imgW="1091880" imgH="482400" progId="Equation.3">
                  <p:embed/>
                </p:oleObj>
              </mc:Choice>
              <mc:Fallback>
                <p:oleObj name="Equação" r:id="rId3" imgW="1091880" imgH="4824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72816"/>
                        <a:ext cx="3096344" cy="1368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482238" y="1406381"/>
            <a:ext cx="34102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Ou seja, nunca podemos observar o resultado potencial sob tratamento para aqueles observados no grupo de controle e vice-versa. </a:t>
            </a:r>
          </a:p>
          <a:p>
            <a:r>
              <a:rPr lang="pt-BR" sz="2800" dirty="0"/>
              <a:t>Essa impossibilidade implica que nunca é possível calcular o efeito causal individual. </a:t>
            </a:r>
          </a:p>
        </p:txBody>
      </p:sp>
    </p:spTree>
    <p:extLst>
      <p:ext uri="{BB962C8B-B14F-4D97-AF65-F5344CB8AC3E}">
        <p14:creationId xmlns:p14="http://schemas.microsoft.com/office/powerpoint/2010/main" val="3883361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Problema fundamental da inferência causal (</a:t>
            </a:r>
            <a:r>
              <a:rPr lang="pt-BR" dirty="0" err="1"/>
              <a:t>Holland</a:t>
            </a:r>
            <a:r>
              <a:rPr lang="pt-BR" dirty="0"/>
              <a:t>, 1986)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55673"/>
              </p:ext>
            </p:extLst>
          </p:nvPr>
        </p:nvGraphicFramePr>
        <p:xfrm>
          <a:off x="467544" y="1772816"/>
          <a:ext cx="8352929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pt-BR" sz="2400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Y</a:t>
                      </a:r>
                      <a:r>
                        <a:rPr lang="pt-BR" sz="24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Y</a:t>
                      </a:r>
                      <a:r>
                        <a:rPr lang="pt-BR" sz="2400" baseline="30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936">
                <a:tc>
                  <a:txBody>
                    <a:bodyPr/>
                    <a:lstStyle/>
                    <a:p>
                      <a:r>
                        <a:rPr lang="pt-BR" sz="2400" dirty="0"/>
                        <a:t>D = 1 (tratamento)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Observável</a:t>
                      </a:r>
                      <a:r>
                        <a:rPr lang="pt-BR" sz="2400" baseline="0" dirty="0"/>
                        <a:t> como Y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/>
                        <a:t>Contrafactual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pt-BR" sz="2400" dirty="0"/>
                        <a:t>D = 0 (controle)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/>
                        <a:t>Contrafactual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Observável</a:t>
                      </a:r>
                      <a:r>
                        <a:rPr lang="pt-BR" sz="2400" baseline="0" dirty="0"/>
                        <a:t> como Y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3933056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Efeito causal </a:t>
            </a:r>
            <a:r>
              <a:rPr lang="pt-BR" sz="2400" dirty="0">
                <a:sym typeface="Wingdings" panose="05000000000000000000" pitchFamily="2" charset="2"/>
              </a:rPr>
              <a:t> calculado na linha, porém apenas os elementos da diagonal principal são observados.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ym typeface="Wingdings" panose="05000000000000000000" pitchFamily="2" charset="2"/>
              </a:rPr>
              <a:t>Indivíduo contribui com informação de resultado somente do estado de tratamento no qual ele é observado.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ym typeface="Wingdings" panose="05000000000000000000" pitchFamily="2" charset="2"/>
              </a:rPr>
              <a:t>Sendo assim, as variáveis de resultado que observamos não trazem todas as informações que nos permitiriam prontamente calcular o efeito causal do tratamento para todas as pessoas.</a:t>
            </a:r>
          </a:p>
        </p:txBody>
      </p:sp>
    </p:spTree>
    <p:extLst>
      <p:ext uri="{BB962C8B-B14F-4D97-AF65-F5344CB8AC3E}">
        <p14:creationId xmlns:p14="http://schemas.microsoft.com/office/powerpoint/2010/main" val="2552336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Efeito médio do tratamento (</a:t>
            </a:r>
            <a:r>
              <a:rPr lang="pt-BR" dirty="0" err="1"/>
              <a:t>Average</a:t>
            </a:r>
            <a:r>
              <a:rPr lang="pt-BR" dirty="0"/>
              <a:t> </a:t>
            </a:r>
            <a:r>
              <a:rPr lang="pt-BR" dirty="0" err="1"/>
              <a:t>treatment</a:t>
            </a:r>
            <a:r>
              <a:rPr lang="pt-BR" dirty="0"/>
              <a:t> </a:t>
            </a:r>
            <a:r>
              <a:rPr lang="pt-BR" dirty="0" err="1"/>
              <a:t>effect</a:t>
            </a:r>
            <a:r>
              <a:rPr lang="pt-BR" dirty="0"/>
              <a:t> - ATE)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3"/>
            <a:ext cx="8363272" cy="475252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Devido a impossibilidade de calcular o efeito causal para cada indivíduo, iremos nos ater a estimação do efeito causal agregado.</a:t>
            </a:r>
          </a:p>
          <a:p>
            <a:r>
              <a:rPr lang="pt-BR" dirty="0"/>
              <a:t>O efeito tratamento médio na população é dado por:</a:t>
            </a:r>
          </a:p>
          <a:p>
            <a:r>
              <a:rPr lang="pt-BR" dirty="0"/>
              <a:t>ATE = </a:t>
            </a:r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 – 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) –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 </a:t>
            </a:r>
            <a:r>
              <a:rPr lang="pt-BR" dirty="0">
                <a:sym typeface="Wingdings" panose="05000000000000000000" pitchFamily="2" charset="2"/>
              </a:rPr>
              <a:t> 2.3</a:t>
            </a:r>
            <a:endParaRPr lang="pt-BR" dirty="0">
              <a:sym typeface="Symbol"/>
            </a:endParaRPr>
          </a:p>
          <a:p>
            <a:r>
              <a:rPr lang="pt-BR" dirty="0">
                <a:sym typeface="Symbol"/>
              </a:rPr>
              <a:t>Note que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(.) é definido de acordo com a população de interesse (exemplo: efeito de frequentar escolas católicas / população = estudantes do ensino fundamental ). Então, é preciso definir claramente as características da população de interesse.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58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Note que eliminamos o subscrito i de </a:t>
            </a:r>
            <a:r>
              <a:rPr lang="pt-BR" dirty="0">
                <a:sym typeface="Symbol"/>
              </a:rPr>
              <a:t>. Isso foi feito porque o efeito causal para um indivíduo selecionado aleatoriamente da população deve ser igual ao efeito causal médio de todos os indivíduos da população.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4346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da escola católica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      = resultado potencial na escola católica, ou seja, qual seria a proficiência do aluno i se ele estivesse matriculado em uma escola católica</a:t>
            </a:r>
          </a:p>
          <a:p>
            <a:r>
              <a:rPr lang="pt-BR" dirty="0"/>
              <a:t>      = resultado potencial na escola pública, ou seja, qual seria a proficiência do aluno i se ele estivesse matriculado em uma escola pública</a:t>
            </a:r>
          </a:p>
          <a:p>
            <a:r>
              <a:rPr lang="pt-BR" dirty="0">
                <a:sym typeface="Symbol"/>
              </a:rPr>
              <a:t></a:t>
            </a:r>
            <a:r>
              <a:rPr lang="pt-BR" baseline="-25000" dirty="0">
                <a:sym typeface="Symbol"/>
              </a:rPr>
              <a:t>i</a:t>
            </a:r>
            <a:r>
              <a:rPr lang="pt-BR" dirty="0">
                <a:sym typeface="Symbol"/>
              </a:rPr>
              <a:t> = efeito individual se fosse possível educar simultaneamente em escola católica e pública</a:t>
            </a:r>
          </a:p>
          <a:p>
            <a:r>
              <a:rPr lang="pt-BR" i="1" dirty="0">
                <a:sym typeface="Symbol"/>
              </a:rPr>
              <a:t>E(</a:t>
            </a:r>
            <a:r>
              <a:rPr lang="pt-BR" dirty="0">
                <a:sym typeface="Symbol"/>
              </a:rPr>
              <a:t>) = é a média desses valores </a:t>
            </a:r>
            <a:r>
              <a:rPr lang="pt-BR" baseline="-25000" dirty="0">
                <a:sym typeface="Symbol"/>
              </a:rPr>
              <a:t>i </a:t>
            </a:r>
            <a:r>
              <a:rPr lang="pt-BR" dirty="0">
                <a:sym typeface="Symbol"/>
              </a:rPr>
              <a:t>de todos os estudantes na população.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7" name="Objeto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5760190"/>
              </p:ext>
            </p:extLst>
          </p:nvPr>
        </p:nvGraphicFramePr>
        <p:xfrm>
          <a:off x="896859" y="1373944"/>
          <a:ext cx="58896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ção" r:id="rId3" imgW="177646" imgH="241091" progId="Equation.3">
                  <p:embed/>
                </p:oleObj>
              </mc:Choice>
              <mc:Fallback>
                <p:oleObj name="Equação" r:id="rId3" imgW="177646" imgH="241091" progId="Equation.3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859" y="1373944"/>
                        <a:ext cx="588962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4146433"/>
              </p:ext>
            </p:extLst>
          </p:nvPr>
        </p:nvGraphicFramePr>
        <p:xfrm>
          <a:off x="889580" y="2720042"/>
          <a:ext cx="63182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ção" r:id="rId5" imgW="190440" imgH="241200" progId="Equation.3">
                  <p:embed/>
                </p:oleObj>
              </mc:Choice>
              <mc:Fallback>
                <p:oleObj name="Equação" r:id="rId5" imgW="190440" imgH="241200" progId="Equation.3">
                  <p:embed/>
                  <p:pic>
                    <p:nvPicPr>
                      <p:cNvPr id="0" name="Picture 4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580" y="2720042"/>
                        <a:ext cx="631825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47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Hipótese SUTVA (</a:t>
            </a:r>
            <a:r>
              <a:rPr lang="pt-BR" i="1" dirty="0" err="1"/>
              <a:t>Stable</a:t>
            </a:r>
            <a:r>
              <a:rPr lang="pt-BR" i="1" dirty="0"/>
              <a:t> Unit </a:t>
            </a:r>
            <a:r>
              <a:rPr lang="pt-BR" i="1" dirty="0" err="1"/>
              <a:t>Treatment</a:t>
            </a:r>
            <a:r>
              <a:rPr lang="pt-BR" i="1" dirty="0"/>
              <a:t> </a:t>
            </a:r>
            <a:r>
              <a:rPr lang="pt-BR" i="1" dirty="0" err="1"/>
              <a:t>Value</a:t>
            </a:r>
            <a:r>
              <a:rPr lang="pt-BR" i="1" dirty="0"/>
              <a:t> </a:t>
            </a:r>
            <a:r>
              <a:rPr lang="pt-BR" i="1" dirty="0" err="1"/>
              <a:t>Assumption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88600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É uma hipótese de estabilidade do efeito causal. </a:t>
            </a:r>
          </a:p>
          <a:p>
            <a:r>
              <a:rPr lang="pt-BR" dirty="0"/>
              <a:t>Nas palavras de Rubin:</a:t>
            </a:r>
          </a:p>
          <a:p>
            <a:r>
              <a:rPr lang="pt-BR" dirty="0"/>
              <a:t>SUTVA é hipótese de que o valor de Y para o indivíduo i, quando exposto ao tratamento t, será o mesmo independente do mecanismo de atribuição de t para o indivíduo i e dos tratamentos que os outros indivíduos receberem.</a:t>
            </a:r>
          </a:p>
          <a:p>
            <a:r>
              <a:rPr lang="pt-BR" dirty="0"/>
              <a:t>Exemplo a seguir viola SUTVA. </a:t>
            </a:r>
          </a:p>
          <a:p>
            <a:pPr lvl="1"/>
            <a:r>
              <a:rPr lang="pt-BR" dirty="0"/>
              <a:t>Ideia do exemplo: mecanismo tem que designar pelo menos 1 indivíduo para tratamento e pelo menos 1 indivíduo para controle.  </a:t>
            </a:r>
          </a:p>
        </p:txBody>
      </p:sp>
    </p:spTree>
    <p:extLst>
      <p:ext uri="{BB962C8B-B14F-4D97-AF65-F5344CB8AC3E}">
        <p14:creationId xmlns:p14="http://schemas.microsoft.com/office/powerpoint/2010/main" val="2930037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pt-BR" dirty="0"/>
              <a:t>Exemplo de violação da SUTVA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667130" cy="439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51520" y="544522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Os efeitos causais dependem da forma da atribuição do tratamento, tal que o tratamento foi menos efetivo quando um número maior de indivíduos foi designado ao tratamento.</a:t>
            </a:r>
          </a:p>
        </p:txBody>
      </p:sp>
    </p:spTree>
    <p:extLst>
      <p:ext uri="{BB962C8B-B14F-4D97-AF65-F5344CB8AC3E}">
        <p14:creationId xmlns:p14="http://schemas.microsoft.com/office/powerpoint/2010/main" val="3401114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SUTVA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É de fato uma hipótese bastante complicada. Coloca luz nas limitações dos dados observacionais e nos perigos presentes nas modelagens causais.</a:t>
            </a:r>
          </a:p>
          <a:p>
            <a:r>
              <a:rPr lang="pt-BR" dirty="0"/>
              <a:t>Pesquisadores devem refletir na plausibilidade da SUTVA em cada contexto e usar tal reflexão para motivar uma clara discussão do significado e escopo do efeito causal que está sendo estimado.</a:t>
            </a:r>
          </a:p>
        </p:txBody>
      </p:sp>
    </p:spTree>
    <p:extLst>
      <p:ext uri="{BB962C8B-B14F-4D97-AF65-F5344CB8AC3E}">
        <p14:creationId xmlns:p14="http://schemas.microsoft.com/office/powerpoint/2010/main" val="348030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Estimar relações de causa e efeito</a:t>
            </a:r>
          </a:p>
          <a:p>
            <a:r>
              <a:rPr lang="pt-BR" dirty="0"/>
              <a:t>Exemplos: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Completar ensino superior aumenta o rendimento dos indivíduos no mercado de trabalho?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Receber Bolsa Família aumenta a frequência dos alunos à escola?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Vamos apresentar o chamado “modelo </a:t>
            </a:r>
            <a:r>
              <a:rPr lang="pt-BR" dirty="0" err="1"/>
              <a:t>contrafactual</a:t>
            </a:r>
            <a:r>
              <a:rPr lang="pt-BR" dirty="0"/>
              <a:t> de causalidade” ou “modelo de resultados potenciais” para analisar tais relações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Ferramenta amplamente utilizada nos estudos com dados observados direcionados às questões das ciências sociais. </a:t>
            </a:r>
          </a:p>
        </p:txBody>
      </p:sp>
    </p:spTree>
    <p:extLst>
      <p:ext uri="{BB962C8B-B14F-4D97-AF65-F5344CB8AC3E}">
        <p14:creationId xmlns:p14="http://schemas.microsoft.com/office/powerpoint/2010/main" val="1659457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pt-BR" dirty="0"/>
              <a:t>Exemplo das escolas católicas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72608"/>
          </a:xfrm>
        </p:spPr>
        <p:txBody>
          <a:bodyPr>
            <a:noAutofit/>
          </a:bodyPr>
          <a:lstStyle/>
          <a:p>
            <a:r>
              <a:rPr lang="pt-BR" sz="2400" dirty="0"/>
              <a:t>SUTVA exige que a efetividade da escola católica não dependa no número (e composição) dos estudantes que entram na escola católica </a:t>
            </a:r>
            <a:r>
              <a:rPr lang="pt-BR" sz="2400" dirty="0">
                <a:sym typeface="Wingdings" panose="05000000000000000000" pitchFamily="2" charset="2"/>
              </a:rPr>
              <a:t> provavelmente é violada</a:t>
            </a:r>
          </a:p>
          <a:p>
            <a:r>
              <a:rPr lang="pt-BR" sz="2400" dirty="0">
                <a:sym typeface="Wingdings" panose="05000000000000000000" pitchFamily="2" charset="2"/>
              </a:rPr>
              <a:t>Se aumenta o número de alunos em escolas católicas, provavelmente a qualidade do ensino nessas escolas deve cair.</a:t>
            </a:r>
          </a:p>
          <a:p>
            <a:r>
              <a:rPr lang="pt-BR" sz="2400" dirty="0">
                <a:sym typeface="Wingdings" panose="05000000000000000000" pitchFamily="2" charset="2"/>
              </a:rPr>
              <a:t>Como existem boas razões para acreditar que efeitos macros apareceriam caso a matricula na escolas católicas aumentasse, os pesquisadores conseguem estimar impactos apenas para aqueles típicos de frequentar esse tipo de escola e também sujeito a restrição de que a proporção de alunos matriculadas em escolas permaneça constante. </a:t>
            </a:r>
          </a:p>
          <a:p>
            <a:r>
              <a:rPr lang="pt-BR" sz="2400" dirty="0">
                <a:sym typeface="Wingdings" panose="05000000000000000000" pitchFamily="2" charset="2"/>
              </a:rPr>
              <a:t>Ou seja, não dá para dizer que o efeitos estimados num dado contexto permanecessem os mesmos se uma nova distribuição dos alunos entre as escolas fosse observada.</a:t>
            </a:r>
          </a:p>
        </p:txBody>
      </p:sp>
    </p:spTree>
    <p:extLst>
      <p:ext uri="{BB962C8B-B14F-4D97-AF65-F5344CB8AC3E}">
        <p14:creationId xmlns:p14="http://schemas.microsoft.com/office/powerpoint/2010/main" val="4305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800" dirty="0"/>
              <a:t>Efeito médio condicional do tratamento (Condicional </a:t>
            </a:r>
            <a:r>
              <a:rPr lang="pt-BR" sz="3800" dirty="0" err="1"/>
              <a:t>average</a:t>
            </a:r>
            <a:r>
              <a:rPr lang="pt-BR" sz="3800" dirty="0"/>
              <a:t> </a:t>
            </a:r>
            <a:r>
              <a:rPr lang="pt-BR" sz="3800" dirty="0" err="1"/>
              <a:t>treatment</a:t>
            </a:r>
            <a:r>
              <a:rPr lang="pt-BR" sz="3800" dirty="0"/>
              <a:t> </a:t>
            </a:r>
            <a:r>
              <a:rPr lang="pt-BR" sz="3800" dirty="0" err="1"/>
              <a:t>effects</a:t>
            </a:r>
            <a:r>
              <a:rPr lang="pt-BR" sz="3800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3085" y="1600200"/>
            <a:ext cx="8853411" cy="4853136"/>
          </a:xfrm>
        </p:spPr>
        <p:txBody>
          <a:bodyPr>
            <a:normAutofit fontScale="92500"/>
          </a:bodyPr>
          <a:lstStyle/>
          <a:p>
            <a:r>
              <a:rPr lang="pt-BR" dirty="0"/>
              <a:t>ATE = </a:t>
            </a:r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 – 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) –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 </a:t>
            </a:r>
            <a:r>
              <a:rPr lang="pt-BR" dirty="0">
                <a:sym typeface="Wingdings" panose="05000000000000000000" pitchFamily="2" charset="2"/>
              </a:rPr>
              <a:t> 2.3</a:t>
            </a:r>
            <a:endParaRPr lang="pt-BR" dirty="0">
              <a:sym typeface="Symbol"/>
            </a:endParaRPr>
          </a:p>
          <a:p>
            <a:endParaRPr lang="pt-BR" dirty="0">
              <a:sym typeface="Symbol"/>
            </a:endParaRPr>
          </a:p>
          <a:p>
            <a:pPr marL="0" indent="0">
              <a:buNone/>
            </a:pPr>
            <a:r>
              <a:rPr lang="pt-BR" dirty="0"/>
              <a:t>Pode-se definir efeitos do tratamento mais específicos. </a:t>
            </a:r>
          </a:p>
          <a:p>
            <a:r>
              <a:rPr lang="pt-BR" dirty="0"/>
              <a:t>ATT = efeito do tratamento sobre os tratados</a:t>
            </a:r>
          </a:p>
          <a:p>
            <a:r>
              <a:rPr lang="pt-BR" dirty="0"/>
              <a:t>ATT = </a:t>
            </a:r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|D=1)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 – 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–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</a:t>
            </a:r>
            <a:r>
              <a:rPr lang="pt-BR" dirty="0">
                <a:sym typeface="Wingdings" panose="05000000000000000000" pitchFamily="2" charset="2"/>
              </a:rPr>
              <a:t> 2.5</a:t>
            </a:r>
            <a:endParaRPr lang="pt-BR" dirty="0">
              <a:sym typeface="Symbol"/>
            </a:endParaRPr>
          </a:p>
          <a:p>
            <a:r>
              <a:rPr lang="pt-BR" dirty="0"/>
              <a:t>ATC = efeito do tratamento sobre os não-tratados </a:t>
            </a:r>
          </a:p>
          <a:p>
            <a:r>
              <a:rPr lang="pt-BR" dirty="0"/>
              <a:t>ATC = </a:t>
            </a:r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|D=0)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 – 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 –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</a:t>
            </a:r>
            <a:r>
              <a:rPr lang="pt-BR" dirty="0">
                <a:sym typeface="Wingdings" panose="05000000000000000000" pitchFamily="2" charset="2"/>
              </a:rPr>
              <a:t> 2.6</a:t>
            </a:r>
            <a:endParaRPr lang="pt-BR" dirty="0">
              <a:sym typeface="Symbol"/>
            </a:endParaRPr>
          </a:p>
          <a:p>
            <a:endParaRPr lang="pt-BR" dirty="0">
              <a:sym typeface="Symbol"/>
            </a:endParaRPr>
          </a:p>
          <a:p>
            <a:endParaRPr lang="pt-BR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713966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Exemplo: frequentar escola católica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ATT é o efeito médio de estudar em escolas católicas no desempenho dos estudantes que tipicamente vão para a escola católica ao invés de todos os estudantes que a princípio poderiam ir para a escola católica. </a:t>
            </a:r>
          </a:p>
        </p:txBody>
      </p:sp>
    </p:spTree>
    <p:extLst>
      <p:ext uri="{BB962C8B-B14F-4D97-AF65-F5344CB8AC3E}">
        <p14:creationId xmlns:p14="http://schemas.microsoft.com/office/powerpoint/2010/main" val="1436557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Pensando do ponto de vista do indivíduo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 ATE é a diferença esperada de desempenho que seria observada se a gente pudesse educar um estudante selecionado aleatoriamente tanto em escola católica quanto em pública. </a:t>
            </a:r>
          </a:p>
          <a:p>
            <a:r>
              <a:rPr lang="pt-BR" dirty="0"/>
              <a:t>Já o ATT seria a diferença esperada de desempenho se a gente pudesse educar um estudante aleatoriamente selecionado de uma escola católica tanto em escola católica quanto em pública.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4539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Voltemos ao exemplo das escolas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ATT deve ser o de maior interesse: se não existir efeito de estudar em escola católica sobre o desempenho de estudantes típicos de escolas católicas, parece pouco razoável que haja sobre os estudantes típicos de escolas públicas.</a:t>
            </a:r>
          </a:p>
          <a:p>
            <a:r>
              <a:rPr lang="pt-BR" dirty="0"/>
              <a:t>O efeito do ATC é de interesse se o objetivo da análise é determinar o efeito de uma intervenção em potencial, por exemplo, um programa de voucher que estimule mudança de escola pública para escola católica.  </a:t>
            </a:r>
          </a:p>
        </p:txBody>
      </p:sp>
    </p:spTree>
    <p:extLst>
      <p:ext uri="{BB962C8B-B14F-4D97-AF65-F5344CB8AC3E}">
        <p14:creationId xmlns:p14="http://schemas.microsoft.com/office/powerpoint/2010/main" val="5508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Estimação “ingênua” do efeito tratamento médio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Suponha que parcela </a:t>
            </a:r>
            <a:r>
              <a:rPr lang="pt-BR" dirty="0">
                <a:sym typeface="Symbol"/>
              </a:rPr>
              <a:t> da população de interesse tome o tratamento (designação não aleatória).</a:t>
            </a:r>
          </a:p>
          <a:p>
            <a:r>
              <a:rPr lang="pt-BR" dirty="0">
                <a:sym typeface="Symbol"/>
              </a:rPr>
              <a:t> é desconhecido na população e só observamos dados de uma amostra aleatória da população de interesse. </a:t>
            </a:r>
          </a:p>
          <a:p>
            <a:r>
              <a:rPr lang="pt-BR" dirty="0">
                <a:sym typeface="Symbol"/>
              </a:rPr>
              <a:t>Sejam: </a:t>
            </a:r>
          </a:p>
          <a:p>
            <a:r>
              <a:rPr lang="pt-BR" i="1" dirty="0">
                <a:sym typeface="Symbol"/>
              </a:rPr>
              <a:t>E</a:t>
            </a:r>
            <a:r>
              <a:rPr lang="pt-BR" baseline="-25000" dirty="0">
                <a:sym typeface="Symbol"/>
              </a:rPr>
              <a:t>N</a:t>
            </a:r>
            <a:r>
              <a:rPr lang="pt-BR" dirty="0">
                <a:sym typeface="Symbol"/>
              </a:rPr>
              <a:t>(</a:t>
            </a:r>
            <a:r>
              <a:rPr lang="pt-BR" dirty="0" err="1">
                <a:sym typeface="Symbol"/>
              </a:rPr>
              <a:t>d</a:t>
            </a:r>
            <a:r>
              <a:rPr lang="pt-BR" baseline="-25000" dirty="0" err="1">
                <a:sym typeface="Symbol"/>
              </a:rPr>
              <a:t>i</a:t>
            </a:r>
            <a:r>
              <a:rPr lang="pt-BR" dirty="0">
                <a:sym typeface="Symbol"/>
              </a:rPr>
              <a:t>) = média amostral da </a:t>
            </a:r>
            <a:r>
              <a:rPr lang="pt-BR" i="1" dirty="0" err="1">
                <a:sym typeface="Symbol"/>
              </a:rPr>
              <a:t>dummy</a:t>
            </a:r>
            <a:r>
              <a:rPr lang="pt-BR" dirty="0">
                <a:sym typeface="Symbol"/>
              </a:rPr>
              <a:t> de tratamento</a:t>
            </a:r>
          </a:p>
          <a:p>
            <a:r>
              <a:rPr lang="pt-BR" i="1" dirty="0">
                <a:sym typeface="Symbol"/>
              </a:rPr>
              <a:t>E</a:t>
            </a:r>
            <a:r>
              <a:rPr lang="pt-BR" baseline="-25000" dirty="0">
                <a:sym typeface="Symbol"/>
              </a:rPr>
              <a:t>N</a:t>
            </a:r>
            <a:r>
              <a:rPr lang="pt-BR" dirty="0">
                <a:sym typeface="Symbol"/>
              </a:rPr>
              <a:t>(</a:t>
            </a:r>
            <a:r>
              <a:rPr lang="pt-BR" dirty="0" err="1">
                <a:sym typeface="Symbol"/>
              </a:rPr>
              <a:t>y</a:t>
            </a:r>
            <a:r>
              <a:rPr lang="pt-BR" baseline="-25000" dirty="0" err="1">
                <a:sym typeface="Symbol"/>
              </a:rPr>
              <a:t>i</a:t>
            </a:r>
            <a:r>
              <a:rPr lang="pt-BR" dirty="0" err="1">
                <a:sym typeface="Symbol"/>
              </a:rPr>
              <a:t>|d</a:t>
            </a:r>
            <a:r>
              <a:rPr lang="pt-BR" baseline="-25000" dirty="0" err="1">
                <a:sym typeface="Symbol"/>
              </a:rPr>
              <a:t>i</a:t>
            </a:r>
            <a:r>
              <a:rPr lang="pt-BR" dirty="0">
                <a:sym typeface="Symbol"/>
              </a:rPr>
              <a:t>=1) = média amostral da </a:t>
            </a:r>
            <a:r>
              <a:rPr lang="pt-BR" dirty="0" err="1">
                <a:sym typeface="Symbol"/>
              </a:rPr>
              <a:t>vr</a:t>
            </a:r>
            <a:r>
              <a:rPr lang="pt-BR" dirty="0">
                <a:sym typeface="Symbol"/>
              </a:rPr>
              <a:t>. de resultado para quem tomou o tratamento</a:t>
            </a:r>
          </a:p>
          <a:p>
            <a:r>
              <a:rPr lang="pt-BR" i="1" dirty="0">
                <a:sym typeface="Symbol"/>
              </a:rPr>
              <a:t>E</a:t>
            </a:r>
            <a:r>
              <a:rPr lang="pt-BR" baseline="-25000" dirty="0">
                <a:sym typeface="Symbol"/>
              </a:rPr>
              <a:t>N</a:t>
            </a:r>
            <a:r>
              <a:rPr lang="pt-BR" dirty="0">
                <a:sym typeface="Symbol"/>
              </a:rPr>
              <a:t>(</a:t>
            </a:r>
            <a:r>
              <a:rPr lang="pt-BR" dirty="0" err="1">
                <a:sym typeface="Symbol"/>
              </a:rPr>
              <a:t>y</a:t>
            </a:r>
            <a:r>
              <a:rPr lang="pt-BR" baseline="-25000" dirty="0" err="1">
                <a:sym typeface="Symbol"/>
              </a:rPr>
              <a:t>i</a:t>
            </a:r>
            <a:r>
              <a:rPr lang="pt-BR" dirty="0" err="1">
                <a:sym typeface="Symbol"/>
              </a:rPr>
              <a:t>|d</a:t>
            </a:r>
            <a:r>
              <a:rPr lang="pt-BR" baseline="-25000" dirty="0" err="1">
                <a:sym typeface="Symbol"/>
              </a:rPr>
              <a:t>i</a:t>
            </a:r>
            <a:r>
              <a:rPr lang="pt-BR" dirty="0">
                <a:sym typeface="Symbol"/>
              </a:rPr>
              <a:t>=0) = média amostral da </a:t>
            </a:r>
            <a:r>
              <a:rPr lang="pt-BR" dirty="0" err="1">
                <a:sym typeface="Symbol"/>
              </a:rPr>
              <a:t>vr</a:t>
            </a:r>
            <a:r>
              <a:rPr lang="pt-BR" dirty="0">
                <a:sym typeface="Symbol"/>
              </a:rPr>
              <a:t>. de resultado para quem </a:t>
            </a:r>
            <a:r>
              <a:rPr lang="pt-BR" u="sng" dirty="0">
                <a:sym typeface="Symbol"/>
              </a:rPr>
              <a:t>não</a:t>
            </a:r>
            <a:r>
              <a:rPr lang="pt-BR" dirty="0">
                <a:sym typeface="Symbol"/>
              </a:rPr>
              <a:t> tomou o tratamento</a:t>
            </a:r>
          </a:p>
          <a:p>
            <a:endParaRPr lang="pt-BR" dirty="0">
              <a:sym typeface="Symbol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450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Estimação “ingênua” do efeito tratamento médio</a:t>
            </a:r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979626"/>
              </p:ext>
            </p:extLst>
          </p:nvPr>
        </p:nvGraphicFramePr>
        <p:xfrm>
          <a:off x="323528" y="2060848"/>
          <a:ext cx="7488832" cy="836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ção" r:id="rId3" imgW="2273040" imgH="253800" progId="Equation.3">
                  <p:embed/>
                </p:oleObj>
              </mc:Choice>
              <mc:Fallback>
                <p:oleObj name="Equação" r:id="rId3" imgW="2273040" imgH="253800" progId="Equation.3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060848"/>
                        <a:ext cx="7488832" cy="8364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96336" y="27809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(2.7)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95536" y="3609606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Em estudos observacionais, o estimador </a:t>
            </a:r>
            <a:r>
              <a:rPr lang="pt-BR" sz="2800" i="1" dirty="0" err="1"/>
              <a:t>naive</a:t>
            </a:r>
            <a:r>
              <a:rPr lang="pt-BR" sz="2800" dirty="0"/>
              <a:t> raramente irá assegurar estimativas consistentes do efeito tratamento médio porque ele converge para </a:t>
            </a:r>
            <a:r>
              <a:rPr lang="pt-BR" sz="2800" i="1" dirty="0">
                <a:sym typeface="Symbol"/>
              </a:rPr>
              <a:t>E</a:t>
            </a:r>
            <a:r>
              <a:rPr lang="pt-BR" sz="2800" dirty="0">
                <a:sym typeface="Symbol"/>
              </a:rPr>
              <a:t>(Y|D=1) - </a:t>
            </a:r>
            <a:r>
              <a:rPr lang="pt-BR" sz="2800" i="1" dirty="0">
                <a:sym typeface="Symbol"/>
              </a:rPr>
              <a:t>E</a:t>
            </a:r>
            <a:r>
              <a:rPr lang="pt-BR" sz="2800" dirty="0">
                <a:sym typeface="Symbol"/>
              </a:rPr>
              <a:t>(Y|D=0) que não é o efeito causal!!!!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1375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Estimação “ingênua” do efeito tratamento médio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Para ver porque vamos reescrever 2.3 {</a:t>
            </a:r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) -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 } c</a:t>
            </a:r>
            <a:r>
              <a:rPr lang="pt-BR" dirty="0"/>
              <a:t>omo:</a:t>
            </a:r>
          </a:p>
          <a:p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= {*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+ (1-)*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|D=0)} – {*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+ (1-)*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|D=0)} </a:t>
            </a:r>
            <a:r>
              <a:rPr lang="pt-BR" dirty="0">
                <a:sym typeface="Wingdings" pitchFamily="2" charset="2"/>
              </a:rPr>
              <a:t> 2.8</a:t>
            </a:r>
            <a:endParaRPr lang="pt-BR" dirty="0"/>
          </a:p>
          <a:p>
            <a:pPr marL="0" indent="0">
              <a:buNone/>
            </a:pPr>
            <a:r>
              <a:rPr lang="pt-BR" dirty="0">
                <a:sym typeface="Symbol"/>
              </a:rPr>
              <a:t>Abrindo...</a:t>
            </a:r>
          </a:p>
          <a:p>
            <a:pPr marL="0" indent="0">
              <a:buNone/>
            </a:pPr>
            <a:r>
              <a:rPr lang="pt-BR" dirty="0">
                <a:sym typeface="Symbol"/>
              </a:rPr>
              <a:t>*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|D=1)- *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+ (1-)*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|D=0)} - (1-)*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|D=0)} </a:t>
            </a:r>
          </a:p>
          <a:p>
            <a:pPr marL="0" indent="0">
              <a:buNone/>
            </a:pPr>
            <a:r>
              <a:rPr lang="pt-BR" dirty="0">
                <a:sym typeface="Symbol"/>
              </a:rPr>
              <a:t>{*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-Y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)|D=1)} + (1-){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 -Y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)|D=0)} </a:t>
            </a:r>
          </a:p>
          <a:p>
            <a:endParaRPr lang="pt-BR" dirty="0">
              <a:sym typeface="Symbol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6634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Estimação “ingênua” do efeito tratamento médio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= {*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+ (1-)*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|D=0)} – {*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+ (1-)*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|D=0)} </a:t>
            </a:r>
            <a:endParaRPr lang="pt-BR" dirty="0"/>
          </a:p>
          <a:p>
            <a:pPr marL="0" indent="0">
              <a:buNone/>
            </a:pPr>
            <a:r>
              <a:rPr lang="pt-BR" dirty="0">
                <a:sym typeface="Symbol"/>
              </a:rPr>
              <a:t>Há 5 incógnitas acima: a </a:t>
            </a:r>
            <a:r>
              <a:rPr lang="pt-BR" dirty="0" err="1">
                <a:sym typeface="Symbol"/>
              </a:rPr>
              <a:t>proporçao</a:t>
            </a:r>
            <a:r>
              <a:rPr lang="pt-BR" dirty="0">
                <a:sym typeface="Symbol"/>
              </a:rPr>
              <a:t> da população que é designada (ou </a:t>
            </a:r>
            <a:r>
              <a:rPr lang="pt-BR" dirty="0" err="1">
                <a:sym typeface="Symbol"/>
              </a:rPr>
              <a:t>auto-selecionada</a:t>
            </a:r>
            <a:r>
              <a:rPr lang="pt-BR" dirty="0">
                <a:sym typeface="Symbol"/>
              </a:rPr>
              <a:t>) ao tratamento, mais as 4 expectativas condicionais dos resultados potenciais.</a:t>
            </a:r>
          </a:p>
          <a:p>
            <a:pPr marL="0" indent="0">
              <a:buNone/>
            </a:pPr>
            <a:r>
              <a:rPr lang="pt-BR" dirty="0">
                <a:sym typeface="Symbol"/>
              </a:rPr>
              <a:t>Sem introduzir hipóteses adicionais, nós conseguimos estimar a partir de dados observacionais de uma amostra aleatória apenas três das cinco variáveis desconhecidas.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4991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Estimação “ingênua” do efeito tratamento médio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pt-BR" i="1" dirty="0"/>
              <a:t>Admitindo que:</a:t>
            </a:r>
          </a:p>
          <a:p>
            <a:r>
              <a:rPr lang="pt-BR" dirty="0"/>
              <a:t>A média dos valores realizados para a </a:t>
            </a:r>
            <a:r>
              <a:rPr lang="pt-BR" dirty="0" err="1"/>
              <a:t>dummy</a:t>
            </a:r>
            <a:r>
              <a:rPr lang="pt-BR" dirty="0"/>
              <a:t> de tratamento converge em probabilidade para o </a:t>
            </a:r>
            <a:r>
              <a:rPr lang="pt-BR" dirty="0">
                <a:sym typeface="Symbol"/>
              </a:rPr>
              <a:t>;</a:t>
            </a:r>
          </a:p>
          <a:p>
            <a:r>
              <a:rPr lang="pt-BR" dirty="0"/>
              <a:t>A média amostral dos resultados observados para o grupo de tratamento converge para o verdadeiro resultado médio sob a hipótese de tratamento para os indivíduos do grupo de tratamento.</a:t>
            </a:r>
          </a:p>
          <a:p>
            <a:r>
              <a:rPr lang="pt-BR" dirty="0"/>
              <a:t>A média amostral dos resultados observados para o grupo de controle converge para o verdadeiro resultado médio sob a hipótese de não-tratamento para os indivíduos do grupo de controle.</a:t>
            </a:r>
            <a:endParaRPr lang="pt-BR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50609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pt-BR" sz="3800" dirty="0"/>
              <a:t>Efeito causal de frequentar escola católica sobre o aprendizado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Coleman e </a:t>
            </a:r>
            <a:r>
              <a:rPr lang="pt-BR" dirty="0" err="1"/>
              <a:t>co-autores</a:t>
            </a:r>
            <a:r>
              <a:rPr lang="pt-BR" dirty="0"/>
              <a:t> mostraram evidências de que escolas católicas são mais efetivas do que as escolas públicas em ensinar matemática e leitura a estudantes semelhantes.</a:t>
            </a:r>
          </a:p>
          <a:p>
            <a:r>
              <a:rPr lang="pt-BR" dirty="0"/>
              <a:t>Resultado foi bastante contestado: estudantes de escolas católicas não são comparáveis aos estudantes de  escolas públicas.</a:t>
            </a:r>
          </a:p>
          <a:p>
            <a:r>
              <a:rPr lang="pt-BR" dirty="0"/>
              <a:t>Principal crítica foi de </a:t>
            </a:r>
            <a:r>
              <a:rPr lang="pt-BR" dirty="0" err="1"/>
              <a:t>auto-seleção</a:t>
            </a:r>
            <a:r>
              <a:rPr lang="pt-BR" dirty="0"/>
              <a:t>: “</a:t>
            </a:r>
            <a:r>
              <a:rPr lang="pt-BR" i="1" dirty="0" err="1"/>
              <a:t>students</a:t>
            </a:r>
            <a:r>
              <a:rPr lang="pt-BR" i="1" dirty="0"/>
              <a:t> </a:t>
            </a:r>
            <a:r>
              <a:rPr lang="pt-BR" i="1" dirty="0" err="1"/>
              <a:t>who</a:t>
            </a:r>
            <a:r>
              <a:rPr lang="pt-BR" i="1" dirty="0"/>
              <a:t> are </a:t>
            </a:r>
            <a:r>
              <a:rPr lang="pt-BR" i="1" dirty="0" err="1"/>
              <a:t>most</a:t>
            </a:r>
            <a:r>
              <a:rPr lang="pt-BR" i="1" dirty="0"/>
              <a:t> </a:t>
            </a:r>
            <a:r>
              <a:rPr lang="pt-BR" i="1" dirty="0" err="1"/>
              <a:t>likely</a:t>
            </a:r>
            <a:r>
              <a:rPr lang="pt-BR" i="1" dirty="0"/>
              <a:t> </a:t>
            </a:r>
            <a:r>
              <a:rPr lang="pt-BR" i="1" dirty="0" err="1"/>
              <a:t>to</a:t>
            </a:r>
            <a:r>
              <a:rPr lang="pt-BR" i="1" dirty="0"/>
              <a:t> </a:t>
            </a:r>
            <a:r>
              <a:rPr lang="pt-BR" i="1" dirty="0" err="1"/>
              <a:t>benefit</a:t>
            </a:r>
            <a:r>
              <a:rPr lang="pt-BR" i="1" dirty="0"/>
              <a:t> </a:t>
            </a:r>
            <a:r>
              <a:rPr lang="pt-BR" i="1" dirty="0" err="1"/>
              <a:t>from</a:t>
            </a:r>
            <a:r>
              <a:rPr lang="pt-BR" i="1" dirty="0"/>
              <a:t> </a:t>
            </a:r>
            <a:r>
              <a:rPr lang="pt-BR" i="1" dirty="0" err="1"/>
              <a:t>Catholic</a:t>
            </a:r>
            <a:r>
              <a:rPr lang="pt-BR" i="1" dirty="0"/>
              <a:t> </a:t>
            </a:r>
            <a:r>
              <a:rPr lang="pt-BR" i="1" dirty="0" err="1"/>
              <a:t>schooling</a:t>
            </a:r>
            <a:r>
              <a:rPr lang="pt-BR" i="1" dirty="0"/>
              <a:t> are more </a:t>
            </a:r>
            <a:r>
              <a:rPr lang="pt-BR" i="1" dirty="0" err="1"/>
              <a:t>likely</a:t>
            </a:r>
            <a:r>
              <a:rPr lang="pt-BR" i="1" dirty="0"/>
              <a:t> </a:t>
            </a:r>
            <a:r>
              <a:rPr lang="pt-BR" i="1" dirty="0" err="1"/>
              <a:t>to</a:t>
            </a:r>
            <a:r>
              <a:rPr lang="pt-BR" i="1" dirty="0"/>
              <a:t> </a:t>
            </a:r>
            <a:r>
              <a:rPr lang="pt-BR" i="1" dirty="0" err="1"/>
              <a:t>enroll</a:t>
            </a:r>
            <a:r>
              <a:rPr lang="pt-BR" i="1" dirty="0"/>
              <a:t> in </a:t>
            </a:r>
            <a:r>
              <a:rPr lang="pt-BR" i="1" dirty="0" err="1"/>
              <a:t>Catholic</a:t>
            </a:r>
            <a:r>
              <a:rPr lang="pt-BR" i="1" dirty="0"/>
              <a:t> </a:t>
            </a:r>
            <a:r>
              <a:rPr lang="pt-BR" i="1" dirty="0" err="1"/>
              <a:t>schools</a:t>
            </a:r>
            <a:r>
              <a:rPr lang="pt-BR" i="1" dirty="0"/>
              <a:t> net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all</a:t>
            </a:r>
            <a:r>
              <a:rPr lang="pt-BR" i="1" dirty="0"/>
              <a:t> </a:t>
            </a:r>
            <a:r>
              <a:rPr lang="pt-BR" i="1" dirty="0" err="1"/>
              <a:t>observable</a:t>
            </a:r>
            <a:r>
              <a:rPr lang="pt-BR" i="1" dirty="0"/>
              <a:t> </a:t>
            </a:r>
            <a:r>
              <a:rPr lang="pt-BR" i="1" dirty="0" err="1"/>
              <a:t>characteristics</a:t>
            </a:r>
            <a:r>
              <a:rPr lang="pt-BR" i="1" dirty="0"/>
              <a:t>.</a:t>
            </a:r>
            <a:r>
              <a:rPr lang="pt-BR" dirty="0"/>
              <a:t>”</a:t>
            </a:r>
          </a:p>
          <a:p>
            <a:r>
              <a:rPr lang="pt-BR" dirty="0"/>
              <a:t>Estudos posteriores usaram técnicas de IV para tentar corrigir </a:t>
            </a:r>
            <a:r>
              <a:rPr lang="pt-BR" dirty="0" err="1"/>
              <a:t>auto-seleção</a:t>
            </a:r>
            <a:r>
              <a:rPr lang="pt-BR" dirty="0"/>
              <a:t> (exemplo de instrumento: proporção de pessoas católicas na localidade) e resultados confirmaram as conclusões originais de Coleman.</a:t>
            </a:r>
          </a:p>
        </p:txBody>
      </p:sp>
    </p:spTree>
    <p:extLst>
      <p:ext uri="{BB962C8B-B14F-4D97-AF65-F5344CB8AC3E}">
        <p14:creationId xmlns:p14="http://schemas.microsoft.com/office/powerpoint/2010/main" val="774684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Estimação “ingênua” do efeito tratamento médio</a:t>
            </a:r>
          </a:p>
        </p:txBody>
      </p:sp>
      <p:graphicFrame>
        <p:nvGraphicFramePr>
          <p:cNvPr id="5" name="Espaço Reservado para Conteúdo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207795"/>
              </p:ext>
            </p:extLst>
          </p:nvPr>
        </p:nvGraphicFramePr>
        <p:xfrm>
          <a:off x="395536" y="1844824"/>
          <a:ext cx="5770984" cy="20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ção" r:id="rId3" imgW="1955520" imgH="711000" progId="Equation.3">
                  <p:embed/>
                </p:oleObj>
              </mc:Choice>
              <mc:Fallback>
                <p:oleObj name="Equação" r:id="rId3" imgW="1955520" imgH="711000" progId="Equation.3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844824"/>
                        <a:ext cx="5770984" cy="20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907704" y="17728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131840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203848" y="32849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95536" y="4365104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i="1" dirty="0">
                <a:sym typeface="Symbol"/>
              </a:rPr>
              <a:t>E</a:t>
            </a:r>
            <a:r>
              <a:rPr lang="pt-BR" sz="2800" dirty="0">
                <a:sym typeface="Symbol"/>
              </a:rPr>
              <a:t>(Y</a:t>
            </a:r>
            <a:r>
              <a:rPr lang="pt-BR" sz="2800" baseline="30000" dirty="0">
                <a:sym typeface="Symbol"/>
              </a:rPr>
              <a:t>1</a:t>
            </a:r>
            <a:r>
              <a:rPr lang="pt-BR" sz="2800" dirty="0">
                <a:sym typeface="Symbol"/>
              </a:rPr>
              <a:t>|D=0)</a:t>
            </a:r>
          </a:p>
          <a:p>
            <a:r>
              <a:rPr lang="pt-BR" sz="2800" i="1" dirty="0">
                <a:sym typeface="Symbol"/>
              </a:rPr>
              <a:t>E</a:t>
            </a:r>
            <a:r>
              <a:rPr lang="pt-BR" sz="2800" dirty="0">
                <a:sym typeface="Symbol"/>
              </a:rPr>
              <a:t>(Y</a:t>
            </a:r>
            <a:r>
              <a:rPr lang="pt-BR" sz="2800" baseline="30000" dirty="0">
                <a:sym typeface="Symbol"/>
              </a:rPr>
              <a:t>0</a:t>
            </a:r>
            <a:r>
              <a:rPr lang="pt-BR" sz="2800" dirty="0">
                <a:sym typeface="Symbol"/>
              </a:rPr>
              <a:t>|D=1) </a:t>
            </a:r>
          </a:p>
          <a:p>
            <a:r>
              <a:rPr lang="pt-BR" sz="2800" dirty="0">
                <a:sym typeface="Wingdings" panose="05000000000000000000" pitchFamily="2" charset="2"/>
              </a:rPr>
              <a:t> Não sai!!!</a:t>
            </a:r>
            <a:endParaRPr lang="pt-BR" sz="2800" dirty="0">
              <a:sym typeface="Symbol"/>
            </a:endParaRP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10640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Viés do estimador </a:t>
            </a:r>
            <a:r>
              <a:rPr lang="pt-BR" dirty="0" err="1"/>
              <a:t>naive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92500"/>
          </a:bodyPr>
          <a:lstStyle/>
          <a:p>
            <a:r>
              <a:rPr lang="pt-BR" dirty="0">
                <a:sym typeface="Symbol"/>
              </a:rPr>
              <a:t>Seja </a:t>
            </a:r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= e;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= a ; 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 =b;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= c; e </a:t>
            </a:r>
            <a:r>
              <a:rPr lang="pt-BR" i="1" dirty="0" err="1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= d</a:t>
            </a:r>
          </a:p>
          <a:p>
            <a:r>
              <a:rPr lang="pt-BR" dirty="0">
                <a:sym typeface="Symbol"/>
              </a:rPr>
              <a:t>Assim, 2.8 pode ser reescrito como:</a:t>
            </a:r>
          </a:p>
          <a:p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= {*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+ (1-)*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|D=0)} – {*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+ (1-)*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|D=0)} </a:t>
            </a:r>
            <a:r>
              <a:rPr lang="pt-BR" dirty="0">
                <a:sym typeface="Wingdings" pitchFamily="2" charset="2"/>
              </a:rPr>
              <a:t> 2.8</a:t>
            </a:r>
            <a:endParaRPr lang="pt-BR" dirty="0"/>
          </a:p>
          <a:p>
            <a:r>
              <a:rPr lang="pt-BR" dirty="0"/>
              <a:t>e = </a:t>
            </a:r>
            <a:r>
              <a:rPr lang="pt-BR" dirty="0">
                <a:sym typeface="Symbol"/>
              </a:rPr>
              <a:t>{*</a:t>
            </a:r>
            <a:r>
              <a:rPr lang="pt-BR" i="1" dirty="0">
                <a:sym typeface="Symbol"/>
              </a:rPr>
              <a:t>a </a:t>
            </a:r>
            <a:r>
              <a:rPr lang="pt-BR" dirty="0">
                <a:sym typeface="Symbol"/>
              </a:rPr>
              <a:t> + (1-)*b} - {*</a:t>
            </a:r>
            <a:r>
              <a:rPr lang="pt-BR" i="1" dirty="0">
                <a:sym typeface="Symbol"/>
              </a:rPr>
              <a:t>c</a:t>
            </a:r>
            <a:r>
              <a:rPr lang="pt-BR" dirty="0">
                <a:sym typeface="Symbol"/>
              </a:rPr>
              <a:t> + (1-)*</a:t>
            </a:r>
            <a:r>
              <a:rPr lang="pt-BR" i="1" dirty="0">
                <a:sym typeface="Symbol"/>
              </a:rPr>
              <a:t>d</a:t>
            </a:r>
            <a:r>
              <a:rPr lang="pt-BR" dirty="0">
                <a:sym typeface="Symbol"/>
              </a:rPr>
              <a:t>} </a:t>
            </a:r>
          </a:p>
          <a:p>
            <a:r>
              <a:rPr lang="pt-BR" dirty="0">
                <a:sym typeface="Symbol"/>
              </a:rPr>
              <a:t>Somando (</a:t>
            </a:r>
            <a:r>
              <a:rPr lang="pt-BR" dirty="0" err="1">
                <a:sym typeface="Symbol"/>
              </a:rPr>
              <a:t>d-a</a:t>
            </a:r>
            <a:r>
              <a:rPr lang="pt-BR" dirty="0">
                <a:sym typeface="Symbol"/>
              </a:rPr>
              <a:t>) em ambos os lados: </a:t>
            </a:r>
            <a:endParaRPr lang="pt-BR" dirty="0"/>
          </a:p>
          <a:p>
            <a:r>
              <a:rPr lang="pt-BR" dirty="0"/>
              <a:t>e + (d – a) = </a:t>
            </a:r>
            <a:r>
              <a:rPr lang="pt-BR" dirty="0">
                <a:sym typeface="Symbol"/>
              </a:rPr>
              <a:t>{*</a:t>
            </a:r>
            <a:r>
              <a:rPr lang="pt-BR" i="1" dirty="0">
                <a:sym typeface="Symbol"/>
              </a:rPr>
              <a:t>a </a:t>
            </a:r>
            <a:r>
              <a:rPr lang="pt-BR" dirty="0">
                <a:sym typeface="Symbol"/>
              </a:rPr>
              <a:t> + (1-)*b} - {*</a:t>
            </a:r>
            <a:r>
              <a:rPr lang="pt-BR" i="1" dirty="0">
                <a:sym typeface="Symbol"/>
              </a:rPr>
              <a:t>c</a:t>
            </a:r>
            <a:r>
              <a:rPr lang="pt-BR" dirty="0">
                <a:sym typeface="Symbol"/>
              </a:rPr>
              <a:t> + (1-)*</a:t>
            </a:r>
            <a:r>
              <a:rPr lang="pt-BR" i="1" dirty="0">
                <a:sym typeface="Symbol"/>
              </a:rPr>
              <a:t>d</a:t>
            </a:r>
            <a:r>
              <a:rPr lang="pt-BR" dirty="0">
                <a:sym typeface="Symbol"/>
              </a:rPr>
              <a:t>} + d – a </a:t>
            </a:r>
          </a:p>
        </p:txBody>
      </p:sp>
    </p:spTree>
    <p:extLst>
      <p:ext uri="{BB962C8B-B14F-4D97-AF65-F5344CB8AC3E}">
        <p14:creationId xmlns:p14="http://schemas.microsoft.com/office/powerpoint/2010/main" val="3410922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Viés do estimador </a:t>
            </a:r>
            <a:r>
              <a:rPr lang="pt-BR" sz="4000" dirty="0" err="1"/>
              <a:t>naive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e + (d - a) = </a:t>
            </a:r>
            <a:r>
              <a:rPr lang="pt-BR" dirty="0">
                <a:sym typeface="Symbol"/>
              </a:rPr>
              <a:t>{</a:t>
            </a:r>
            <a:r>
              <a:rPr lang="pt-BR" i="1" dirty="0">
                <a:sym typeface="Symbol"/>
              </a:rPr>
              <a:t>a </a:t>
            </a:r>
            <a:r>
              <a:rPr lang="pt-BR" dirty="0">
                <a:sym typeface="Symbol"/>
              </a:rPr>
              <a:t> + (1-)b} - {</a:t>
            </a:r>
            <a:r>
              <a:rPr lang="pt-BR" i="1" dirty="0">
                <a:sym typeface="Symbol"/>
              </a:rPr>
              <a:t>c</a:t>
            </a:r>
            <a:r>
              <a:rPr lang="pt-BR" dirty="0">
                <a:sym typeface="Symbol"/>
              </a:rPr>
              <a:t> + (1-)</a:t>
            </a:r>
            <a:r>
              <a:rPr lang="pt-BR" i="1" dirty="0">
                <a:sym typeface="Symbol"/>
              </a:rPr>
              <a:t>d</a:t>
            </a:r>
            <a:r>
              <a:rPr lang="pt-BR" dirty="0">
                <a:sym typeface="Symbol"/>
              </a:rPr>
              <a:t>} + d – a  </a:t>
            </a:r>
          </a:p>
          <a:p>
            <a:r>
              <a:rPr lang="pt-BR" dirty="0"/>
              <a:t>e + (d - a) = </a:t>
            </a:r>
            <a:r>
              <a:rPr lang="pt-BR" dirty="0">
                <a:sym typeface="Symbol"/>
              </a:rPr>
              <a:t></a:t>
            </a:r>
            <a:r>
              <a:rPr lang="pt-BR" i="1" dirty="0">
                <a:sym typeface="Symbol"/>
              </a:rPr>
              <a:t>a </a:t>
            </a:r>
            <a:r>
              <a:rPr lang="pt-BR" dirty="0">
                <a:sym typeface="Symbol"/>
              </a:rPr>
              <a:t> + b - b - </a:t>
            </a:r>
            <a:r>
              <a:rPr lang="pt-BR" i="1" dirty="0">
                <a:sym typeface="Symbol"/>
              </a:rPr>
              <a:t>c</a:t>
            </a:r>
            <a:r>
              <a:rPr lang="pt-BR" dirty="0">
                <a:sym typeface="Symbol"/>
              </a:rPr>
              <a:t> + </a:t>
            </a:r>
            <a:r>
              <a:rPr lang="pt-BR" i="1" dirty="0">
                <a:sym typeface="Symbol"/>
              </a:rPr>
              <a:t>d</a:t>
            </a:r>
            <a:r>
              <a:rPr lang="pt-BR" dirty="0">
                <a:sym typeface="Symbol"/>
              </a:rPr>
              <a:t> - d + d – a</a:t>
            </a:r>
          </a:p>
          <a:p>
            <a:r>
              <a:rPr lang="pt-BR" dirty="0"/>
              <a:t>(d - a) = -e + </a:t>
            </a:r>
            <a:r>
              <a:rPr lang="pt-BR" dirty="0">
                <a:sym typeface="Symbol"/>
              </a:rPr>
              <a:t></a:t>
            </a:r>
            <a:r>
              <a:rPr lang="pt-BR" i="1" dirty="0">
                <a:sym typeface="Symbol"/>
              </a:rPr>
              <a:t>a </a:t>
            </a:r>
            <a:r>
              <a:rPr lang="pt-BR" dirty="0">
                <a:sym typeface="Symbol"/>
              </a:rPr>
              <a:t> + b - b - </a:t>
            </a:r>
            <a:r>
              <a:rPr lang="pt-BR" i="1" dirty="0">
                <a:sym typeface="Symbol"/>
              </a:rPr>
              <a:t>c</a:t>
            </a:r>
            <a:r>
              <a:rPr lang="pt-BR" dirty="0">
                <a:sym typeface="Symbol"/>
              </a:rPr>
              <a:t> + </a:t>
            </a:r>
            <a:r>
              <a:rPr lang="pt-BR" i="1" dirty="0">
                <a:sym typeface="Symbol"/>
              </a:rPr>
              <a:t>d</a:t>
            </a:r>
            <a:r>
              <a:rPr lang="pt-BR" dirty="0">
                <a:sym typeface="Symbol"/>
              </a:rPr>
              <a:t> - a</a:t>
            </a:r>
          </a:p>
          <a:p>
            <a:pPr>
              <a:buNone/>
            </a:pPr>
            <a:r>
              <a:rPr lang="pt-BR" dirty="0">
                <a:sym typeface="Symbol"/>
              </a:rPr>
              <a:t>(multiplica por -1)</a:t>
            </a:r>
          </a:p>
          <a:p>
            <a:r>
              <a:rPr lang="pt-BR" dirty="0">
                <a:sym typeface="Symbol"/>
              </a:rPr>
              <a:t>a – d = e + a – b - </a:t>
            </a:r>
            <a:r>
              <a:rPr lang="pt-BR" i="1" dirty="0">
                <a:sym typeface="Symbol"/>
              </a:rPr>
              <a:t>a + </a:t>
            </a:r>
            <a:r>
              <a:rPr lang="pt-BR" dirty="0">
                <a:sym typeface="Symbol"/>
              </a:rPr>
              <a:t>b + </a:t>
            </a:r>
            <a:r>
              <a:rPr lang="pt-BR" i="1" dirty="0">
                <a:sym typeface="Symbol"/>
              </a:rPr>
              <a:t>c</a:t>
            </a:r>
            <a:r>
              <a:rPr lang="pt-BR" dirty="0">
                <a:sym typeface="Symbol"/>
              </a:rPr>
              <a:t> - </a:t>
            </a:r>
            <a:r>
              <a:rPr lang="pt-BR" i="1" dirty="0">
                <a:sym typeface="Symbol"/>
              </a:rPr>
              <a:t>d</a:t>
            </a:r>
            <a:r>
              <a:rPr lang="pt-BR" dirty="0">
                <a:sym typeface="Symbol"/>
              </a:rPr>
              <a:t> </a:t>
            </a:r>
          </a:p>
          <a:p>
            <a:r>
              <a:rPr lang="pt-BR" dirty="0">
                <a:sym typeface="Symbol"/>
              </a:rPr>
              <a:t>Somando e subtraindo (c-d):</a:t>
            </a:r>
          </a:p>
          <a:p>
            <a:r>
              <a:rPr lang="pt-BR" dirty="0">
                <a:sym typeface="Symbol"/>
              </a:rPr>
              <a:t>a – d = e + a – b - </a:t>
            </a:r>
            <a:r>
              <a:rPr lang="pt-BR" i="1" dirty="0">
                <a:sym typeface="Symbol"/>
              </a:rPr>
              <a:t>a + </a:t>
            </a:r>
            <a:r>
              <a:rPr lang="pt-BR" dirty="0">
                <a:sym typeface="Symbol"/>
              </a:rPr>
              <a:t>b + </a:t>
            </a:r>
            <a:r>
              <a:rPr lang="pt-BR" i="1" dirty="0">
                <a:sym typeface="Symbol"/>
              </a:rPr>
              <a:t>c</a:t>
            </a:r>
            <a:r>
              <a:rPr lang="pt-BR" dirty="0">
                <a:sym typeface="Symbol"/>
              </a:rPr>
              <a:t> - </a:t>
            </a:r>
            <a:r>
              <a:rPr lang="pt-BR" i="1" dirty="0">
                <a:sym typeface="Symbol"/>
              </a:rPr>
              <a:t>d</a:t>
            </a:r>
            <a:r>
              <a:rPr lang="pt-BR" dirty="0">
                <a:sym typeface="Symbol"/>
              </a:rPr>
              <a:t> + c – d + c - d</a:t>
            </a:r>
          </a:p>
          <a:p>
            <a:r>
              <a:rPr lang="pt-BR" dirty="0">
                <a:sym typeface="Symbol"/>
              </a:rPr>
              <a:t>a – d = e + (c – d) + (1- )[(a-c) – (b-d)]</a:t>
            </a:r>
          </a:p>
          <a:p>
            <a:endParaRPr lang="pt-BR" dirty="0">
              <a:sym typeface="Symbol"/>
            </a:endParaRP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6084168" y="2132856"/>
            <a:ext cx="504056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V="1">
            <a:off x="6732240" y="2132856"/>
            <a:ext cx="504056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922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Viés do estimador </a:t>
            </a:r>
            <a:r>
              <a:rPr lang="pt-BR" sz="4000" dirty="0" err="1"/>
              <a:t>naive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8" y="1340768"/>
            <a:ext cx="8964488" cy="4525963"/>
          </a:xfrm>
        </p:spPr>
        <p:txBody>
          <a:bodyPr>
            <a:normAutofit fontScale="92500"/>
          </a:bodyPr>
          <a:lstStyle/>
          <a:p>
            <a:r>
              <a:rPr lang="pt-BR" dirty="0"/>
              <a:t>Lembrando que:</a:t>
            </a:r>
          </a:p>
          <a:p>
            <a:r>
              <a:rPr lang="pt-BR" dirty="0">
                <a:sym typeface="Symbol"/>
              </a:rPr>
              <a:t>Seja </a:t>
            </a:r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= e;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= a ; 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 =b;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= c; e </a:t>
            </a:r>
            <a:r>
              <a:rPr lang="pt-BR" i="1" dirty="0" err="1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= d</a:t>
            </a:r>
          </a:p>
          <a:p>
            <a:r>
              <a:rPr lang="pt-BR" dirty="0">
                <a:sym typeface="Symbol"/>
              </a:rPr>
              <a:t>a – d = e + (c – d) + (1- )[(a-c) – (b-d)]</a:t>
            </a:r>
          </a:p>
          <a:p>
            <a:r>
              <a:rPr lang="pt-BR" dirty="0">
                <a:sym typeface="Symbol"/>
              </a:rPr>
              <a:t>Substituindo:</a:t>
            </a:r>
          </a:p>
          <a:p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-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 =</a:t>
            </a:r>
            <a:r>
              <a:rPr lang="pt-BR" i="1" dirty="0"/>
              <a:t> 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+ </a:t>
            </a:r>
          </a:p>
          <a:p>
            <a:pPr>
              <a:buNone/>
            </a:pPr>
            <a:r>
              <a:rPr lang="pt-BR" dirty="0">
                <a:sym typeface="Symbol"/>
              </a:rPr>
              <a:t>{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-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} + </a:t>
            </a:r>
          </a:p>
          <a:p>
            <a:pPr>
              <a:buNone/>
            </a:pPr>
            <a:r>
              <a:rPr lang="pt-BR" dirty="0">
                <a:sym typeface="Symbol"/>
              </a:rPr>
              <a:t>(1- )[{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-</a:t>
            </a:r>
            <a:r>
              <a:rPr lang="pt-BR" i="1" dirty="0">
                <a:sym typeface="Symbol"/>
              </a:rPr>
              <a:t> 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|D=1)} – {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 -</a:t>
            </a:r>
            <a:r>
              <a:rPr lang="pt-BR" i="1" dirty="0">
                <a:sym typeface="Symbol"/>
              </a:rPr>
              <a:t> 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|D=0))]</a:t>
            </a:r>
          </a:p>
        </p:txBody>
      </p:sp>
    </p:spTree>
    <p:extLst>
      <p:ext uri="{BB962C8B-B14F-4D97-AF65-F5344CB8AC3E}">
        <p14:creationId xmlns:p14="http://schemas.microsoft.com/office/powerpoint/2010/main" val="34109229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Viés do estimador </a:t>
            </a:r>
            <a:r>
              <a:rPr lang="pt-BR" sz="4000" dirty="0" err="1"/>
              <a:t>naive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340768"/>
            <a:ext cx="9108504" cy="4824536"/>
          </a:xfrm>
        </p:spPr>
        <p:txBody>
          <a:bodyPr>
            <a:normAutofit lnSpcReduction="10000"/>
          </a:bodyPr>
          <a:lstStyle/>
          <a:p>
            <a:r>
              <a:rPr lang="pt-BR" sz="3000" i="1" dirty="0">
                <a:sym typeface="Symbol"/>
              </a:rPr>
              <a:t>E </a:t>
            </a:r>
            <a:r>
              <a:rPr lang="pt-BR" sz="3000" dirty="0">
                <a:sym typeface="Symbol"/>
              </a:rPr>
              <a:t>(Y</a:t>
            </a:r>
            <a:r>
              <a:rPr lang="pt-BR" sz="3000" baseline="30000" dirty="0">
                <a:sym typeface="Symbol"/>
              </a:rPr>
              <a:t>1</a:t>
            </a:r>
            <a:r>
              <a:rPr lang="pt-BR" sz="3000" dirty="0">
                <a:sym typeface="Symbol"/>
              </a:rPr>
              <a:t>|D=1) - </a:t>
            </a:r>
            <a:r>
              <a:rPr lang="pt-BR" sz="3000" i="1" dirty="0">
                <a:sym typeface="Symbol"/>
              </a:rPr>
              <a:t>E</a:t>
            </a:r>
            <a:r>
              <a:rPr lang="pt-BR" sz="3000" dirty="0">
                <a:sym typeface="Symbol"/>
              </a:rPr>
              <a:t>(Y</a:t>
            </a:r>
            <a:r>
              <a:rPr lang="pt-BR" sz="3000" baseline="30000" dirty="0">
                <a:sym typeface="Symbol"/>
              </a:rPr>
              <a:t>0</a:t>
            </a:r>
            <a:r>
              <a:rPr lang="pt-BR" sz="3000" dirty="0">
                <a:sym typeface="Symbol"/>
              </a:rPr>
              <a:t>|D=0)  =</a:t>
            </a:r>
            <a:r>
              <a:rPr lang="pt-BR" sz="3000" i="1" dirty="0"/>
              <a:t> </a:t>
            </a:r>
            <a:r>
              <a:rPr lang="pt-BR" sz="3000" i="1" dirty="0">
                <a:solidFill>
                  <a:srgbClr val="FF0000"/>
                </a:solidFill>
              </a:rPr>
              <a:t>E</a:t>
            </a:r>
            <a:r>
              <a:rPr lang="pt-BR" sz="3000" dirty="0">
                <a:solidFill>
                  <a:srgbClr val="FF0000"/>
                </a:solidFill>
              </a:rPr>
              <a:t>(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)</a:t>
            </a:r>
            <a:r>
              <a:rPr lang="pt-BR" sz="3000" dirty="0">
                <a:sym typeface="Symbol"/>
              </a:rPr>
              <a:t> + </a:t>
            </a:r>
          </a:p>
          <a:p>
            <a:r>
              <a:rPr lang="pt-BR" sz="3000" dirty="0">
                <a:solidFill>
                  <a:srgbClr val="0070C0"/>
                </a:solidFill>
                <a:sym typeface="Symbol"/>
              </a:rPr>
              <a:t>{ </a:t>
            </a:r>
            <a:r>
              <a:rPr lang="pt-BR" sz="3000" i="1" dirty="0">
                <a:solidFill>
                  <a:srgbClr val="0070C0"/>
                </a:solidFill>
                <a:sym typeface="Symbol"/>
              </a:rPr>
              <a:t>E</a:t>
            </a:r>
            <a:r>
              <a:rPr lang="pt-BR" sz="3000" dirty="0">
                <a:solidFill>
                  <a:srgbClr val="0070C0"/>
                </a:solidFill>
                <a:sym typeface="Symbol"/>
              </a:rPr>
              <a:t>(Y</a:t>
            </a:r>
            <a:r>
              <a:rPr lang="pt-BR" sz="3000" baseline="30000" dirty="0">
                <a:solidFill>
                  <a:srgbClr val="0070C0"/>
                </a:solidFill>
                <a:sym typeface="Symbol"/>
              </a:rPr>
              <a:t>0</a:t>
            </a:r>
            <a:r>
              <a:rPr lang="pt-BR" sz="3000" dirty="0">
                <a:solidFill>
                  <a:srgbClr val="0070C0"/>
                </a:solidFill>
                <a:sym typeface="Symbol"/>
              </a:rPr>
              <a:t>|D=1) - </a:t>
            </a:r>
            <a:r>
              <a:rPr lang="pt-BR" sz="3000" i="1" dirty="0">
                <a:solidFill>
                  <a:srgbClr val="0070C0"/>
                </a:solidFill>
                <a:sym typeface="Symbol"/>
              </a:rPr>
              <a:t>E</a:t>
            </a:r>
            <a:r>
              <a:rPr lang="pt-BR" sz="3000" dirty="0">
                <a:solidFill>
                  <a:srgbClr val="0070C0"/>
                </a:solidFill>
                <a:sym typeface="Symbol"/>
              </a:rPr>
              <a:t>(Y</a:t>
            </a:r>
            <a:r>
              <a:rPr lang="pt-BR" sz="3000" baseline="30000" dirty="0">
                <a:solidFill>
                  <a:srgbClr val="0070C0"/>
                </a:solidFill>
                <a:sym typeface="Symbol"/>
              </a:rPr>
              <a:t>0</a:t>
            </a:r>
            <a:r>
              <a:rPr lang="pt-BR" sz="3000" dirty="0">
                <a:solidFill>
                  <a:srgbClr val="0070C0"/>
                </a:solidFill>
                <a:sym typeface="Symbol"/>
              </a:rPr>
              <a:t>|D=0) } </a:t>
            </a:r>
            <a:r>
              <a:rPr lang="pt-BR" sz="3000" dirty="0">
                <a:sym typeface="Symbol"/>
              </a:rPr>
              <a:t>+ </a:t>
            </a:r>
          </a:p>
          <a:p>
            <a:pPr>
              <a:buNone/>
            </a:pPr>
            <a:r>
              <a:rPr lang="pt-BR" sz="3000" dirty="0">
                <a:sym typeface="Symbol"/>
              </a:rPr>
              <a:t>(1- )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[{</a:t>
            </a:r>
            <a:r>
              <a:rPr lang="pt-BR" sz="3000" i="1" dirty="0">
                <a:solidFill>
                  <a:srgbClr val="FF0000"/>
                </a:solidFill>
                <a:sym typeface="Symbol"/>
              </a:rPr>
              <a:t>E 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(Y</a:t>
            </a:r>
            <a:r>
              <a:rPr lang="pt-BR" sz="3000" baseline="30000" dirty="0">
                <a:solidFill>
                  <a:srgbClr val="FF0000"/>
                </a:solidFill>
                <a:sym typeface="Symbol"/>
              </a:rPr>
              <a:t>1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|D=1) -</a:t>
            </a:r>
            <a:r>
              <a:rPr lang="pt-BR" sz="3000" i="1" dirty="0">
                <a:solidFill>
                  <a:srgbClr val="FF0000"/>
                </a:solidFill>
                <a:sym typeface="Symbol"/>
              </a:rPr>
              <a:t> E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(Y</a:t>
            </a:r>
            <a:r>
              <a:rPr lang="pt-BR" sz="3000" baseline="30000" dirty="0">
                <a:solidFill>
                  <a:srgbClr val="FF0000"/>
                </a:solidFill>
                <a:sym typeface="Symbol"/>
              </a:rPr>
              <a:t>0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|D=1)} – {</a:t>
            </a:r>
            <a:r>
              <a:rPr lang="pt-BR" sz="3000" i="1" dirty="0">
                <a:solidFill>
                  <a:srgbClr val="FF0000"/>
                </a:solidFill>
                <a:sym typeface="Symbol"/>
              </a:rPr>
              <a:t>E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(Y</a:t>
            </a:r>
            <a:r>
              <a:rPr lang="pt-BR" sz="3000" baseline="30000" dirty="0">
                <a:solidFill>
                  <a:srgbClr val="FF0000"/>
                </a:solidFill>
                <a:sym typeface="Symbol"/>
              </a:rPr>
              <a:t>1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|D=0) -</a:t>
            </a:r>
            <a:r>
              <a:rPr lang="pt-BR" sz="3000" i="1" dirty="0">
                <a:solidFill>
                  <a:srgbClr val="FF0000"/>
                </a:solidFill>
                <a:sym typeface="Symbol"/>
              </a:rPr>
              <a:t> E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(Y</a:t>
            </a:r>
            <a:r>
              <a:rPr lang="pt-BR" sz="3000" baseline="30000" dirty="0">
                <a:solidFill>
                  <a:srgbClr val="FF0000"/>
                </a:solidFill>
                <a:sym typeface="Symbol"/>
              </a:rPr>
              <a:t>0</a:t>
            </a:r>
            <a:r>
              <a:rPr lang="pt-BR" sz="3000" dirty="0">
                <a:solidFill>
                  <a:srgbClr val="FF0000"/>
                </a:solidFill>
                <a:sym typeface="Symbol"/>
              </a:rPr>
              <a:t>|D=0)}]</a:t>
            </a:r>
          </a:p>
          <a:p>
            <a:endParaRPr lang="pt-BR" sz="3000" dirty="0"/>
          </a:p>
          <a:p>
            <a:r>
              <a:rPr lang="pt-BR" sz="3000" dirty="0">
                <a:solidFill>
                  <a:srgbClr val="0070C0"/>
                </a:solidFill>
              </a:rPr>
              <a:t>Viés 1</a:t>
            </a:r>
            <a:r>
              <a:rPr lang="pt-BR" sz="3000" dirty="0"/>
              <a:t>: diferença no resultado sem tratamento entre grupos de tratamento e controle (viés no </a:t>
            </a:r>
            <a:r>
              <a:rPr lang="pt-BR" sz="3000" dirty="0" err="1"/>
              <a:t>baseline</a:t>
            </a:r>
            <a:r>
              <a:rPr lang="pt-BR" sz="3000" dirty="0"/>
              <a:t>)</a:t>
            </a:r>
          </a:p>
          <a:p>
            <a:r>
              <a:rPr lang="pt-BR" sz="3000" dirty="0">
                <a:solidFill>
                  <a:srgbClr val="FF0000"/>
                </a:solidFill>
              </a:rPr>
              <a:t>Viés 2:</a:t>
            </a:r>
            <a:r>
              <a:rPr lang="pt-BR" sz="3000" dirty="0"/>
              <a:t> diferença esperada no efeito do tratamento entre os grupos de tratamento e de controle, ponderada pela % de quem está no controle – viés do efeito do tratamento diferencial </a:t>
            </a: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4572000" y="1196752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076056" y="102311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ATE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800" dirty="0"/>
              <a:t>Exemplo: Efeito da educação sobre a habilidade 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Tratamento: ir para a faculdade</a:t>
            </a:r>
          </a:p>
          <a:p>
            <a:r>
              <a:rPr lang="pt-BR" dirty="0"/>
              <a:t>Após aplicar teste, concluiu-se que quem foi para faculdade tem mais habilidade mental do que os que não foram. Porque isso ocorreu?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ir para faculdade tornam os indivíduos mais espertos e hábeis mentalmente (ATE)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quem vai fazer faculdade já era mais esperto do que os que não vão (</a:t>
            </a:r>
            <a:r>
              <a:rPr lang="pt-BR" dirty="0" err="1"/>
              <a:t>baseline</a:t>
            </a:r>
            <a:r>
              <a:rPr lang="pt-BR" dirty="0"/>
              <a:t> bias)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 habilidade mental dos que vão para a faculdade cresce mais do que a habilidade dos que não foram, caso esses últimos tivessem ido para a faculdade.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Entendendo melhor ...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071389"/>
            <a:ext cx="8507288" cy="4525963"/>
          </a:xfrm>
        </p:spPr>
        <p:txBody>
          <a:bodyPr>
            <a:normAutofit fontScale="92500" lnSpcReduction="20000"/>
          </a:bodyPr>
          <a:lstStyle/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Vamos supor que </a:t>
            </a:r>
            <a:r>
              <a:rPr lang="pt-BR" sz="2800" dirty="0">
                <a:sym typeface="Symbol"/>
              </a:rPr>
              <a:t> seja 30% (30% frequentam ensino superior.</a:t>
            </a:r>
          </a:p>
          <a:p>
            <a:r>
              <a:rPr lang="pt-BR" sz="2800" dirty="0" err="1">
                <a:sym typeface="Symbol"/>
              </a:rPr>
              <a:t>Vies</a:t>
            </a:r>
            <a:r>
              <a:rPr lang="pt-BR" sz="2800" dirty="0">
                <a:sym typeface="Symbol"/>
              </a:rPr>
              <a:t> C </a:t>
            </a:r>
            <a:r>
              <a:rPr lang="pt-BR" sz="2800" dirty="0">
                <a:sym typeface="Wingdings" pitchFamily="2" charset="2"/>
              </a:rPr>
              <a:t> </a:t>
            </a:r>
            <a:r>
              <a:rPr lang="pt-BR" sz="2800" dirty="0">
                <a:solidFill>
                  <a:srgbClr val="FF0000"/>
                </a:solidFill>
                <a:sym typeface="Symbol"/>
              </a:rPr>
              <a:t></a:t>
            </a:r>
            <a:r>
              <a:rPr lang="pt-BR" sz="2800" baseline="-25000" dirty="0">
                <a:solidFill>
                  <a:srgbClr val="FF0000"/>
                </a:solidFill>
                <a:sym typeface="Symbol"/>
              </a:rPr>
              <a:t>T</a:t>
            </a:r>
            <a:r>
              <a:rPr lang="pt-BR" sz="2800" dirty="0">
                <a:sym typeface="Symbol"/>
              </a:rPr>
              <a:t> = 4 e </a:t>
            </a:r>
            <a:r>
              <a:rPr lang="pt-BR" sz="2800" dirty="0">
                <a:solidFill>
                  <a:srgbClr val="FF0000"/>
                </a:solidFill>
                <a:sym typeface="Symbol"/>
              </a:rPr>
              <a:t></a:t>
            </a:r>
            <a:r>
              <a:rPr lang="pt-BR" sz="2800" baseline="-25000" dirty="0">
                <a:solidFill>
                  <a:srgbClr val="FF0000"/>
                </a:solidFill>
                <a:sym typeface="Symbol"/>
              </a:rPr>
              <a:t>C</a:t>
            </a:r>
            <a:r>
              <a:rPr lang="pt-BR" sz="2800" dirty="0">
                <a:sym typeface="Symbol"/>
              </a:rPr>
              <a:t> = 3 </a:t>
            </a:r>
            <a:r>
              <a:rPr lang="pt-BR" sz="2800" dirty="0">
                <a:sym typeface="Wingdings" pitchFamily="2" charset="2"/>
              </a:rPr>
              <a:t> 1</a:t>
            </a:r>
            <a:r>
              <a:rPr lang="pt-BR" sz="2800" dirty="0">
                <a:sym typeface="Symbol"/>
              </a:rPr>
              <a:t> </a:t>
            </a:r>
          </a:p>
          <a:p>
            <a:r>
              <a:rPr lang="pt-BR" sz="2800" dirty="0"/>
              <a:t>ATT = 10 – 6 = 4 </a:t>
            </a:r>
          </a:p>
          <a:p>
            <a:r>
              <a:rPr lang="pt-BR" sz="2800" dirty="0"/>
              <a:t>ATC = 8 – 5 = 3</a:t>
            </a:r>
          </a:p>
          <a:p>
            <a:r>
              <a:rPr lang="pt-BR" sz="2800" dirty="0"/>
              <a:t>ATE = 0,3*(10-6) + 0,7*(8-5) = 3,3</a:t>
            </a:r>
          </a:p>
          <a:p>
            <a:r>
              <a:rPr lang="pt-BR" sz="2800" dirty="0" err="1"/>
              <a:t>Naive</a:t>
            </a:r>
            <a:r>
              <a:rPr lang="pt-BR" sz="2800" dirty="0"/>
              <a:t> = 10 – 5 = 5 = 3,3 + 1 + 0,7(1)</a:t>
            </a:r>
          </a:p>
          <a:p>
            <a:endParaRPr lang="pt-BR" sz="28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20366"/>
            <a:ext cx="62865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e 5"/>
          <p:cNvSpPr/>
          <p:nvPr/>
        </p:nvSpPr>
        <p:spPr>
          <a:xfrm>
            <a:off x="5724128" y="2420888"/>
            <a:ext cx="648072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6300192" y="2636912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7308304" y="213285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Vies</a:t>
            </a:r>
            <a:r>
              <a:rPr lang="pt-BR" dirty="0"/>
              <a:t> no </a:t>
            </a:r>
            <a:r>
              <a:rPr lang="pt-BR" dirty="0" err="1"/>
              <a:t>baseline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5926504" y="2708920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4239256" y="2996952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6084168" y="2924944"/>
            <a:ext cx="1224136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4355976" y="3140968"/>
            <a:ext cx="288032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7308304" y="45091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contrafactuais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pt-BR" sz="3600" dirty="0"/>
              <a:t>Estimando o efeito causal sob hipóteses acerca dos resultados potenciais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Que hipóteses são necessárias para que o estimador </a:t>
            </a:r>
            <a:r>
              <a:rPr lang="pt-BR" dirty="0" err="1"/>
              <a:t>naive</a:t>
            </a:r>
            <a:r>
              <a:rPr lang="pt-BR" dirty="0"/>
              <a:t> seja consistente e </a:t>
            </a:r>
            <a:r>
              <a:rPr lang="pt-BR" dirty="0" err="1"/>
              <a:t>não-viesado</a:t>
            </a:r>
            <a:r>
              <a:rPr lang="pt-BR" dirty="0"/>
              <a:t>?</a:t>
            </a:r>
          </a:p>
          <a:p>
            <a:r>
              <a:rPr lang="pt-BR" dirty="0"/>
              <a:t>Existem duas classes de hipóteses:</a:t>
            </a:r>
          </a:p>
          <a:p>
            <a:r>
              <a:rPr lang="pt-BR" dirty="0">
                <a:solidFill>
                  <a:srgbClr val="FF0000"/>
                </a:solidFill>
              </a:rPr>
              <a:t>Hipóteses sobre os resultados potenciais para os subconjuntos da população definidos pelo status de tratamento</a:t>
            </a:r>
            <a:r>
              <a:rPr lang="pt-BR" dirty="0"/>
              <a:t>;</a:t>
            </a:r>
          </a:p>
          <a:p>
            <a:r>
              <a:rPr lang="pt-BR" dirty="0"/>
              <a:t>Hipóteses sobre o processo de atribuição/seleção do tratamento em relação aos resultados potenciais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Que hipóteses são necessárias para que o estimador </a:t>
            </a:r>
            <a:r>
              <a:rPr lang="pt-BR" sz="3200" dirty="0" err="1"/>
              <a:t>naive</a:t>
            </a:r>
            <a:r>
              <a:rPr lang="pt-BR" sz="3200" dirty="0"/>
              <a:t> seja consistente e </a:t>
            </a:r>
            <a:r>
              <a:rPr lang="pt-BR" sz="3200" dirty="0" err="1"/>
              <a:t>não-viesado</a:t>
            </a:r>
            <a:r>
              <a:rPr lang="pt-BR" sz="3200" dirty="0"/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Hipóteses:</a:t>
            </a:r>
          </a:p>
          <a:p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</a:t>
            </a:r>
            <a:r>
              <a:rPr lang="pt-BR">
                <a:sym typeface="Symbol"/>
              </a:rPr>
              <a:t>=</a:t>
            </a:r>
            <a:r>
              <a:rPr lang="pt-BR" i="1">
                <a:sym typeface="Symbol"/>
              </a:rPr>
              <a:t> E</a:t>
            </a:r>
            <a:r>
              <a:rPr lang="pt-BR">
                <a:sym typeface="Symbol"/>
              </a:rPr>
              <a:t>(Y</a:t>
            </a:r>
            <a:r>
              <a:rPr lang="pt-BR" baseline="30000">
                <a:sym typeface="Symbol"/>
              </a:rPr>
              <a:t>1</a:t>
            </a:r>
            <a:r>
              <a:rPr lang="pt-BR">
                <a:sym typeface="Symbol"/>
              </a:rPr>
              <a:t>|D=0)</a:t>
            </a:r>
            <a:endParaRPr lang="pt-BR" i="1" dirty="0">
              <a:sym typeface="Symbol"/>
            </a:endParaRPr>
          </a:p>
          <a:p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</a:t>
            </a:r>
          </a:p>
          <a:p>
            <a:r>
              <a:rPr lang="pt-BR" dirty="0">
                <a:sym typeface="Symbol"/>
              </a:rPr>
              <a:t>Se essas hipóteses são asseguradas, estimador </a:t>
            </a:r>
            <a:r>
              <a:rPr lang="pt-BR" dirty="0" err="1">
                <a:sym typeface="Symbol"/>
              </a:rPr>
              <a:t>naive</a:t>
            </a:r>
            <a:r>
              <a:rPr lang="pt-BR" dirty="0">
                <a:sym typeface="Symbol"/>
              </a:rPr>
              <a:t> é consistente, igual então ao ATE, que por sua vez também será igual ao ATT e ATC.</a:t>
            </a:r>
          </a:p>
          <a:p>
            <a:r>
              <a:rPr lang="pt-BR" dirty="0">
                <a:sym typeface="Symbol"/>
              </a:rPr>
              <a:t>No caso de </a:t>
            </a:r>
            <a:r>
              <a:rPr lang="pt-BR" dirty="0" err="1">
                <a:sym typeface="Symbol"/>
              </a:rPr>
              <a:t>aleatorização</a:t>
            </a:r>
            <a:r>
              <a:rPr lang="pt-BR" dirty="0">
                <a:sym typeface="Symbol"/>
              </a:rPr>
              <a:t> na designação do tratamento essas hipóteses serão implicadas, mas se não houver </a:t>
            </a:r>
            <a:r>
              <a:rPr lang="pt-BR" dirty="0" err="1">
                <a:sym typeface="Symbol"/>
              </a:rPr>
              <a:t>aleatorização</a:t>
            </a:r>
            <a:r>
              <a:rPr lang="pt-BR" dirty="0">
                <a:sym typeface="Symbol"/>
              </a:rPr>
              <a:t> na designação do tratamento, é muito pouco provável que tais hipóteses sejam satisfeitas.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600" dirty="0"/>
              <a:t>Hipótese de independência condicional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Se o tratamento foi atribuído aleatoriamente, vale a chamada HIPÓTESE DE INDEPENDÊNCIA CONDICIONAL (CIA)</a:t>
            </a:r>
          </a:p>
          <a:p>
            <a:pPr>
              <a:buNone/>
            </a:pPr>
            <a:r>
              <a:rPr lang="pt-BR" dirty="0"/>
              <a:t>(Y</a:t>
            </a:r>
            <a:r>
              <a:rPr lang="pt-BR" baseline="30000" dirty="0"/>
              <a:t>0</a:t>
            </a:r>
            <a:r>
              <a:rPr lang="pt-BR" dirty="0"/>
              <a:t>, Y</a:t>
            </a:r>
            <a:r>
              <a:rPr lang="pt-BR" baseline="30000" dirty="0"/>
              <a:t>1</a:t>
            </a:r>
            <a:r>
              <a:rPr lang="pt-BR" dirty="0"/>
              <a:t>) </a:t>
            </a:r>
            <a:r>
              <a:rPr lang="pt-BR" dirty="0">
                <a:sym typeface="Symbol"/>
              </a:rPr>
              <a:t> D</a:t>
            </a:r>
          </a:p>
          <a:p>
            <a:r>
              <a:rPr lang="pt-BR" dirty="0">
                <a:sym typeface="Symbol"/>
              </a:rPr>
              <a:t>D é independente dos resultados potenciais </a:t>
            </a:r>
            <a:r>
              <a:rPr lang="pt-BR" dirty="0"/>
              <a:t>Y</a:t>
            </a:r>
            <a:r>
              <a:rPr lang="pt-BR" baseline="30000" dirty="0"/>
              <a:t>0</a:t>
            </a:r>
            <a:r>
              <a:rPr lang="pt-BR" dirty="0"/>
              <a:t> e Y</a:t>
            </a:r>
            <a:r>
              <a:rPr lang="pt-BR" baseline="30000" dirty="0"/>
              <a:t>1</a:t>
            </a:r>
            <a:r>
              <a:rPr lang="pt-BR" dirty="0"/>
              <a:t>, ou seja, saber ou não que o sujeito foi atribuído ao tratamento não traz informação sobre qual seria o resultado do indivíduo sob o tratamento ou sob controle.</a:t>
            </a:r>
          </a:p>
          <a:p>
            <a:r>
              <a:rPr lang="pt-BR" dirty="0"/>
              <a:t>A condição </a:t>
            </a:r>
            <a:r>
              <a:rPr lang="pt-BR" b="1" dirty="0"/>
              <a:t>não</a:t>
            </a:r>
            <a:r>
              <a:rPr lang="pt-BR" dirty="0"/>
              <a:t> implica que o tratamento não tem efeito causal sobre o resultado de interesse. Ou seja, D não é independente de Y!!! Para ver isso, lembre-se que Y = DY</a:t>
            </a:r>
            <a:r>
              <a:rPr lang="pt-BR" baseline="30000" dirty="0"/>
              <a:t>1</a:t>
            </a:r>
            <a:r>
              <a:rPr lang="pt-BR" dirty="0"/>
              <a:t> -  (1-D)Y</a:t>
            </a:r>
            <a:r>
              <a:rPr lang="pt-BR" baseline="30000" dirty="0"/>
              <a:t>0</a:t>
            </a:r>
            <a:r>
              <a:rPr lang="pt-BR" dirty="0"/>
              <a:t>, que mostra que Y e D são dependentes. </a:t>
            </a:r>
          </a:p>
          <a:p>
            <a:r>
              <a:rPr lang="pt-BR" dirty="0"/>
              <a:t>Portanto, experimento aleatório possibilita uso do estimador </a:t>
            </a:r>
            <a:r>
              <a:rPr lang="pt-BR" dirty="0" err="1"/>
              <a:t>Naive</a:t>
            </a:r>
            <a:r>
              <a:rPr lang="pt-BR" dirty="0"/>
              <a:t> consistente. Entretanto para dados observacionais isso raramente ocorre.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Estados causais e resultados potenciais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4685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3600" dirty="0"/>
              <a:t>Hipótese de independência condicional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(Y</a:t>
            </a:r>
            <a:r>
              <a:rPr lang="pt-BR" baseline="30000" dirty="0"/>
              <a:t>0</a:t>
            </a:r>
            <a:r>
              <a:rPr lang="pt-BR" dirty="0"/>
              <a:t>, Y</a:t>
            </a:r>
            <a:r>
              <a:rPr lang="pt-BR" baseline="30000" dirty="0"/>
              <a:t>1</a:t>
            </a:r>
            <a:r>
              <a:rPr lang="pt-BR" dirty="0"/>
              <a:t>) </a:t>
            </a:r>
            <a:r>
              <a:rPr lang="pt-BR" dirty="0">
                <a:sym typeface="Symbol"/>
              </a:rPr>
              <a:t> D</a:t>
            </a:r>
          </a:p>
          <a:p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  =</a:t>
            </a:r>
            <a:r>
              <a:rPr lang="pt-BR" i="1" dirty="0"/>
              <a:t>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)</a:t>
            </a:r>
          </a:p>
          <a:p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=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 =</a:t>
            </a:r>
            <a:r>
              <a:rPr lang="pt-BR" i="1" dirty="0"/>
              <a:t>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</a:t>
            </a:r>
          </a:p>
          <a:p>
            <a:r>
              <a:rPr lang="pt-BR" dirty="0">
                <a:sym typeface="Symbol"/>
              </a:rPr>
              <a:t>ATE =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) -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</a:t>
            </a:r>
          </a:p>
          <a:p>
            <a:r>
              <a:rPr lang="pt-BR" dirty="0">
                <a:sym typeface="Symbol"/>
              </a:rPr>
              <a:t>ATT =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-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=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) -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</a:t>
            </a:r>
          </a:p>
          <a:p>
            <a:r>
              <a:rPr lang="pt-BR" dirty="0">
                <a:sym typeface="Symbol"/>
              </a:rPr>
              <a:t>ATC =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 -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=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) -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)</a:t>
            </a:r>
          </a:p>
          <a:p>
            <a:r>
              <a:rPr lang="pt-BR" b="1" dirty="0" err="1">
                <a:sym typeface="Symbol"/>
              </a:rPr>
              <a:t>Naive</a:t>
            </a:r>
            <a:r>
              <a:rPr lang="pt-BR" b="1" dirty="0">
                <a:sym typeface="Symbol"/>
              </a:rPr>
              <a:t> = </a:t>
            </a:r>
            <a:r>
              <a:rPr lang="pt-BR" b="1" i="1" dirty="0">
                <a:sym typeface="Symbol"/>
              </a:rPr>
              <a:t>E </a:t>
            </a:r>
            <a:r>
              <a:rPr lang="pt-BR" b="1" dirty="0">
                <a:sym typeface="Symbol"/>
              </a:rPr>
              <a:t>(Y</a:t>
            </a:r>
            <a:r>
              <a:rPr lang="pt-BR" b="1" baseline="30000" dirty="0">
                <a:sym typeface="Symbol"/>
              </a:rPr>
              <a:t>1</a:t>
            </a:r>
            <a:r>
              <a:rPr lang="pt-BR" b="1" dirty="0">
                <a:sym typeface="Symbol"/>
              </a:rPr>
              <a:t>|D=1) - </a:t>
            </a:r>
            <a:r>
              <a:rPr lang="pt-BR" b="1" i="1" dirty="0">
                <a:sym typeface="Symbol"/>
              </a:rPr>
              <a:t>E</a:t>
            </a:r>
            <a:r>
              <a:rPr lang="pt-BR" b="1" dirty="0">
                <a:sym typeface="Symbol"/>
              </a:rPr>
              <a:t>(Y</a:t>
            </a:r>
            <a:r>
              <a:rPr lang="pt-BR" b="1" baseline="30000" dirty="0">
                <a:sym typeface="Symbol"/>
              </a:rPr>
              <a:t>0</a:t>
            </a:r>
            <a:r>
              <a:rPr lang="pt-BR" b="1" dirty="0">
                <a:sym typeface="Symbol"/>
              </a:rPr>
              <a:t>|D=0) = </a:t>
            </a:r>
            <a:r>
              <a:rPr lang="pt-BR" b="1" i="1" dirty="0">
                <a:sym typeface="Symbol"/>
              </a:rPr>
              <a:t>E </a:t>
            </a:r>
            <a:r>
              <a:rPr lang="pt-BR" b="1" dirty="0">
                <a:sym typeface="Symbol"/>
              </a:rPr>
              <a:t>(Y</a:t>
            </a:r>
            <a:r>
              <a:rPr lang="pt-BR" b="1" baseline="30000" dirty="0">
                <a:sym typeface="Symbol"/>
              </a:rPr>
              <a:t>1</a:t>
            </a:r>
            <a:r>
              <a:rPr lang="pt-BR" b="1" dirty="0">
                <a:sym typeface="Symbol"/>
              </a:rPr>
              <a:t>) - </a:t>
            </a:r>
            <a:r>
              <a:rPr lang="pt-BR" b="1" i="1" dirty="0">
                <a:sym typeface="Symbol"/>
              </a:rPr>
              <a:t>E </a:t>
            </a:r>
            <a:r>
              <a:rPr lang="pt-BR" b="1" dirty="0">
                <a:sym typeface="Symbol"/>
              </a:rPr>
              <a:t>(Y</a:t>
            </a:r>
            <a:r>
              <a:rPr lang="pt-BR" b="1" baseline="30000" dirty="0">
                <a:sym typeface="Symbol"/>
              </a:rPr>
              <a:t>0</a:t>
            </a:r>
            <a:r>
              <a:rPr lang="pt-BR" b="1" dirty="0">
                <a:sym typeface="Symbol"/>
              </a:rPr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/>
              <a:t>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7930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Imagine que pais escolhem escola baseado em preferência por escola com formação religiosa e que essa preferência não se relaciona aos resultados potenciais, tal que os com preferência por formação religiosa não se beneficiariam mais por serem educados em escolas católicas. </a:t>
            </a:r>
          </a:p>
          <a:p>
            <a:r>
              <a:rPr lang="pt-BR" dirty="0"/>
              <a:t>Hipótese pouco plausível, pois teríamos que admitir também que quem não quer educação religiosa, também se sairia igualmente bem relativamente ao estudante típico de escola católica.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Avaliar as hipóteses separadamente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No entanto, podemos também avaliar essas hipóteses separadamente.</a:t>
            </a:r>
          </a:p>
          <a:p>
            <a:r>
              <a:rPr lang="pt-BR" dirty="0"/>
              <a:t>Pode ser que apenas uma das hipóteses seja válida. Admitamos que a 1ª seja e a 2ª não.</a:t>
            </a:r>
          </a:p>
          <a:p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=</a:t>
            </a:r>
            <a:r>
              <a:rPr lang="pt-BR" i="1" dirty="0">
                <a:sym typeface="Symbol"/>
              </a:rPr>
              <a:t> 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</a:t>
            </a:r>
            <a:endParaRPr lang="pt-BR" i="1" dirty="0">
              <a:sym typeface="Symbol"/>
            </a:endParaRPr>
          </a:p>
          <a:p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 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</a:t>
            </a:r>
          </a:p>
          <a:p>
            <a:r>
              <a:rPr lang="pt-BR" i="1" dirty="0" err="1">
                <a:sym typeface="Symbol"/>
              </a:rPr>
              <a:t>Naive</a:t>
            </a:r>
            <a:r>
              <a:rPr lang="pt-BR" i="1" dirty="0">
                <a:sym typeface="Symbol"/>
              </a:rPr>
              <a:t> = 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-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 =</a:t>
            </a:r>
            <a:r>
              <a:rPr lang="pt-BR" i="1" dirty="0"/>
              <a:t> </a:t>
            </a:r>
            <a:r>
              <a:rPr lang="pt-BR" i="1" dirty="0">
                <a:solidFill>
                  <a:srgbClr val="FF0000"/>
                </a:solidFill>
              </a:rPr>
              <a:t>E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>
                <a:solidFill>
                  <a:srgbClr val="FF0000"/>
                </a:solidFill>
                <a:sym typeface="Symbol"/>
              </a:rPr>
              <a:t>)</a:t>
            </a:r>
            <a:r>
              <a:rPr lang="pt-BR" dirty="0">
                <a:sym typeface="Symbol"/>
              </a:rPr>
              <a:t> + </a:t>
            </a:r>
            <a:r>
              <a:rPr lang="pt-BR" dirty="0">
                <a:solidFill>
                  <a:srgbClr val="0070C0"/>
                </a:solidFill>
                <a:sym typeface="Symbol"/>
              </a:rPr>
              <a:t>{ </a:t>
            </a:r>
            <a:r>
              <a:rPr lang="pt-BR" i="1" dirty="0">
                <a:solidFill>
                  <a:srgbClr val="0070C0"/>
                </a:solidFill>
                <a:sym typeface="Symbol"/>
              </a:rPr>
              <a:t>E</a:t>
            </a:r>
            <a:r>
              <a:rPr lang="pt-BR" dirty="0">
                <a:solidFill>
                  <a:srgbClr val="0070C0"/>
                </a:solidFill>
                <a:sym typeface="Symbol"/>
              </a:rPr>
              <a:t>(Y</a:t>
            </a:r>
            <a:r>
              <a:rPr lang="pt-BR" baseline="30000" dirty="0">
                <a:solidFill>
                  <a:srgbClr val="0070C0"/>
                </a:solidFill>
                <a:sym typeface="Symbol"/>
              </a:rPr>
              <a:t>0</a:t>
            </a:r>
            <a:r>
              <a:rPr lang="pt-BR" dirty="0">
                <a:solidFill>
                  <a:srgbClr val="0070C0"/>
                </a:solidFill>
                <a:sym typeface="Symbol"/>
              </a:rPr>
              <a:t>|D=1) - </a:t>
            </a:r>
            <a:r>
              <a:rPr lang="pt-BR" i="1" dirty="0">
                <a:solidFill>
                  <a:srgbClr val="0070C0"/>
                </a:solidFill>
                <a:sym typeface="Symbol"/>
              </a:rPr>
              <a:t>E</a:t>
            </a:r>
            <a:r>
              <a:rPr lang="pt-BR" dirty="0">
                <a:solidFill>
                  <a:srgbClr val="0070C0"/>
                </a:solidFill>
                <a:sym typeface="Symbol"/>
              </a:rPr>
              <a:t>(Y</a:t>
            </a:r>
            <a:r>
              <a:rPr lang="pt-BR" baseline="30000" dirty="0">
                <a:solidFill>
                  <a:srgbClr val="0070C0"/>
                </a:solidFill>
                <a:sym typeface="Symbol"/>
              </a:rPr>
              <a:t>0</a:t>
            </a:r>
            <a:r>
              <a:rPr lang="pt-BR" dirty="0">
                <a:solidFill>
                  <a:srgbClr val="0070C0"/>
                </a:solidFill>
                <a:sym typeface="Symbol"/>
              </a:rPr>
              <a:t>|D=0) } </a:t>
            </a:r>
            <a:r>
              <a:rPr lang="pt-BR" dirty="0">
                <a:sym typeface="Symbol"/>
              </a:rPr>
              <a:t>+ (1- )</a:t>
            </a:r>
            <a:r>
              <a:rPr lang="pt-BR" dirty="0">
                <a:solidFill>
                  <a:srgbClr val="FF0000"/>
                </a:solidFill>
                <a:sym typeface="Symbol"/>
              </a:rPr>
              <a:t>[{</a:t>
            </a:r>
            <a:r>
              <a:rPr lang="pt-BR" i="1" dirty="0">
                <a:solidFill>
                  <a:srgbClr val="FF0000"/>
                </a:solidFill>
                <a:sym typeface="Symbol"/>
              </a:rPr>
              <a:t>E </a:t>
            </a:r>
            <a:r>
              <a:rPr lang="pt-BR" dirty="0">
                <a:solidFill>
                  <a:srgbClr val="FF0000"/>
                </a:solidFill>
                <a:sym typeface="Symbol"/>
              </a:rPr>
              <a:t>(Y</a:t>
            </a:r>
            <a:r>
              <a:rPr lang="pt-BR" baseline="30000" dirty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>
                <a:solidFill>
                  <a:srgbClr val="FF0000"/>
                </a:solidFill>
                <a:sym typeface="Symbol"/>
              </a:rPr>
              <a:t>|D=1) -</a:t>
            </a:r>
            <a:r>
              <a:rPr lang="pt-BR" i="1" dirty="0">
                <a:solidFill>
                  <a:srgbClr val="FF0000"/>
                </a:solidFill>
                <a:sym typeface="Symbol"/>
              </a:rPr>
              <a:t> E</a:t>
            </a:r>
            <a:r>
              <a:rPr lang="pt-BR" dirty="0">
                <a:solidFill>
                  <a:srgbClr val="FF0000"/>
                </a:solidFill>
                <a:sym typeface="Symbol"/>
              </a:rPr>
              <a:t>(Y</a:t>
            </a:r>
            <a:r>
              <a:rPr lang="pt-BR" baseline="30000" dirty="0">
                <a:solidFill>
                  <a:srgbClr val="FF0000"/>
                </a:solidFill>
                <a:sym typeface="Symbol"/>
              </a:rPr>
              <a:t>0</a:t>
            </a:r>
            <a:r>
              <a:rPr lang="pt-BR" dirty="0">
                <a:solidFill>
                  <a:srgbClr val="FF0000"/>
                </a:solidFill>
                <a:sym typeface="Symbol"/>
              </a:rPr>
              <a:t>|D=1)} – {</a:t>
            </a:r>
            <a:r>
              <a:rPr lang="pt-BR" i="1" dirty="0">
                <a:solidFill>
                  <a:srgbClr val="FF0000"/>
                </a:solidFill>
                <a:sym typeface="Symbol"/>
              </a:rPr>
              <a:t>E</a:t>
            </a:r>
            <a:r>
              <a:rPr lang="pt-BR" dirty="0">
                <a:solidFill>
                  <a:srgbClr val="FF0000"/>
                </a:solidFill>
                <a:sym typeface="Symbol"/>
              </a:rPr>
              <a:t>(Y</a:t>
            </a:r>
            <a:r>
              <a:rPr lang="pt-BR" baseline="30000" dirty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>
                <a:solidFill>
                  <a:srgbClr val="FF0000"/>
                </a:solidFill>
                <a:sym typeface="Symbol"/>
              </a:rPr>
              <a:t>|D=0) -</a:t>
            </a:r>
            <a:r>
              <a:rPr lang="pt-BR" i="1" dirty="0">
                <a:solidFill>
                  <a:srgbClr val="FF0000"/>
                </a:solidFill>
                <a:sym typeface="Symbol"/>
              </a:rPr>
              <a:t> E</a:t>
            </a:r>
            <a:r>
              <a:rPr lang="pt-BR" dirty="0">
                <a:solidFill>
                  <a:srgbClr val="FF0000"/>
                </a:solidFill>
                <a:sym typeface="Symbol"/>
              </a:rPr>
              <a:t>(Y</a:t>
            </a:r>
            <a:r>
              <a:rPr lang="pt-BR" baseline="30000" dirty="0">
                <a:solidFill>
                  <a:srgbClr val="FF0000"/>
                </a:solidFill>
                <a:sym typeface="Symbol"/>
              </a:rPr>
              <a:t>0</a:t>
            </a:r>
            <a:r>
              <a:rPr lang="pt-BR" dirty="0">
                <a:solidFill>
                  <a:srgbClr val="FF0000"/>
                </a:solidFill>
                <a:sym typeface="Symbol"/>
              </a:rPr>
              <a:t>|D=0)}]</a:t>
            </a:r>
          </a:p>
          <a:p>
            <a:r>
              <a:rPr lang="pt-BR" dirty="0" err="1">
                <a:solidFill>
                  <a:srgbClr val="FF0000"/>
                </a:solidFill>
                <a:sym typeface="Symbol"/>
              </a:rPr>
              <a:t>Naive</a:t>
            </a:r>
            <a:r>
              <a:rPr lang="pt-BR" dirty="0">
                <a:solidFill>
                  <a:srgbClr val="FF0000"/>
                </a:solidFill>
                <a:sym typeface="Symbol"/>
              </a:rPr>
              <a:t> = </a:t>
            </a:r>
            <a:r>
              <a:rPr lang="pt-BR" dirty="0">
                <a:sym typeface="Symbol"/>
              </a:rPr>
              <a:t>=</a:t>
            </a:r>
            <a:r>
              <a:rPr lang="pt-BR" i="1" dirty="0"/>
              <a:t> </a:t>
            </a:r>
            <a:r>
              <a:rPr lang="pt-BR" i="1" dirty="0">
                <a:solidFill>
                  <a:srgbClr val="FF0000"/>
                </a:solidFill>
              </a:rPr>
              <a:t>E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>
                <a:solidFill>
                  <a:srgbClr val="FF0000"/>
                </a:solidFill>
                <a:sym typeface="Symbol"/>
              </a:rPr>
              <a:t>)</a:t>
            </a:r>
            <a:r>
              <a:rPr lang="pt-BR" dirty="0">
                <a:sym typeface="Symbol"/>
              </a:rPr>
              <a:t> +  </a:t>
            </a:r>
            <a:r>
              <a:rPr lang="pt-BR" dirty="0">
                <a:solidFill>
                  <a:srgbClr val="0070C0"/>
                </a:solidFill>
                <a:sym typeface="Symbol"/>
              </a:rPr>
              <a:t>{ </a:t>
            </a:r>
            <a:r>
              <a:rPr lang="pt-BR" i="1" dirty="0">
                <a:solidFill>
                  <a:srgbClr val="0070C0"/>
                </a:solidFill>
                <a:sym typeface="Symbol"/>
              </a:rPr>
              <a:t>E</a:t>
            </a:r>
            <a:r>
              <a:rPr lang="pt-BR" dirty="0">
                <a:solidFill>
                  <a:srgbClr val="0070C0"/>
                </a:solidFill>
                <a:sym typeface="Symbol"/>
              </a:rPr>
              <a:t>(Y</a:t>
            </a:r>
            <a:r>
              <a:rPr lang="pt-BR" baseline="30000" dirty="0">
                <a:solidFill>
                  <a:srgbClr val="0070C0"/>
                </a:solidFill>
                <a:sym typeface="Symbol"/>
              </a:rPr>
              <a:t>0</a:t>
            </a:r>
            <a:r>
              <a:rPr lang="pt-BR" dirty="0">
                <a:solidFill>
                  <a:srgbClr val="0070C0"/>
                </a:solidFill>
                <a:sym typeface="Symbol"/>
              </a:rPr>
              <a:t>|D=1) - </a:t>
            </a:r>
            <a:r>
              <a:rPr lang="pt-BR" i="1" dirty="0">
                <a:solidFill>
                  <a:srgbClr val="0070C0"/>
                </a:solidFill>
                <a:sym typeface="Symbol"/>
              </a:rPr>
              <a:t>E</a:t>
            </a:r>
            <a:r>
              <a:rPr lang="pt-BR" dirty="0">
                <a:solidFill>
                  <a:srgbClr val="0070C0"/>
                </a:solidFill>
                <a:sym typeface="Symbol"/>
              </a:rPr>
              <a:t>(Y</a:t>
            </a:r>
            <a:r>
              <a:rPr lang="pt-BR" baseline="30000" dirty="0">
                <a:solidFill>
                  <a:srgbClr val="0070C0"/>
                </a:solidFill>
                <a:sym typeface="Symbol"/>
              </a:rPr>
              <a:t>0</a:t>
            </a:r>
            <a:r>
              <a:rPr lang="pt-BR" dirty="0">
                <a:solidFill>
                  <a:srgbClr val="0070C0"/>
                </a:solidFill>
                <a:sym typeface="Symbol"/>
              </a:rPr>
              <a:t>|D=0) }</a:t>
            </a:r>
            <a:endParaRPr lang="pt-BR" dirty="0">
              <a:sym typeface="Symbol"/>
            </a:endParaRPr>
          </a:p>
          <a:p>
            <a:endParaRPr lang="pt-BR" dirty="0">
              <a:sym typeface="Symbol"/>
            </a:endParaRP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Avaliar as hipóteses separadamente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i="1" dirty="0" err="1">
                <a:sym typeface="Symbol"/>
              </a:rPr>
              <a:t>Naive</a:t>
            </a:r>
            <a:r>
              <a:rPr lang="pt-BR" i="1" dirty="0">
                <a:sym typeface="Symbol"/>
              </a:rPr>
              <a:t> = 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-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 =</a:t>
            </a:r>
            <a:r>
              <a:rPr lang="pt-BR" i="1" dirty="0"/>
              <a:t> </a:t>
            </a:r>
          </a:p>
          <a:p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+ 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-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 +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-</a:t>
            </a:r>
            <a:r>
              <a:rPr lang="pt-BR" i="1" dirty="0">
                <a:sym typeface="Symbol"/>
              </a:rPr>
              <a:t> 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–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 +</a:t>
            </a:r>
            <a:r>
              <a:rPr lang="pt-BR" i="1" dirty="0">
                <a:sym typeface="Symbol"/>
              </a:rPr>
              <a:t> 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- 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+</a:t>
            </a:r>
            <a:r>
              <a:rPr lang="pt-BR" i="1" dirty="0">
                <a:sym typeface="Symbol"/>
              </a:rPr>
              <a:t> </a:t>
            </a:r>
            <a:r>
              <a:rPr lang="pt-BR" dirty="0">
                <a:sym typeface="Symbol"/>
              </a:rPr>
              <a:t>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+ 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 - </a:t>
            </a:r>
            <a:r>
              <a:rPr lang="pt-BR" i="1" dirty="0">
                <a:sym typeface="Symbol"/>
              </a:rPr>
              <a:t> 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</a:t>
            </a:r>
          </a:p>
          <a:p>
            <a:r>
              <a:rPr lang="pt-BR" dirty="0" err="1">
                <a:sym typeface="Symbol"/>
              </a:rPr>
              <a:t>Naive</a:t>
            </a:r>
            <a:r>
              <a:rPr lang="pt-BR" dirty="0">
                <a:sym typeface="Symbol"/>
              </a:rPr>
              <a:t> = =</a:t>
            </a:r>
            <a:r>
              <a:rPr lang="pt-BR" i="1" dirty="0"/>
              <a:t> E</a:t>
            </a:r>
            <a:r>
              <a:rPr lang="pt-BR" dirty="0"/>
              <a:t>(</a:t>
            </a:r>
            <a:r>
              <a:rPr lang="pt-BR" dirty="0">
                <a:sym typeface="Symbol"/>
              </a:rPr>
              <a:t>) +  {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-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} </a:t>
            </a:r>
            <a:r>
              <a:rPr lang="pt-BR" dirty="0">
                <a:sym typeface="Wingdings" pitchFamily="2" charset="2"/>
              </a:rPr>
              <a:t> continua sendo não consistente para o ATE e ATT mas será para consistente para o ATC.</a:t>
            </a:r>
          </a:p>
          <a:p>
            <a:r>
              <a:rPr lang="pt-BR" dirty="0">
                <a:sym typeface="Wingdings" pitchFamily="2" charset="2"/>
              </a:rPr>
              <a:t>ATC =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 -</a:t>
            </a:r>
            <a:r>
              <a:rPr lang="pt-BR" i="1" dirty="0">
                <a:sym typeface="Symbol"/>
              </a:rPr>
              <a:t> 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=</a:t>
            </a:r>
            <a:r>
              <a:rPr lang="pt-BR" i="1" dirty="0">
                <a:sym typeface="Symbol"/>
              </a:rPr>
              <a:t> 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-</a:t>
            </a:r>
            <a:r>
              <a:rPr lang="pt-BR" i="1" dirty="0">
                <a:sym typeface="Symbol"/>
              </a:rPr>
              <a:t> 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= </a:t>
            </a:r>
            <a:r>
              <a:rPr lang="pt-BR" dirty="0" err="1">
                <a:sym typeface="Symbol"/>
              </a:rPr>
              <a:t>Naive</a:t>
            </a:r>
            <a:endParaRPr lang="pt-BR" dirty="0">
              <a:sym typeface="Symbol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Avaliar as hipóteses separadamente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i="1" dirty="0"/>
              <a:t>O contrário acontece se:</a:t>
            </a:r>
          </a:p>
          <a:p>
            <a:r>
              <a:rPr lang="pt-BR" i="1" dirty="0"/>
              <a:t> </a:t>
            </a:r>
            <a:r>
              <a:rPr lang="pt-BR" i="1" dirty="0">
                <a:sym typeface="Symbol"/>
              </a:rPr>
              <a:t>E 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|D=1) </a:t>
            </a:r>
            <a:r>
              <a:rPr lang="pt-BR" i="1" dirty="0">
                <a:sym typeface="Symbol"/>
              </a:rPr>
              <a:t> 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1</a:t>
            </a:r>
            <a:r>
              <a:rPr lang="pt-BR" dirty="0">
                <a:sym typeface="Symbol"/>
              </a:rPr>
              <a:t>|D=0)</a:t>
            </a:r>
            <a:endParaRPr lang="pt-BR" i="1" dirty="0">
              <a:sym typeface="Symbol"/>
            </a:endParaRPr>
          </a:p>
          <a:p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|D=1)  =  </a:t>
            </a:r>
            <a:r>
              <a:rPr lang="pt-BR" i="1" dirty="0">
                <a:sym typeface="Symbol"/>
              </a:rPr>
              <a:t>E</a:t>
            </a:r>
            <a:r>
              <a:rPr lang="pt-BR" dirty="0">
                <a:sym typeface="Symbol"/>
              </a:rPr>
              <a:t>(Y</a:t>
            </a:r>
            <a:r>
              <a:rPr lang="pt-BR" baseline="30000" dirty="0">
                <a:sym typeface="Symbol"/>
              </a:rPr>
              <a:t>0</a:t>
            </a:r>
            <a:r>
              <a:rPr lang="pt-BR" dirty="0">
                <a:sym typeface="Symbol"/>
              </a:rPr>
              <a:t>|D=0) </a:t>
            </a:r>
          </a:p>
          <a:p>
            <a:r>
              <a:rPr lang="pt-BR" dirty="0"/>
              <a:t>Nesse caso, </a:t>
            </a:r>
            <a:r>
              <a:rPr lang="pt-BR" dirty="0" err="1"/>
              <a:t>naive</a:t>
            </a:r>
            <a:r>
              <a:rPr lang="pt-BR" dirty="0"/>
              <a:t> é consistente para o ATT mas não será consistente para o ATE e ATC.</a:t>
            </a:r>
          </a:p>
          <a:p>
            <a:endParaRPr lang="pt-BR" dirty="0"/>
          </a:p>
          <a:p>
            <a:r>
              <a:rPr lang="pt-BR" dirty="0"/>
              <a:t>Mas, e se nenhuma dessas hipóteses são atendidas???</a:t>
            </a:r>
          </a:p>
          <a:p>
            <a:r>
              <a:rPr lang="pt-BR" dirty="0"/>
              <a:t>1ª saída: condicionar em X.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4000" dirty="0"/>
              <a:t>Núcleo do modelo do </a:t>
            </a:r>
            <a:r>
              <a:rPr lang="pt-BR" sz="4000" dirty="0" err="1"/>
              <a:t>contrafactual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Suponha que cada indivíduo da população de interesse possa ser exposto a dois estados alternativos causais bem-definidos (caracterizado por um conjunto distinto de características) que potencialmente afetam um resultado de interesse. </a:t>
            </a:r>
          </a:p>
          <a:p>
            <a:pPr lvl="1"/>
            <a:r>
              <a:rPr lang="pt-BR" dirty="0"/>
              <a:t>Por exemplo, a população de interesse são adultos e os estados alternativos causais poderiam ser se o indivíduo concluiu ou não o ensino superior. </a:t>
            </a:r>
          </a:p>
          <a:p>
            <a:r>
              <a:rPr lang="pt-BR" dirty="0"/>
              <a:t>Essa literatura define esses estados alternativos causais, como tratamentos alternativos. Quando somente dois tratamentos são considerados, esses estados alternativos causais são denominados tratamento e controle. </a:t>
            </a:r>
          </a:p>
        </p:txBody>
      </p:sp>
    </p:spTree>
    <p:extLst>
      <p:ext uri="{BB962C8B-B14F-4D97-AF65-F5344CB8AC3E}">
        <p14:creationId xmlns:p14="http://schemas.microsoft.com/office/powerpoint/2010/main" val="386728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Exemplo: impacto de frequentar escola católica sobre o aprendizado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pt-BR" dirty="0"/>
              <a:t>Os dois estados alternativos causais são:</a:t>
            </a:r>
          </a:p>
          <a:p>
            <a:r>
              <a:rPr lang="pt-BR" dirty="0"/>
              <a:t>Tratamento: frequentar escola católica</a:t>
            </a:r>
          </a:p>
          <a:p>
            <a:r>
              <a:rPr lang="pt-BR" dirty="0"/>
              <a:t>Controle: frequentar escola pública</a:t>
            </a:r>
          </a:p>
          <a:p>
            <a:r>
              <a:rPr lang="pt-BR" dirty="0"/>
              <a:t>Pode haver complicação se houver diferenças substanciais entre as escolas católicas, mas deixemos isso por agora...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74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do </a:t>
            </a:r>
            <a:r>
              <a:rPr lang="pt-BR" dirty="0" err="1"/>
              <a:t>contrafactual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Dado a existência de estados causais bem definidos, inferência causal nessa abordagem admite a existência de resultados potenciais – como variáveis aleatórias – que são definidos para todos os indivíduos da população de interesse. </a:t>
            </a:r>
          </a:p>
          <a:p>
            <a:r>
              <a:rPr lang="pt-BR" dirty="0"/>
              <a:t>Para o caso binário sejam Y</a:t>
            </a:r>
            <a:r>
              <a:rPr lang="pt-BR" baseline="30000" dirty="0"/>
              <a:t>1</a:t>
            </a:r>
            <a:r>
              <a:rPr lang="pt-BR" dirty="0"/>
              <a:t> e Y</a:t>
            </a:r>
            <a:r>
              <a:rPr lang="pt-BR" baseline="30000" dirty="0"/>
              <a:t>0</a:t>
            </a:r>
            <a:r>
              <a:rPr lang="pt-BR" dirty="0"/>
              <a:t>, variáveis aleatórias que denotam os resultados potenciais </a:t>
            </a:r>
            <a:r>
              <a:rPr lang="pt-BR" i="1" dirty="0"/>
              <a:t>dos tratamentos 1 e 0</a:t>
            </a:r>
            <a:r>
              <a:rPr lang="pt-BR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57848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do </a:t>
            </a:r>
            <a:r>
              <a:rPr lang="pt-BR" dirty="0" err="1"/>
              <a:t>contrafactual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Vamos denotar com letra minúscula as realizações dessa variável aleatória.</a:t>
            </a:r>
          </a:p>
          <a:p>
            <a:r>
              <a:rPr lang="pt-BR" dirty="0"/>
              <a:t>Assim, para um indivíduo i:</a:t>
            </a: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008321"/>
              </p:ext>
            </p:extLst>
          </p:nvPr>
        </p:nvGraphicFramePr>
        <p:xfrm>
          <a:off x="467544" y="3573015"/>
          <a:ext cx="8072683" cy="2448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ção" r:id="rId3" imgW="3098520" imgH="939600" progId="Equation.3">
                  <p:embed/>
                </p:oleObj>
              </mc:Choice>
              <mc:Fallback>
                <p:oleObj name="Equação" r:id="rId3" imgW="3098520" imgH="9396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573015"/>
                        <a:ext cx="8072683" cy="2448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872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do </a:t>
            </a:r>
            <a:r>
              <a:rPr lang="pt-BR" dirty="0" err="1"/>
              <a:t>contrafactual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b="1" dirty="0"/>
              <a:t>efeito causal individual </a:t>
            </a:r>
            <a:r>
              <a:rPr lang="pt-BR" dirty="0"/>
              <a:t>pode ser então definido como: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986312"/>
              </p:ext>
            </p:extLst>
          </p:nvPr>
        </p:nvGraphicFramePr>
        <p:xfrm>
          <a:off x="971600" y="2852936"/>
          <a:ext cx="2520280" cy="825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ção" r:id="rId3" imgW="736560" imgH="241200" progId="Equation.3">
                  <p:embed/>
                </p:oleObj>
              </mc:Choice>
              <mc:Fallback>
                <p:oleObj name="Equação" r:id="rId3" imgW="736560" imgH="2412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852936"/>
                        <a:ext cx="2520280" cy="8256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563244"/>
              </p:ext>
            </p:extLst>
          </p:nvPr>
        </p:nvGraphicFramePr>
        <p:xfrm>
          <a:off x="5508104" y="3717032"/>
          <a:ext cx="3024336" cy="205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ção" r:id="rId5" imgW="1028520" imgH="698400" progId="Equation.3">
                  <p:embed/>
                </p:oleObj>
              </mc:Choice>
              <mc:Fallback>
                <p:oleObj name="Equação" r:id="rId5" imgW="1028520" imgH="6984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717032"/>
                        <a:ext cx="3024336" cy="205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238150" y="2961199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Outras notações:</a:t>
            </a:r>
          </a:p>
        </p:txBody>
      </p:sp>
      <p:sp>
        <p:nvSpPr>
          <p:cNvPr id="8" name="Retângulo 7"/>
          <p:cNvSpPr/>
          <p:nvPr/>
        </p:nvSpPr>
        <p:spPr>
          <a:xfrm>
            <a:off x="3690276" y="3068960"/>
            <a:ext cx="1097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ym typeface="Wingdings" panose="05000000000000000000" pitchFamily="2" charset="2"/>
              </a:rPr>
              <a:t> 2.1</a:t>
            </a:r>
            <a:endParaRPr lang="pt-BR" sz="24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282566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4062</Words>
  <Application>Microsoft Office PowerPoint</Application>
  <PresentationFormat>Apresentação na tela (4:3)</PresentationFormat>
  <Paragraphs>248</Paragraphs>
  <Slides>44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9" baseType="lpstr">
      <vt:lpstr>Arial</vt:lpstr>
      <vt:lpstr>Calibri</vt:lpstr>
      <vt:lpstr>Wingdings</vt:lpstr>
      <vt:lpstr>Tema do Office</vt:lpstr>
      <vt:lpstr>Equação</vt:lpstr>
      <vt:lpstr>O modelo contrafactual</vt:lpstr>
      <vt:lpstr>objetivo</vt:lpstr>
      <vt:lpstr>Efeito causal de frequentar escola católica sobre o aprendizado</vt:lpstr>
      <vt:lpstr>Estados causais e resultados potenciais</vt:lpstr>
      <vt:lpstr>Núcleo do modelo do contrafactual</vt:lpstr>
      <vt:lpstr>Exemplo: impacto de frequentar escola católica sobre o aprendizado</vt:lpstr>
      <vt:lpstr>Modelo do contrafactual</vt:lpstr>
      <vt:lpstr>Modelo do contrafactual</vt:lpstr>
      <vt:lpstr>Modelo do contrafactual</vt:lpstr>
      <vt:lpstr>Grupos de tratamento e resultados potenciais</vt:lpstr>
      <vt:lpstr>Grupos de tratamento e resultados potenciais</vt:lpstr>
      <vt:lpstr>Grupos de tratamento e resultados potenciais</vt:lpstr>
      <vt:lpstr>Problema fundamental da inferência causal (Holland, 1986)</vt:lpstr>
      <vt:lpstr>Efeito médio do tratamento (Average treatment effect - ATE)</vt:lpstr>
      <vt:lpstr>Observação</vt:lpstr>
      <vt:lpstr>Exemplo da escola católica</vt:lpstr>
      <vt:lpstr>Hipótese SUTVA (Stable Unit Treatment Value Assumption)</vt:lpstr>
      <vt:lpstr>Exemplo de violação da SUTVA</vt:lpstr>
      <vt:lpstr>SUTVA</vt:lpstr>
      <vt:lpstr>Exemplo das escolas católicas</vt:lpstr>
      <vt:lpstr>Efeito médio condicional do tratamento (Condicional average treatment effects)</vt:lpstr>
      <vt:lpstr>Exemplo: frequentar escola católica</vt:lpstr>
      <vt:lpstr>Pensando do ponto de vista do indivíduo</vt:lpstr>
      <vt:lpstr>Voltemos ao exemplo das escolas</vt:lpstr>
      <vt:lpstr>Estimação “ingênua” do efeito tratamento médio</vt:lpstr>
      <vt:lpstr>Estimação “ingênua” do efeito tratamento médio</vt:lpstr>
      <vt:lpstr>Estimação “ingênua” do efeito tratamento médio</vt:lpstr>
      <vt:lpstr>Estimação “ingênua” do efeito tratamento médio</vt:lpstr>
      <vt:lpstr>Estimação “ingênua” do efeito tratamento médio</vt:lpstr>
      <vt:lpstr>Estimação “ingênua” do efeito tratamento médio</vt:lpstr>
      <vt:lpstr>Viés do estimador naive</vt:lpstr>
      <vt:lpstr>Viés do estimador naive</vt:lpstr>
      <vt:lpstr>Viés do estimador naive</vt:lpstr>
      <vt:lpstr>Viés do estimador naive</vt:lpstr>
      <vt:lpstr>Exemplo: Efeito da educação sobre a habilidade mental</vt:lpstr>
      <vt:lpstr>Entendendo melhor ...</vt:lpstr>
      <vt:lpstr>Estimando o efeito causal sob hipóteses acerca dos resultados potenciais</vt:lpstr>
      <vt:lpstr>Que hipóteses são necessárias para que o estimador naive seja consistente e não-viesado?</vt:lpstr>
      <vt:lpstr>Hipótese de independência condicional </vt:lpstr>
      <vt:lpstr>Hipótese de independência condicional </vt:lpstr>
      <vt:lpstr>Exemplo</vt:lpstr>
      <vt:lpstr>Avaliar as hipóteses separadamente</vt:lpstr>
      <vt:lpstr>Avaliar as hipóteses separadamente</vt:lpstr>
      <vt:lpstr>Avaliar as hipóteses separadamente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</dc:creator>
  <cp:lastModifiedBy>Luiz Guilherme Scorzafave</cp:lastModifiedBy>
  <cp:revision>86</cp:revision>
  <dcterms:created xsi:type="dcterms:W3CDTF">2015-08-20T18:48:43Z</dcterms:created>
  <dcterms:modified xsi:type="dcterms:W3CDTF">2019-09-11T14:50:40Z</dcterms:modified>
</cp:coreProperties>
</file>