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6"/>
  </p:notesMasterIdLst>
  <p:sldIdLst>
    <p:sldId id="256" r:id="rId2"/>
    <p:sldId id="278" r:id="rId3"/>
    <p:sldId id="262" r:id="rId4"/>
    <p:sldId id="263" r:id="rId5"/>
    <p:sldId id="259" r:id="rId6"/>
    <p:sldId id="260" r:id="rId7"/>
    <p:sldId id="261" r:id="rId8"/>
    <p:sldId id="269" r:id="rId9"/>
    <p:sldId id="270" r:id="rId10"/>
    <p:sldId id="271" r:id="rId11"/>
    <p:sldId id="274" r:id="rId12"/>
    <p:sldId id="275" r:id="rId13"/>
    <p:sldId id="276" r:id="rId14"/>
    <p:sldId id="27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86" autoAdjust="0"/>
    <p:restoredTop sz="94660"/>
  </p:normalViewPr>
  <p:slideViewPr>
    <p:cSldViewPr snapToGrid="0">
      <p:cViewPr varScale="1">
        <p:scale>
          <a:sx n="127" d="100"/>
          <a:sy n="127" d="100"/>
        </p:scale>
        <p:origin x="200"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2AC77-1586-4BC8-AEBF-5E0EB8734354}" type="datetimeFigureOut">
              <a:rPr lang="pt-BR" smtClean="0"/>
              <a:pPr/>
              <a:t>01/10/2020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29CC2-98CE-4721-A5C2-1810FFFD71A6}" type="slidenum">
              <a:rPr lang="pt-BR" smtClean="0"/>
              <a:pPr/>
              <a:t>‹nº›</a:t>
            </a:fld>
            <a:endParaRPr lang="pt-BR"/>
          </a:p>
        </p:txBody>
      </p:sp>
    </p:spTree>
    <p:extLst>
      <p:ext uri="{BB962C8B-B14F-4D97-AF65-F5344CB8AC3E}">
        <p14:creationId xmlns:p14="http://schemas.microsoft.com/office/powerpoint/2010/main" val="2327897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pt-BR"/>
              <a:t>Clique para editar o título mestre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5586B75A-687E-405C-8A0B-8D00578BA2C3}" type="datetimeFigureOut">
              <a:rPr lang="en-US" dirty="0"/>
              <a:pPr/>
              <a:t>10/1/20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10/1/20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t-BR"/>
              <a:t>Clique para editar o título mestre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10/1/20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pt-BR"/>
              <a:t>Clique para editar o título mestre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10/1/20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8" name="Date Placeholder 7"/>
          <p:cNvSpPr>
            <a:spLocks noGrp="1"/>
          </p:cNvSpPr>
          <p:nvPr>
            <p:ph type="dt" sz="half" idx="10"/>
          </p:nvPr>
        </p:nvSpPr>
        <p:spPr/>
        <p:txBody>
          <a:bodyPr/>
          <a:lstStyle/>
          <a:p>
            <a:fld id="{5586B75A-687E-405C-8A0B-8D00578BA2C3}" type="datetimeFigureOut">
              <a:rPr lang="en-US" dirty="0"/>
              <a:pPr/>
              <a:t>10/1/20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10/1/20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AC3604-DE3A-48CF-B746-EFFD5C9B6276}"/>
              </a:ext>
            </a:extLst>
          </p:cNvPr>
          <p:cNvSpPr>
            <a:spLocks noGrp="1"/>
          </p:cNvSpPr>
          <p:nvPr>
            <p:ph type="ctrTitle"/>
          </p:nvPr>
        </p:nvSpPr>
        <p:spPr>
          <a:xfrm>
            <a:off x="1069848" y="1218063"/>
            <a:ext cx="7315200" cy="3255264"/>
          </a:xfrm>
        </p:spPr>
        <p:txBody>
          <a:bodyPr/>
          <a:lstStyle/>
          <a:p>
            <a:r>
              <a:rPr lang="pt-BR" dirty="0"/>
              <a:t>Aula 4 – Validação</a:t>
            </a:r>
          </a:p>
        </p:txBody>
      </p:sp>
      <p:sp>
        <p:nvSpPr>
          <p:cNvPr id="3" name="Subtítulo 2">
            <a:extLst>
              <a:ext uri="{FF2B5EF4-FFF2-40B4-BE49-F238E27FC236}">
                <a16:creationId xmlns:a16="http://schemas.microsoft.com/office/drawing/2014/main" id="{CCE2C6B7-2A1A-4753-8FC1-7D185C6FB640}"/>
              </a:ext>
            </a:extLst>
          </p:cNvPr>
          <p:cNvSpPr>
            <a:spLocks noGrp="1"/>
          </p:cNvSpPr>
          <p:nvPr>
            <p:ph type="subTitle" idx="1"/>
          </p:nvPr>
        </p:nvSpPr>
        <p:spPr>
          <a:xfrm>
            <a:off x="1100015" y="4589861"/>
            <a:ext cx="7315200" cy="1452258"/>
          </a:xfrm>
        </p:spPr>
        <p:txBody>
          <a:bodyPr>
            <a:normAutofit/>
          </a:bodyPr>
          <a:lstStyle/>
          <a:p>
            <a:r>
              <a:rPr lang="pt-BR" dirty="0"/>
              <a:t>PRO2312</a:t>
            </a:r>
          </a:p>
          <a:p>
            <a:r>
              <a:rPr lang="pt-BR" dirty="0"/>
              <a:t>Prof. Dr. Guilherme Ary </a:t>
            </a:r>
            <a:r>
              <a:rPr lang="pt-BR" dirty="0" err="1"/>
              <a:t>Plonski</a:t>
            </a:r>
            <a:endParaRPr lang="pt-BR" dirty="0"/>
          </a:p>
          <a:p>
            <a:r>
              <a:rPr lang="pt-BR" dirty="0"/>
              <a:t>Artur Vilas Boas</a:t>
            </a:r>
          </a:p>
        </p:txBody>
      </p:sp>
    </p:spTree>
    <p:extLst>
      <p:ext uri="{BB962C8B-B14F-4D97-AF65-F5344CB8AC3E}">
        <p14:creationId xmlns:p14="http://schemas.microsoft.com/office/powerpoint/2010/main" val="698972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2367200"/>
            <a:ext cx="3760759" cy="1752599"/>
          </a:xfrm>
        </p:spPr>
        <p:txBody>
          <a:bodyPr>
            <a:normAutofit fontScale="90000"/>
          </a:bodyPr>
          <a:lstStyle/>
          <a:p>
            <a:r>
              <a:rPr lang="pt-BR" sz="4400" b="1" dirty="0" err="1"/>
              <a:t>Stripe</a:t>
            </a:r>
            <a:r>
              <a:rPr lang="pt-BR" sz="4400" b="1" dirty="0"/>
              <a:t> e sua “</a:t>
            </a:r>
            <a:r>
              <a:rPr lang="pt-BR" sz="4400" b="1" i="1" dirty="0" err="1"/>
              <a:t>collison</a:t>
            </a:r>
            <a:r>
              <a:rPr lang="pt-BR" sz="4400" b="1" i="1" dirty="0"/>
              <a:t> </a:t>
            </a:r>
            <a:r>
              <a:rPr lang="pt-BR" sz="4400" b="1" i="1" dirty="0" err="1"/>
              <a:t>installation</a:t>
            </a:r>
            <a:r>
              <a:rPr lang="pt-BR" sz="4400" b="1" i="1" dirty="0"/>
              <a:t>”</a:t>
            </a:r>
            <a:endParaRPr lang="pt-BR" sz="4400" b="1" dirty="0"/>
          </a:p>
        </p:txBody>
      </p:sp>
      <p:sp>
        <p:nvSpPr>
          <p:cNvPr id="3" name="Espaço Reservado para Conteúdo 2"/>
          <p:cNvSpPr>
            <a:spLocks noGrp="1"/>
          </p:cNvSpPr>
          <p:nvPr>
            <p:ph idx="1"/>
          </p:nvPr>
        </p:nvSpPr>
        <p:spPr>
          <a:xfrm>
            <a:off x="3657599" y="766998"/>
            <a:ext cx="8004313" cy="5329001"/>
          </a:xfrm>
        </p:spPr>
        <p:txBody>
          <a:bodyPr>
            <a:normAutofit/>
          </a:bodyPr>
          <a:lstStyle/>
          <a:p>
            <a:pPr marL="0" indent="0">
              <a:buNone/>
            </a:pPr>
            <a:r>
              <a:rPr lang="pt-BR" i="1" dirty="0"/>
              <a:t>“</a:t>
            </a:r>
            <a:r>
              <a:rPr lang="en-US" i="1" dirty="0"/>
              <a:t>At YC we use the term ‘Collison installation’ for the technique Stripe invented. More diffident founders ask ‘Will you try our beta?’ and if the answer is yes, they say ‘Great, we'll send you a link.’ But the Collison brothers weren't going to wait. When anyone agreed to try Stripe they'd say ‘Right then, give me your laptop’ and set them up on the spot.”</a:t>
            </a:r>
          </a:p>
          <a:p>
            <a:pPr marL="0" indent="0">
              <a:buNone/>
            </a:pPr>
            <a:endParaRPr lang="en-US" i="1" dirty="0"/>
          </a:p>
          <a:p>
            <a:pPr marL="0" indent="0">
              <a:buNone/>
            </a:pPr>
            <a:r>
              <a:rPr lang="pt-BR" i="1" dirty="0"/>
              <a:t>2 motivos principais pelos quais geralmente startups não adquirem usuários manualmente: (i) vergonha/preguiça; (</a:t>
            </a:r>
            <a:r>
              <a:rPr lang="pt-BR" i="1" dirty="0" err="1"/>
              <a:t>ii</a:t>
            </a:r>
            <a:r>
              <a:rPr lang="pt-BR" i="1" dirty="0"/>
              <a:t>) os números parecem baixos no começo.</a:t>
            </a:r>
          </a:p>
          <a:p>
            <a:pPr marL="0" indent="0">
              <a:buNone/>
            </a:pPr>
            <a:endParaRPr lang="pt-BR" i="1" dirty="0"/>
          </a:p>
          <a:p>
            <a:pPr marL="0" indent="0">
              <a:buNone/>
            </a:pPr>
            <a:r>
              <a:rPr lang="pt-BR" i="1" dirty="0"/>
              <a:t>“</a:t>
            </a:r>
            <a:r>
              <a:rPr lang="en-US" i="1" dirty="0"/>
              <a:t>The mistake they make is to underestimate the power of compound growth. We encourage every startup to measure their progress by weekly </a:t>
            </a:r>
            <a:r>
              <a:rPr lang="en-US" b="1" i="1" dirty="0"/>
              <a:t>growth rate</a:t>
            </a:r>
            <a:r>
              <a:rPr lang="en-US" i="1" dirty="0"/>
              <a:t>. If you have 100 users, you need to get 10 more next week to grow 10% a week. And while 110 may not seem much better than 100, if you keep growing at 10% a week you'll be surprised how big the numbers get. After a year you'll have 14,000 users, and after 2 years you'll have 2 million.”</a:t>
            </a:r>
            <a:endParaRPr lang="pt-BR" i="1" dirty="0"/>
          </a:p>
        </p:txBody>
      </p:sp>
    </p:spTree>
    <p:extLst>
      <p:ext uri="{BB962C8B-B14F-4D97-AF65-F5344CB8AC3E}">
        <p14:creationId xmlns:p14="http://schemas.microsoft.com/office/powerpoint/2010/main" val="342828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Startups envolvendo Hardware – </a:t>
            </a:r>
            <a:r>
              <a:rPr lang="pt-BR" b="1" dirty="0" err="1"/>
              <a:t>Pebble</a:t>
            </a:r>
            <a:r>
              <a:rPr lang="pt-BR" b="1" dirty="0"/>
              <a:t> e </a:t>
            </a:r>
            <a:r>
              <a:rPr lang="pt-BR" b="1" dirty="0" err="1"/>
              <a:t>Meraki</a:t>
            </a:r>
            <a:endParaRPr lang="pt-BR" b="1" dirty="0"/>
          </a:p>
        </p:txBody>
      </p:sp>
      <p:sp>
        <p:nvSpPr>
          <p:cNvPr id="3" name="Espaço Reservado para Conteúdo 2"/>
          <p:cNvSpPr>
            <a:spLocks noGrp="1"/>
          </p:cNvSpPr>
          <p:nvPr>
            <p:ph idx="1"/>
          </p:nvPr>
        </p:nvSpPr>
        <p:spPr>
          <a:xfrm>
            <a:off x="3816626" y="742122"/>
            <a:ext cx="7987206" cy="5340626"/>
          </a:xfrm>
        </p:spPr>
        <p:txBody>
          <a:bodyPr>
            <a:normAutofit fontScale="92500" lnSpcReduction="10000"/>
          </a:bodyPr>
          <a:lstStyle/>
          <a:p>
            <a:pPr marL="0" indent="0">
              <a:buNone/>
            </a:pPr>
            <a:r>
              <a:rPr lang="pt-BR" sz="2400" dirty="0" err="1"/>
              <a:t>Crowdfunding</a:t>
            </a:r>
            <a:r>
              <a:rPr lang="pt-BR" sz="2400" dirty="0"/>
              <a:t> (</a:t>
            </a:r>
            <a:r>
              <a:rPr lang="pt-BR" sz="2400" dirty="0" err="1"/>
              <a:t>pre-orders</a:t>
            </a:r>
            <a:r>
              <a:rPr lang="pt-BR" sz="2400" dirty="0"/>
              <a:t>) como uma maneira de validar antes do projeto ser construído – uma boa maneira de aprofundar a relação com os usuários e receber feedbacks.</a:t>
            </a:r>
          </a:p>
          <a:p>
            <a:pPr marL="0" indent="0">
              <a:buNone/>
            </a:pPr>
            <a:endParaRPr lang="pt-BR" sz="2400" dirty="0"/>
          </a:p>
          <a:p>
            <a:pPr marL="0" indent="0">
              <a:buNone/>
            </a:pPr>
            <a:r>
              <a:rPr lang="pt-BR" sz="2400" dirty="0" err="1"/>
              <a:t>Meraki</a:t>
            </a:r>
            <a:r>
              <a:rPr lang="pt-BR" sz="2400" dirty="0"/>
              <a:t> e </a:t>
            </a:r>
            <a:r>
              <a:rPr lang="pt-BR" sz="2400" dirty="0" err="1"/>
              <a:t>Pebble</a:t>
            </a:r>
            <a:r>
              <a:rPr lang="pt-BR" sz="2400" dirty="0"/>
              <a:t> – construíram os primeiros produtos manualmente, em constante contato com os consumidores. </a:t>
            </a:r>
          </a:p>
          <a:p>
            <a:pPr marL="0" indent="0">
              <a:buNone/>
            </a:pPr>
            <a:endParaRPr lang="pt-BR" sz="2400" dirty="0"/>
          </a:p>
          <a:p>
            <a:pPr marL="0" indent="0">
              <a:buNone/>
            </a:pPr>
            <a:r>
              <a:rPr lang="en-US" sz="2400" i="1" dirty="0"/>
              <a:t>“The Pebbles assembled the first several hundred watches themselves. If they hadn't gone through that phase, they probably wouldn't have sold $10 million worth of watches when they did go on Kickstarter. Like paying excessive attention to early customers, fabricating things yourself turns out to be valuable for hardware startups. You can tweak the design faster when you're the factory, and you learn things you'd never have known otherwise. Eric </a:t>
            </a:r>
            <a:r>
              <a:rPr lang="en-US" sz="2400" i="1" dirty="0" err="1"/>
              <a:t>Migicovsky</a:t>
            </a:r>
            <a:r>
              <a:rPr lang="en-US" sz="2400" i="1" dirty="0"/>
              <a:t> of Pebble said one of things he learned was ‘how valuable it was to source good screws.’ Who knew?”</a:t>
            </a:r>
            <a:endParaRPr lang="pt-BR" sz="2400" i="1" dirty="0"/>
          </a:p>
        </p:txBody>
      </p:sp>
    </p:spTree>
    <p:extLst>
      <p:ext uri="{BB962C8B-B14F-4D97-AF65-F5344CB8AC3E}">
        <p14:creationId xmlns:p14="http://schemas.microsoft.com/office/powerpoint/2010/main" val="906425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095" y="2301868"/>
            <a:ext cx="2438332" cy="1752599"/>
          </a:xfrm>
        </p:spPr>
        <p:txBody>
          <a:bodyPr>
            <a:normAutofit fontScale="90000"/>
          </a:bodyPr>
          <a:lstStyle/>
          <a:p>
            <a:r>
              <a:rPr lang="pt-BR" b="1" dirty="0"/>
              <a:t>Consultoria como suporte ao produto - </a:t>
            </a:r>
            <a:r>
              <a:rPr lang="pt-BR" b="1" dirty="0" err="1"/>
              <a:t>Viaweb</a:t>
            </a:r>
            <a:endParaRPr lang="pt-BR" b="1" dirty="0"/>
          </a:p>
        </p:txBody>
      </p:sp>
      <p:sp>
        <p:nvSpPr>
          <p:cNvPr id="3" name="Espaço Reservado para Conteúdo 2"/>
          <p:cNvSpPr>
            <a:spLocks noGrp="1"/>
          </p:cNvSpPr>
          <p:nvPr>
            <p:ph idx="1"/>
          </p:nvPr>
        </p:nvSpPr>
        <p:spPr>
          <a:xfrm>
            <a:off x="3684104" y="702366"/>
            <a:ext cx="7724256" cy="5446644"/>
          </a:xfrm>
        </p:spPr>
        <p:txBody>
          <a:bodyPr>
            <a:normAutofit fontScale="92500" lnSpcReduction="20000"/>
          </a:bodyPr>
          <a:lstStyle/>
          <a:p>
            <a:pPr marL="0" indent="0">
              <a:buNone/>
            </a:pPr>
            <a:r>
              <a:rPr lang="en-US" sz="2400" i="1" dirty="0"/>
              <a:t>“Consulting is the canonical example of work that doesn't scale. But (like other ways of bestowing one's favors liberally) it's safe to do it so long as you're not being paid to. That's where companies cross the line. So long as you're a product company that's merely being extra attentive to a customer, they're very grateful even if you don't solve all their problems. But when they start paying you specifically for that attentiveness—when they start paying you by the hour—they expect you to do everything.”</a:t>
            </a:r>
          </a:p>
          <a:p>
            <a:pPr marL="0" indent="0">
              <a:buNone/>
            </a:pPr>
            <a:endParaRPr lang="en-US" sz="2400" i="1" dirty="0"/>
          </a:p>
          <a:p>
            <a:pPr marL="0" indent="0">
              <a:buNone/>
            </a:pPr>
            <a:r>
              <a:rPr lang="en-US" sz="2400" dirty="0" err="1"/>
              <a:t>Viaweb</a:t>
            </a:r>
            <a:r>
              <a:rPr lang="en-US" sz="2400" dirty="0"/>
              <a:t> – software para </a:t>
            </a:r>
            <a:r>
              <a:rPr lang="en-US" sz="2400" dirty="0" err="1"/>
              <a:t>criação</a:t>
            </a:r>
            <a:r>
              <a:rPr lang="en-US" sz="2400" dirty="0"/>
              <a:t> de </a:t>
            </a:r>
            <a:r>
              <a:rPr lang="en-US" sz="2400" dirty="0" err="1"/>
              <a:t>lojas</a:t>
            </a:r>
            <a:r>
              <a:rPr lang="en-US" sz="2400" dirty="0"/>
              <a:t> online. </a:t>
            </a:r>
            <a:r>
              <a:rPr lang="en-US" sz="2400" dirty="0" err="1"/>
              <a:t>Quando</a:t>
            </a:r>
            <a:r>
              <a:rPr lang="en-US" sz="2400" dirty="0"/>
              <a:t> </a:t>
            </a:r>
            <a:r>
              <a:rPr lang="en-US" sz="2400" dirty="0" err="1"/>
              <a:t>os</a:t>
            </a:r>
            <a:r>
              <a:rPr lang="en-US" sz="2400" dirty="0"/>
              <a:t> </a:t>
            </a:r>
            <a:r>
              <a:rPr lang="en-US" sz="2400" dirty="0" err="1"/>
              <a:t>clientes</a:t>
            </a:r>
            <a:r>
              <a:rPr lang="en-US" sz="2400" dirty="0"/>
              <a:t> </a:t>
            </a:r>
            <a:r>
              <a:rPr lang="en-US" sz="2400" dirty="0" err="1"/>
              <a:t>recusavam</a:t>
            </a:r>
            <a:r>
              <a:rPr lang="en-US" sz="2400" dirty="0"/>
              <a:t> o software, </a:t>
            </a:r>
            <a:r>
              <a:rPr lang="en-US" sz="2400" dirty="0" err="1"/>
              <a:t>eles</a:t>
            </a:r>
            <a:r>
              <a:rPr lang="en-US" sz="2400" dirty="0"/>
              <a:t> </a:t>
            </a:r>
            <a:r>
              <a:rPr lang="en-US" sz="2400" dirty="0" err="1"/>
              <a:t>faziam</a:t>
            </a:r>
            <a:r>
              <a:rPr lang="en-US" sz="2400" dirty="0"/>
              <a:t> a </a:t>
            </a:r>
            <a:r>
              <a:rPr lang="en-US" sz="2400" dirty="0" err="1"/>
              <a:t>proposta</a:t>
            </a:r>
            <a:r>
              <a:rPr lang="en-US" sz="2400" dirty="0"/>
              <a:t> de </a:t>
            </a:r>
            <a:r>
              <a:rPr lang="en-US" sz="2400" dirty="0" err="1"/>
              <a:t>construir</a:t>
            </a:r>
            <a:r>
              <a:rPr lang="en-US" sz="2400" dirty="0"/>
              <a:t> </a:t>
            </a:r>
            <a:r>
              <a:rPr lang="en-US" sz="2400" dirty="0" err="1"/>
              <a:t>manualmente</a:t>
            </a:r>
            <a:r>
              <a:rPr lang="en-US" sz="2400" dirty="0"/>
              <a:t>. </a:t>
            </a:r>
            <a:r>
              <a:rPr lang="en-US" sz="2400" i="1" dirty="0"/>
              <a:t>“We felt pretty lame at the time. Instead of organizing big strategic e-commerce partnerships, we were trying to sell luggage and pens and men's shirts. But in retrospect it was exactly the right thing to do, because it taught us how it would feel to merchants to use our software. Sometimes the feedback loop was near instantaneous: in the middle of building some merchant's site I'd find I needed a feature we didn't have, so I'd spend a couple hours implementing it and then resume building the site.”</a:t>
            </a:r>
            <a:r>
              <a:rPr lang="en-US" sz="2400" dirty="0"/>
              <a:t> </a:t>
            </a:r>
            <a:endParaRPr lang="pt-BR" sz="2400" dirty="0"/>
          </a:p>
        </p:txBody>
      </p:sp>
    </p:spTree>
    <p:extLst>
      <p:ext uri="{BB962C8B-B14F-4D97-AF65-F5344CB8AC3E}">
        <p14:creationId xmlns:p14="http://schemas.microsoft.com/office/powerpoint/2010/main" val="36134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12944" y="636966"/>
            <a:ext cx="8911687" cy="1280890"/>
          </a:xfrm>
        </p:spPr>
        <p:txBody>
          <a:bodyPr/>
          <a:lstStyle/>
          <a:p>
            <a:pPr algn="r"/>
            <a:r>
              <a:rPr lang="pt-BR" b="1" i="1" dirty="0">
                <a:solidFill>
                  <a:schemeClr val="tx2">
                    <a:lumMod val="75000"/>
                  </a:schemeClr>
                </a:solidFill>
              </a:rPr>
              <a:t>“Do </a:t>
            </a:r>
            <a:r>
              <a:rPr lang="pt-BR" b="1" i="1" dirty="0" err="1">
                <a:solidFill>
                  <a:schemeClr val="tx2">
                    <a:lumMod val="75000"/>
                  </a:schemeClr>
                </a:solidFill>
              </a:rPr>
              <a:t>things</a:t>
            </a:r>
            <a:r>
              <a:rPr lang="pt-BR" b="1" i="1" dirty="0">
                <a:solidFill>
                  <a:schemeClr val="tx2">
                    <a:lumMod val="75000"/>
                  </a:schemeClr>
                </a:solidFill>
              </a:rPr>
              <a:t> </a:t>
            </a:r>
            <a:r>
              <a:rPr lang="pt-BR" b="1" i="1" dirty="0" err="1">
                <a:solidFill>
                  <a:schemeClr val="tx2">
                    <a:lumMod val="75000"/>
                  </a:schemeClr>
                </a:solidFill>
              </a:rPr>
              <a:t>that</a:t>
            </a:r>
            <a:r>
              <a:rPr lang="pt-BR" b="1" i="1" dirty="0">
                <a:solidFill>
                  <a:schemeClr val="tx2">
                    <a:lumMod val="75000"/>
                  </a:schemeClr>
                </a:solidFill>
              </a:rPr>
              <a:t> </a:t>
            </a:r>
            <a:r>
              <a:rPr lang="pt-BR" b="1" i="1" dirty="0" err="1">
                <a:solidFill>
                  <a:schemeClr val="tx2">
                    <a:lumMod val="75000"/>
                  </a:schemeClr>
                </a:solidFill>
              </a:rPr>
              <a:t>don’t</a:t>
            </a:r>
            <a:r>
              <a:rPr lang="pt-BR" b="1" i="1" dirty="0">
                <a:solidFill>
                  <a:schemeClr val="tx2">
                    <a:lumMod val="75000"/>
                  </a:schemeClr>
                </a:solidFill>
              </a:rPr>
              <a:t> </a:t>
            </a:r>
            <a:r>
              <a:rPr lang="pt-BR" b="1" i="1" dirty="0" err="1">
                <a:solidFill>
                  <a:schemeClr val="tx2">
                    <a:lumMod val="75000"/>
                  </a:schemeClr>
                </a:solidFill>
              </a:rPr>
              <a:t>scale</a:t>
            </a:r>
            <a:r>
              <a:rPr lang="pt-BR" b="1" i="1" dirty="0">
                <a:solidFill>
                  <a:schemeClr val="tx2">
                    <a:lumMod val="75000"/>
                  </a:schemeClr>
                </a:solidFill>
              </a:rPr>
              <a:t>.”</a:t>
            </a:r>
          </a:p>
        </p:txBody>
      </p:sp>
      <p:sp>
        <p:nvSpPr>
          <p:cNvPr id="3" name="CaixaDeTexto 2"/>
          <p:cNvSpPr txBox="1"/>
          <p:nvPr/>
        </p:nvSpPr>
        <p:spPr>
          <a:xfrm>
            <a:off x="6168787" y="1917856"/>
            <a:ext cx="4312243" cy="4093428"/>
          </a:xfrm>
          <a:prstGeom prst="rect">
            <a:avLst/>
          </a:prstGeom>
          <a:noFill/>
        </p:spPr>
        <p:txBody>
          <a:bodyPr wrap="square" rtlCol="0">
            <a:spAutoFit/>
          </a:bodyPr>
          <a:lstStyle/>
          <a:p>
            <a:pPr algn="r"/>
            <a:r>
              <a:rPr lang="en-US" sz="2000" dirty="0"/>
              <a:t>“Some startups could be entirely manual at first. If you can find someone with a problem that needs solving and you can solve it manually, go ahead and do that for as long as you can, and then gradually automate the bottlenecks. It would be a little frightening to be solving users' problems in a way that wasn't yet automatic, but less frightening than the far more common case of having something automatic that doesn't yet solve anyone's problems.”</a:t>
            </a:r>
            <a:endParaRPr lang="pt-BR" sz="2000" dirty="0"/>
          </a:p>
        </p:txBody>
      </p:sp>
    </p:spTree>
    <p:extLst>
      <p:ext uri="{BB962C8B-B14F-4D97-AF65-F5344CB8AC3E}">
        <p14:creationId xmlns:p14="http://schemas.microsoft.com/office/powerpoint/2010/main" val="1721228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conceito de MVP: livros ”Four </a:t>
            </a:r>
            <a:r>
              <a:rPr lang="pt-BR" dirty="0" err="1"/>
              <a:t>Steps</a:t>
            </a:r>
            <a:r>
              <a:rPr lang="pt-BR" dirty="0"/>
              <a:t> </a:t>
            </a:r>
            <a:r>
              <a:rPr lang="pt-BR" dirty="0" err="1"/>
              <a:t>to</a:t>
            </a:r>
            <a:r>
              <a:rPr lang="pt-BR" dirty="0"/>
              <a:t> </a:t>
            </a:r>
            <a:r>
              <a:rPr lang="pt-BR" dirty="0" err="1"/>
              <a:t>the</a:t>
            </a:r>
            <a:r>
              <a:rPr lang="pt-BR" dirty="0"/>
              <a:t> </a:t>
            </a:r>
            <a:r>
              <a:rPr lang="pt-BR" dirty="0" err="1"/>
              <a:t>Epiphany</a:t>
            </a:r>
            <a:r>
              <a:rPr lang="pt-BR" dirty="0"/>
              <a:t>” e ”</a:t>
            </a:r>
            <a:r>
              <a:rPr lang="pt-BR" dirty="0" err="1"/>
              <a:t>Lean</a:t>
            </a:r>
            <a:r>
              <a:rPr lang="pt-BR" dirty="0"/>
              <a:t> Startup”.</a:t>
            </a:r>
          </a:p>
        </p:txBody>
      </p:sp>
      <p:sp>
        <p:nvSpPr>
          <p:cNvPr id="3" name="Espaço Reservado para Conteúdo 2"/>
          <p:cNvSpPr>
            <a:spLocks noGrp="1"/>
          </p:cNvSpPr>
          <p:nvPr>
            <p:ph idx="1"/>
          </p:nvPr>
        </p:nvSpPr>
        <p:spPr>
          <a:xfrm>
            <a:off x="3869268" y="2324745"/>
            <a:ext cx="7893946" cy="2041309"/>
          </a:xfrm>
        </p:spPr>
        <p:txBody>
          <a:bodyPr>
            <a:noAutofit/>
          </a:bodyPr>
          <a:lstStyle/>
          <a:p>
            <a:r>
              <a:rPr lang="pt-BR" sz="2200" dirty="0"/>
              <a:t>Já identificou um </a:t>
            </a:r>
            <a:r>
              <a:rPr lang="pt-BR" sz="2200" dirty="0" err="1"/>
              <a:t>fit</a:t>
            </a:r>
            <a:r>
              <a:rPr lang="pt-BR" sz="2200" dirty="0"/>
              <a:t> entre problema e solução, e agora está em busca de um </a:t>
            </a:r>
            <a:r>
              <a:rPr lang="pt-BR" sz="2200" dirty="0" err="1"/>
              <a:t>fit</a:t>
            </a:r>
            <a:r>
              <a:rPr lang="pt-BR" sz="2200" dirty="0"/>
              <a:t> entre produto e mercado.</a:t>
            </a:r>
          </a:p>
          <a:p>
            <a:r>
              <a:rPr lang="pt-BR" sz="2200" dirty="0"/>
              <a:t>O mercado usaria mesmo? Vamos testar! </a:t>
            </a:r>
          </a:p>
        </p:txBody>
      </p:sp>
      <p:pic>
        <p:nvPicPr>
          <p:cNvPr id="4" name="Imagem 3"/>
          <p:cNvPicPr>
            <a:picLocks noChangeAspect="1"/>
          </p:cNvPicPr>
          <p:nvPr/>
        </p:nvPicPr>
        <p:blipFill>
          <a:blip r:embed="rId2" cstate="screen"/>
          <a:stretch>
            <a:fillRect/>
          </a:stretch>
        </p:blipFill>
        <p:spPr>
          <a:xfrm>
            <a:off x="4091552" y="266764"/>
            <a:ext cx="6908981" cy="1714146"/>
          </a:xfrm>
          <a:prstGeom prst="rect">
            <a:avLst/>
          </a:prstGeom>
        </p:spPr>
      </p:pic>
      <p:pic>
        <p:nvPicPr>
          <p:cNvPr id="1026" name="Picture 2" descr="https://lh3.googleusercontent.com/F2mAiLXYjJOhZeEi27hWn9WzYNAAoEDna9dWfGwRe4jrLm5wFCtgfmQsGE808lyvG0DlCIApz_nmLhmThaLYL-rkuzVnOg0Zi3fUVmSKsGomA1lprGcbVjv4oiyokkAbVeGfcuWdlqr73gaFoyS4WsuspCIZ3Kb0D4hJKdGmIrOt6BMctDcV5P17ZiMx_wgimqywE-pqZgf9PslQ7318sAVfpCk9PaHyv9HyAdKTsMUt8lr2lBvHa0rRluVvqgkzQYoO4AZaSFsu1d74sDddXmwxfeFNm_q7yVmzYYM-IIz2A9QwYV5PIj8mu-JeZptBa3VJydgfDLYXiypgqnZtrAyt9-18DnYfOc708AegrbS9P0S5LwsVeI97Qr7ZwAu_XKdJLuwRh57CLKx759dlkMgHZVRNB3vszZtFueOvZuheF_jgzOAd9FrShgtxWq-GxaO_2QQRQi2tYK9jwUPXKVV5-OzbiCUA24iDLxdNZHGsV3ck6BvY6Dpuh57mnXsO_TdR4iUzV6o0Vvw0CsUFvMxPEMGVvzFUPsXswXN57F6-fj--1mpz9AYRflelrLvjfKisezbCAfpEBtywCFTBpXYcGE3GeWp8d7vWWG8lZ-NLFyVxVMbNbNKOxoytBNKcP6nlq82FN1FTfCh1EqGL8hywhIoU6yWZ=w1080-h635-no"/>
          <p:cNvPicPr>
            <a:picLocks noChangeAspect="1" noChangeArrowheads="1"/>
          </p:cNvPicPr>
          <p:nvPr/>
        </p:nvPicPr>
        <p:blipFill>
          <a:blip r:embed="rId3" cstate="screen"/>
          <a:srcRect/>
          <a:stretch>
            <a:fillRect/>
          </a:stretch>
        </p:blipFill>
        <p:spPr bwMode="auto">
          <a:xfrm>
            <a:off x="5692345" y="4052570"/>
            <a:ext cx="6109473" cy="2805430"/>
          </a:xfrm>
          <a:prstGeom prst="rect">
            <a:avLst/>
          </a:prstGeom>
          <a:noFill/>
        </p:spPr>
      </p:pic>
    </p:spTree>
    <p:extLst>
      <p:ext uri="{BB962C8B-B14F-4D97-AF65-F5344CB8AC3E}">
        <p14:creationId xmlns:p14="http://schemas.microsoft.com/office/powerpoint/2010/main" val="569224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337ACD1-BA47-A14A-BB78-472769A47545}"/>
              </a:ext>
            </a:extLst>
          </p:cNvPr>
          <p:cNvSpPr txBox="1"/>
          <p:nvPr/>
        </p:nvSpPr>
        <p:spPr>
          <a:xfrm>
            <a:off x="633047" y="1720840"/>
            <a:ext cx="6742444" cy="3416320"/>
          </a:xfrm>
          <a:prstGeom prst="rect">
            <a:avLst/>
          </a:prstGeom>
          <a:noFill/>
        </p:spPr>
        <p:txBody>
          <a:bodyPr wrap="square" rtlCol="0">
            <a:spAutoFit/>
          </a:bodyPr>
          <a:lstStyle/>
          <a:p>
            <a:r>
              <a:rPr lang="pt-BR" sz="7200" b="1" dirty="0">
                <a:solidFill>
                  <a:schemeClr val="tx1">
                    <a:lumMod val="85000"/>
                    <a:lumOff val="15000"/>
                  </a:schemeClr>
                </a:solidFill>
                <a:latin typeface="Helvetica" pitchFamily="2" charset="0"/>
              </a:rPr>
              <a:t>Começamos com a história do Pilha Social</a:t>
            </a:r>
          </a:p>
        </p:txBody>
      </p:sp>
    </p:spTree>
    <p:extLst>
      <p:ext uri="{BB962C8B-B14F-4D97-AF65-F5344CB8AC3E}">
        <p14:creationId xmlns:p14="http://schemas.microsoft.com/office/powerpoint/2010/main" val="1338635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conceito de MVP: livros ”Four </a:t>
            </a:r>
            <a:r>
              <a:rPr lang="pt-BR" dirty="0" err="1"/>
              <a:t>Steps</a:t>
            </a:r>
            <a:r>
              <a:rPr lang="pt-BR" dirty="0"/>
              <a:t> </a:t>
            </a:r>
            <a:r>
              <a:rPr lang="pt-BR" dirty="0" err="1"/>
              <a:t>to</a:t>
            </a:r>
            <a:r>
              <a:rPr lang="pt-BR" dirty="0"/>
              <a:t> </a:t>
            </a:r>
            <a:r>
              <a:rPr lang="pt-BR" dirty="0" err="1"/>
              <a:t>the</a:t>
            </a:r>
            <a:r>
              <a:rPr lang="pt-BR" dirty="0"/>
              <a:t> </a:t>
            </a:r>
            <a:r>
              <a:rPr lang="pt-BR" dirty="0" err="1"/>
              <a:t>Epiphany</a:t>
            </a:r>
            <a:r>
              <a:rPr lang="pt-BR" dirty="0"/>
              <a:t>” e ”</a:t>
            </a:r>
            <a:r>
              <a:rPr lang="pt-BR" dirty="0" err="1"/>
              <a:t>Lean</a:t>
            </a:r>
            <a:r>
              <a:rPr lang="pt-BR" dirty="0"/>
              <a:t> Startup”.</a:t>
            </a:r>
          </a:p>
        </p:txBody>
      </p:sp>
      <p:sp>
        <p:nvSpPr>
          <p:cNvPr id="3" name="Espaço Reservado para Conteúdo 2"/>
          <p:cNvSpPr>
            <a:spLocks noGrp="1"/>
          </p:cNvSpPr>
          <p:nvPr>
            <p:ph idx="1"/>
          </p:nvPr>
        </p:nvSpPr>
        <p:spPr>
          <a:xfrm>
            <a:off x="3869268" y="2324745"/>
            <a:ext cx="7893946" cy="4417017"/>
          </a:xfrm>
        </p:spPr>
        <p:txBody>
          <a:bodyPr>
            <a:noAutofit/>
          </a:bodyPr>
          <a:lstStyle/>
          <a:p>
            <a:r>
              <a:rPr lang="pt-BR" sz="2200" dirty="0"/>
              <a:t>Já identificou um </a:t>
            </a:r>
            <a:r>
              <a:rPr lang="pt-BR" sz="2200" dirty="0" err="1"/>
              <a:t>fit</a:t>
            </a:r>
            <a:r>
              <a:rPr lang="pt-BR" sz="2200" dirty="0"/>
              <a:t> entre problema e solução, e agora está em busca de um </a:t>
            </a:r>
            <a:r>
              <a:rPr lang="pt-BR" sz="2200" dirty="0" err="1"/>
              <a:t>fit</a:t>
            </a:r>
            <a:r>
              <a:rPr lang="pt-BR" sz="2200" dirty="0"/>
              <a:t> entre produto e mercado.</a:t>
            </a:r>
          </a:p>
          <a:p>
            <a:r>
              <a:rPr lang="pt-BR" sz="2200" dirty="0"/>
              <a:t>O mercado usaria mesmo? Vamos testar! </a:t>
            </a:r>
          </a:p>
          <a:p>
            <a:r>
              <a:rPr lang="pt-BR" sz="2200" dirty="0"/>
              <a:t> </a:t>
            </a:r>
            <a:r>
              <a:rPr lang="pt-BR" sz="2200" i="1" dirty="0"/>
              <a:t>”The </a:t>
            </a:r>
            <a:r>
              <a:rPr lang="pt-BR" sz="2200" i="1" dirty="0" err="1"/>
              <a:t>Lean</a:t>
            </a:r>
            <a:r>
              <a:rPr lang="pt-BR" sz="2200" i="1" dirty="0"/>
              <a:t> Startup </a:t>
            </a:r>
            <a:r>
              <a:rPr lang="pt-BR" sz="2200" i="1" dirty="0" err="1"/>
              <a:t>method</a:t>
            </a:r>
            <a:r>
              <a:rPr lang="pt-BR" sz="2200" i="1" dirty="0"/>
              <a:t> builds capital-</a:t>
            </a:r>
            <a:r>
              <a:rPr lang="pt-BR" sz="2200" i="1" dirty="0" err="1"/>
              <a:t>efficient</a:t>
            </a:r>
            <a:r>
              <a:rPr lang="pt-BR" sz="2200" i="1" dirty="0"/>
              <a:t> </a:t>
            </a:r>
            <a:r>
              <a:rPr lang="pt-BR" sz="2200" i="1" dirty="0" err="1"/>
              <a:t>companies</a:t>
            </a:r>
            <a:r>
              <a:rPr lang="pt-BR" sz="2200" i="1" dirty="0"/>
              <a:t> </a:t>
            </a:r>
            <a:r>
              <a:rPr lang="pt-BR" sz="2200" i="1" dirty="0" err="1"/>
              <a:t>because</a:t>
            </a:r>
            <a:r>
              <a:rPr lang="pt-BR" sz="2200" i="1" dirty="0"/>
              <a:t> it </a:t>
            </a:r>
            <a:r>
              <a:rPr lang="pt-BR" sz="2200" i="1" dirty="0" err="1"/>
              <a:t>allows</a:t>
            </a:r>
            <a:r>
              <a:rPr lang="pt-BR" sz="2200" i="1" dirty="0"/>
              <a:t> </a:t>
            </a:r>
            <a:r>
              <a:rPr lang="pt-BR" sz="2200" i="1" dirty="0" err="1"/>
              <a:t>start-ups</a:t>
            </a:r>
            <a:r>
              <a:rPr lang="pt-BR" sz="2200" i="1" dirty="0"/>
              <a:t> </a:t>
            </a:r>
            <a:r>
              <a:rPr lang="pt-BR" sz="2200" i="1" dirty="0" err="1"/>
              <a:t>to</a:t>
            </a:r>
            <a:r>
              <a:rPr lang="pt-BR" sz="2200" i="1" dirty="0"/>
              <a:t> </a:t>
            </a:r>
            <a:r>
              <a:rPr lang="pt-BR" sz="2200" i="1" dirty="0" err="1"/>
              <a:t>recognize</a:t>
            </a:r>
            <a:r>
              <a:rPr lang="pt-BR" sz="2200" i="1" dirty="0"/>
              <a:t> </a:t>
            </a:r>
            <a:r>
              <a:rPr lang="pt-BR" sz="2200" i="1" dirty="0" err="1"/>
              <a:t>that</a:t>
            </a:r>
            <a:r>
              <a:rPr lang="pt-BR" sz="2200" i="1" dirty="0"/>
              <a:t> </a:t>
            </a:r>
            <a:r>
              <a:rPr lang="pt-BR" sz="2200" i="1" dirty="0" err="1"/>
              <a:t>it's</a:t>
            </a:r>
            <a:r>
              <a:rPr lang="pt-BR" sz="2200" i="1" dirty="0"/>
              <a:t> time </a:t>
            </a:r>
            <a:r>
              <a:rPr lang="pt-BR" sz="2200" i="1" dirty="0" err="1"/>
              <a:t>to</a:t>
            </a:r>
            <a:r>
              <a:rPr lang="pt-BR" sz="2200" i="1" dirty="0"/>
              <a:t> </a:t>
            </a:r>
            <a:r>
              <a:rPr lang="pt-BR" sz="2200" i="1" dirty="0" err="1"/>
              <a:t>pivot</a:t>
            </a:r>
            <a:r>
              <a:rPr lang="pt-BR" sz="2200" i="1" dirty="0"/>
              <a:t>—</a:t>
            </a:r>
            <a:r>
              <a:rPr lang="pt-BR" sz="2200" i="1" dirty="0" err="1"/>
              <a:t>or</a:t>
            </a:r>
            <a:r>
              <a:rPr lang="pt-BR" sz="2200" i="1" dirty="0"/>
              <a:t> </a:t>
            </a:r>
            <a:r>
              <a:rPr lang="pt-BR" sz="2200" i="1" dirty="0" err="1"/>
              <a:t>change</a:t>
            </a:r>
            <a:r>
              <a:rPr lang="pt-BR" sz="2200" i="1" dirty="0"/>
              <a:t> </a:t>
            </a:r>
            <a:r>
              <a:rPr lang="pt-BR" sz="2200" i="1" dirty="0" err="1"/>
              <a:t>direction</a:t>
            </a:r>
            <a:r>
              <a:rPr lang="pt-BR" sz="2200" i="1" dirty="0"/>
              <a:t>—</a:t>
            </a:r>
            <a:r>
              <a:rPr lang="pt-BR" sz="2200" i="1" dirty="0" err="1"/>
              <a:t>sooner</a:t>
            </a:r>
            <a:r>
              <a:rPr lang="pt-BR" sz="2200" i="1" dirty="0"/>
              <a:t>, </a:t>
            </a:r>
            <a:r>
              <a:rPr lang="pt-BR" sz="2200" i="1" dirty="0" err="1"/>
              <a:t>creating</a:t>
            </a:r>
            <a:r>
              <a:rPr lang="pt-BR" sz="2200" i="1" dirty="0"/>
              <a:t> </a:t>
            </a:r>
            <a:r>
              <a:rPr lang="pt-BR" sz="2200" i="1" dirty="0" err="1"/>
              <a:t>less</a:t>
            </a:r>
            <a:r>
              <a:rPr lang="pt-BR" sz="2200" i="1" dirty="0"/>
              <a:t> </a:t>
            </a:r>
            <a:r>
              <a:rPr lang="pt-BR" sz="2200" i="1" dirty="0" err="1"/>
              <a:t>waste</a:t>
            </a:r>
            <a:r>
              <a:rPr lang="pt-BR" sz="2200" i="1" dirty="0"/>
              <a:t> </a:t>
            </a:r>
            <a:r>
              <a:rPr lang="pt-BR" sz="2200" i="1" dirty="0" err="1"/>
              <a:t>of</a:t>
            </a:r>
            <a:r>
              <a:rPr lang="pt-BR" sz="2200" i="1" dirty="0"/>
              <a:t> time </a:t>
            </a:r>
            <a:r>
              <a:rPr lang="pt-BR" sz="2200" i="1" dirty="0" err="1"/>
              <a:t>and</a:t>
            </a:r>
            <a:r>
              <a:rPr lang="pt-BR" sz="2200" i="1" dirty="0"/>
              <a:t> </a:t>
            </a:r>
            <a:r>
              <a:rPr lang="pt-BR" sz="2200" i="1" dirty="0" err="1"/>
              <a:t>money</a:t>
            </a:r>
            <a:r>
              <a:rPr lang="pt-BR" sz="2200" i="1" dirty="0"/>
              <a:t>. </a:t>
            </a:r>
            <a:r>
              <a:rPr lang="pt-BR" sz="2200" i="1" dirty="0" err="1"/>
              <a:t>I</a:t>
            </a:r>
            <a:r>
              <a:rPr lang="pt-BR" sz="2200" i="1" dirty="0"/>
              <a:t> </a:t>
            </a:r>
            <a:r>
              <a:rPr lang="pt-BR" sz="2200" i="1" dirty="0" err="1"/>
              <a:t>named</a:t>
            </a:r>
            <a:r>
              <a:rPr lang="pt-BR" sz="2200" i="1" dirty="0"/>
              <a:t> </a:t>
            </a:r>
            <a:r>
              <a:rPr lang="pt-BR" sz="2200" i="1" dirty="0" err="1"/>
              <a:t>this</a:t>
            </a:r>
            <a:r>
              <a:rPr lang="pt-BR" sz="2200" i="1" dirty="0"/>
              <a:t> loop "build, </a:t>
            </a:r>
            <a:r>
              <a:rPr lang="pt-BR" sz="2200" i="1" dirty="0" err="1"/>
              <a:t>measure</a:t>
            </a:r>
            <a:r>
              <a:rPr lang="pt-BR" sz="2200" i="1" dirty="0"/>
              <a:t>, </a:t>
            </a:r>
            <a:r>
              <a:rPr lang="pt-BR" sz="2200" i="1" dirty="0" err="1"/>
              <a:t>learn</a:t>
            </a:r>
            <a:r>
              <a:rPr lang="pt-BR" sz="2200" i="1" dirty="0"/>
              <a:t>" </a:t>
            </a:r>
            <a:r>
              <a:rPr lang="pt-BR" sz="2200" i="1" dirty="0" err="1"/>
              <a:t>because</a:t>
            </a:r>
            <a:r>
              <a:rPr lang="pt-BR" sz="2200" i="1" dirty="0"/>
              <a:t> </a:t>
            </a:r>
            <a:r>
              <a:rPr lang="pt-BR" sz="2200" i="1" dirty="0" err="1"/>
              <a:t>the</a:t>
            </a:r>
            <a:r>
              <a:rPr lang="pt-BR" sz="2200" i="1" dirty="0"/>
              <a:t> </a:t>
            </a:r>
            <a:r>
              <a:rPr lang="pt-BR" sz="2200" i="1" dirty="0" err="1"/>
              <a:t>activities</a:t>
            </a:r>
            <a:r>
              <a:rPr lang="pt-BR" sz="2200" i="1" dirty="0"/>
              <a:t> </a:t>
            </a:r>
            <a:r>
              <a:rPr lang="pt-BR" sz="2200" i="1" dirty="0" err="1"/>
              <a:t>happen</a:t>
            </a:r>
            <a:r>
              <a:rPr lang="pt-BR" sz="2200" i="1" dirty="0"/>
              <a:t> in </a:t>
            </a:r>
            <a:r>
              <a:rPr lang="pt-BR" sz="2200" i="1" dirty="0" err="1"/>
              <a:t>that</a:t>
            </a:r>
            <a:r>
              <a:rPr lang="pt-BR" sz="2200" i="1" dirty="0"/>
              <a:t> </a:t>
            </a:r>
            <a:r>
              <a:rPr lang="pt-BR" sz="2200" i="1" dirty="0" err="1"/>
              <a:t>order</a:t>
            </a:r>
            <a:r>
              <a:rPr lang="pt-BR" sz="2200" i="1" dirty="0"/>
              <a:t>. </a:t>
            </a:r>
            <a:r>
              <a:rPr lang="pt-BR" sz="2200" i="1" dirty="0" err="1"/>
              <a:t>But</a:t>
            </a:r>
            <a:r>
              <a:rPr lang="pt-BR" sz="2200" i="1" dirty="0"/>
              <a:t> </a:t>
            </a:r>
            <a:r>
              <a:rPr lang="pt-BR" sz="2200" i="1" dirty="0" err="1"/>
              <a:t>the</a:t>
            </a:r>
            <a:r>
              <a:rPr lang="pt-BR" sz="2200" i="1" dirty="0"/>
              <a:t> </a:t>
            </a:r>
            <a:r>
              <a:rPr lang="pt-BR" sz="2200" i="1" dirty="0" err="1"/>
              <a:t>planning</a:t>
            </a:r>
            <a:r>
              <a:rPr lang="pt-BR" sz="2200" i="1" dirty="0"/>
              <a:t> </a:t>
            </a:r>
            <a:r>
              <a:rPr lang="pt-BR" sz="2200" i="1" dirty="0" err="1"/>
              <a:t>really</a:t>
            </a:r>
            <a:r>
              <a:rPr lang="pt-BR" sz="2200" i="1" dirty="0"/>
              <a:t> </a:t>
            </a:r>
            <a:r>
              <a:rPr lang="pt-BR" sz="2200" i="1" dirty="0" err="1"/>
              <a:t>works</a:t>
            </a:r>
            <a:r>
              <a:rPr lang="pt-BR" sz="2200" i="1" dirty="0"/>
              <a:t> in </a:t>
            </a:r>
            <a:r>
              <a:rPr lang="pt-BR" sz="2200" i="1" dirty="0" err="1"/>
              <a:t>the</a:t>
            </a:r>
            <a:r>
              <a:rPr lang="pt-BR" sz="2200" i="1" dirty="0"/>
              <a:t> reverse </a:t>
            </a:r>
            <a:r>
              <a:rPr lang="pt-BR" sz="2200" i="1" dirty="0" err="1"/>
              <a:t>order</a:t>
            </a:r>
            <a:r>
              <a:rPr lang="pt-BR" sz="2200" i="1" dirty="0"/>
              <a:t>: </a:t>
            </a:r>
            <a:r>
              <a:rPr lang="pt-BR" sz="2200" i="1" dirty="0" err="1"/>
              <a:t>We</a:t>
            </a:r>
            <a:r>
              <a:rPr lang="pt-BR" sz="2200" i="1" dirty="0"/>
              <a:t> figure out </a:t>
            </a:r>
            <a:r>
              <a:rPr lang="pt-BR" sz="2200" i="1" dirty="0" err="1"/>
              <a:t>what</a:t>
            </a:r>
            <a:r>
              <a:rPr lang="pt-BR" sz="2200" i="1" dirty="0"/>
              <a:t> </a:t>
            </a:r>
            <a:r>
              <a:rPr lang="pt-BR" sz="2200" i="1" dirty="0" err="1"/>
              <a:t>we</a:t>
            </a:r>
            <a:r>
              <a:rPr lang="pt-BR" sz="2200" i="1" dirty="0"/>
              <a:t> </a:t>
            </a:r>
            <a:r>
              <a:rPr lang="pt-BR" sz="2200" i="1" dirty="0" err="1"/>
              <a:t>need</a:t>
            </a:r>
            <a:r>
              <a:rPr lang="pt-BR" sz="2200" i="1" dirty="0"/>
              <a:t> </a:t>
            </a:r>
            <a:r>
              <a:rPr lang="pt-BR" sz="2200" i="1" dirty="0" err="1"/>
              <a:t>to</a:t>
            </a:r>
            <a:r>
              <a:rPr lang="pt-BR" sz="2200" i="1" dirty="0"/>
              <a:t> </a:t>
            </a:r>
            <a:r>
              <a:rPr lang="pt-BR" sz="2200" i="1" dirty="0" err="1"/>
              <a:t>learn</a:t>
            </a:r>
            <a:r>
              <a:rPr lang="pt-BR" sz="2200" i="1" dirty="0"/>
              <a:t>, </a:t>
            </a:r>
            <a:r>
              <a:rPr lang="pt-BR" sz="2200" i="1" dirty="0" err="1"/>
              <a:t>then</a:t>
            </a:r>
            <a:r>
              <a:rPr lang="pt-BR" sz="2200" i="1" dirty="0"/>
              <a:t> figure out </a:t>
            </a:r>
            <a:r>
              <a:rPr lang="pt-BR" sz="2200" i="1" dirty="0" err="1"/>
              <a:t>what</a:t>
            </a:r>
            <a:r>
              <a:rPr lang="pt-BR" sz="2200" i="1" dirty="0"/>
              <a:t> </a:t>
            </a:r>
            <a:r>
              <a:rPr lang="pt-BR" sz="2200" i="1" dirty="0" err="1"/>
              <a:t>we</a:t>
            </a:r>
            <a:r>
              <a:rPr lang="pt-BR" sz="2200" i="1" dirty="0"/>
              <a:t> </a:t>
            </a:r>
            <a:r>
              <a:rPr lang="pt-BR" sz="2200" i="1" dirty="0" err="1"/>
              <a:t>need</a:t>
            </a:r>
            <a:r>
              <a:rPr lang="pt-BR" sz="2200" i="1" dirty="0"/>
              <a:t> </a:t>
            </a:r>
            <a:r>
              <a:rPr lang="pt-BR" sz="2200" i="1" dirty="0" err="1"/>
              <a:t>to</a:t>
            </a:r>
            <a:r>
              <a:rPr lang="pt-BR" sz="2200" i="1" dirty="0"/>
              <a:t> </a:t>
            </a:r>
            <a:r>
              <a:rPr lang="pt-BR" sz="2200" i="1" dirty="0" err="1"/>
              <a:t>measure</a:t>
            </a:r>
            <a:r>
              <a:rPr lang="pt-BR" sz="2200" i="1" dirty="0"/>
              <a:t> </a:t>
            </a:r>
            <a:r>
              <a:rPr lang="pt-BR" sz="2200" i="1" dirty="0" err="1"/>
              <a:t>to</a:t>
            </a:r>
            <a:r>
              <a:rPr lang="pt-BR" sz="2200" i="1" dirty="0"/>
              <a:t> </a:t>
            </a:r>
            <a:r>
              <a:rPr lang="pt-BR" sz="2200" i="1" dirty="0" err="1"/>
              <a:t>get</a:t>
            </a:r>
            <a:r>
              <a:rPr lang="pt-BR" sz="2200" i="1" dirty="0"/>
              <a:t> </a:t>
            </a:r>
            <a:r>
              <a:rPr lang="pt-BR" sz="2200" i="1" dirty="0" err="1"/>
              <a:t>that</a:t>
            </a:r>
            <a:r>
              <a:rPr lang="pt-BR" sz="2200" i="1" dirty="0"/>
              <a:t> </a:t>
            </a:r>
            <a:r>
              <a:rPr lang="pt-BR" sz="2200" i="1" dirty="0" err="1"/>
              <a:t>knowledge</a:t>
            </a:r>
            <a:r>
              <a:rPr lang="pt-BR" sz="2200" i="1" dirty="0"/>
              <a:t>, </a:t>
            </a:r>
            <a:r>
              <a:rPr lang="pt-BR" sz="2200" i="1" dirty="0" err="1"/>
              <a:t>and</a:t>
            </a:r>
            <a:r>
              <a:rPr lang="pt-BR" sz="2200" i="1" dirty="0"/>
              <a:t> </a:t>
            </a:r>
            <a:r>
              <a:rPr lang="pt-BR" sz="2200" i="1" dirty="0" err="1"/>
              <a:t>then</a:t>
            </a:r>
            <a:r>
              <a:rPr lang="pt-BR" sz="2200" i="1" dirty="0"/>
              <a:t> figure out </a:t>
            </a:r>
            <a:r>
              <a:rPr lang="pt-BR" sz="2200" i="1" dirty="0" err="1"/>
              <a:t>what</a:t>
            </a:r>
            <a:r>
              <a:rPr lang="pt-BR" sz="2200" i="1" dirty="0"/>
              <a:t> </a:t>
            </a:r>
            <a:r>
              <a:rPr lang="pt-BR" sz="2200" i="1" dirty="0" err="1"/>
              <a:t>product</a:t>
            </a:r>
            <a:r>
              <a:rPr lang="pt-BR" sz="2200" i="1" dirty="0"/>
              <a:t> </a:t>
            </a:r>
            <a:r>
              <a:rPr lang="pt-BR" sz="2200" i="1" dirty="0" err="1"/>
              <a:t>we</a:t>
            </a:r>
            <a:r>
              <a:rPr lang="pt-BR" sz="2200" i="1" dirty="0"/>
              <a:t> </a:t>
            </a:r>
            <a:r>
              <a:rPr lang="pt-BR" sz="2200" i="1" dirty="0" err="1"/>
              <a:t>need</a:t>
            </a:r>
            <a:r>
              <a:rPr lang="pt-BR" sz="2200" i="1" dirty="0"/>
              <a:t> </a:t>
            </a:r>
            <a:r>
              <a:rPr lang="pt-BR" sz="2200" i="1" dirty="0" err="1"/>
              <a:t>to</a:t>
            </a:r>
            <a:r>
              <a:rPr lang="pt-BR" sz="2200" i="1" dirty="0"/>
              <a:t> build </a:t>
            </a:r>
            <a:r>
              <a:rPr lang="pt-BR" sz="2200" i="1" dirty="0" err="1"/>
              <a:t>to</a:t>
            </a:r>
            <a:r>
              <a:rPr lang="pt-BR" sz="2200" i="1" dirty="0"/>
              <a:t> </a:t>
            </a:r>
            <a:r>
              <a:rPr lang="pt-BR" sz="2200" i="1" dirty="0" err="1"/>
              <a:t>run</a:t>
            </a:r>
            <a:r>
              <a:rPr lang="pt-BR" sz="2200" i="1" dirty="0"/>
              <a:t> </a:t>
            </a:r>
            <a:r>
              <a:rPr lang="pt-BR" sz="2200" i="1" dirty="0" err="1"/>
              <a:t>that</a:t>
            </a:r>
            <a:r>
              <a:rPr lang="pt-BR" sz="2200" i="1" dirty="0"/>
              <a:t> </a:t>
            </a:r>
            <a:r>
              <a:rPr lang="pt-BR" sz="2200" i="1" dirty="0" err="1"/>
              <a:t>experiment</a:t>
            </a:r>
            <a:r>
              <a:rPr lang="pt-BR" sz="2200" i="1" dirty="0"/>
              <a:t> </a:t>
            </a:r>
            <a:r>
              <a:rPr lang="pt-BR" sz="2200" i="1" dirty="0" err="1"/>
              <a:t>and</a:t>
            </a:r>
            <a:r>
              <a:rPr lang="pt-BR" sz="2200" i="1" dirty="0"/>
              <a:t> </a:t>
            </a:r>
            <a:r>
              <a:rPr lang="pt-BR" sz="2200" i="1" dirty="0" err="1"/>
              <a:t>get</a:t>
            </a:r>
            <a:r>
              <a:rPr lang="pt-BR" sz="2200" i="1" dirty="0"/>
              <a:t> </a:t>
            </a:r>
            <a:r>
              <a:rPr lang="pt-BR" sz="2200" i="1" dirty="0" err="1"/>
              <a:t>that</a:t>
            </a:r>
            <a:r>
              <a:rPr lang="pt-BR" sz="2200" i="1" dirty="0"/>
              <a:t> </a:t>
            </a:r>
            <a:r>
              <a:rPr lang="pt-BR" sz="2200" i="1" dirty="0" err="1"/>
              <a:t>measurement</a:t>
            </a:r>
            <a:r>
              <a:rPr lang="pt-BR" sz="2200" i="1" dirty="0"/>
              <a:t>.”</a:t>
            </a:r>
            <a:r>
              <a:rPr lang="pt-BR" sz="2200" dirty="0"/>
              <a:t> Eric Ries</a:t>
            </a:r>
          </a:p>
        </p:txBody>
      </p:sp>
      <p:pic>
        <p:nvPicPr>
          <p:cNvPr id="4" name="Imagem 3"/>
          <p:cNvPicPr>
            <a:picLocks noChangeAspect="1"/>
          </p:cNvPicPr>
          <p:nvPr/>
        </p:nvPicPr>
        <p:blipFill>
          <a:blip r:embed="rId2" cstate="screen"/>
          <a:stretch>
            <a:fillRect/>
          </a:stretch>
        </p:blipFill>
        <p:spPr>
          <a:xfrm>
            <a:off x="4091552" y="266764"/>
            <a:ext cx="6908981" cy="1714146"/>
          </a:xfrm>
          <a:prstGeom prst="rect">
            <a:avLst/>
          </a:prstGeom>
        </p:spPr>
      </p:pic>
    </p:spTree>
    <p:extLst>
      <p:ext uri="{BB962C8B-B14F-4D97-AF65-F5344CB8AC3E}">
        <p14:creationId xmlns:p14="http://schemas.microsoft.com/office/powerpoint/2010/main" val="569224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endParaRPr lang="pt-BR"/>
          </a:p>
        </p:txBody>
      </p:sp>
      <p:sp>
        <p:nvSpPr>
          <p:cNvPr id="6" name="Espaço Reservado para Conteúdo 5"/>
          <p:cNvSpPr>
            <a:spLocks noGrp="1"/>
          </p:cNvSpPr>
          <p:nvPr>
            <p:ph idx="1"/>
          </p:nvPr>
        </p:nvSpPr>
        <p:spPr/>
        <p:txBody>
          <a:bodyPr/>
          <a:lstStyle/>
          <a:p>
            <a:endParaRPr lang="pt-BR"/>
          </a:p>
        </p:txBody>
      </p:sp>
      <p:pic>
        <p:nvPicPr>
          <p:cNvPr id="8" name="Imagem 7"/>
          <p:cNvPicPr>
            <a:picLocks noChangeAspect="1"/>
          </p:cNvPicPr>
          <p:nvPr/>
        </p:nvPicPr>
        <p:blipFill>
          <a:blip r:embed="rId2" cstate="screen"/>
          <a:stretch>
            <a:fillRect/>
          </a:stretch>
        </p:blipFill>
        <p:spPr>
          <a:xfrm>
            <a:off x="0" y="0"/>
            <a:ext cx="11972291" cy="6858000"/>
          </a:xfrm>
          <a:prstGeom prst="rect">
            <a:avLst/>
          </a:prstGeom>
        </p:spPr>
      </p:pic>
    </p:spTree>
    <p:extLst>
      <p:ext uri="{BB962C8B-B14F-4D97-AF65-F5344CB8AC3E}">
        <p14:creationId xmlns:p14="http://schemas.microsoft.com/office/powerpoint/2010/main" val="1280210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Sobre o MVP</a:t>
            </a:r>
          </a:p>
        </p:txBody>
      </p:sp>
      <p:sp>
        <p:nvSpPr>
          <p:cNvPr id="3" name="Espaço Reservado para Conteúdo 2"/>
          <p:cNvSpPr>
            <a:spLocks noGrp="1"/>
          </p:cNvSpPr>
          <p:nvPr>
            <p:ph idx="1"/>
          </p:nvPr>
        </p:nvSpPr>
        <p:spPr>
          <a:xfrm>
            <a:off x="3671465" y="1208170"/>
            <a:ext cx="7905769" cy="4432516"/>
          </a:xfrm>
        </p:spPr>
        <p:txBody>
          <a:bodyPr>
            <a:noAutofit/>
          </a:bodyPr>
          <a:lstStyle/>
          <a:p>
            <a:r>
              <a:rPr lang="pt-BR" sz="2200" dirty="0"/>
              <a:t>”O grande segredo é reduzir o custo do erro ao nível mais baixo possível para poder errar o máximo que conseguir.” Sam Altman.</a:t>
            </a:r>
          </a:p>
          <a:p>
            <a:endParaRPr lang="pt-BR" sz="2200" dirty="0"/>
          </a:p>
          <a:p>
            <a:r>
              <a:rPr lang="pt-BR" sz="2200" dirty="0"/>
              <a:t>"Um MVP não é apenas uma versão podada do produto final (ou uma maneira de entregar o produto um pouco mais cedo). Na verdade, o MVP não precisa nem ser um produto. E não é algo que você constrói apenas uma vez para considerar seu trabalho realizado. Um MVP é um processo que você repete constantemente: identifique sua hipótese mais arriscada, ache a menor experiência possível para testar essa suposição e use os resultados da experiência para corrigir o curso das coisas” –</a:t>
            </a:r>
            <a:br>
              <a:rPr lang="pt-BR" sz="2200" dirty="0"/>
            </a:br>
            <a:r>
              <a:rPr lang="pt-BR" sz="2200" b="1" dirty="0"/>
              <a:t>MVP não é um produto, é um processo</a:t>
            </a:r>
            <a:r>
              <a:rPr lang="pt-BR" sz="2200" dirty="0"/>
              <a:t> (</a:t>
            </a:r>
            <a:r>
              <a:rPr lang="pt-BR" sz="2200" dirty="0" err="1"/>
              <a:t>Y</a:t>
            </a:r>
            <a:r>
              <a:rPr lang="pt-BR" sz="2200" dirty="0"/>
              <a:t> </a:t>
            </a:r>
            <a:r>
              <a:rPr lang="pt-BR" sz="2200" dirty="0" err="1"/>
              <a:t>Combinator</a:t>
            </a:r>
            <a:r>
              <a:rPr lang="pt-BR" sz="2200" dirty="0"/>
              <a:t>)</a:t>
            </a:r>
          </a:p>
        </p:txBody>
      </p:sp>
    </p:spTree>
    <p:extLst>
      <p:ext uri="{BB962C8B-B14F-4D97-AF65-F5344CB8AC3E}">
        <p14:creationId xmlns:p14="http://schemas.microsoft.com/office/powerpoint/2010/main" val="423328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Ideias de aplicações</a:t>
            </a:r>
          </a:p>
        </p:txBody>
      </p:sp>
      <p:sp>
        <p:nvSpPr>
          <p:cNvPr id="3" name="Espaço Reservado para Conteúdo 2"/>
          <p:cNvSpPr>
            <a:spLocks noGrp="1"/>
          </p:cNvSpPr>
          <p:nvPr>
            <p:ph idx="1"/>
          </p:nvPr>
        </p:nvSpPr>
        <p:spPr>
          <a:xfrm>
            <a:off x="3869267" y="1123837"/>
            <a:ext cx="7878447" cy="5120640"/>
          </a:xfrm>
        </p:spPr>
        <p:txBody>
          <a:bodyPr>
            <a:noAutofit/>
          </a:bodyPr>
          <a:lstStyle/>
          <a:p>
            <a:pPr marL="0" indent="0">
              <a:buNone/>
            </a:pPr>
            <a:r>
              <a:rPr lang="pt-BR" sz="2800" dirty="0"/>
              <a:t>Novas ferramentas têm facilitado muito a vida do empreendedor – </a:t>
            </a:r>
            <a:r>
              <a:rPr lang="pt-BR" sz="2800" dirty="0" err="1"/>
              <a:t>instapages</a:t>
            </a:r>
            <a:r>
              <a:rPr lang="pt-BR" sz="2800" dirty="0"/>
              <a:t>/</a:t>
            </a:r>
            <a:r>
              <a:rPr lang="pt-BR" sz="2800" dirty="0" err="1"/>
              <a:t>launchrock</a:t>
            </a:r>
            <a:r>
              <a:rPr lang="pt-BR" sz="2800" dirty="0"/>
              <a:t>, </a:t>
            </a:r>
            <a:r>
              <a:rPr lang="pt-BR" sz="2800" dirty="0" err="1"/>
              <a:t>whatsapp</a:t>
            </a:r>
            <a:r>
              <a:rPr lang="pt-BR" sz="2800" dirty="0"/>
              <a:t>, mailing etc. </a:t>
            </a:r>
            <a:r>
              <a:rPr lang="pt-BR" sz="3200" b="1" dirty="0"/>
              <a:t>Só não pode Google </a:t>
            </a:r>
            <a:r>
              <a:rPr lang="pt-BR" sz="3200" b="1" dirty="0" err="1"/>
              <a:t>Forms</a:t>
            </a:r>
            <a:r>
              <a:rPr lang="pt-BR" sz="2800" dirty="0"/>
              <a:t>!</a:t>
            </a:r>
          </a:p>
          <a:p>
            <a:endParaRPr lang="pt-BR" sz="2800" dirty="0"/>
          </a:p>
          <a:p>
            <a:pPr lvl="2"/>
            <a:r>
              <a:rPr lang="pt-BR" sz="2800" dirty="0" err="1"/>
              <a:t>Easy</a:t>
            </a:r>
            <a:r>
              <a:rPr lang="pt-BR" sz="2800" dirty="0"/>
              <a:t> Taxi (</a:t>
            </a:r>
            <a:r>
              <a:rPr lang="pt-BR" sz="2800" dirty="0" err="1"/>
              <a:t>landing</a:t>
            </a:r>
            <a:r>
              <a:rPr lang="pt-BR" sz="2800" dirty="0"/>
              <a:t> </a:t>
            </a:r>
            <a:r>
              <a:rPr lang="pt-BR" sz="2800" dirty="0" err="1"/>
              <a:t>page</a:t>
            </a:r>
            <a:r>
              <a:rPr lang="pt-BR" sz="2800" dirty="0"/>
              <a:t> e ligação para taxistas);</a:t>
            </a:r>
          </a:p>
          <a:p>
            <a:pPr lvl="2"/>
            <a:r>
              <a:rPr lang="pt-BR" sz="2800" dirty="0" err="1"/>
              <a:t>Scipopulis</a:t>
            </a:r>
            <a:r>
              <a:rPr lang="pt-BR" sz="2800" dirty="0"/>
              <a:t> (</a:t>
            </a:r>
            <a:r>
              <a:rPr lang="pt-BR" sz="2800" dirty="0" err="1"/>
              <a:t>whatsapp</a:t>
            </a:r>
            <a:r>
              <a:rPr lang="pt-BR" sz="2800" dirty="0"/>
              <a:t> e pontos de ônibus);</a:t>
            </a:r>
          </a:p>
          <a:p>
            <a:pPr lvl="2"/>
            <a:r>
              <a:rPr lang="pt-BR" sz="2800" dirty="0"/>
              <a:t>MOU (</a:t>
            </a:r>
            <a:r>
              <a:rPr lang="pt-BR" sz="2800" dirty="0" err="1"/>
              <a:t>memorandum</a:t>
            </a:r>
            <a:r>
              <a:rPr lang="pt-BR" sz="2800" dirty="0"/>
              <a:t> </a:t>
            </a:r>
            <a:r>
              <a:rPr lang="pt-BR" sz="2800" dirty="0" err="1"/>
              <a:t>of</a:t>
            </a:r>
            <a:r>
              <a:rPr lang="pt-BR" sz="2800" dirty="0"/>
              <a:t> </a:t>
            </a:r>
            <a:r>
              <a:rPr lang="pt-BR" sz="2800" dirty="0" err="1"/>
              <a:t>understanding</a:t>
            </a:r>
            <a:r>
              <a:rPr lang="pt-BR" sz="2800" dirty="0"/>
              <a:t>);</a:t>
            </a:r>
          </a:p>
          <a:p>
            <a:pPr lvl="2"/>
            <a:r>
              <a:rPr lang="pt-BR" sz="2800" dirty="0"/>
              <a:t>Village </a:t>
            </a:r>
            <a:r>
              <a:rPr lang="pt-BR" sz="2800" dirty="0" err="1"/>
              <a:t>Laundry</a:t>
            </a:r>
            <a:r>
              <a:rPr lang="pt-BR" sz="2800" dirty="0"/>
              <a:t> Service (manual); </a:t>
            </a:r>
          </a:p>
          <a:p>
            <a:pPr lvl="2"/>
            <a:r>
              <a:rPr lang="pt-BR" sz="2800" dirty="0" err="1"/>
              <a:t>Lean</a:t>
            </a:r>
            <a:r>
              <a:rPr lang="pt-BR" sz="2800" dirty="0"/>
              <a:t> </a:t>
            </a:r>
            <a:r>
              <a:rPr lang="pt-BR" sz="2800" dirty="0" err="1"/>
              <a:t>Survey</a:t>
            </a:r>
            <a:r>
              <a:rPr lang="pt-BR" sz="2800" dirty="0"/>
              <a:t> (</a:t>
            </a:r>
            <a:r>
              <a:rPr lang="pt-BR" sz="2800" b="1" dirty="0" err="1"/>
              <a:t>google</a:t>
            </a:r>
            <a:r>
              <a:rPr lang="pt-BR" sz="2800" b="1" dirty="0"/>
              <a:t> </a:t>
            </a:r>
            <a:r>
              <a:rPr lang="pt-BR" sz="2800" b="1" dirty="0" err="1"/>
              <a:t>forms</a:t>
            </a:r>
            <a:r>
              <a:rPr lang="pt-BR" sz="2800" dirty="0"/>
              <a:t> e eleições);</a:t>
            </a:r>
          </a:p>
          <a:p>
            <a:endParaRPr lang="pt-BR" sz="2800" dirty="0"/>
          </a:p>
        </p:txBody>
      </p:sp>
    </p:spTree>
    <p:extLst>
      <p:ext uri="{BB962C8B-B14F-4D97-AF65-F5344CB8AC3E}">
        <p14:creationId xmlns:p14="http://schemas.microsoft.com/office/powerpoint/2010/main" val="273163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Outras aplicações</a:t>
            </a:r>
          </a:p>
        </p:txBody>
      </p:sp>
      <p:sp>
        <p:nvSpPr>
          <p:cNvPr id="3" name="Espaço Reservado para Conteúdo 2"/>
          <p:cNvSpPr>
            <a:spLocks noGrp="1"/>
          </p:cNvSpPr>
          <p:nvPr>
            <p:ph idx="1"/>
          </p:nvPr>
        </p:nvSpPr>
        <p:spPr>
          <a:xfrm>
            <a:off x="3812582" y="511444"/>
            <a:ext cx="7919635" cy="6021700"/>
          </a:xfrm>
        </p:spPr>
        <p:txBody>
          <a:bodyPr>
            <a:noAutofit/>
          </a:bodyPr>
          <a:lstStyle/>
          <a:p>
            <a:r>
              <a:rPr lang="pt-BR" sz="2400" dirty="0" err="1"/>
              <a:t>Clorox</a:t>
            </a:r>
            <a:r>
              <a:rPr lang="pt-BR" sz="2400" dirty="0"/>
              <a:t> e o caso </a:t>
            </a:r>
            <a:r>
              <a:rPr lang="pt-BR" sz="2400" dirty="0" err="1"/>
              <a:t>GreenWorks</a:t>
            </a:r>
            <a:r>
              <a:rPr lang="pt-BR" sz="2400" dirty="0"/>
              <a:t>: Mary </a:t>
            </a:r>
            <a:r>
              <a:rPr lang="pt-BR" sz="2400" dirty="0" err="1"/>
              <a:t>Jo</a:t>
            </a:r>
            <a:r>
              <a:rPr lang="pt-BR" sz="2400" dirty="0"/>
              <a:t> Cook e Suzanne </a:t>
            </a:r>
            <a:r>
              <a:rPr lang="pt-BR" sz="2400" dirty="0" err="1"/>
              <a:t>Sengelmann</a:t>
            </a:r>
            <a:r>
              <a:rPr lang="pt-BR" sz="2400" dirty="0"/>
              <a:t>, executivas da </a:t>
            </a:r>
            <a:r>
              <a:rPr lang="pt-BR" sz="2400" dirty="0" err="1"/>
              <a:t>Clorox</a:t>
            </a:r>
            <a:r>
              <a:rPr lang="pt-BR" sz="2400" dirty="0"/>
              <a:t> buscando algo mais </a:t>
            </a:r>
            <a:r>
              <a:rPr lang="pt-BR" sz="2400" i="1" dirty="0" err="1"/>
              <a:t>eco-friendly</a:t>
            </a:r>
            <a:r>
              <a:rPr lang="pt-BR" sz="2400" i="1" dirty="0"/>
              <a:t> </a:t>
            </a:r>
            <a:r>
              <a:rPr lang="pt-BR" sz="2400" dirty="0"/>
              <a:t>em produtos de limpeza:</a:t>
            </a:r>
            <a:br>
              <a:rPr lang="pt-BR" sz="2400" dirty="0"/>
            </a:br>
            <a:endParaRPr lang="pt-BR" sz="2400" dirty="0"/>
          </a:p>
          <a:p>
            <a:pPr lvl="4"/>
            <a:r>
              <a:rPr lang="pt-BR" sz="2000" dirty="0"/>
              <a:t>Começaram a testar em casa novas formulações até encontrar algo biodegradável, dando certo, testaram com amigas.</a:t>
            </a:r>
          </a:p>
          <a:p>
            <a:pPr lvl="4"/>
            <a:r>
              <a:rPr lang="pt-BR" sz="2000" dirty="0"/>
              <a:t>Conversaram com os chefes, de modo informativo, e conseguiram um pequeno espaço no P&amp;D da </a:t>
            </a:r>
            <a:r>
              <a:rPr lang="pt-BR" sz="2000" dirty="0" err="1"/>
              <a:t>Clorox</a:t>
            </a:r>
            <a:r>
              <a:rPr lang="pt-BR" sz="2000" dirty="0"/>
              <a:t> para avançar.</a:t>
            </a:r>
          </a:p>
          <a:p>
            <a:pPr lvl="4"/>
            <a:r>
              <a:rPr lang="pt-BR" sz="2000" dirty="0"/>
              <a:t>Avançaram com testes internos, depois com um pequeno grupo de consumidores na Califórnia para depois lançar para o mercado. Primeiros anos de operação geraram centenas de milhões de dólares para a </a:t>
            </a:r>
            <a:r>
              <a:rPr lang="pt-BR" sz="2000" dirty="0" err="1"/>
              <a:t>Clorox</a:t>
            </a:r>
            <a:r>
              <a:rPr lang="pt-BR" sz="2000" dirty="0"/>
              <a:t>.</a:t>
            </a:r>
            <a:br>
              <a:rPr lang="pt-BR" sz="2400" dirty="0"/>
            </a:br>
            <a:endParaRPr lang="pt-BR" sz="2400" dirty="0"/>
          </a:p>
          <a:p>
            <a:r>
              <a:rPr lang="pt-BR" sz="2400" dirty="0" err="1"/>
              <a:t>Bethink</a:t>
            </a:r>
            <a:r>
              <a:rPr lang="pt-BR" sz="2400" dirty="0"/>
              <a:t>: inteligência artificial para atas laboratoriais – </a:t>
            </a:r>
            <a:r>
              <a:rPr lang="pt-BR" sz="2400" b="1" dirty="0" err="1"/>
              <a:t>google</a:t>
            </a:r>
            <a:r>
              <a:rPr lang="pt-BR" sz="2400" b="1" dirty="0"/>
              <a:t> </a:t>
            </a:r>
            <a:r>
              <a:rPr lang="pt-BR" sz="2400" b="1" dirty="0" err="1"/>
              <a:t>forms</a:t>
            </a:r>
            <a:r>
              <a:rPr lang="pt-BR" sz="2400" dirty="0"/>
              <a:t> + áudio de </a:t>
            </a:r>
            <a:r>
              <a:rPr lang="pt-BR" sz="2400" dirty="0" err="1"/>
              <a:t>whatsapp</a:t>
            </a:r>
            <a:r>
              <a:rPr lang="pt-BR" sz="2400" dirty="0"/>
              <a:t> e muito sangue no olho.</a:t>
            </a:r>
          </a:p>
        </p:txBody>
      </p:sp>
    </p:spTree>
    <p:extLst>
      <p:ext uri="{BB962C8B-B14F-4D97-AF65-F5344CB8AC3E}">
        <p14:creationId xmlns:p14="http://schemas.microsoft.com/office/powerpoint/2010/main" val="1888340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96639" y="650219"/>
            <a:ext cx="8911687" cy="1280890"/>
          </a:xfrm>
        </p:spPr>
        <p:txBody>
          <a:bodyPr/>
          <a:lstStyle/>
          <a:p>
            <a:pPr algn="r"/>
            <a:r>
              <a:rPr lang="pt-BR" b="1" i="1" dirty="0">
                <a:solidFill>
                  <a:schemeClr val="tx2">
                    <a:lumMod val="75000"/>
                  </a:schemeClr>
                </a:solidFill>
              </a:rPr>
              <a:t>“</a:t>
            </a:r>
            <a:r>
              <a:rPr lang="pt-BR" b="1" i="1" dirty="0" err="1">
                <a:solidFill>
                  <a:schemeClr val="tx2">
                    <a:lumMod val="75000"/>
                  </a:schemeClr>
                </a:solidFill>
              </a:rPr>
              <a:t>Make</a:t>
            </a:r>
            <a:r>
              <a:rPr lang="pt-BR" b="1" i="1" dirty="0">
                <a:solidFill>
                  <a:schemeClr val="tx2">
                    <a:lumMod val="75000"/>
                  </a:schemeClr>
                </a:solidFill>
              </a:rPr>
              <a:t> </a:t>
            </a:r>
            <a:r>
              <a:rPr lang="pt-BR" b="1" i="1" dirty="0" err="1">
                <a:solidFill>
                  <a:schemeClr val="tx2">
                    <a:lumMod val="75000"/>
                  </a:schemeClr>
                </a:solidFill>
              </a:rPr>
              <a:t>something</a:t>
            </a:r>
            <a:r>
              <a:rPr lang="pt-BR" b="1" i="1" dirty="0">
                <a:solidFill>
                  <a:schemeClr val="tx2">
                    <a:lumMod val="75000"/>
                  </a:schemeClr>
                </a:solidFill>
              </a:rPr>
              <a:t> </a:t>
            </a:r>
            <a:r>
              <a:rPr lang="pt-BR" b="1" i="1" dirty="0" err="1">
                <a:solidFill>
                  <a:schemeClr val="tx2">
                    <a:lumMod val="75000"/>
                  </a:schemeClr>
                </a:solidFill>
              </a:rPr>
              <a:t>people</a:t>
            </a:r>
            <a:r>
              <a:rPr lang="pt-BR" b="1" i="1" dirty="0">
                <a:solidFill>
                  <a:schemeClr val="tx2">
                    <a:lumMod val="75000"/>
                  </a:schemeClr>
                </a:solidFill>
              </a:rPr>
              <a:t> </a:t>
            </a:r>
            <a:r>
              <a:rPr lang="pt-BR" b="1" i="1" dirty="0" err="1">
                <a:solidFill>
                  <a:schemeClr val="tx2">
                    <a:lumMod val="75000"/>
                  </a:schemeClr>
                </a:solidFill>
              </a:rPr>
              <a:t>want</a:t>
            </a:r>
            <a:r>
              <a:rPr lang="pt-BR" b="1" i="1" dirty="0">
                <a:solidFill>
                  <a:schemeClr val="tx2">
                    <a:lumMod val="75000"/>
                  </a:schemeClr>
                </a:solidFill>
              </a:rPr>
              <a:t>.”</a:t>
            </a:r>
          </a:p>
        </p:txBody>
      </p:sp>
      <p:sp>
        <p:nvSpPr>
          <p:cNvPr id="3" name="CaixaDeTexto 2"/>
          <p:cNvSpPr txBox="1"/>
          <p:nvPr/>
        </p:nvSpPr>
        <p:spPr>
          <a:xfrm>
            <a:off x="5459896" y="2199861"/>
            <a:ext cx="5048430" cy="3785652"/>
          </a:xfrm>
          <a:prstGeom prst="rect">
            <a:avLst/>
          </a:prstGeom>
          <a:noFill/>
        </p:spPr>
        <p:txBody>
          <a:bodyPr wrap="square" rtlCol="0">
            <a:spAutoFit/>
          </a:bodyPr>
          <a:lstStyle/>
          <a:p>
            <a:pPr algn="r"/>
            <a:r>
              <a:rPr lang="en-US" sz="2400" dirty="0"/>
              <a:t>“I was trying to think of a phrase to convey how extreme your attention to users should be, and I realized Steve Jobs had already done it: </a:t>
            </a:r>
            <a:r>
              <a:rPr lang="en-US" sz="2400" b="1" dirty="0"/>
              <a:t>insanely great</a:t>
            </a:r>
            <a:r>
              <a:rPr lang="en-US" sz="2400" dirty="0"/>
              <a:t>. Steve wasn't just using ‘insanely’ as a synonym for ‘very’. He meant it more literally—</a:t>
            </a:r>
            <a:r>
              <a:rPr lang="en-US" sz="2400" b="1" dirty="0"/>
              <a:t>that one should focus on quality of execution to a degree that in everyday life would be considered pathological</a:t>
            </a:r>
            <a:r>
              <a:rPr lang="en-US" sz="2400" dirty="0"/>
              <a:t>.”</a:t>
            </a:r>
            <a:endParaRPr lang="pt-BR" sz="2400" dirty="0"/>
          </a:p>
        </p:txBody>
      </p:sp>
    </p:spTree>
    <p:extLst>
      <p:ext uri="{BB962C8B-B14F-4D97-AF65-F5344CB8AC3E}">
        <p14:creationId xmlns:p14="http://schemas.microsoft.com/office/powerpoint/2010/main" val="1192302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err="1"/>
              <a:t>Airbnb</a:t>
            </a:r>
            <a:r>
              <a:rPr lang="pt-BR" b="1" dirty="0"/>
              <a:t> e a construção de um </a:t>
            </a:r>
            <a:r>
              <a:rPr lang="pt-BR" b="1" i="1" dirty="0" err="1"/>
              <a:t>marketplace</a:t>
            </a:r>
            <a:r>
              <a:rPr lang="pt-BR" b="1" i="1" dirty="0"/>
              <a:t> </a:t>
            </a:r>
          </a:p>
        </p:txBody>
      </p:sp>
      <p:sp>
        <p:nvSpPr>
          <p:cNvPr id="3" name="Espaço Reservado para Conteúdo 2"/>
          <p:cNvSpPr>
            <a:spLocks noGrp="1"/>
          </p:cNvSpPr>
          <p:nvPr>
            <p:ph idx="1"/>
          </p:nvPr>
        </p:nvSpPr>
        <p:spPr>
          <a:xfrm>
            <a:off x="3737112" y="768626"/>
            <a:ext cx="7794003" cy="5420139"/>
          </a:xfrm>
        </p:spPr>
        <p:txBody>
          <a:bodyPr>
            <a:normAutofit lnSpcReduction="10000"/>
          </a:bodyPr>
          <a:lstStyle/>
          <a:p>
            <a:pPr marL="0" indent="0">
              <a:buNone/>
            </a:pPr>
            <a:r>
              <a:rPr lang="pt-BR" sz="2400" dirty="0" err="1"/>
              <a:t>Airbnb</a:t>
            </a:r>
            <a:r>
              <a:rPr lang="pt-BR" sz="2400" dirty="0"/>
              <a:t> descobriu que o grande gancho do negócio eram fotos bem feitas dos ambientes oferecidos – começaram assim a ir de porta em porta fotografando os apartamentos. A estratégia gerou um grande retorno e tornou-se mais estruturada com a contratação de fotógrafos, modelo que existe até hoje na empresa.</a:t>
            </a:r>
          </a:p>
          <a:p>
            <a:pPr marL="0" indent="0">
              <a:buNone/>
            </a:pPr>
            <a:endParaRPr lang="pt-BR" sz="2400" dirty="0"/>
          </a:p>
          <a:p>
            <a:pPr marL="0" indent="0">
              <a:buNone/>
            </a:pPr>
            <a:r>
              <a:rPr lang="pt-BR" sz="2400" dirty="0"/>
              <a:t>Após compreender o perfil do usuário, imergir profundamente na relação com os mesmos. Exemplo – fundadores do </a:t>
            </a:r>
            <a:r>
              <a:rPr lang="pt-BR" sz="2400" dirty="0" err="1"/>
              <a:t>Pinterest</a:t>
            </a:r>
            <a:r>
              <a:rPr lang="pt-BR" sz="2400" dirty="0"/>
              <a:t>, ao perceberem o interesse de designers pela plataforma, começaram a frequentar eventos e conferências de design para </a:t>
            </a:r>
            <a:r>
              <a:rPr lang="pt-BR" sz="2400" b="1" dirty="0"/>
              <a:t>recrutar manualmente</a:t>
            </a:r>
            <a:r>
              <a:rPr lang="pt-BR" sz="2400" dirty="0"/>
              <a:t>.</a:t>
            </a:r>
          </a:p>
          <a:p>
            <a:pPr marL="0" indent="0">
              <a:buNone/>
            </a:pPr>
            <a:endParaRPr lang="pt-BR" sz="2400" dirty="0"/>
          </a:p>
          <a:p>
            <a:pPr marL="0" indent="0">
              <a:buNone/>
            </a:pPr>
            <a:r>
              <a:rPr lang="en-US" sz="2400" i="1" dirty="0"/>
              <a:t>“The feedback you get from engaging directly with your earliest users will be the best you ever get.”</a:t>
            </a:r>
            <a:endParaRPr lang="pt-BR" sz="2400" i="1" dirty="0"/>
          </a:p>
        </p:txBody>
      </p:sp>
    </p:spTree>
    <p:extLst>
      <p:ext uri="{BB962C8B-B14F-4D97-AF65-F5344CB8AC3E}">
        <p14:creationId xmlns:p14="http://schemas.microsoft.com/office/powerpoint/2010/main" val="864022565"/>
      </p:ext>
    </p:extLst>
  </p:cSld>
  <p:clrMapOvr>
    <a:masterClrMapping/>
  </p:clrMapOvr>
</p:sld>
</file>

<file path=ppt/theme/theme1.xml><?xml version="1.0" encoding="utf-8"?>
<a:theme xmlns:a="http://schemas.openxmlformats.org/drawingml/2006/main" name="Quadro">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TM03457475[[fn=Quadro]]</Template>
  <TotalTime>1860</TotalTime>
  <Words>1438</Words>
  <Application>Microsoft Macintosh PowerPoint</Application>
  <PresentationFormat>Widescreen</PresentationFormat>
  <Paragraphs>56</Paragraphs>
  <Slides>14</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Calibri</vt:lpstr>
      <vt:lpstr>Corbel</vt:lpstr>
      <vt:lpstr>Helvetica</vt:lpstr>
      <vt:lpstr>Wingdings 2</vt:lpstr>
      <vt:lpstr>Quadro</vt:lpstr>
      <vt:lpstr>Aula 4 – Validação</vt:lpstr>
      <vt:lpstr>Apresentação do PowerPoint</vt:lpstr>
      <vt:lpstr>O conceito de MVP: livros ”Four Steps to the Epiphany” e ”Lean Startup”.</vt:lpstr>
      <vt:lpstr>Apresentação do PowerPoint</vt:lpstr>
      <vt:lpstr>Sobre o MVP</vt:lpstr>
      <vt:lpstr>Ideias de aplicações</vt:lpstr>
      <vt:lpstr>Outras aplicações</vt:lpstr>
      <vt:lpstr>“Make something people want.”</vt:lpstr>
      <vt:lpstr>Airbnb e a construção de um marketplace </vt:lpstr>
      <vt:lpstr>Stripe e sua “collison installation”</vt:lpstr>
      <vt:lpstr>Startups envolvendo Hardware – Pebble e Meraki</vt:lpstr>
      <vt:lpstr>Consultoria como suporte ao produto - Viaweb</vt:lpstr>
      <vt:lpstr>“Do things that don’t scale.”</vt:lpstr>
      <vt:lpstr>O conceito de MVP: livros ”Four Steps to the Epiphany” e ”Lean Startup”.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3 – Usuário, usuário, usuário.</dc:title>
  <dc:creator>Arthur Araujo</dc:creator>
  <cp:lastModifiedBy>Artur Tavares Vilas Boas Ribeiro</cp:lastModifiedBy>
  <cp:revision>29</cp:revision>
  <dcterms:created xsi:type="dcterms:W3CDTF">2018-03-20T18:44:27Z</dcterms:created>
  <dcterms:modified xsi:type="dcterms:W3CDTF">2020-10-02T13:45:23Z</dcterms:modified>
</cp:coreProperties>
</file>