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428" r:id="rId3"/>
    <p:sldId id="344" r:id="rId4"/>
    <p:sldId id="321" r:id="rId5"/>
    <p:sldId id="429" r:id="rId6"/>
    <p:sldId id="430" r:id="rId7"/>
    <p:sldId id="431" r:id="rId8"/>
    <p:sldId id="320" r:id="rId9"/>
    <p:sldId id="432" r:id="rId10"/>
    <p:sldId id="433" r:id="rId11"/>
    <p:sldId id="338" r:id="rId12"/>
    <p:sldId id="434" r:id="rId13"/>
    <p:sldId id="389" r:id="rId14"/>
    <p:sldId id="437" r:id="rId15"/>
    <p:sldId id="435" r:id="rId16"/>
    <p:sldId id="438" r:id="rId17"/>
    <p:sldId id="439" r:id="rId18"/>
    <p:sldId id="443" r:id="rId19"/>
    <p:sldId id="440" r:id="rId20"/>
    <p:sldId id="442" r:id="rId21"/>
    <p:sldId id="44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82662" autoAdjust="0"/>
  </p:normalViewPr>
  <p:slideViewPr>
    <p:cSldViewPr snapToGrid="0">
      <p:cViewPr varScale="1">
        <p:scale>
          <a:sx n="73" d="100"/>
          <a:sy n="73" d="100"/>
        </p:scale>
        <p:origin x="810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80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1AA7C-8C18-46DD-B83A-2D915531BDF6}" type="datetimeFigureOut">
              <a:rPr lang="pt-BR" smtClean="0"/>
              <a:t>27/10/2023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23EEF-6ED8-442C-AEFD-EFADD0D4CB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321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23EEF-6ED8-442C-AEFD-EFADD0D4CB9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118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23EEF-6ED8-442C-AEFD-EFADD0D4CB93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485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514F007-DD45-49BB-B8C7-FF8B24ACD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4E833E-60E5-4B3C-AF42-969C6EF74CC1}" type="slidenum">
              <a:rPr kumimoji="0" lang="pt-BR" altLang="pt-BR" sz="1200" smtClean="0">
                <a:latin typeface="Times New Roman" panose="02020603050405020304" pitchFamily="18" charset="0"/>
              </a:rPr>
              <a:pPr/>
              <a:t>4</a:t>
            </a:fld>
            <a:endParaRPr kumimoji="0"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B86D34C-8926-4319-A390-AAA53CFE6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B3D4296-5F53-4E83-A253-AB7D06743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39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514F007-DD45-49BB-B8C7-FF8B24ACD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4E833E-60E5-4B3C-AF42-969C6EF74CC1}" type="slidenum">
              <a:rPr kumimoji="0" lang="pt-BR" altLang="pt-BR" sz="1200" smtClean="0">
                <a:latin typeface="Times New Roman" panose="02020603050405020304" pitchFamily="18" charset="0"/>
              </a:rPr>
              <a:pPr/>
              <a:t>5</a:t>
            </a:fld>
            <a:endParaRPr kumimoji="0"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B86D34C-8926-4319-A390-AAA53CFE6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B3D4296-5F53-4E83-A253-AB7D06743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39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63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514F007-DD45-49BB-B8C7-FF8B24ACD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4E833E-60E5-4B3C-AF42-969C6EF74CC1}" type="slidenum">
              <a:rPr kumimoji="0" lang="pt-BR" altLang="pt-BR" sz="1200" smtClean="0">
                <a:latin typeface="Times New Roman" panose="02020603050405020304" pitchFamily="18" charset="0"/>
              </a:rPr>
              <a:pPr/>
              <a:t>6</a:t>
            </a:fld>
            <a:endParaRPr kumimoji="0"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B86D34C-8926-4319-A390-AAA53CFE6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B3D4296-5F53-4E83-A253-AB7D06743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39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54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514F007-DD45-49BB-B8C7-FF8B24ACD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E4E833E-60E5-4B3C-AF42-969C6EF74CC1}" type="slidenum">
              <a:rPr kumimoji="0" lang="pt-BR" altLang="pt-BR" sz="1200" smtClean="0">
                <a:latin typeface="Times New Roman" panose="02020603050405020304" pitchFamily="18" charset="0"/>
              </a:rPr>
              <a:pPr/>
              <a:t>7</a:t>
            </a:fld>
            <a:endParaRPr kumimoji="0"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B86D34C-8926-4319-A390-AAA53CFE6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B3D4296-5F53-4E83-A253-AB7D06743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39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8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156C5C9-8380-461C-AA5E-5C3BEFBBA9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46BA138-05A7-4922-9A11-A4F451079ECB}" type="slidenum">
              <a:rPr kumimoji="0" lang="pt-BR" altLang="pt-BR" sz="1200" smtClean="0">
                <a:latin typeface="Times New Roman" panose="02020603050405020304" pitchFamily="18" charset="0"/>
              </a:rPr>
              <a:pPr/>
              <a:t>8</a:t>
            </a:fld>
            <a:endParaRPr kumimoji="0"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40ACAE6-2BCE-414B-9BDE-09B2201E99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87551BB-4EB2-4CCF-BD53-330A1B59F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39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156C5C9-8380-461C-AA5E-5C3BEFBBA9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46BA138-05A7-4922-9A11-A4F451079ECB}" type="slidenum">
              <a:rPr kumimoji="0" lang="pt-BR" altLang="pt-BR" sz="1200" smtClean="0">
                <a:latin typeface="Times New Roman" panose="02020603050405020304" pitchFamily="18" charset="0"/>
              </a:rPr>
              <a:pPr/>
              <a:t>9</a:t>
            </a:fld>
            <a:endParaRPr kumimoji="0"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40ACAE6-2BCE-414B-9BDE-09B2201E99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87551BB-4EB2-4CCF-BD53-330A1B59F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39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051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156C5C9-8380-461C-AA5E-5C3BEFBBA9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46BA138-05A7-4922-9A11-A4F451079ECB}" type="slidenum">
              <a:rPr kumimoji="0" lang="pt-BR" altLang="pt-BR" sz="1200" smtClean="0">
                <a:latin typeface="Times New Roman" panose="02020603050405020304" pitchFamily="18" charset="0"/>
              </a:rPr>
              <a:pPr/>
              <a:t>10</a:t>
            </a:fld>
            <a:endParaRPr kumimoji="0"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40ACAE6-2BCE-414B-9BDE-09B2201E99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A87551BB-4EB2-4CCF-BD53-330A1B59F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643438"/>
            <a:ext cx="5486400" cy="4397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69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23EEF-6ED8-442C-AEFD-EFADD0D4CB93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07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4450" y="965200"/>
            <a:ext cx="7372350" cy="3404680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pt-BR" sz="6600" b="1" dirty="0"/>
              <a:t>Teorias do </a:t>
            </a:r>
            <a:r>
              <a:rPr lang="pt-BR" sz="6600" b="1" dirty="0" smtClean="0"/>
              <a:t>Currículo: em pauta as questões étnico -raciais</a:t>
            </a:r>
            <a:endParaRPr lang="pt-BR" sz="6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54450" y="4503906"/>
            <a:ext cx="7372350" cy="235409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pt-BR" sz="3200" b="1" dirty="0"/>
              <a:t>Profa. Noeli Prestes Padilha Rivas – FFCLRP/USP</a:t>
            </a:r>
          </a:p>
          <a:p>
            <a:pPr algn="l">
              <a:spcBef>
                <a:spcPts val="0"/>
              </a:spcBef>
            </a:pPr>
            <a:r>
              <a:rPr lang="pt-BR" sz="3200" b="1" dirty="0"/>
              <a:t>noerivas@ffclrp.usp.br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120608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2">
            <a:extLst>
              <a:ext uri="{FF2B5EF4-FFF2-40B4-BE49-F238E27FC236}">
                <a16:creationId xmlns:a16="http://schemas.microsoft.com/office/drawing/2014/main" id="{DEF67F3F-630B-4513-BC18-661372F92B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28800" y="6096000"/>
            <a:ext cx="1905000" cy="609600"/>
          </a:xfrm>
          <a:ln>
            <a:miter lim="800000"/>
            <a:headEnd/>
            <a:tailEnd/>
          </a:ln>
        </p:spPr>
        <p:txBody>
          <a:bodyPr wrap="square"/>
          <a:lstStyle/>
          <a:p>
            <a:pPr>
              <a:defRPr/>
            </a:pPr>
            <a:fld id="{AC46B1AB-0713-4E49-8B7D-1D85E3CA7906}" type="datetime1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29699" name="Espaço Reservado para Número de Slide 4">
            <a:extLst>
              <a:ext uri="{FF2B5EF4-FFF2-40B4-BE49-F238E27FC236}">
                <a16:creationId xmlns:a16="http://schemas.microsoft.com/office/drawing/2014/main" id="{74B38913-06EB-43F6-B4FC-BF6D61CB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6038" rIns="91440" bIns="46038" numCol="1" rtlCol="0" anchor="ctr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0997E0F-0E45-44CC-9175-2C25BF9BA37B}" type="slidenum">
              <a:rPr lang="pt-BR" altLang="pt-BR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t-BR" altLang="pt-BR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D93C21F5-B2B8-4381-BAA3-24CBA5A453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87626" y="609600"/>
            <a:ext cx="8080375" cy="825500"/>
          </a:xfrm>
        </p:spPr>
        <p:txBody>
          <a:bodyPr/>
          <a:lstStyle/>
          <a:p>
            <a:r>
              <a:rPr lang="pt-BR" altLang="pt-BR" b="1" dirty="0" smtClean="0">
                <a:latin typeface="Tahoma" panose="020B0604030504040204" pitchFamily="34" charset="0"/>
              </a:rPr>
              <a:t>Aproximações com o Tema</a:t>
            </a:r>
            <a:endParaRPr lang="pt-BR" altLang="pt-BR" b="1" dirty="0">
              <a:latin typeface="Tahoma" panose="020B0604030504040204" pitchFamily="34" charset="0"/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E4418FA7-19EE-4BDE-9E50-1103248FECD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12876"/>
            <a:ext cx="8540750" cy="5622925"/>
          </a:xfrm>
        </p:spPr>
        <p:txBody>
          <a:bodyPr vert="horz" lIns="92075" tIns="45720" rIns="92075" bIns="45720" rtlCol="0" anchor="ctr">
            <a:normAutofit fontScale="775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 </a:t>
            </a:r>
            <a:r>
              <a:rPr lang="pt-BR" alt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Compreendem o </a:t>
            </a:r>
            <a:r>
              <a:rPr lang="pt-BR" altLang="pt-BR" sz="36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campo  </a:t>
            </a:r>
            <a:r>
              <a:rPr lang="pt-BR" altLang="pt-BR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epistemológico  como  sendo ‘</a:t>
            </a:r>
            <a:r>
              <a:rPr lang="pt-BR" altLang="pt-BR" sz="36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espaços tempos</a:t>
            </a:r>
            <a:r>
              <a:rPr lang="pt-BR" altLang="pt-BR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’ de  </a:t>
            </a:r>
            <a:r>
              <a:rPr lang="pt-BR" altLang="pt-BR" sz="36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poder; 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o  diálogo  com  autoras  e  escritoras feministas  negras  é  uma  forma  de  enfrentamento  ao  </a:t>
            </a:r>
            <a:r>
              <a:rPr lang="pt-BR" altLang="pt-BR" sz="36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epistemicídio</a:t>
            </a:r>
            <a:r>
              <a:rPr lang="pt-BR" altLang="pt-BR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, 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que  tem  sido  uma  estratégia </a:t>
            </a:r>
            <a:r>
              <a:rPr lang="pt-BR" alt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utilizada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desde o período colonial com o objetivo de inferiorizar, desqualificar e tentar anular toda produção de conhecimento intelectual de escritores/as e autores/as negros/as. </a:t>
            </a:r>
            <a:endParaRPr lang="pt-BR" altLang="pt-BR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alt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Aliás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, resultado do racismo  estrutural  (ALMEIDA,  2019)  que  permeia  a  sociedade,  busca-se  o  rebaixamento  da  capacidade cognitiva dos povos negros, negando-lhes o acesso à educação de qualidade.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pt-BR" altLang="pt-BR" sz="36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62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3CFEE3B-D13C-46A8-B008-F9D3EAB84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1450" y="404814"/>
            <a:ext cx="7956550" cy="1493837"/>
          </a:xfrm>
        </p:spPr>
        <p:txBody>
          <a:bodyPr/>
          <a:lstStyle/>
          <a:p>
            <a:r>
              <a:rPr lang="pt-BR" altLang="pt-BR" sz="4400" b="1" dirty="0" smtClean="0"/>
              <a:t>Encontro: Diálogo de Mulheres Submissas</a:t>
            </a:r>
            <a:endParaRPr lang="pt-BR" altLang="pt-BR" sz="4400" b="1" dirty="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3772043-6871-41B7-8DB1-A85F24E887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6" y="1905000"/>
            <a:ext cx="8893175" cy="476408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altLang="pt-BR" sz="2800" dirty="0">
                <a:latin typeface="Tahoma" panose="020B0604030504040204" pitchFamily="34" charset="0"/>
              </a:rPr>
              <a:t>O </a:t>
            </a:r>
            <a:r>
              <a:rPr lang="pt-BR" altLang="pt-BR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enegrecimento dos espaços de poder e decisão </a:t>
            </a:r>
            <a:r>
              <a:rPr lang="pt-BR" altLang="pt-BR" sz="2800" dirty="0">
                <a:latin typeface="Tahoma" panose="020B0604030504040204" pitchFamily="34" charset="0"/>
              </a:rPr>
              <a:t>como: o poder executivo, legislativo, judiciário; os  cargos  de  chefia  em  instituições  públicas  e  privadas;  a  ampliação  do  acesso  da  população  negra  às universidades  públicas;  a  produção  de  narrativas  contra  hegemônicas;  a  apresentação  de  outras expressões  culturais,  epistemologias;  a  participação  na  organização  das  políticas  públicas  e  das  ações afirmativas,  </a:t>
            </a:r>
            <a:r>
              <a:rPr lang="pt-BR" altLang="pt-BR" sz="2800" b="1" dirty="0">
                <a:solidFill>
                  <a:srgbClr val="FF0000"/>
                </a:solidFill>
                <a:latin typeface="Tahoma" panose="020B0604030504040204" pitchFamily="34" charset="0"/>
              </a:rPr>
              <a:t>são  essenciais  para  promovermos  a  igualdade  </a:t>
            </a:r>
            <a:r>
              <a:rPr lang="pt-BR" altLang="pt-BR" sz="28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racial.</a:t>
            </a:r>
            <a:endParaRPr lang="pt-BR" altLang="pt-BR" sz="28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3CFEE3B-D13C-46A8-B008-F9D3EAB84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1450" y="404814"/>
            <a:ext cx="7956550" cy="1493837"/>
          </a:xfrm>
        </p:spPr>
        <p:txBody>
          <a:bodyPr/>
          <a:lstStyle/>
          <a:p>
            <a:r>
              <a:rPr lang="pt-BR" altLang="pt-BR" sz="4400" b="1" dirty="0" smtClean="0"/>
              <a:t>Encontro: Diálogo de Mulheres Submissas</a:t>
            </a:r>
            <a:endParaRPr lang="pt-BR" altLang="pt-BR" sz="4400" b="1" dirty="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3772043-6871-41B7-8DB1-A85F24E887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6" y="1905000"/>
            <a:ext cx="9968683" cy="47640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altLang="pt-BR" dirty="0" smtClean="0">
                <a:latin typeface="Tahoma" panose="020B0604030504040204" pitchFamily="34" charset="0"/>
              </a:rPr>
              <a:t>Ressaltamos  </a:t>
            </a:r>
            <a:r>
              <a:rPr lang="pt-BR" altLang="pt-BR" dirty="0">
                <a:latin typeface="Tahoma" panose="020B0604030504040204" pitchFamily="34" charset="0"/>
              </a:rPr>
              <a:t>ainda  que  a  </a:t>
            </a:r>
            <a:r>
              <a:rPr lang="pt-BR" altLang="pt-BR" b="1" dirty="0">
                <a:solidFill>
                  <a:srgbClr val="FF0000"/>
                </a:solidFill>
                <a:latin typeface="Tahoma" panose="020B0604030504040204" pitchFamily="34" charset="0"/>
              </a:rPr>
              <a:t>garantia  de políticas públicas e a </a:t>
            </a:r>
            <a:r>
              <a:rPr lang="pt-BR" altLang="pt-BR" dirty="0">
                <a:latin typeface="Tahoma" panose="020B0604030504040204" pitchFamily="34" charset="0"/>
              </a:rPr>
              <a:t>ampliação da oferta dos serviços públicos nas áreas de educação, saúde, assistência social,  trabalho,  moradia  e  saneamento  básico,  buscam  combater  a  exclusão  social  e  racial,  já  que  a pobreza neste país tem cor (CARNEIRO, 2019); (RIBEIRO, 2019b</a:t>
            </a:r>
            <a:r>
              <a:rPr lang="pt-BR" altLang="pt-BR" dirty="0" smtClean="0">
                <a:latin typeface="Tahoma" panose="020B060403050404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t-BR" altLang="pt-BR" dirty="0">
                <a:latin typeface="Tahoma" panose="020B0604030504040204" pitchFamily="34" charset="0"/>
              </a:rPr>
              <a:t>Trazer à tona as histórias das heroínas negras foi a maneira que encontramos de evidenciar que as </a:t>
            </a:r>
            <a:r>
              <a:rPr lang="pt-BR" altLang="pt-BR" b="1" dirty="0">
                <a:solidFill>
                  <a:srgbClr val="FF0000"/>
                </a:solidFill>
                <a:latin typeface="Tahoma" panose="020B0604030504040204" pitchFamily="34" charset="0"/>
              </a:rPr>
              <a:t>nossas </a:t>
            </a:r>
            <a:r>
              <a:rPr lang="pt-BR" altLang="pt-BR" b="1" dirty="0" err="1">
                <a:solidFill>
                  <a:srgbClr val="FF0000"/>
                </a:solidFill>
                <a:latin typeface="Tahoma" panose="020B0604030504040204" pitchFamily="34" charset="0"/>
              </a:rPr>
              <a:t>re-existências</a:t>
            </a:r>
            <a:r>
              <a:rPr lang="pt-BR" altLang="pt-BR" b="1" dirty="0">
                <a:solidFill>
                  <a:srgbClr val="FF0000"/>
                </a:solidFill>
                <a:latin typeface="Tahoma" panose="020B0604030504040204" pitchFamily="34" charset="0"/>
              </a:rPr>
              <a:t> são ancestrais,</a:t>
            </a:r>
            <a:r>
              <a:rPr lang="pt-BR" altLang="pt-BR" dirty="0">
                <a:latin typeface="Tahoma" panose="020B0604030504040204" pitchFamily="34" charset="0"/>
              </a:rPr>
              <a:t> isto é, guardamos em nós parte das histórias dessas guerreiras, a fim de que elas possam nos inspirar a continuarmos praticando as nossas insubmissões coloniais em Viana, conectando as  nossas  práticas  ecológicas  com  as  ações  educativas  antirracistas  contra  as  relações  de </a:t>
            </a:r>
            <a:r>
              <a:rPr lang="pt-BR" altLang="pt-BR" dirty="0" smtClean="0">
                <a:latin typeface="Tahoma" panose="020B0604030504040204" pitchFamily="34" charset="0"/>
              </a:rPr>
              <a:t>dominação.</a:t>
            </a:r>
            <a:endParaRPr lang="pt-BR" altLang="pt-BR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351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C736F-CEB2-473E-8E73-9BC03AF29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73269"/>
            <a:ext cx="10350337" cy="956441"/>
          </a:xfrm>
        </p:spPr>
        <p:txBody>
          <a:bodyPr>
            <a:normAutofit/>
          </a:bodyPr>
          <a:lstStyle/>
          <a:p>
            <a:r>
              <a:rPr lang="pt-BR" b="1" dirty="0" smtClean="0"/>
              <a:t>Considerações Finais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70252A-88B8-4BDA-9373-DBEB776D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0" y="1077686"/>
            <a:ext cx="10477500" cy="57803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t-BR" sz="3200" dirty="0"/>
              <a:t>O encontro diálogo de mulheres insubmissas, foi um </a:t>
            </a:r>
            <a:r>
              <a:rPr lang="pt-BR" sz="3200" b="1" dirty="0">
                <a:solidFill>
                  <a:srgbClr val="FF0000"/>
                </a:solidFill>
              </a:rPr>
              <a:t>momento formativo para conversarmos sobre as nossas práticas ecológicas insubmissas que são atravessadas pela nossa condição de mulheres</a:t>
            </a:r>
            <a:r>
              <a:rPr lang="pt-BR" sz="3200" dirty="0"/>
              <a:t>, em sua maioria, negras, mães, trabalhadoras, professoras, militantes e estudantes de graduação, pós-graduação lato sensu e stricto sensu e que estão aprendendo que a libertação do racismo e do patriarcado fazem parte de uma luta constante, que deve ser vivenciada na coletividade, por isso assumem o </a:t>
            </a:r>
            <a:r>
              <a:rPr lang="pt-BR" sz="3200" dirty="0" smtClean="0"/>
              <a:t>compromisso com </a:t>
            </a:r>
            <a:r>
              <a:rPr lang="pt-BR" sz="3200" dirty="0"/>
              <a:t>a educação antirracista enquanto parte de uma filosofia de vida.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95069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800" b="1" dirty="0"/>
              <a:t>RELAÇÕES ÉTNICO-RACIAIS, EDUCAÇÃO E DESCOLONIZAÇÃO DOS CURRÍCULOS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8309" y="3996266"/>
            <a:ext cx="7074713" cy="1882019"/>
          </a:xfrm>
        </p:spPr>
        <p:txBody>
          <a:bodyPr>
            <a:noAutofit/>
          </a:bodyPr>
          <a:lstStyle/>
          <a:p>
            <a:r>
              <a:rPr lang="pt-BR" sz="3200" b="1" dirty="0" err="1"/>
              <a:t>Nilma</a:t>
            </a:r>
            <a:r>
              <a:rPr lang="pt-BR" sz="3200" b="1" dirty="0"/>
              <a:t> Lino </a:t>
            </a:r>
            <a:r>
              <a:rPr lang="pt-BR" sz="3200" b="1" dirty="0" smtClean="0"/>
              <a:t>Gomes</a:t>
            </a:r>
          </a:p>
          <a:p>
            <a:r>
              <a:rPr lang="pt-BR" sz="3200" b="1" dirty="0"/>
              <a:t>Currículo sem Fronteiras, v.12, n.1, pp. 98-109, Jan/</a:t>
            </a:r>
            <a:r>
              <a:rPr lang="pt-BR" sz="3200" b="1" dirty="0" err="1"/>
              <a:t>Abr</a:t>
            </a:r>
            <a:r>
              <a:rPr lang="pt-BR" sz="3200" b="1" dirty="0"/>
              <a:t> 2012</a:t>
            </a:r>
          </a:p>
        </p:txBody>
      </p:sp>
    </p:spTree>
    <p:extLst>
      <p:ext uri="{BB962C8B-B14F-4D97-AF65-F5344CB8AC3E}">
        <p14:creationId xmlns:p14="http://schemas.microsoft.com/office/powerpoint/2010/main" val="4524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4451" y="685800"/>
            <a:ext cx="7648573" cy="17525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b="1" dirty="0"/>
              <a:t> </a:t>
            </a:r>
          </a:p>
        </p:txBody>
      </p:sp>
      <p:sp>
        <p:nvSpPr>
          <p:cNvPr id="88066" name="Espaço Reservado para Conteúdo 2"/>
          <p:cNvSpPr>
            <a:spLocks noGrp="1"/>
          </p:cNvSpPr>
          <p:nvPr>
            <p:ph idx="1"/>
          </p:nvPr>
        </p:nvSpPr>
        <p:spPr>
          <a:xfrm>
            <a:off x="2220686" y="496389"/>
            <a:ext cx="9282337" cy="6198325"/>
          </a:xfrm>
        </p:spPr>
        <p:txBody>
          <a:bodyPr anchor="t">
            <a:noAutofit/>
          </a:bodyPr>
          <a:lstStyle/>
          <a:p>
            <a:pPr>
              <a:buFont typeface="Wingdings" pitchFamily="2" charset="2"/>
              <a:buChar char="q"/>
            </a:pPr>
            <a:endParaRPr lang="pt-BR" sz="4000" dirty="0" smtClean="0"/>
          </a:p>
          <a:p>
            <a:pPr>
              <a:buFont typeface="Wingdings" pitchFamily="2" charset="2"/>
              <a:buChar char="q"/>
            </a:pPr>
            <a:r>
              <a:rPr lang="pt-BR" sz="4000" dirty="0" smtClean="0"/>
              <a:t>As </a:t>
            </a:r>
            <a:r>
              <a:rPr lang="pt-BR" sz="4000" dirty="0"/>
              <a:t>indagações ao currículo que </a:t>
            </a:r>
            <a:r>
              <a:rPr lang="pt-BR" sz="4000" dirty="0" err="1"/>
              <a:t>vêem</a:t>
            </a:r>
            <a:r>
              <a:rPr lang="pt-BR" sz="4000" dirty="0"/>
              <a:t> das trajetórias </a:t>
            </a:r>
            <a:r>
              <a:rPr lang="pt-BR" sz="4000" dirty="0" smtClean="0"/>
              <a:t>afro-brasileiras</a:t>
            </a:r>
          </a:p>
          <a:p>
            <a:pPr>
              <a:buFont typeface="Wingdings" pitchFamily="2" charset="2"/>
              <a:buChar char="q"/>
            </a:pPr>
            <a:r>
              <a:rPr lang="pt-BR" sz="4000" dirty="0"/>
              <a:t>Descolonizar os currículos: um desafio à luz da LDB alterada pela Lei </a:t>
            </a:r>
            <a:r>
              <a:rPr lang="pt-BR" sz="4000" dirty="0" smtClean="0"/>
              <a:t> n° 10639/o3</a:t>
            </a:r>
          </a:p>
          <a:p>
            <a:pPr>
              <a:buFont typeface="Wingdings" pitchFamily="2" charset="2"/>
              <a:buChar char="q"/>
            </a:pPr>
            <a:r>
              <a:rPr lang="pt-BR" sz="4000" dirty="0" smtClean="0"/>
              <a:t>Descolonização do currículo.</a:t>
            </a:r>
            <a:endParaRPr lang="pt-BR" sz="4000" dirty="0"/>
          </a:p>
          <a:p>
            <a:pPr>
              <a:buFont typeface="Wingdings" pitchFamily="2" charset="2"/>
              <a:buChar char="q"/>
            </a:pPr>
            <a:endParaRPr lang="pt-BR" sz="4000" dirty="0" smtClean="0"/>
          </a:p>
          <a:p>
            <a:pPr>
              <a:buFont typeface="Wingdings" pitchFamily="2" charset="2"/>
              <a:buChar char="q"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7787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4311" y="-169817"/>
            <a:ext cx="10018713" cy="2090058"/>
          </a:xfrm>
        </p:spPr>
        <p:txBody>
          <a:bodyPr/>
          <a:lstStyle/>
          <a:p>
            <a:r>
              <a:rPr lang="pt-BR" b="1" dirty="0" smtClean="0"/>
              <a:t>RESUMO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84311" y="1658983"/>
            <a:ext cx="10018712" cy="413221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/>
              <a:t>Este artigo discute </a:t>
            </a:r>
            <a:r>
              <a:rPr lang="pt-BR" sz="3200" b="1" dirty="0">
                <a:solidFill>
                  <a:srgbClr val="FF0000"/>
                </a:solidFill>
              </a:rPr>
              <a:t>as tensões e os processos de descolonização dos currículos na escola brasileira</a:t>
            </a:r>
            <a:r>
              <a:rPr lang="pt-BR" sz="3200" dirty="0"/>
              <a:t>. Enfatiza a possibilidade de uma mudança epistemológica e política no que se refere ao trato da questão étnico-racial na escola e na teoria educacional proporcionada pela introdução obrigatória do ensino de História da África e das culturas afro-brasileiras nos currículos das escolas públicas e particulares do ensino fundamental e médio. </a:t>
            </a:r>
            <a:endParaRPr lang="pt-BR" sz="32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sz="3200" dirty="0" smtClean="0"/>
              <a:t>Palavras-chave</a:t>
            </a:r>
            <a:r>
              <a:rPr lang="pt-BR" sz="3200" dirty="0"/>
              <a:t>: Currículo; educação; relações étnico-raciais; descolonização </a:t>
            </a:r>
          </a:p>
        </p:txBody>
      </p:sp>
    </p:spTree>
    <p:extLst>
      <p:ext uri="{BB962C8B-B14F-4D97-AF65-F5344CB8AC3E}">
        <p14:creationId xmlns:p14="http://schemas.microsoft.com/office/powerpoint/2010/main" val="34628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97725" y="927463"/>
            <a:ext cx="1058091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/>
              <a:t>As indagações ao currículo que </a:t>
            </a:r>
            <a:r>
              <a:rPr lang="pt-BR" sz="3600" b="1" dirty="0" err="1"/>
              <a:t>vêem</a:t>
            </a:r>
            <a:r>
              <a:rPr lang="pt-BR" sz="3600" b="1" dirty="0"/>
              <a:t> das trajetórias </a:t>
            </a:r>
            <a:r>
              <a:rPr lang="pt-BR" sz="3600" b="1" dirty="0" smtClean="0"/>
              <a:t>afro-brasileiras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600" dirty="0" smtClean="0"/>
              <a:t>Um </a:t>
            </a:r>
            <a:r>
              <a:rPr lang="pt-BR" sz="3600" b="1" dirty="0">
                <a:solidFill>
                  <a:srgbClr val="FF0000"/>
                </a:solidFill>
              </a:rPr>
              <a:t>paradigma que não separa corporeidade</a:t>
            </a:r>
            <a:r>
              <a:rPr lang="pt-BR" sz="3600" b="1" dirty="0" smtClean="0">
                <a:solidFill>
                  <a:srgbClr val="FF0000"/>
                </a:solidFill>
              </a:rPr>
              <a:t>,</a:t>
            </a:r>
            <a:endParaRPr lang="pt-BR" sz="3600" b="1" dirty="0">
              <a:solidFill>
                <a:srgbClr val="FF0000"/>
              </a:solidFill>
            </a:endParaRPr>
          </a:p>
          <a:p>
            <a:r>
              <a:rPr lang="pt-BR" sz="3600" b="1" dirty="0">
                <a:solidFill>
                  <a:srgbClr val="FF0000"/>
                </a:solidFill>
              </a:rPr>
              <a:t>cognição, emoção, política e arte. </a:t>
            </a:r>
            <a:endParaRPr lang="pt-BR" sz="36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600" dirty="0" smtClean="0"/>
              <a:t>Um </a:t>
            </a:r>
            <a:r>
              <a:rPr lang="pt-BR" sz="3600" dirty="0"/>
              <a:t>paradigma que compreende que não há </a:t>
            </a:r>
            <a:r>
              <a:rPr lang="pt-BR" sz="3600" dirty="0" smtClean="0"/>
              <a:t>hierarquias entre </a:t>
            </a:r>
            <a:r>
              <a:rPr lang="pt-BR" sz="3600" dirty="0"/>
              <a:t>conhecimentos, saberes e culturas, mas, sim, uma história de dominação, exploração</a:t>
            </a:r>
            <a:r>
              <a:rPr lang="pt-BR" sz="3600" dirty="0" smtClean="0"/>
              <a:t>, e </a:t>
            </a:r>
            <a:r>
              <a:rPr lang="pt-BR" sz="3600" dirty="0"/>
              <a:t>colonização que deu origem a um </a:t>
            </a:r>
            <a:r>
              <a:rPr lang="pt-BR" sz="3600" b="1" dirty="0">
                <a:solidFill>
                  <a:srgbClr val="FF0000"/>
                </a:solidFill>
              </a:rPr>
              <a:t>processo de hierarquização de conhecimentos, </a:t>
            </a:r>
            <a:r>
              <a:rPr lang="pt-BR" sz="3600" b="1" dirty="0" smtClean="0">
                <a:solidFill>
                  <a:srgbClr val="FF0000"/>
                </a:solidFill>
              </a:rPr>
              <a:t>culturas e </a:t>
            </a:r>
            <a:r>
              <a:rPr lang="pt-BR" sz="3600" b="1" dirty="0">
                <a:solidFill>
                  <a:srgbClr val="FF0000"/>
                </a:solidFill>
              </a:rPr>
              <a:t>povos</a:t>
            </a:r>
            <a:r>
              <a:rPr lang="pt-BR" sz="36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pt-BR" sz="3200" dirty="0" smtClean="0"/>
              <a:t> 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287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489167" y="679268"/>
            <a:ext cx="104894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/>
              <a:t>As indagações ao currículo que </a:t>
            </a:r>
            <a:r>
              <a:rPr lang="pt-BR" sz="3600" b="1" dirty="0" err="1"/>
              <a:t>vêem</a:t>
            </a:r>
            <a:r>
              <a:rPr lang="pt-BR" sz="3600" b="1" dirty="0"/>
              <a:t> das trajetórias </a:t>
            </a:r>
            <a:r>
              <a:rPr lang="pt-BR" sz="3600" b="1" dirty="0" smtClean="0"/>
              <a:t>afro-brasileiras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600" dirty="0" smtClean="0"/>
              <a:t>Processo </a:t>
            </a:r>
            <a:r>
              <a:rPr lang="pt-BR" sz="3600" dirty="0"/>
              <a:t>esse que ainda precisa ser rompido e superado e que se dá em </a:t>
            </a:r>
            <a:r>
              <a:rPr lang="pt-BR" sz="3600" dirty="0" smtClean="0"/>
              <a:t>um </a:t>
            </a:r>
            <a:r>
              <a:rPr lang="pt-BR" sz="3600" b="1" dirty="0" smtClean="0">
                <a:solidFill>
                  <a:srgbClr val="FF0000"/>
                </a:solidFill>
              </a:rPr>
              <a:t>contexto </a:t>
            </a:r>
            <a:r>
              <a:rPr lang="pt-BR" sz="3600" b="1" dirty="0">
                <a:solidFill>
                  <a:srgbClr val="FF0000"/>
                </a:solidFill>
              </a:rPr>
              <a:t>tenso de choque </a:t>
            </a:r>
            <a:r>
              <a:rPr lang="pt-BR" sz="3600" dirty="0"/>
              <a:t>entre paradigmas no qual algumas culturas e formas de </a:t>
            </a:r>
            <a:r>
              <a:rPr lang="pt-BR" sz="3600" dirty="0" smtClean="0"/>
              <a:t>conhecer o </a:t>
            </a:r>
            <a:r>
              <a:rPr lang="pt-BR" sz="3600" dirty="0"/>
              <a:t>mundo se tornaram dominantes em detrimento de outras por meio de formas explícitas </a:t>
            </a:r>
            <a:r>
              <a:rPr lang="pt-BR" sz="3600" dirty="0" smtClean="0"/>
              <a:t>e simbólicas </a:t>
            </a:r>
            <a:r>
              <a:rPr lang="pt-BR" sz="3600" dirty="0"/>
              <a:t>de força e violência. </a:t>
            </a:r>
          </a:p>
        </p:txBody>
      </p:sp>
    </p:spTree>
    <p:extLst>
      <p:ext uri="{BB962C8B-B14F-4D97-AF65-F5344CB8AC3E}">
        <p14:creationId xmlns:p14="http://schemas.microsoft.com/office/powerpoint/2010/main" val="279384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672046" y="248194"/>
            <a:ext cx="103065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600" b="1" dirty="0"/>
              <a:t>Descolonizar os currículos: um desafio à luz da LDB alterada pela Lei </a:t>
            </a:r>
            <a:r>
              <a:rPr lang="pt-BR" sz="3600" b="1" dirty="0" smtClean="0"/>
              <a:t>nº 10639/0310.639/03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600" b="1" dirty="0">
                <a:solidFill>
                  <a:srgbClr val="FF0000"/>
                </a:solidFill>
              </a:rPr>
              <a:t>Descolonizar os currículos é mais um desafio para a educação escolar. </a:t>
            </a:r>
            <a:endParaRPr lang="pt-BR" sz="36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600" dirty="0" smtClean="0"/>
              <a:t>Muito </a:t>
            </a:r>
            <a:r>
              <a:rPr lang="pt-BR" sz="3600" dirty="0"/>
              <a:t>já denunciamos sobre a rigidez das </a:t>
            </a:r>
            <a:r>
              <a:rPr lang="pt-BR" sz="3600" dirty="0" smtClean="0"/>
              <a:t>matrizes </a:t>
            </a:r>
            <a:r>
              <a:rPr lang="pt-BR" sz="3600" dirty="0"/>
              <a:t>curriculares, o empobrecimento do caráter </a:t>
            </a:r>
            <a:r>
              <a:rPr lang="pt-BR" sz="3600" dirty="0" err="1" smtClean="0"/>
              <a:t>conteudista</a:t>
            </a:r>
            <a:r>
              <a:rPr lang="pt-BR" sz="3600" dirty="0"/>
              <a:t> </a:t>
            </a:r>
            <a:r>
              <a:rPr lang="pt-BR" sz="3600" dirty="0" smtClean="0"/>
              <a:t>dos </a:t>
            </a:r>
            <a:r>
              <a:rPr lang="pt-BR" sz="3600" dirty="0"/>
              <a:t>currículos, a necessidade de diálogo entre escola, currículo e realidade social, a necessidade de formar professores e professoras reflexivos e sobre as culturas negadas e silenciadas nos currículos. </a:t>
            </a:r>
            <a:endParaRPr lang="pt-BR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4260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PRÁTICAS ANTIRRACISTAS NOS PROCESSOS CURRICULARES COM AS REDES EDUCATIVAS COTIDIANAS DAS MULHERES NA BACIA DO RIO FORMATE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Edilene Machado dos Santos e Soler Gonzalez. Revista </a:t>
            </a:r>
            <a:r>
              <a:rPr lang="pt-BR" sz="2800" b="1" dirty="0"/>
              <a:t>Espaço do Currículo, v. 15, n. x, p. 1-18, 2022</a:t>
            </a:r>
            <a:r>
              <a:rPr lang="pt-BR" sz="2800" b="1" dirty="0" smtClean="0"/>
              <a:t>.</a:t>
            </a:r>
            <a:endParaRPr lang="pt-BR" sz="2800" b="1" dirty="0"/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218809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54926" y="195943"/>
            <a:ext cx="1003227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Novas indagações ou um novo contexto</a:t>
            </a:r>
            <a:r>
              <a:rPr lang="pt-BR" sz="2800" b="1" dirty="0" smtClean="0">
                <a:solidFill>
                  <a:srgbClr val="FF0000"/>
                </a:solidFill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800" dirty="0"/>
              <a:t>Numa perspectiva de </a:t>
            </a:r>
            <a:r>
              <a:rPr lang="pt-BR" sz="2800" b="1" dirty="0">
                <a:solidFill>
                  <a:srgbClr val="FF0000"/>
                </a:solidFill>
              </a:rPr>
              <a:t>descolonização dos currículos </a:t>
            </a:r>
            <a:r>
              <a:rPr lang="pt-BR" sz="2800" dirty="0"/>
              <a:t>e na compreensão das rupturas epistemológicas e culturais trazidas pela questão racial na educação brasileira, </a:t>
            </a:r>
            <a:r>
              <a:rPr lang="pt-BR" sz="2800" dirty="0" smtClean="0"/>
              <a:t>esse </a:t>
            </a:r>
            <a:r>
              <a:rPr lang="pt-BR" sz="2800" dirty="0"/>
              <a:t>olhar é um alerta importante. </a:t>
            </a:r>
            <a:endParaRPr lang="pt-BR" sz="28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800" dirty="0" smtClean="0"/>
              <a:t>A </a:t>
            </a:r>
            <a:r>
              <a:rPr lang="pt-BR" sz="2800" dirty="0"/>
              <a:t>compreensão das formas por meio das quais a cultura negra, as questões de gênero, a juventude, as lutas dos movimentos sociais e dos grupos populares são marginalizadas, tratadas de maneira desconectada com a vida social mais ampla e até mesmo discriminadas no cotidiano da escola e nos currículos pode ser considerado </a:t>
            </a:r>
            <a:r>
              <a:rPr lang="pt-BR" sz="2800" b="1" dirty="0">
                <a:solidFill>
                  <a:srgbClr val="FF0000"/>
                </a:solidFill>
              </a:rPr>
              <a:t>um avanço e uma ruptura epistemológica no campo educacional</a:t>
            </a:r>
            <a:r>
              <a:rPr lang="pt-BR" sz="2800" b="1" dirty="0" smtClean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800" dirty="0" smtClean="0"/>
              <a:t> </a:t>
            </a:r>
            <a:r>
              <a:rPr lang="pt-BR" sz="2800" dirty="0"/>
              <a:t>Na escola, </a:t>
            </a:r>
            <a:r>
              <a:rPr lang="pt-BR" sz="2800" b="1" dirty="0">
                <a:solidFill>
                  <a:srgbClr val="FF0000"/>
                </a:solidFill>
              </a:rPr>
              <a:t>no currículo e na sala de aula</a:t>
            </a:r>
            <a:r>
              <a:rPr lang="pt-BR" sz="2800" dirty="0"/>
              <a:t>, convivem de maneira tensa valores, ideologias, símbolos, interpretações, vivências e </a:t>
            </a:r>
            <a:r>
              <a:rPr lang="pt-BR" sz="2800" dirty="0" smtClean="0"/>
              <a:t>preconceitos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03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580606" y="0"/>
            <a:ext cx="10398034" cy="7111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2800" b="1" dirty="0"/>
              <a:t>As indagações ao currículo que </a:t>
            </a:r>
            <a:r>
              <a:rPr lang="pt-BR" sz="2800" b="1" dirty="0" err="1"/>
              <a:t>vêem</a:t>
            </a:r>
            <a:r>
              <a:rPr lang="pt-BR" sz="2800" b="1" dirty="0"/>
              <a:t> das trajetórias </a:t>
            </a:r>
            <a:r>
              <a:rPr lang="pt-BR" sz="2800" b="1" dirty="0" smtClean="0"/>
              <a:t>afro-brasileiras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 smtClean="0"/>
              <a:t>Tal </a:t>
            </a:r>
            <a:r>
              <a:rPr lang="pt-BR" sz="3200" dirty="0"/>
              <a:t>processo resultou na </a:t>
            </a:r>
            <a:r>
              <a:rPr lang="pt-BR" sz="3200" b="1" dirty="0">
                <a:solidFill>
                  <a:srgbClr val="FF0000"/>
                </a:solidFill>
              </a:rPr>
              <a:t>hegemonia de um </a:t>
            </a:r>
            <a:r>
              <a:rPr lang="pt-BR" sz="3200" b="1" dirty="0" smtClean="0">
                <a:solidFill>
                  <a:srgbClr val="FF0000"/>
                </a:solidFill>
              </a:rPr>
              <a:t>conhecimento em </a:t>
            </a:r>
            <a:r>
              <a:rPr lang="pt-BR" sz="3200" b="1" dirty="0">
                <a:solidFill>
                  <a:srgbClr val="FF0000"/>
                </a:solidFill>
              </a:rPr>
              <a:t>detrimento de outro e a instauração de um imaginário </a:t>
            </a:r>
            <a:r>
              <a:rPr lang="pt-BR" sz="3200" dirty="0"/>
              <a:t>que vê de forma hierarquizada </a:t>
            </a:r>
            <a:r>
              <a:rPr lang="pt-BR" sz="3200" dirty="0" smtClean="0"/>
              <a:t>e inferior </a:t>
            </a:r>
            <a:r>
              <a:rPr lang="pt-BR" sz="3200" dirty="0"/>
              <a:t>as culturas, povos e grupos étnico-raciais que estão fora do paradigma </a:t>
            </a:r>
            <a:r>
              <a:rPr lang="pt-BR" sz="3200" dirty="0" smtClean="0"/>
              <a:t>considerado civilizado </a:t>
            </a:r>
            <a:r>
              <a:rPr lang="pt-BR" sz="3200" dirty="0"/>
              <a:t>e culto, a saber, o eixo do Ocidente, ou o “Norte” colonial</a:t>
            </a:r>
            <a:r>
              <a:rPr lang="pt-BR" sz="32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/>
              <a:t>Só </a:t>
            </a:r>
            <a:r>
              <a:rPr lang="pt-BR" sz="3200" b="1" dirty="0">
                <a:solidFill>
                  <a:srgbClr val="FF0000"/>
                </a:solidFill>
              </a:rPr>
              <a:t>compreendendo a radicalidade dessas questões e desse contexto </a:t>
            </a:r>
            <a:r>
              <a:rPr lang="pt-BR" sz="3200" dirty="0"/>
              <a:t>é que </a:t>
            </a:r>
            <a:r>
              <a:rPr lang="pt-BR" sz="3200" dirty="0" smtClean="0"/>
              <a:t>poderemos mudar </a:t>
            </a:r>
            <a:r>
              <a:rPr lang="pt-BR" sz="3200" dirty="0"/>
              <a:t>o registro e o paradigma de conhecimento com os quais trabalhamos na educação.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t-BR" sz="3200" dirty="0"/>
              <a:t>Esse é um dos passos para uma inovação curricular na escola e para uma </a:t>
            </a:r>
            <a:r>
              <a:rPr lang="pt-BR" sz="3200" dirty="0" smtClean="0"/>
              <a:t>ruptura epistemológica </a:t>
            </a:r>
            <a:r>
              <a:rPr lang="pt-BR" sz="3200" dirty="0"/>
              <a:t>e cultural.</a:t>
            </a:r>
          </a:p>
        </p:txBody>
      </p:sp>
    </p:spTree>
    <p:extLst>
      <p:ext uri="{BB962C8B-B14F-4D97-AF65-F5344CB8AC3E}">
        <p14:creationId xmlns:p14="http://schemas.microsoft.com/office/powerpoint/2010/main" val="41389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068" name="Rectangle 70">
            <a:extLst>
              <a:ext uri="{FF2B5EF4-FFF2-40B4-BE49-F238E27FC236}">
                <a16:creationId xmlns:a16="http://schemas.microsoft.com/office/drawing/2014/main" id="{24DFAAE7-061D-4086-99EC-872CB30508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4451" y="685800"/>
            <a:ext cx="7648573" cy="17525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b="1" dirty="0"/>
              <a:t> </a:t>
            </a:r>
          </a:p>
        </p:txBody>
      </p:sp>
      <p:sp>
        <p:nvSpPr>
          <p:cNvPr id="88069" name="Rectangle 72">
            <a:extLst>
              <a:ext uri="{FF2B5EF4-FFF2-40B4-BE49-F238E27FC236}">
                <a16:creationId xmlns:a16="http://schemas.microsoft.com/office/drawing/2014/main" id="{E7570099-A243-48DD-9EAE-36F4AC095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8070" name="Freeform 6">
            <a:extLst>
              <a:ext uri="{FF2B5EF4-FFF2-40B4-BE49-F238E27FC236}">
                <a16:creationId xmlns:a16="http://schemas.microsoft.com/office/drawing/2014/main" id="{45E4A74B-6514-424A-ADFA-C232FA6B90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1"/>
            <a:ext cx="858884" cy="2780957"/>
          </a:xfrm>
          <a:custGeom>
            <a:avLst/>
            <a:gdLst/>
            <a:ahLst/>
            <a:cxnLst/>
            <a:rect l="0" t="0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id="{F61C5C86-C785-4B92-9F2D-133B8B8C24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1"/>
            <a:ext cx="835810" cy="2671495"/>
          </a:xfrm>
          <a:custGeom>
            <a:avLst/>
            <a:gdLst/>
            <a:ahLst/>
            <a:cxnLst/>
            <a:rect l="0" t="0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</p:sp>
      <p:sp>
        <p:nvSpPr>
          <p:cNvPr id="79" name="Freeform 12">
            <a:extLst>
              <a:ext uri="{FF2B5EF4-FFF2-40B4-BE49-F238E27FC236}">
                <a16:creationId xmlns:a16="http://schemas.microsoft.com/office/drawing/2014/main" id="{954D0BF9-002C-4D3A-A222-C166094A5D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5830"/>
            <a:ext cx="2175413" cy="4272171"/>
          </a:xfrm>
          <a:custGeom>
            <a:avLst/>
            <a:gdLst/>
            <a:ahLst/>
            <a:cxnLst/>
            <a:rect l="0" t="0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81" name="Freeform 13">
            <a:extLst>
              <a:ext uri="{FF2B5EF4-FFF2-40B4-BE49-F238E27FC236}">
                <a16:creationId xmlns:a16="http://schemas.microsoft.com/office/drawing/2014/main" id="{6080EB6E-D69F-43B1-91EC-75C3033425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9078" y="2695292"/>
            <a:ext cx="2690743" cy="4162709"/>
          </a:xfrm>
          <a:custGeom>
            <a:avLst/>
            <a:gdLst/>
            <a:ahLst/>
            <a:cxnLst/>
            <a:rect l="0" t="0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1BA816A-EE68-4A96-BA05-73303B2F4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5233" y="2690532"/>
            <a:ext cx="2904320" cy="4167469"/>
          </a:xfrm>
          <a:custGeom>
            <a:avLst/>
            <a:gdLst>
              <a:gd name="connsiteX0" fmla="*/ 0 w 2904320"/>
              <a:gd name="connsiteY0" fmla="*/ 0 h 4167469"/>
              <a:gd name="connsiteX1" fmla="*/ 288431 w 2904320"/>
              <a:gd name="connsiteY1" fmla="*/ 90425 h 4167469"/>
              <a:gd name="connsiteX2" fmla="*/ 2904320 w 2904320"/>
              <a:gd name="connsiteY2" fmla="*/ 3220465 h 4167469"/>
              <a:gd name="connsiteX3" fmla="*/ 2904320 w 2904320"/>
              <a:gd name="connsiteY3" fmla="*/ 4167469 h 4167469"/>
              <a:gd name="connsiteX4" fmla="*/ 2694589 w 2904320"/>
              <a:gd name="connsiteY4" fmla="*/ 4167469 h 4167469"/>
              <a:gd name="connsiteX5" fmla="*/ 3846 w 2904320"/>
              <a:gd name="connsiteY5" fmla="*/ 4759 h 4167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4320" h="4167469">
                <a:moveTo>
                  <a:pt x="0" y="0"/>
                </a:moveTo>
                <a:lnTo>
                  <a:pt x="288431" y="90425"/>
                </a:lnTo>
                <a:lnTo>
                  <a:pt x="2904320" y="3220465"/>
                </a:lnTo>
                <a:lnTo>
                  <a:pt x="2904320" y="4167469"/>
                </a:lnTo>
                <a:lnTo>
                  <a:pt x="2694589" y="4167469"/>
                </a:lnTo>
                <a:lnTo>
                  <a:pt x="3846" y="475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85" name="Freeform 15">
            <a:extLst>
              <a:ext uri="{FF2B5EF4-FFF2-40B4-BE49-F238E27FC236}">
                <a16:creationId xmlns:a16="http://schemas.microsoft.com/office/drawing/2014/main" id="{22A94CDB-5D63-4C75-9CB6-6C18CDF37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41424" y="2581071"/>
            <a:ext cx="2894568" cy="4276930"/>
          </a:xfrm>
          <a:custGeom>
            <a:avLst/>
            <a:gdLst/>
            <a:ahLst/>
            <a:cxnLst/>
            <a:rect l="0" t="0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88066" name="Espaço Reservado para Conteúdo 2"/>
          <p:cNvSpPr>
            <a:spLocks noGrp="1"/>
          </p:cNvSpPr>
          <p:nvPr>
            <p:ph idx="1"/>
          </p:nvPr>
        </p:nvSpPr>
        <p:spPr>
          <a:xfrm>
            <a:off x="3854451" y="2666999"/>
            <a:ext cx="7648572" cy="4027715"/>
          </a:xfrm>
        </p:spPr>
        <p:txBody>
          <a:bodyPr anchor="t"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pt-BR" sz="4000" dirty="0" smtClean="0"/>
              <a:t>Introdução</a:t>
            </a:r>
          </a:p>
          <a:p>
            <a:pPr>
              <a:buFont typeface="Wingdings" pitchFamily="2" charset="2"/>
              <a:buChar char="q"/>
            </a:pPr>
            <a:r>
              <a:rPr lang="pt-BR" sz="4000" dirty="0" smtClean="0"/>
              <a:t>Aproximações com o Tema</a:t>
            </a:r>
          </a:p>
          <a:p>
            <a:pPr>
              <a:buFont typeface="Wingdings" pitchFamily="2" charset="2"/>
              <a:buChar char="q"/>
            </a:pPr>
            <a:r>
              <a:rPr lang="pt-BR" sz="4000" dirty="0" smtClean="0"/>
              <a:t>Encontro: diálogo  de mulheres insubmissas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70984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B3642-2148-4315-9675-2C7503C224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28800" y="6096000"/>
            <a:ext cx="1905000" cy="609600"/>
          </a:xfrm>
          <a:ln>
            <a:miter lim="800000"/>
            <a:headEnd/>
            <a:tailEnd/>
          </a:ln>
        </p:spPr>
        <p:txBody>
          <a:bodyPr wrap="square"/>
          <a:lstStyle/>
          <a:p>
            <a:pPr>
              <a:defRPr/>
            </a:pPr>
            <a:fld id="{57DBC4D8-6F61-4846-A768-1124497672F2}" type="datetime1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31747" name="Espaço Reservado para Número de Slide 5">
            <a:extLst>
              <a:ext uri="{FF2B5EF4-FFF2-40B4-BE49-F238E27FC236}">
                <a16:creationId xmlns:a16="http://schemas.microsoft.com/office/drawing/2014/main" id="{4C7552B4-87E2-421E-9B5D-F546AA07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6038" rIns="91440" bIns="46038" numCol="1" rtlCol="0" anchor="ctr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43E2BFA-0066-484C-A090-91AE58794510}" type="slidenum">
              <a:rPr lang="pt-BR" altLang="pt-BR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t-BR" altLang="pt-BR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7C75E0C5-AEB6-4BA7-BF70-D62912C42A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5188" y="404814"/>
            <a:ext cx="8532812" cy="1347787"/>
          </a:xfrm>
        </p:spPr>
        <p:txBody>
          <a:bodyPr/>
          <a:lstStyle/>
          <a:p>
            <a:r>
              <a:rPr lang="pt-BR" altLang="pt-BR" b="1" dirty="0" smtClean="0"/>
              <a:t>Introdução</a:t>
            </a:r>
            <a:endParaRPr lang="pt-BR" altLang="pt-BR" b="1" dirty="0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9B8264AB-E17E-4AE8-ABCD-4AA92918533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060576"/>
            <a:ext cx="8915400" cy="4645025"/>
          </a:xfrm>
        </p:spPr>
        <p:txBody>
          <a:bodyPr vert="horz" lIns="92075" tIns="45720" rIns="92075" bIns="45720" rtlCol="0" anchor="ctr"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altLang="pt-BR" sz="3200" dirty="0" smtClean="0">
                <a:latin typeface="Tahoma" panose="020B0604030504040204" pitchFamily="34" charset="0"/>
              </a:rPr>
              <a:t>Este  </a:t>
            </a:r>
            <a:r>
              <a:rPr lang="pt-BR" altLang="pt-BR" sz="3200" dirty="0">
                <a:latin typeface="Tahoma" panose="020B0604030504040204" pitchFamily="34" charset="0"/>
              </a:rPr>
              <a:t>artigo  dialoga  com  as  </a:t>
            </a:r>
            <a:r>
              <a:rPr lang="pt-BR" altLang="pt-BR" sz="3200" dirty="0" err="1">
                <a:latin typeface="Tahoma" panose="020B0604030504040204" pitchFamily="34" charset="0"/>
              </a:rPr>
              <a:t>escrevivências</a:t>
            </a:r>
            <a:r>
              <a:rPr lang="pt-BR" altLang="pt-BR" sz="3200" dirty="0">
                <a:latin typeface="Tahoma" panose="020B0604030504040204" pitchFamily="34" charset="0"/>
              </a:rPr>
              <a:t> de    uma    professora    pesquisadora,    engajada    e insubmissa, para evidenciar práticas antirracistas nos processos    curriculares    envolvendo    as    questões étnico-raciais com as redes educativas cotidianas de mulheres    que    vivem    e    lutam    em    defesa    da preservação do rio Formate do município de Viana, do estado    do    Espírito    Santo. </a:t>
            </a:r>
            <a:endParaRPr lang="pt-BR" altLang="pt-BR" sz="32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B3642-2148-4315-9675-2C7503C224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28800" y="6096000"/>
            <a:ext cx="1905000" cy="609600"/>
          </a:xfrm>
          <a:ln>
            <a:miter lim="800000"/>
            <a:headEnd/>
            <a:tailEnd/>
          </a:ln>
        </p:spPr>
        <p:txBody>
          <a:bodyPr wrap="square"/>
          <a:lstStyle/>
          <a:p>
            <a:pPr>
              <a:defRPr/>
            </a:pPr>
            <a:fld id="{57DBC4D8-6F61-4846-A768-1124497672F2}" type="datetime1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31747" name="Espaço Reservado para Número de Slide 5">
            <a:extLst>
              <a:ext uri="{FF2B5EF4-FFF2-40B4-BE49-F238E27FC236}">
                <a16:creationId xmlns:a16="http://schemas.microsoft.com/office/drawing/2014/main" id="{4C7552B4-87E2-421E-9B5D-F546AA07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6038" rIns="91440" bIns="46038" numCol="1" rtlCol="0" anchor="ctr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43E2BFA-0066-484C-A090-91AE58794510}" type="slidenum">
              <a:rPr lang="pt-BR" altLang="pt-BR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t-BR" altLang="pt-BR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7C75E0C5-AEB6-4BA7-BF70-D62912C42A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5188" y="404814"/>
            <a:ext cx="8532812" cy="1347787"/>
          </a:xfrm>
        </p:spPr>
        <p:txBody>
          <a:bodyPr/>
          <a:lstStyle/>
          <a:p>
            <a:r>
              <a:rPr lang="pt-BR" altLang="pt-BR" b="1" dirty="0" smtClean="0"/>
              <a:t>Introdução</a:t>
            </a:r>
            <a:endParaRPr lang="pt-BR" altLang="pt-BR" b="1" dirty="0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9B8264AB-E17E-4AE8-ABCD-4AA92918533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89165" y="1606732"/>
            <a:ext cx="9980023" cy="5098870"/>
          </a:xfrm>
        </p:spPr>
        <p:txBody>
          <a:bodyPr vert="horz" lIns="92075" tIns="45720" rIns="92075" bIns="45720" rtlCol="0" anchor="ctr"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altLang="pt-BR" sz="3200" dirty="0">
                <a:latin typeface="Tahoma" panose="020B0604030504040204" pitchFamily="34" charset="0"/>
              </a:rPr>
              <a:t>A  escrita  da  pesquisa  foi  pensada,  praticada  e  tecida  conectando  autoras  e  escritoras  feministas negras,  como  </a:t>
            </a:r>
            <a:r>
              <a:rPr lang="pt-BR" altLang="pt-BR" sz="3200" dirty="0" err="1">
                <a:latin typeface="Tahoma" panose="020B0604030504040204" pitchFamily="34" charset="0"/>
              </a:rPr>
              <a:t>Djamila</a:t>
            </a:r>
            <a:r>
              <a:rPr lang="pt-BR" altLang="pt-BR" sz="3200" dirty="0">
                <a:latin typeface="Tahoma" panose="020B0604030504040204" pitchFamily="34" charset="0"/>
              </a:rPr>
              <a:t>  Ribeiro  (2019a,  2019b);  Sueli  Carneiro  (2019);  </a:t>
            </a:r>
            <a:r>
              <a:rPr lang="pt-BR" altLang="pt-BR" sz="3200" dirty="0" smtClean="0">
                <a:latin typeface="Tahoma" panose="020B0604030504040204" pitchFamily="34" charset="0"/>
              </a:rPr>
              <a:t>Bell  </a:t>
            </a:r>
            <a:r>
              <a:rPr lang="pt-BR" altLang="pt-BR" sz="3200" dirty="0" err="1">
                <a:latin typeface="Tahoma" panose="020B0604030504040204" pitchFamily="34" charset="0"/>
              </a:rPr>
              <a:t>hooks</a:t>
            </a:r>
            <a:r>
              <a:rPr lang="pt-BR" altLang="pt-BR" sz="3200" dirty="0">
                <a:latin typeface="Tahoma" panose="020B0604030504040204" pitchFamily="34" charset="0"/>
              </a:rPr>
              <a:t>  (2013,  2019a,  2019b)  e  à literatura negra de Carolina Maria de Jesus (2014) e Conceição Evaristo (2007, 2016, 2017a, 2017b, 2018b, 2018b), a fim de trazer à tona as </a:t>
            </a:r>
            <a:r>
              <a:rPr lang="pt-BR" altLang="pt-BR" sz="3200" dirty="0" err="1">
                <a:latin typeface="Tahoma" panose="020B0604030504040204" pitchFamily="34" charset="0"/>
              </a:rPr>
              <a:t>re-existências</a:t>
            </a:r>
            <a:r>
              <a:rPr lang="pt-BR" altLang="pt-BR" sz="3200" dirty="0">
                <a:latin typeface="Tahoma" panose="020B0604030504040204" pitchFamily="34" charset="0"/>
              </a:rPr>
              <a:t> femininas frente às opressões patriarcais, raciais, sexistas e machistas (RAMOS, 2019, 2021). </a:t>
            </a:r>
            <a:endParaRPr lang="pt-BR" altLang="pt-BR" sz="3200" dirty="0" smtClean="0">
              <a:latin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altLang="pt-BR" sz="3200" dirty="0" smtClean="0">
                <a:latin typeface="Tahoma" panose="020B0604030504040204" pitchFamily="34" charset="0"/>
              </a:rPr>
              <a:t>É </a:t>
            </a:r>
            <a:r>
              <a:rPr lang="pt-BR" altLang="pt-BR" sz="3200" dirty="0">
                <a:latin typeface="Tahoma" panose="020B0604030504040204" pitchFamily="34" charset="0"/>
              </a:rPr>
              <a:t>importante evidenciarmos que a noção de </a:t>
            </a:r>
            <a:r>
              <a:rPr lang="pt-BR" altLang="pt-BR" sz="32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escrevivência</a:t>
            </a:r>
            <a:r>
              <a:rPr lang="pt-BR" altLang="pt-BR" sz="3200" dirty="0">
                <a:latin typeface="Tahoma" panose="020B0604030504040204" pitchFamily="34" charset="0"/>
              </a:rPr>
              <a:t> foi pensada e construída pela escritora Conceição Evaristo a partir do processo de escravização das mulheres negras, as quais eram obrigadas a recorrer  à  oralidade  a  fim  de  contarem  histórias  para  adormecer  as  crianças  da  casa-grande.  </a:t>
            </a:r>
            <a:r>
              <a:rPr lang="pt-BR" altLang="pt-BR" sz="3200" dirty="0">
                <a:solidFill>
                  <a:srgbClr val="FF0000"/>
                </a:solidFill>
                <a:latin typeface="Tahoma" panose="020B0604030504040204" pitchFamily="34" charset="0"/>
              </a:rPr>
              <a:t>Essas mulheres  tinham  a  fala  e  os  corpos  escravizados,  sendo  estes  instrumentos  de  dominação.  </a:t>
            </a:r>
            <a:endParaRPr lang="pt-BR" altLang="pt-BR" sz="32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02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B3642-2148-4315-9675-2C7503C224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28800" y="6096000"/>
            <a:ext cx="1905000" cy="609600"/>
          </a:xfrm>
          <a:ln>
            <a:miter lim="800000"/>
            <a:headEnd/>
            <a:tailEnd/>
          </a:ln>
        </p:spPr>
        <p:txBody>
          <a:bodyPr wrap="square"/>
          <a:lstStyle/>
          <a:p>
            <a:pPr>
              <a:defRPr/>
            </a:pPr>
            <a:fld id="{57DBC4D8-6F61-4846-A768-1124497672F2}" type="datetime1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31747" name="Espaço Reservado para Número de Slide 5">
            <a:extLst>
              <a:ext uri="{FF2B5EF4-FFF2-40B4-BE49-F238E27FC236}">
                <a16:creationId xmlns:a16="http://schemas.microsoft.com/office/drawing/2014/main" id="{4C7552B4-87E2-421E-9B5D-F546AA07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6038" rIns="91440" bIns="46038" numCol="1" rtlCol="0" anchor="ctr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43E2BFA-0066-484C-A090-91AE58794510}" type="slidenum">
              <a:rPr lang="pt-BR" altLang="pt-BR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t-BR" altLang="pt-BR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7C75E0C5-AEB6-4BA7-BF70-D62912C42A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5188" y="404814"/>
            <a:ext cx="8532812" cy="1347787"/>
          </a:xfrm>
        </p:spPr>
        <p:txBody>
          <a:bodyPr/>
          <a:lstStyle/>
          <a:p>
            <a:r>
              <a:rPr lang="pt-BR" altLang="pt-BR" b="1" dirty="0" smtClean="0"/>
              <a:t>Introdução</a:t>
            </a:r>
            <a:endParaRPr lang="pt-BR" altLang="pt-BR" b="1" dirty="0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9B8264AB-E17E-4AE8-ABCD-4AA92918533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89165" y="1606732"/>
            <a:ext cx="9980023" cy="5098870"/>
          </a:xfrm>
        </p:spPr>
        <p:txBody>
          <a:bodyPr vert="horz" lIns="92075" tIns="45720" rIns="92075" bIns="45720" rtlCol="0" anchor="ctr"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altLang="pt-BR" sz="3200" dirty="0">
                <a:latin typeface="Tahoma" panose="020B0604030504040204" pitchFamily="34" charset="0"/>
              </a:rPr>
              <a:t>Neste estudo, </a:t>
            </a:r>
            <a:r>
              <a:rPr lang="pt-BR" altLang="pt-BR" sz="3200" dirty="0" smtClean="0">
                <a:latin typeface="Tahoma" panose="020B0604030504040204" pitchFamily="34" charset="0"/>
              </a:rPr>
              <a:t>há diálogo com as </a:t>
            </a:r>
            <a:r>
              <a:rPr lang="pt-BR" altLang="pt-BR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inspirações teóricas e metodológica da noção de </a:t>
            </a:r>
            <a:r>
              <a:rPr lang="pt-BR" altLang="pt-BR" sz="3200" b="1" dirty="0" err="1">
                <a:solidFill>
                  <a:srgbClr val="FF0000"/>
                </a:solidFill>
                <a:latin typeface="Tahoma" panose="020B0604030504040204" pitchFamily="34" charset="0"/>
              </a:rPr>
              <a:t>escrevivências</a:t>
            </a:r>
            <a:r>
              <a:rPr lang="pt-BR" altLang="pt-BR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3200" dirty="0">
                <a:latin typeface="Tahoma" panose="020B0604030504040204" pitchFamily="34" charset="0"/>
              </a:rPr>
              <a:t>como  forma  de  romper  com  o  legado  opressor  colonial,  ao  apresentar  outro  modo  de  fazer  literário enquanto expressão do conhecimento que representa o pensamento feminino negro, sendo essa uma forma  de  se  posicionar  no  mundo,  ao  evidenciar  as  narrativas  que  dão  sentido  à  produção  de  </a:t>
            </a:r>
            <a:r>
              <a:rPr lang="pt-BR" altLang="pt-BR" sz="3200" dirty="0" err="1">
                <a:latin typeface="Tahoma" panose="020B0604030504040204" pitchFamily="34" charset="0"/>
              </a:rPr>
              <a:t>re-existências</a:t>
            </a:r>
            <a:r>
              <a:rPr lang="pt-BR" altLang="pt-BR" sz="3200" dirty="0">
                <a:latin typeface="Tahoma" panose="020B0604030504040204" pitchFamily="34" charset="0"/>
              </a:rPr>
              <a:t> </a:t>
            </a:r>
            <a:r>
              <a:rPr lang="pt-BR" altLang="pt-BR" sz="3200" dirty="0" smtClean="0">
                <a:latin typeface="Tahoma" panose="020B0604030504040204" pitchFamily="34" charset="0"/>
              </a:rPr>
              <a:t>negras.</a:t>
            </a:r>
            <a:endParaRPr lang="pt-BR" altLang="pt-BR" sz="3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39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0B3642-2148-4315-9675-2C7503C224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28800" y="6096000"/>
            <a:ext cx="1905000" cy="609600"/>
          </a:xfrm>
          <a:ln>
            <a:miter lim="800000"/>
            <a:headEnd/>
            <a:tailEnd/>
          </a:ln>
        </p:spPr>
        <p:txBody>
          <a:bodyPr wrap="square"/>
          <a:lstStyle/>
          <a:p>
            <a:pPr>
              <a:defRPr/>
            </a:pPr>
            <a:fld id="{57DBC4D8-6F61-4846-A768-1124497672F2}" type="datetime1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31747" name="Espaço Reservado para Número de Slide 5">
            <a:extLst>
              <a:ext uri="{FF2B5EF4-FFF2-40B4-BE49-F238E27FC236}">
                <a16:creationId xmlns:a16="http://schemas.microsoft.com/office/drawing/2014/main" id="{4C7552B4-87E2-421E-9B5D-F546AA07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6038" rIns="91440" bIns="46038" numCol="1" rtlCol="0" anchor="ctr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43E2BFA-0066-484C-A090-91AE58794510}" type="slidenum">
              <a:rPr lang="pt-BR" altLang="pt-BR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pt-BR" altLang="pt-BR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7C75E0C5-AEB6-4BA7-BF70-D62912C42A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35188" y="404814"/>
            <a:ext cx="8532812" cy="1347787"/>
          </a:xfrm>
        </p:spPr>
        <p:txBody>
          <a:bodyPr/>
          <a:lstStyle/>
          <a:p>
            <a:r>
              <a:rPr lang="pt-BR" altLang="pt-BR" b="1" dirty="0" smtClean="0"/>
              <a:t>Introdução</a:t>
            </a:r>
            <a:endParaRPr lang="pt-BR" altLang="pt-BR" b="1" dirty="0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9B8264AB-E17E-4AE8-ABCD-4AA92918533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89165" y="1606732"/>
            <a:ext cx="9980023" cy="5098870"/>
          </a:xfrm>
        </p:spPr>
        <p:txBody>
          <a:bodyPr vert="horz" lIns="92075" tIns="45720" rIns="92075" bIns="45720" rtlCol="0" anchor="ctr"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altLang="pt-BR" sz="3200" dirty="0">
                <a:latin typeface="Tahoma" panose="020B0604030504040204" pitchFamily="34" charset="0"/>
              </a:rPr>
              <a:t>Esta pesquisa, além da inspiração nas </a:t>
            </a:r>
            <a:r>
              <a:rPr lang="pt-BR" altLang="pt-BR" sz="3200" dirty="0" err="1" smtClean="0">
                <a:latin typeface="Tahoma" panose="020B0604030504040204" pitchFamily="34" charset="0"/>
              </a:rPr>
              <a:t>escrevivências</a:t>
            </a:r>
            <a:r>
              <a:rPr lang="pt-BR" altLang="pt-BR" sz="3200" dirty="0" smtClean="0">
                <a:latin typeface="Tahoma" panose="020B0604030504040204" pitchFamily="34" charset="0"/>
              </a:rPr>
              <a:t> da </a:t>
            </a:r>
            <a:r>
              <a:rPr lang="pt-BR" altLang="pt-BR" sz="3200" dirty="0">
                <a:latin typeface="Tahoma" panose="020B0604030504040204" pitchFamily="34" charset="0"/>
              </a:rPr>
              <a:t>escritora Conceição Evaristo e nas autoras feministas   negras,   também   dialoga   com   o   pensamento   </a:t>
            </a:r>
            <a:r>
              <a:rPr lang="pt-BR" altLang="pt-BR" sz="3200" dirty="0" err="1">
                <a:latin typeface="Tahoma" panose="020B0604030504040204" pitchFamily="34" charset="0"/>
              </a:rPr>
              <a:t>freireano</a:t>
            </a:r>
            <a:r>
              <a:rPr lang="pt-BR" altLang="pt-BR" sz="3200" dirty="0">
                <a:latin typeface="Tahoma" panose="020B0604030504040204" pitchFamily="34" charset="0"/>
              </a:rPr>
              <a:t>,   em   consonância   com   nosso compromisso  político,  teórico,  metodológico  e  epistemológico,  pois  acreditamos  na  </a:t>
            </a:r>
            <a:r>
              <a:rPr lang="pt-BR" altLang="pt-BR" sz="3200" dirty="0">
                <a:solidFill>
                  <a:srgbClr val="FF0000"/>
                </a:solidFill>
                <a:latin typeface="Tahoma" panose="020B0604030504040204" pitchFamily="34" charset="0"/>
              </a:rPr>
              <a:t>educação  como prática da liberdade </a:t>
            </a:r>
            <a:r>
              <a:rPr lang="pt-BR" altLang="pt-BR" sz="3200" dirty="0">
                <a:latin typeface="Tahoma" panose="020B0604030504040204" pitchFamily="34" charset="0"/>
              </a:rPr>
              <a:t>(FREIRE, 1980), pelo fato desta ser uma educação libertadora que não alimenta em nós o desejo de nos tornarmos opressores</a:t>
            </a:r>
            <a:r>
              <a:rPr lang="pt-BR" altLang="pt-BR" sz="3200" dirty="0" smtClean="0">
                <a:latin typeface="Tahoma" panose="020B060403050404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altLang="pt-BR" sz="3200" dirty="0" smtClean="0">
                <a:latin typeface="Tahoma" panose="020B0604030504040204" pitchFamily="34" charset="0"/>
              </a:rPr>
              <a:t>Encontramos</a:t>
            </a:r>
            <a:r>
              <a:rPr lang="pt-BR" altLang="pt-BR" sz="3200" dirty="0">
                <a:latin typeface="Tahoma" panose="020B0604030504040204" pitchFamily="34" charset="0"/>
              </a:rPr>
              <a:t>, na literatura produzida pela escritora Conceição Evaristo, as diversas formas de </a:t>
            </a:r>
            <a:r>
              <a:rPr lang="pt-BR" altLang="pt-BR" sz="3200" dirty="0" err="1">
                <a:solidFill>
                  <a:srgbClr val="FF0000"/>
                </a:solidFill>
                <a:latin typeface="Tahoma" panose="020B0604030504040204" pitchFamily="34" charset="0"/>
              </a:rPr>
              <a:t>re-existências</a:t>
            </a:r>
            <a:r>
              <a:rPr lang="pt-BR" altLang="pt-BR" sz="3200" dirty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3200" dirty="0">
                <a:latin typeface="Tahoma" panose="020B0604030504040204" pitchFamily="34" charset="0"/>
              </a:rPr>
              <a:t>femininas negras, que com suas solidariedades, irmandade, afetos, ensinamentos e </a:t>
            </a:r>
            <a:r>
              <a:rPr lang="pt-BR" altLang="pt-BR" sz="3200" dirty="0" smtClean="0">
                <a:latin typeface="Tahoma" panose="020B0604030504040204" pitchFamily="34" charset="0"/>
              </a:rPr>
              <a:t>reflexões. </a:t>
            </a:r>
            <a:r>
              <a:rPr lang="pt-BR" altLang="pt-BR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Estudos cotidianos e Pesquisas Narrativas (Narrativas Ficcionais)</a:t>
            </a:r>
            <a:endParaRPr lang="pt-BR" altLang="pt-BR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altLang="pt-BR" sz="3200" b="1" dirty="0" smtClean="0">
                <a:solidFill>
                  <a:srgbClr val="FF0000"/>
                </a:solidFill>
                <a:latin typeface="Tahoma" panose="020B0604030504040204" pitchFamily="34" charset="0"/>
              </a:rPr>
              <a:t> </a:t>
            </a:r>
            <a:endParaRPr lang="pt-BR" altLang="pt-BR" sz="3200" b="1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36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2">
            <a:extLst>
              <a:ext uri="{FF2B5EF4-FFF2-40B4-BE49-F238E27FC236}">
                <a16:creationId xmlns:a16="http://schemas.microsoft.com/office/drawing/2014/main" id="{DEF67F3F-630B-4513-BC18-661372F92B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28800" y="6096000"/>
            <a:ext cx="1905000" cy="609600"/>
          </a:xfrm>
          <a:ln>
            <a:miter lim="800000"/>
            <a:headEnd/>
            <a:tailEnd/>
          </a:ln>
        </p:spPr>
        <p:txBody>
          <a:bodyPr wrap="square"/>
          <a:lstStyle/>
          <a:p>
            <a:pPr>
              <a:defRPr/>
            </a:pPr>
            <a:fld id="{AC46B1AB-0713-4E49-8B7D-1D85E3CA7906}" type="datetime1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29699" name="Espaço Reservado para Número de Slide 4">
            <a:extLst>
              <a:ext uri="{FF2B5EF4-FFF2-40B4-BE49-F238E27FC236}">
                <a16:creationId xmlns:a16="http://schemas.microsoft.com/office/drawing/2014/main" id="{74B38913-06EB-43F6-B4FC-BF6D61CB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6038" rIns="91440" bIns="46038" numCol="1" rtlCol="0" anchor="ctr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0997E0F-0E45-44CC-9175-2C25BF9BA37B}" type="slidenum">
              <a:rPr lang="pt-BR" altLang="pt-BR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pt-BR" altLang="pt-BR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D93C21F5-B2B8-4381-BAA3-24CBA5A453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87626" y="609600"/>
            <a:ext cx="8080375" cy="825500"/>
          </a:xfrm>
        </p:spPr>
        <p:txBody>
          <a:bodyPr/>
          <a:lstStyle/>
          <a:p>
            <a:r>
              <a:rPr lang="pt-BR" altLang="pt-BR" b="1" dirty="0" smtClean="0">
                <a:latin typeface="Tahoma" panose="020B0604030504040204" pitchFamily="34" charset="0"/>
              </a:rPr>
              <a:t>Aproximações com o Tema</a:t>
            </a:r>
            <a:endParaRPr lang="pt-BR" altLang="pt-BR" b="1" dirty="0">
              <a:latin typeface="Tahoma" panose="020B0604030504040204" pitchFamily="34" charset="0"/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E4418FA7-19EE-4BDE-9E50-1103248FECD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12876"/>
            <a:ext cx="8540750" cy="5622925"/>
          </a:xfrm>
        </p:spPr>
        <p:txBody>
          <a:bodyPr vert="horz" lIns="92075" tIns="45720" rIns="92075" bIns="45720" rtlCol="0" anchor="ctr">
            <a:normAutofit fontScale="925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 </a:t>
            </a:r>
            <a:r>
              <a:rPr lang="pt-BR" alt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Diversos Coletivos.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alt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Ao interpretarem 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os </a:t>
            </a:r>
            <a:r>
              <a:rPr lang="pt-BR" alt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espaços tempos(ALVES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,  </a:t>
            </a:r>
            <a:r>
              <a:rPr lang="pt-BR" alt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2015, p.6) 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em  que  vivem,  </a:t>
            </a:r>
            <a:r>
              <a:rPr lang="pt-BR" altLang="pt-BR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essas  mulheres buscam subverter as representações hegemônicas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impostas pelo patriarcado enquanto denunciam por meio  de  suas  narrativas  situações  concretas  cotidianas  que  evidenciam  as  diferentes  tentativas  de silenciamento das vozes femininas, mesmo estando inseridas nos movimentos sociais. </a:t>
            </a:r>
            <a:endParaRPr lang="pt-BR" altLang="pt-BR" sz="36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2">
            <a:extLst>
              <a:ext uri="{FF2B5EF4-FFF2-40B4-BE49-F238E27FC236}">
                <a16:creationId xmlns:a16="http://schemas.microsoft.com/office/drawing/2014/main" id="{DEF67F3F-630B-4513-BC18-661372F92B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828800" y="6096000"/>
            <a:ext cx="1905000" cy="609600"/>
          </a:xfrm>
          <a:ln>
            <a:miter lim="800000"/>
            <a:headEnd/>
            <a:tailEnd/>
          </a:ln>
        </p:spPr>
        <p:txBody>
          <a:bodyPr wrap="square"/>
          <a:lstStyle/>
          <a:p>
            <a:pPr>
              <a:defRPr/>
            </a:pPr>
            <a:fld id="{AC46B1AB-0713-4E49-8B7D-1D85E3CA7906}" type="datetime1">
              <a:rPr lang="pt-BR"/>
              <a:pPr>
                <a:defRPr/>
              </a:pPr>
              <a:t>27/10/2023</a:t>
            </a:fld>
            <a:endParaRPr lang="pt-BR"/>
          </a:p>
        </p:txBody>
      </p:sp>
      <p:sp>
        <p:nvSpPr>
          <p:cNvPr id="29699" name="Espaço Reservado para Número de Slide 4">
            <a:extLst>
              <a:ext uri="{FF2B5EF4-FFF2-40B4-BE49-F238E27FC236}">
                <a16:creationId xmlns:a16="http://schemas.microsoft.com/office/drawing/2014/main" id="{74B38913-06EB-43F6-B4FC-BF6D61CB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6038" rIns="91440" bIns="46038" numCol="1" rtlCol="0" anchor="ctr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0997E0F-0E45-44CC-9175-2C25BF9BA37B}" type="slidenum">
              <a:rPr lang="pt-BR" altLang="pt-BR" sz="14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t-BR" altLang="pt-BR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D93C21F5-B2B8-4381-BAA3-24CBA5A453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87626" y="609600"/>
            <a:ext cx="8080375" cy="825500"/>
          </a:xfrm>
        </p:spPr>
        <p:txBody>
          <a:bodyPr/>
          <a:lstStyle/>
          <a:p>
            <a:r>
              <a:rPr lang="pt-BR" altLang="pt-BR" b="1" dirty="0" smtClean="0">
                <a:latin typeface="Tahoma" panose="020B0604030504040204" pitchFamily="34" charset="0"/>
              </a:rPr>
              <a:t>Aproximações com o Tema</a:t>
            </a:r>
            <a:endParaRPr lang="pt-BR" altLang="pt-BR" b="1" dirty="0">
              <a:latin typeface="Tahoma" panose="020B0604030504040204" pitchFamily="34" charset="0"/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E4418FA7-19EE-4BDE-9E50-1103248FECD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412876"/>
            <a:ext cx="8540750" cy="5622925"/>
          </a:xfrm>
        </p:spPr>
        <p:txBody>
          <a:bodyPr vert="horz" lIns="92075" tIns="45720" rIns="92075" bIns="45720" rtlCol="0" anchor="ctr">
            <a:normAutofit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pt-BR" altLang="pt-B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Elas </a:t>
            </a:r>
            <a:r>
              <a:rPr lang="pt-BR" altLang="pt-BR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</a:rPr>
              <a:t>compartilham a   importância   de   problematizar   acerca   das   relações   indissociáveis   entre   gênero,   raça,   classe   e sexualidade,  a  fim  de  não  reproduzir,  aceitar  e/ou  naturalizar  as  formas  de  tentativa  de  dominação  do patriarcado. </a:t>
            </a:r>
            <a:endParaRPr lang="pt-BR" altLang="pt-BR" sz="3600" dirty="0">
              <a:solidFill>
                <a:schemeClr val="tx1">
                  <a:lumMod val="75000"/>
                  <a:lumOff val="25000"/>
                </a:schemeClr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0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1072</TotalTime>
  <Words>1579</Words>
  <Application>Microsoft Office PowerPoint</Application>
  <PresentationFormat>Widescreen</PresentationFormat>
  <Paragraphs>88</Paragraphs>
  <Slides>21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Corbel</vt:lpstr>
      <vt:lpstr>Tahoma</vt:lpstr>
      <vt:lpstr>Times New Roman</vt:lpstr>
      <vt:lpstr>Wingdings</vt:lpstr>
      <vt:lpstr>Paralaxe</vt:lpstr>
      <vt:lpstr>Teorias do Currículo: em pauta as questões étnico -raciais</vt:lpstr>
      <vt:lpstr>PRÁTICAS ANTIRRACISTAS NOS PROCESSOS CURRICULARES COM AS REDES EDUCATIVAS COTIDIANAS DAS MULHERES NA BACIA DO RIO FORMATE</vt:lpstr>
      <vt:lpstr> </vt:lpstr>
      <vt:lpstr>Introdução</vt:lpstr>
      <vt:lpstr>Introdução</vt:lpstr>
      <vt:lpstr>Introdução</vt:lpstr>
      <vt:lpstr>Introdução</vt:lpstr>
      <vt:lpstr>Aproximações com o Tema</vt:lpstr>
      <vt:lpstr>Aproximações com o Tema</vt:lpstr>
      <vt:lpstr>Aproximações com o Tema</vt:lpstr>
      <vt:lpstr>Encontro: Diálogo de Mulheres Submissas</vt:lpstr>
      <vt:lpstr>Encontro: Diálogo de Mulheres Submissas</vt:lpstr>
      <vt:lpstr>Considerações Finais</vt:lpstr>
      <vt:lpstr>RELAÇÕES ÉTNICO-RACIAIS, EDUCAÇÃO E DESCOLONIZAÇÃO DOS CURRÍCULOS</vt:lpstr>
      <vt:lpstr> </vt:lpstr>
      <vt:lpstr>RESUMO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do Currículo para a Educação Superior</dc:title>
  <dc:creator>Noeli Rivas</dc:creator>
  <cp:lastModifiedBy>Usuário do Windows</cp:lastModifiedBy>
  <cp:revision>37</cp:revision>
  <dcterms:created xsi:type="dcterms:W3CDTF">2020-06-03T01:46:18Z</dcterms:created>
  <dcterms:modified xsi:type="dcterms:W3CDTF">2023-10-27T21:28:38Z</dcterms:modified>
</cp:coreProperties>
</file>