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1" name="Google Shape;28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6" name="Google Shape;39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1" name="Google Shape;42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5" name="Google Shape;43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2" name="Google Shape;44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9" name="Google Shape;44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6" name="Google Shape;45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3" name="Google Shape;46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8" name="Google Shape;47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3" name="Google Shape;48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9" name="Google Shape;48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5" name="Google Shape;49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1" name="Google Shape;50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7" name="Google Shape;50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3" name="Google Shape;51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9" name="Google Shape;51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6" name="Google Shape;52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3" name="Google Shape;53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9" name="Google Shape;539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9" name="Google Shape;559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5" name="Google Shape;565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2" name="Google Shape;572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9" name="Google Shape;579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6" name="Google Shape;586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3" name="Google Shape;593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9" name="Google Shape;599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6" name="Google Shape;606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3" name="Google Shape;613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0" name="Google Shape;620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9" name="Google Shape;629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7" name="Google Shape;647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8" name="Google Shape;658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2" name="Google Shape;672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2" name="Google Shape;682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2" name="Google Shape;692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2" name="Google Shape;702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2" name="Google Shape;722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0" name="Google Shape;740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6" name="Google Shape;746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3" name="Google Shape;753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0" name="Google Shape;760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7" name="Google Shape;767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4" name="Google Shape;774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0" name="Google Shape;780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6" name="Google Shape;786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1" name="Google Shape;21;p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" name="Google Shape;22;p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Relationship Id="rId4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5.jpg"/><Relationship Id="rId4" Type="http://schemas.openxmlformats.org/officeDocument/2006/relationships/image" Target="../media/image51.jpg"/><Relationship Id="rId5" Type="http://schemas.openxmlformats.org/officeDocument/2006/relationships/image" Target="../media/image49.jpg"/><Relationship Id="rId6" Type="http://schemas.openxmlformats.org/officeDocument/2006/relationships/image" Target="../media/image50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0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2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1.png"/><Relationship Id="rId4" Type="http://schemas.openxmlformats.org/officeDocument/2006/relationships/image" Target="../media/image64.png"/><Relationship Id="rId5" Type="http://schemas.openxmlformats.org/officeDocument/2006/relationships/hyperlink" Target="mailto:jcasseb@usp.br" TargetMode="External"/><Relationship Id="rId6" Type="http://schemas.openxmlformats.org/officeDocument/2006/relationships/hyperlink" Target="mailto:jcasseb@usp.br" TargetMode="External"/><Relationship Id="rId7" Type="http://schemas.openxmlformats.org/officeDocument/2006/relationships/image" Target="../media/image5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58.png"/><Relationship Id="rId7" Type="http://schemas.openxmlformats.org/officeDocument/2006/relationships/image" Target="../media/image17.png"/><Relationship Id="rId8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5.png"/><Relationship Id="rId8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073" y="372862"/>
            <a:ext cx="7995854" cy="579244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0" y="914400"/>
            <a:ext cx="9180512" cy="1401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br>
              <a:rPr lang="pt-BR" sz="3100">
                <a:solidFill>
                  <a:srgbClr val="C00000"/>
                </a:solidFill>
              </a:rPr>
            </a:br>
            <a:br>
              <a:rPr b="1" lang="pt-BR" sz="4000"/>
            </a:br>
            <a:br>
              <a:rPr b="1" lang="pt-BR" sz="4000"/>
            </a:br>
            <a:br>
              <a:rPr b="1" lang="pt-BR" sz="2700"/>
            </a:br>
            <a:r>
              <a:rPr b="1" lang="pt-BR" sz="2700">
                <a:solidFill>
                  <a:srgbClr val="C00000"/>
                </a:solidFill>
              </a:rPr>
              <a:t>Técnicas Laboratoriais Aplicadas no Cuidado em</a:t>
            </a:r>
            <a:br>
              <a:rPr b="1" lang="pt-BR" sz="2700">
                <a:solidFill>
                  <a:srgbClr val="C00000"/>
                </a:solidFill>
              </a:rPr>
            </a:br>
            <a:r>
              <a:rPr b="1" lang="pt-BR" sz="2700">
                <a:solidFill>
                  <a:srgbClr val="C00000"/>
                </a:solidFill>
              </a:rPr>
              <a:t>Pessoas Vivendo com Retrovírus</a:t>
            </a:r>
            <a:br>
              <a:rPr b="1" lang="pt-BR" sz="4000">
                <a:solidFill>
                  <a:srgbClr val="C00000"/>
                </a:solidFill>
              </a:rPr>
            </a:br>
            <a:br>
              <a:rPr lang="pt-BR" sz="4000">
                <a:solidFill>
                  <a:srgbClr val="C00000"/>
                </a:solidFill>
              </a:rPr>
            </a:br>
            <a:endParaRPr sz="4000">
              <a:solidFill>
                <a:srgbClr val="C00000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1030969" y="3581201"/>
            <a:ext cx="7416824" cy="1070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solidFill>
                  <a:schemeClr val="dk1"/>
                </a:solidFill>
              </a:rPr>
              <a:t>Jorge Casseb/Professor Associado/FM/IMT/USP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solidFill>
                  <a:schemeClr val="dk1"/>
                </a:solidFill>
              </a:rPr>
              <a:t>Tatiane Assone/Posc-Doc/FM/IMT/USP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3635902" y="5701075"/>
            <a:ext cx="305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Paulo –   Outubro de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949" y="2132856"/>
            <a:ext cx="6824540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/>
          <p:nvPr/>
        </p:nvSpPr>
        <p:spPr>
          <a:xfrm>
            <a:off x="2843808" y="908720"/>
            <a:ext cx="39593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Bases dos Testes rápidos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/>
          <p:nvPr/>
        </p:nvSpPr>
        <p:spPr>
          <a:xfrm>
            <a:off x="1259632" y="914568"/>
            <a:ext cx="6624736" cy="459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Testes rápidos  </a:t>
            </a:r>
            <a:endParaRPr b="0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397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14141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One Step Covid-2019 Test;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Coronavírus Rapid Test;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Coronavírus IgG/IgM (Covid-19);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Medteste Coronavírus 2019-nCoV IgG/IgM;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Teste Rápido em Cassete (Covid-19) IgG/IgM;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Covid-19 IgG/IgM Eco Teste.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141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Outros dois utilizam um dispositivo semelhante a um cotonete (swab): Amostra das vias respiratórias dos pacientes, da nasofaringe e da orofaringe: Eco F Covid-19 Ag e Covid-19 Ag Eco Teste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Duração: Cerca de 20-40 minutos</a:t>
            </a:r>
            <a:b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/>
              <a:t>WESTERN BLOTT</a:t>
            </a:r>
            <a:endParaRPr/>
          </a:p>
        </p:txBody>
      </p:sp>
      <p:sp>
        <p:nvSpPr>
          <p:cNvPr id="197" name="Google Shape;197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/>
              <a:t>Metodologias Utilizadas para Diagnóstico</a:t>
            </a:r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60648"/>
            <a:ext cx="7380312" cy="30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/>
        </p:nvSpPr>
        <p:spPr>
          <a:xfrm>
            <a:off x="1857948" y="384175"/>
            <a:ext cx="54296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b="1" i="0" sz="3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1150938" y="1096963"/>
            <a:ext cx="6840537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B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Outro teste imunoenzimático – </a:t>
            </a:r>
            <a:r>
              <a:rPr b="1" i="1" lang="pt-B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Western blot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1885449" y="4419600"/>
            <a:ext cx="53826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ESQUEMA: mais utilizado para detecção de Ac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(INDIRETO)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685800" y="2667000"/>
            <a:ext cx="7772400" cy="775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PRINCÍPIO: ligação Anticorpo/Antígeno com o uso de uma enzima para geração de um sinal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/>
        </p:nvSpPr>
        <p:spPr>
          <a:xfrm>
            <a:off x="1695450" y="384175"/>
            <a:ext cx="5754688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b="1" i="0" sz="3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1641475" y="1096963"/>
            <a:ext cx="5865813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B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Suporte – membrana de nitrocelulose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2875870" y="2400300"/>
            <a:ext cx="33906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Aonde começa esta história?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uma eletroforese!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6"/>
          <p:cNvSpPr/>
          <p:nvPr/>
        </p:nvSpPr>
        <p:spPr>
          <a:xfrm>
            <a:off x="1341438" y="4524375"/>
            <a:ext cx="6450012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Separação de proteínas de acordo com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sua carga elétrica (peso molecular)!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/>
        </p:nvSpPr>
        <p:spPr>
          <a:xfrm>
            <a:off x="1695450" y="384175"/>
            <a:ext cx="5754688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b="1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3509749" y="1096963"/>
            <a:ext cx="2145139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B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Eletroforese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457200" y="2590800"/>
            <a:ext cx="2667000" cy="35052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2" name="Google Shape;222;p27"/>
          <p:cNvCxnSpPr/>
          <p:nvPr/>
        </p:nvCxnSpPr>
        <p:spPr>
          <a:xfrm>
            <a:off x="628650" y="2838450"/>
            <a:ext cx="2286000" cy="0"/>
          </a:xfrm>
          <a:prstGeom prst="straightConnector1">
            <a:avLst/>
          </a:prstGeom>
          <a:noFill/>
          <a:ln cap="flat" cmpd="sng" w="76200">
            <a:solidFill>
              <a:srgbClr val="96969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3" name="Google Shape;223;p27"/>
          <p:cNvSpPr/>
          <p:nvPr/>
        </p:nvSpPr>
        <p:spPr>
          <a:xfrm>
            <a:off x="5080000" y="1905000"/>
            <a:ext cx="292900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O antígeno é colocado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gel de acrilamida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(p.ex. HIV)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5073650" y="3216275"/>
            <a:ext cx="31854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 Aplica-se o campo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Elétrico (proteínas migram)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5080000" y="4187825"/>
            <a:ext cx="277511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 Formam-se bandas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(cada banda proteínas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mesmo tamanho ou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peso molecular)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533400" y="2838450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Antígeno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p27"/>
          <p:cNvGrpSpPr/>
          <p:nvPr/>
        </p:nvGrpSpPr>
        <p:grpSpPr>
          <a:xfrm>
            <a:off x="457200" y="2743200"/>
            <a:ext cx="2667000" cy="3314700"/>
            <a:chOff x="3120" y="1920"/>
            <a:chExt cx="1680" cy="1872"/>
          </a:xfrm>
        </p:grpSpPr>
        <p:sp>
          <p:nvSpPr>
            <p:cNvPr id="228" name="Google Shape;228;p27"/>
            <p:cNvSpPr/>
            <p:nvPr/>
          </p:nvSpPr>
          <p:spPr>
            <a:xfrm>
              <a:off x="3120" y="1920"/>
              <a:ext cx="1680" cy="1872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9" name="Google Shape;229;p27"/>
            <p:cNvCxnSpPr/>
            <p:nvPr/>
          </p:nvCxnSpPr>
          <p:spPr>
            <a:xfrm>
              <a:off x="3252" y="2184"/>
              <a:ext cx="1440" cy="0"/>
            </a:xfrm>
            <a:prstGeom prst="straightConnector1">
              <a:avLst/>
            </a:prstGeom>
            <a:noFill/>
            <a:ln cap="flat" cmpd="sng" w="12700">
              <a:solidFill>
                <a:srgbClr val="96969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" name="Google Shape;230;p27"/>
            <p:cNvCxnSpPr/>
            <p:nvPr/>
          </p:nvCxnSpPr>
          <p:spPr>
            <a:xfrm>
              <a:off x="3252" y="2592"/>
              <a:ext cx="1440" cy="0"/>
            </a:xfrm>
            <a:prstGeom prst="straightConnector1">
              <a:avLst/>
            </a:prstGeom>
            <a:noFill/>
            <a:ln cap="flat" cmpd="sng" w="38100">
              <a:solidFill>
                <a:srgbClr val="96969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1" name="Google Shape;231;p27"/>
            <p:cNvCxnSpPr/>
            <p:nvPr/>
          </p:nvCxnSpPr>
          <p:spPr>
            <a:xfrm>
              <a:off x="3252" y="2832"/>
              <a:ext cx="1440" cy="0"/>
            </a:xfrm>
            <a:prstGeom prst="straightConnector1">
              <a:avLst/>
            </a:prstGeom>
            <a:noFill/>
            <a:ln cap="flat" cmpd="sng" w="12700">
              <a:solidFill>
                <a:srgbClr val="96969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2" name="Google Shape;232;p27"/>
            <p:cNvCxnSpPr/>
            <p:nvPr/>
          </p:nvCxnSpPr>
          <p:spPr>
            <a:xfrm>
              <a:off x="3240" y="3168"/>
              <a:ext cx="1440" cy="0"/>
            </a:xfrm>
            <a:prstGeom prst="straightConnector1">
              <a:avLst/>
            </a:prstGeom>
            <a:noFill/>
            <a:ln cap="flat" cmpd="sng" w="57150">
              <a:solidFill>
                <a:srgbClr val="96969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3" name="Google Shape;233;p27"/>
            <p:cNvCxnSpPr/>
            <p:nvPr/>
          </p:nvCxnSpPr>
          <p:spPr>
            <a:xfrm>
              <a:off x="3240" y="3456"/>
              <a:ext cx="1440" cy="0"/>
            </a:xfrm>
            <a:prstGeom prst="straightConnector1">
              <a:avLst/>
            </a:prstGeom>
            <a:noFill/>
            <a:ln cap="flat" cmpd="sng" w="38100">
              <a:solidFill>
                <a:srgbClr val="96969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34" name="Google Shape;234;p27"/>
          <p:cNvSpPr/>
          <p:nvPr/>
        </p:nvSpPr>
        <p:spPr>
          <a:xfrm>
            <a:off x="3276600" y="3048000"/>
            <a:ext cx="228600" cy="2667000"/>
          </a:xfrm>
          <a:prstGeom prst="rightBrace">
            <a:avLst>
              <a:gd fmla="val 97222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3427413" y="3886200"/>
            <a:ext cx="1525587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Bandas!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Proteínas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separadas!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647700" y="2057400"/>
            <a:ext cx="2284413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Corrente elétrica!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/>
        </p:nvSpPr>
        <p:spPr>
          <a:xfrm>
            <a:off x="1695450" y="384175"/>
            <a:ext cx="5754688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b="1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3260363" y="1096963"/>
            <a:ext cx="2602636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1" lang="pt-B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Western bloting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3429000" y="2362200"/>
            <a:ext cx="5410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Suporte: fitas de nitrocelulose com as proteínas do antígeno (p.ex. vírus HIV)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" name="Google Shape;244;p28"/>
          <p:cNvGrpSpPr/>
          <p:nvPr/>
        </p:nvGrpSpPr>
        <p:grpSpPr>
          <a:xfrm>
            <a:off x="1565275" y="2659063"/>
            <a:ext cx="482600" cy="2987675"/>
            <a:chOff x="986" y="1896"/>
            <a:chExt cx="304" cy="1882"/>
          </a:xfrm>
        </p:grpSpPr>
        <p:sp>
          <p:nvSpPr>
            <p:cNvPr id="245" name="Google Shape;245;p28"/>
            <p:cNvSpPr/>
            <p:nvPr/>
          </p:nvSpPr>
          <p:spPr>
            <a:xfrm>
              <a:off x="996" y="1968"/>
              <a:ext cx="288" cy="1728"/>
            </a:xfrm>
            <a:prstGeom prst="roundRect">
              <a:avLst>
                <a:gd fmla="val 16667" name="adj"/>
              </a:avLst>
            </a:prstGeom>
            <a:solidFill>
              <a:srgbClr val="DDDDDD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986" y="1896"/>
              <a:ext cx="304" cy="122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986" y="3656"/>
              <a:ext cx="304" cy="122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28"/>
          <p:cNvGrpSpPr/>
          <p:nvPr/>
        </p:nvGrpSpPr>
        <p:grpSpPr>
          <a:xfrm>
            <a:off x="587375" y="3097213"/>
            <a:ext cx="174625" cy="2057400"/>
            <a:chOff x="576" y="2160"/>
            <a:chExt cx="110" cy="1296"/>
          </a:xfrm>
        </p:grpSpPr>
        <p:sp>
          <p:nvSpPr>
            <p:cNvPr id="249" name="Google Shape;249;p28"/>
            <p:cNvSpPr/>
            <p:nvPr/>
          </p:nvSpPr>
          <p:spPr>
            <a:xfrm>
              <a:off x="577" y="2160"/>
              <a:ext cx="105" cy="1296"/>
            </a:xfrm>
            <a:prstGeom prst="rect">
              <a:avLst/>
            </a:prstGeom>
            <a:solidFill>
              <a:srgbClr val="C0C0C0"/>
            </a:solidFill>
            <a:ln cap="flat" cmpd="sng" w="12700">
              <a:solidFill>
                <a:srgbClr val="C0C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0" name="Google Shape;250;p28"/>
            <p:cNvCxnSpPr/>
            <p:nvPr/>
          </p:nvCxnSpPr>
          <p:spPr>
            <a:xfrm>
              <a:off x="576" y="2343"/>
              <a:ext cx="10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" name="Google Shape;251;p28"/>
            <p:cNvCxnSpPr/>
            <p:nvPr/>
          </p:nvCxnSpPr>
          <p:spPr>
            <a:xfrm>
              <a:off x="576" y="2625"/>
              <a:ext cx="11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" name="Google Shape;252;p28"/>
            <p:cNvCxnSpPr/>
            <p:nvPr/>
          </p:nvCxnSpPr>
          <p:spPr>
            <a:xfrm>
              <a:off x="583" y="2791"/>
              <a:ext cx="103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3" name="Google Shape;253;p28"/>
            <p:cNvCxnSpPr/>
            <p:nvPr/>
          </p:nvCxnSpPr>
          <p:spPr>
            <a:xfrm>
              <a:off x="578" y="3024"/>
              <a:ext cx="108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4" name="Google Shape;254;p28"/>
            <p:cNvCxnSpPr/>
            <p:nvPr/>
          </p:nvCxnSpPr>
          <p:spPr>
            <a:xfrm>
              <a:off x="578" y="3223"/>
              <a:ext cx="10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55" name="Google Shape;255;p28"/>
          <p:cNvGrpSpPr/>
          <p:nvPr/>
        </p:nvGrpSpPr>
        <p:grpSpPr>
          <a:xfrm>
            <a:off x="1711325" y="3097213"/>
            <a:ext cx="174625" cy="2057400"/>
            <a:chOff x="576" y="2160"/>
            <a:chExt cx="110" cy="1296"/>
          </a:xfrm>
        </p:grpSpPr>
        <p:sp>
          <p:nvSpPr>
            <p:cNvPr id="256" name="Google Shape;256;p28"/>
            <p:cNvSpPr/>
            <p:nvPr/>
          </p:nvSpPr>
          <p:spPr>
            <a:xfrm>
              <a:off x="577" y="2160"/>
              <a:ext cx="105" cy="1296"/>
            </a:xfrm>
            <a:prstGeom prst="rect">
              <a:avLst/>
            </a:prstGeom>
            <a:solidFill>
              <a:srgbClr val="C0C0C0"/>
            </a:solidFill>
            <a:ln cap="flat" cmpd="sng" w="12700">
              <a:solidFill>
                <a:srgbClr val="C0C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7" name="Google Shape;257;p28"/>
            <p:cNvCxnSpPr/>
            <p:nvPr/>
          </p:nvCxnSpPr>
          <p:spPr>
            <a:xfrm>
              <a:off x="576" y="2343"/>
              <a:ext cx="10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8" name="Google Shape;258;p28"/>
            <p:cNvCxnSpPr/>
            <p:nvPr/>
          </p:nvCxnSpPr>
          <p:spPr>
            <a:xfrm>
              <a:off x="576" y="2625"/>
              <a:ext cx="11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" name="Google Shape;259;p28"/>
            <p:cNvCxnSpPr/>
            <p:nvPr/>
          </p:nvCxnSpPr>
          <p:spPr>
            <a:xfrm>
              <a:off x="583" y="2791"/>
              <a:ext cx="103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" name="Google Shape;260;p28"/>
            <p:cNvCxnSpPr/>
            <p:nvPr/>
          </p:nvCxnSpPr>
          <p:spPr>
            <a:xfrm>
              <a:off x="578" y="3024"/>
              <a:ext cx="108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" name="Google Shape;261;p28"/>
            <p:cNvCxnSpPr/>
            <p:nvPr/>
          </p:nvCxnSpPr>
          <p:spPr>
            <a:xfrm>
              <a:off x="578" y="3223"/>
              <a:ext cx="10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62" name="Google Shape;262;p28"/>
          <p:cNvGrpSpPr/>
          <p:nvPr/>
        </p:nvGrpSpPr>
        <p:grpSpPr>
          <a:xfrm>
            <a:off x="1562100" y="2659063"/>
            <a:ext cx="482600" cy="2987675"/>
            <a:chOff x="2304" y="2438"/>
            <a:chExt cx="304" cy="1882"/>
          </a:xfrm>
        </p:grpSpPr>
        <p:sp>
          <p:nvSpPr>
            <p:cNvPr id="263" name="Google Shape;263;p28"/>
            <p:cNvSpPr/>
            <p:nvPr/>
          </p:nvSpPr>
          <p:spPr>
            <a:xfrm>
              <a:off x="2314" y="2510"/>
              <a:ext cx="288" cy="1728"/>
            </a:xfrm>
            <a:prstGeom prst="roundRect">
              <a:avLst>
                <a:gd fmla="val 16667" name="adj"/>
              </a:avLst>
            </a:prstGeom>
            <a:solidFill>
              <a:srgbClr val="FFFF91">
                <a:alpha val="49411"/>
              </a:srgbClr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2304" y="2438"/>
              <a:ext cx="304" cy="122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2304" y="4198"/>
              <a:ext cx="304" cy="122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6" name="Google Shape;266;p28"/>
          <p:cNvCxnSpPr/>
          <p:nvPr/>
        </p:nvCxnSpPr>
        <p:spPr>
          <a:xfrm>
            <a:off x="914400" y="4106863"/>
            <a:ext cx="4572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7" name="Google Shape;267;p28"/>
          <p:cNvSpPr txBox="1"/>
          <p:nvPr/>
        </p:nvSpPr>
        <p:spPr>
          <a:xfrm>
            <a:off x="990600" y="5668963"/>
            <a:ext cx="16383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canaleta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8"/>
          <p:cNvSpPr/>
          <p:nvPr/>
        </p:nvSpPr>
        <p:spPr>
          <a:xfrm>
            <a:off x="3429000" y="3670300"/>
            <a:ext cx="5410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 Amostra: captura de Ac anti-cada proteína do antígeno (p.ex. anti-HIV)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8"/>
          <p:cNvSpPr/>
          <p:nvPr/>
        </p:nvSpPr>
        <p:spPr>
          <a:xfrm>
            <a:off x="3429000" y="4633913"/>
            <a:ext cx="5410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 Ac de detecção (conjugado): Ac anti-Ac humano (p.ex. anti-IgG) conjugado a enzima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28"/>
          <p:cNvGrpSpPr/>
          <p:nvPr/>
        </p:nvGrpSpPr>
        <p:grpSpPr>
          <a:xfrm>
            <a:off x="2095500" y="3067050"/>
            <a:ext cx="1160463" cy="2171700"/>
            <a:chOff x="1320" y="1932"/>
            <a:chExt cx="731" cy="1368"/>
          </a:xfrm>
        </p:grpSpPr>
        <p:sp>
          <p:nvSpPr>
            <p:cNvPr id="271" name="Google Shape;271;p28"/>
            <p:cNvSpPr/>
            <p:nvPr/>
          </p:nvSpPr>
          <p:spPr>
            <a:xfrm>
              <a:off x="1320" y="1932"/>
              <a:ext cx="132" cy="1368"/>
            </a:xfrm>
            <a:prstGeom prst="rightBrace">
              <a:avLst>
                <a:gd fmla="val 86364" name="adj1"/>
                <a:gd fmla="val 50000" name="adj2"/>
              </a:avLst>
            </a:prstGeom>
            <a:noFill/>
            <a:ln cap="flat" cmpd="sng" w="38100">
              <a:solidFill>
                <a:srgbClr val="538C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425" y="2450"/>
              <a:ext cx="626" cy="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pt-BR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Bandas!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pt-BR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Proteínas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pt-BR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separadas!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28"/>
          <p:cNvGrpSpPr/>
          <p:nvPr/>
        </p:nvGrpSpPr>
        <p:grpSpPr>
          <a:xfrm>
            <a:off x="1562100" y="2667000"/>
            <a:ext cx="482600" cy="2987675"/>
            <a:chOff x="-816" y="2438"/>
            <a:chExt cx="304" cy="1882"/>
          </a:xfrm>
        </p:grpSpPr>
        <p:sp>
          <p:nvSpPr>
            <p:cNvPr id="274" name="Google Shape;274;p28"/>
            <p:cNvSpPr/>
            <p:nvPr/>
          </p:nvSpPr>
          <p:spPr>
            <a:xfrm>
              <a:off x="-806" y="2510"/>
              <a:ext cx="288" cy="1728"/>
            </a:xfrm>
            <a:prstGeom prst="roundRect">
              <a:avLst>
                <a:gd fmla="val 16667" name="adj"/>
              </a:avLst>
            </a:prstGeom>
            <a:solidFill>
              <a:srgbClr val="FF3300">
                <a:alpha val="49411"/>
              </a:srgbClr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-816" y="2438"/>
              <a:ext cx="304" cy="122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-816" y="4198"/>
              <a:ext cx="304" cy="122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28"/>
          <p:cNvSpPr/>
          <p:nvPr/>
        </p:nvSpPr>
        <p:spPr>
          <a:xfrm>
            <a:off x="3314700" y="6057900"/>
            <a:ext cx="5410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DETECÇÃO?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1485900" y="4629150"/>
            <a:ext cx="609600" cy="304800"/>
          </a:xfrm>
          <a:prstGeom prst="ellipse">
            <a:avLst/>
          </a:prstGeom>
          <a:noFill/>
          <a:ln cap="flat" cmpd="sng" w="38100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/>
          <p:nvPr/>
        </p:nvSpPr>
        <p:spPr>
          <a:xfrm>
            <a:off x="1619250" y="5219700"/>
            <a:ext cx="5962650" cy="1123950"/>
          </a:xfrm>
          <a:prstGeom prst="rect">
            <a:avLst/>
          </a:prstGeom>
          <a:solidFill>
            <a:srgbClr val="EAEAEA">
              <a:alpha val="49411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9"/>
          <p:cNvSpPr/>
          <p:nvPr/>
        </p:nvSpPr>
        <p:spPr>
          <a:xfrm>
            <a:off x="1619250" y="5219700"/>
            <a:ext cx="5962650" cy="1123950"/>
          </a:xfrm>
          <a:prstGeom prst="rect">
            <a:avLst/>
          </a:prstGeom>
          <a:solidFill>
            <a:srgbClr val="A4BEFE">
              <a:alpha val="49411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9"/>
          <p:cNvSpPr txBox="1"/>
          <p:nvPr/>
        </p:nvSpPr>
        <p:spPr>
          <a:xfrm>
            <a:off x="1695450" y="384175"/>
            <a:ext cx="5754688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b="1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9"/>
          <p:cNvSpPr txBox="1"/>
          <p:nvPr/>
        </p:nvSpPr>
        <p:spPr>
          <a:xfrm>
            <a:off x="2525713" y="1096963"/>
            <a:ext cx="40862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1" lang="pt-B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Western blot - </a:t>
            </a:r>
            <a:r>
              <a:rPr b="1" i="0" lang="pt-B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revelando!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9"/>
          <p:cNvSpPr/>
          <p:nvPr/>
        </p:nvSpPr>
        <p:spPr>
          <a:xfrm>
            <a:off x="342900" y="2114550"/>
            <a:ext cx="8458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Amostra: captura de Ac anti-cada proteína do antígeno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9"/>
          <p:cNvSpPr/>
          <p:nvPr/>
        </p:nvSpPr>
        <p:spPr>
          <a:xfrm>
            <a:off x="495300" y="2609850"/>
            <a:ext cx="8153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 de detecção (conjugado): Ac anti-Ac humano conjugado a enzima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29"/>
          <p:cNvGrpSpPr/>
          <p:nvPr/>
        </p:nvGrpSpPr>
        <p:grpSpPr>
          <a:xfrm>
            <a:off x="2247900" y="5265678"/>
            <a:ext cx="4646613" cy="925572"/>
            <a:chOff x="1416" y="3317"/>
            <a:chExt cx="2927" cy="583"/>
          </a:xfrm>
        </p:grpSpPr>
        <p:sp>
          <p:nvSpPr>
            <p:cNvPr id="290" name="Google Shape;290;p29"/>
            <p:cNvSpPr/>
            <p:nvPr/>
          </p:nvSpPr>
          <p:spPr>
            <a:xfrm>
              <a:off x="1416" y="3792"/>
              <a:ext cx="2927" cy="108"/>
            </a:xfrm>
            <a:prstGeom prst="rect">
              <a:avLst/>
            </a:prstGeom>
            <a:solidFill>
              <a:srgbClr val="C0C0C0"/>
            </a:solidFill>
            <a:ln cap="flat" cmpd="sng" w="12700">
              <a:solidFill>
                <a:srgbClr val="C0C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1" name="Google Shape;291;p29"/>
            <p:cNvGrpSpPr/>
            <p:nvPr/>
          </p:nvGrpSpPr>
          <p:grpSpPr>
            <a:xfrm>
              <a:off x="1665" y="3317"/>
              <a:ext cx="292" cy="530"/>
              <a:chOff x="1665" y="3317"/>
              <a:chExt cx="292" cy="530"/>
            </a:xfrm>
          </p:grpSpPr>
          <p:sp>
            <p:nvSpPr>
              <p:cNvPr id="292" name="Google Shape;292;p29"/>
              <p:cNvSpPr/>
              <p:nvPr/>
            </p:nvSpPr>
            <p:spPr>
              <a:xfrm>
                <a:off x="1770" y="3756"/>
                <a:ext cx="72" cy="60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3" name="Google Shape;293;p29"/>
              <p:cNvGrpSpPr/>
              <p:nvPr/>
            </p:nvGrpSpPr>
            <p:grpSpPr>
              <a:xfrm>
                <a:off x="1665" y="3317"/>
                <a:ext cx="292" cy="369"/>
                <a:chOff x="1677" y="3166"/>
                <a:chExt cx="292" cy="369"/>
              </a:xfrm>
            </p:grpSpPr>
            <p:sp>
              <p:nvSpPr>
                <p:cNvPr id="294" name="Google Shape;294;p29"/>
                <p:cNvSpPr txBox="1"/>
                <p:nvPr/>
              </p:nvSpPr>
              <p:spPr>
                <a:xfrm rot="10751191">
                  <a:off x="1680" y="3168"/>
                  <a:ext cx="287" cy="3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r>
                    <a:rPr b="1" i="0" lang="pt-BR" sz="32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Y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Google Shape;295;p29"/>
                <p:cNvSpPr/>
                <p:nvPr/>
              </p:nvSpPr>
              <p:spPr>
                <a:xfrm>
                  <a:off x="1776" y="3168"/>
                  <a:ext cx="96" cy="96"/>
                </a:xfrm>
                <a:prstGeom prst="rect">
                  <a:avLst/>
                </a:prstGeom>
                <a:solidFill>
                  <a:srgbClr val="99FF33"/>
                </a:solidFill>
                <a:ln cap="flat" cmpd="sng" w="12700">
                  <a:solidFill>
                    <a:srgbClr val="33CC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6" name="Google Shape;296;p29"/>
              <p:cNvSpPr txBox="1"/>
              <p:nvPr/>
            </p:nvSpPr>
            <p:spPr>
              <a:xfrm flipH="1" rot="10800000">
                <a:off x="1668" y="3482"/>
                <a:ext cx="287" cy="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1" i="0" lang="pt-BR" sz="3200" u="none" cap="none" strike="noStrike">
                    <a:solidFill>
                      <a:srgbClr val="FF9900"/>
                    </a:solidFill>
                    <a:latin typeface="Arial"/>
                    <a:ea typeface="Arial"/>
                    <a:cs typeface="Arial"/>
                    <a:sym typeface="Arial"/>
                  </a:rPr>
                  <a:t>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7" name="Google Shape;297;p29"/>
          <p:cNvSpPr txBox="1"/>
          <p:nvPr/>
        </p:nvSpPr>
        <p:spPr>
          <a:xfrm flipH="1" rot="10800000">
            <a:off x="5773738" y="5535613"/>
            <a:ext cx="455612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9"/>
          <p:cNvSpPr txBox="1"/>
          <p:nvPr/>
        </p:nvSpPr>
        <p:spPr>
          <a:xfrm flipH="1" rot="10800000">
            <a:off x="3849688" y="5535613"/>
            <a:ext cx="455612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29"/>
          <p:cNvGrpSpPr/>
          <p:nvPr/>
        </p:nvGrpSpPr>
        <p:grpSpPr>
          <a:xfrm>
            <a:off x="3846271" y="5273615"/>
            <a:ext cx="464036" cy="585908"/>
            <a:chOff x="1677" y="3166"/>
            <a:chExt cx="292" cy="369"/>
          </a:xfrm>
        </p:grpSpPr>
        <p:sp>
          <p:nvSpPr>
            <p:cNvPr id="300" name="Google Shape;300;p29"/>
            <p:cNvSpPr txBox="1"/>
            <p:nvPr/>
          </p:nvSpPr>
          <p:spPr>
            <a:xfrm rot="10751191">
              <a:off x="1680" y="3168"/>
              <a:ext cx="287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pt-BR" sz="3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1776" y="3168"/>
              <a:ext cx="96" cy="96"/>
            </a:xfrm>
            <a:prstGeom prst="rect">
              <a:avLst/>
            </a:prstGeom>
            <a:solidFill>
              <a:srgbClr val="99FF33"/>
            </a:solidFill>
            <a:ln cap="flat" cmpd="sng" w="12700">
              <a:solidFill>
                <a:srgbClr val="33CC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29"/>
          <p:cNvGrpSpPr/>
          <p:nvPr/>
        </p:nvGrpSpPr>
        <p:grpSpPr>
          <a:xfrm>
            <a:off x="5770321" y="5273615"/>
            <a:ext cx="464036" cy="585908"/>
            <a:chOff x="1677" y="3166"/>
            <a:chExt cx="292" cy="369"/>
          </a:xfrm>
        </p:grpSpPr>
        <p:sp>
          <p:nvSpPr>
            <p:cNvPr id="303" name="Google Shape;303;p29"/>
            <p:cNvSpPr txBox="1"/>
            <p:nvPr/>
          </p:nvSpPr>
          <p:spPr>
            <a:xfrm rot="10751191">
              <a:off x="1680" y="3168"/>
              <a:ext cx="287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pt-BR" sz="3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1776" y="3168"/>
              <a:ext cx="96" cy="96"/>
            </a:xfrm>
            <a:prstGeom prst="rect">
              <a:avLst/>
            </a:prstGeom>
            <a:solidFill>
              <a:srgbClr val="99FF33"/>
            </a:solidFill>
            <a:ln cap="flat" cmpd="sng" w="12700">
              <a:solidFill>
                <a:srgbClr val="33CC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5" name="Google Shape;305;p29"/>
          <p:cNvCxnSpPr/>
          <p:nvPr/>
        </p:nvCxnSpPr>
        <p:spPr>
          <a:xfrm>
            <a:off x="1600200" y="6324600"/>
            <a:ext cx="60198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6" name="Google Shape;306;p29"/>
          <p:cNvCxnSpPr/>
          <p:nvPr/>
        </p:nvCxnSpPr>
        <p:spPr>
          <a:xfrm>
            <a:off x="1628775" y="5219700"/>
            <a:ext cx="0" cy="11430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7" name="Google Shape;307;p29"/>
          <p:cNvCxnSpPr/>
          <p:nvPr/>
        </p:nvCxnSpPr>
        <p:spPr>
          <a:xfrm>
            <a:off x="7591425" y="5219700"/>
            <a:ext cx="0" cy="11430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8" name="Google Shape;308;p29"/>
          <p:cNvSpPr/>
          <p:nvPr/>
        </p:nvSpPr>
        <p:spPr>
          <a:xfrm>
            <a:off x="517525" y="5226050"/>
            <a:ext cx="1143000" cy="304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9"/>
          <p:cNvSpPr/>
          <p:nvPr/>
        </p:nvSpPr>
        <p:spPr>
          <a:xfrm>
            <a:off x="7559675" y="5226050"/>
            <a:ext cx="1143000" cy="304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9"/>
          <p:cNvSpPr/>
          <p:nvPr/>
        </p:nvSpPr>
        <p:spPr>
          <a:xfrm>
            <a:off x="1943100" y="3810000"/>
            <a:ext cx="5257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CROMÓGENO (SUBSTRATO)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9"/>
          <p:cNvSpPr/>
          <p:nvPr/>
        </p:nvSpPr>
        <p:spPr>
          <a:xfrm>
            <a:off x="3400425" y="5962650"/>
            <a:ext cx="114300" cy="9525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9"/>
          <p:cNvSpPr/>
          <p:nvPr/>
        </p:nvSpPr>
        <p:spPr>
          <a:xfrm>
            <a:off x="5030788" y="5962650"/>
            <a:ext cx="150812" cy="9525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9"/>
          <p:cNvSpPr/>
          <p:nvPr/>
        </p:nvSpPr>
        <p:spPr>
          <a:xfrm>
            <a:off x="5964238" y="5962650"/>
            <a:ext cx="74612" cy="9525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4040188" y="5962650"/>
            <a:ext cx="74612" cy="9525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" name="Google Shape;315;p29"/>
          <p:cNvGrpSpPr/>
          <p:nvPr/>
        </p:nvGrpSpPr>
        <p:grpSpPr>
          <a:xfrm>
            <a:off x="2514600" y="5029200"/>
            <a:ext cx="719138" cy="1123950"/>
            <a:chOff x="1584" y="3168"/>
            <a:chExt cx="453" cy="708"/>
          </a:xfrm>
        </p:grpSpPr>
        <p:grpSp>
          <p:nvGrpSpPr>
            <p:cNvPr id="316" name="Google Shape;316;p29"/>
            <p:cNvGrpSpPr/>
            <p:nvPr/>
          </p:nvGrpSpPr>
          <p:grpSpPr>
            <a:xfrm>
              <a:off x="1584" y="3168"/>
              <a:ext cx="453" cy="708"/>
              <a:chOff x="1584" y="3168"/>
              <a:chExt cx="453" cy="708"/>
            </a:xfrm>
          </p:grpSpPr>
          <p:sp>
            <p:nvSpPr>
              <p:cNvPr id="317" name="Google Shape;317;p29"/>
              <p:cNvSpPr txBox="1"/>
              <p:nvPr/>
            </p:nvSpPr>
            <p:spPr>
              <a:xfrm>
                <a:off x="1645" y="3170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9"/>
              <p:cNvSpPr txBox="1"/>
              <p:nvPr/>
            </p:nvSpPr>
            <p:spPr>
              <a:xfrm>
                <a:off x="1630" y="321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9"/>
              <p:cNvSpPr txBox="1"/>
              <p:nvPr/>
            </p:nvSpPr>
            <p:spPr>
              <a:xfrm>
                <a:off x="1584" y="326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9"/>
              <p:cNvSpPr txBox="1"/>
              <p:nvPr/>
            </p:nvSpPr>
            <p:spPr>
              <a:xfrm>
                <a:off x="1632" y="331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9"/>
              <p:cNvSpPr txBox="1"/>
              <p:nvPr/>
            </p:nvSpPr>
            <p:spPr>
              <a:xfrm>
                <a:off x="1586" y="336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9"/>
              <p:cNvSpPr txBox="1"/>
              <p:nvPr/>
            </p:nvSpPr>
            <p:spPr>
              <a:xfrm>
                <a:off x="1628" y="340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9"/>
              <p:cNvSpPr txBox="1"/>
              <p:nvPr/>
            </p:nvSpPr>
            <p:spPr>
              <a:xfrm>
                <a:off x="1604" y="346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9"/>
              <p:cNvSpPr txBox="1"/>
              <p:nvPr/>
            </p:nvSpPr>
            <p:spPr>
              <a:xfrm>
                <a:off x="1655" y="34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9"/>
              <p:cNvSpPr txBox="1"/>
              <p:nvPr/>
            </p:nvSpPr>
            <p:spPr>
              <a:xfrm>
                <a:off x="1626" y="353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29"/>
              <p:cNvSpPr txBox="1"/>
              <p:nvPr/>
            </p:nvSpPr>
            <p:spPr>
              <a:xfrm>
                <a:off x="1680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9"/>
              <p:cNvSpPr txBox="1"/>
              <p:nvPr/>
            </p:nvSpPr>
            <p:spPr>
              <a:xfrm>
                <a:off x="1799" y="316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9"/>
              <p:cNvSpPr txBox="1"/>
              <p:nvPr/>
            </p:nvSpPr>
            <p:spPr>
              <a:xfrm>
                <a:off x="1833" y="321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29"/>
              <p:cNvSpPr txBox="1"/>
              <p:nvPr/>
            </p:nvSpPr>
            <p:spPr>
              <a:xfrm>
                <a:off x="1788" y="325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9"/>
              <p:cNvSpPr txBox="1"/>
              <p:nvPr/>
            </p:nvSpPr>
            <p:spPr>
              <a:xfrm>
                <a:off x="1856" y="327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29"/>
              <p:cNvSpPr txBox="1"/>
              <p:nvPr/>
            </p:nvSpPr>
            <p:spPr>
              <a:xfrm>
                <a:off x="1820" y="332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9"/>
              <p:cNvSpPr txBox="1"/>
              <p:nvPr/>
            </p:nvSpPr>
            <p:spPr>
              <a:xfrm>
                <a:off x="1868" y="33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29"/>
              <p:cNvSpPr txBox="1"/>
              <p:nvPr/>
            </p:nvSpPr>
            <p:spPr>
              <a:xfrm>
                <a:off x="1824" y="342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9"/>
              <p:cNvSpPr txBox="1"/>
              <p:nvPr/>
            </p:nvSpPr>
            <p:spPr>
              <a:xfrm>
                <a:off x="1847" y="347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9"/>
              <p:cNvSpPr txBox="1"/>
              <p:nvPr/>
            </p:nvSpPr>
            <p:spPr>
              <a:xfrm>
                <a:off x="1841" y="353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29"/>
              <p:cNvSpPr txBox="1"/>
              <p:nvPr/>
            </p:nvSpPr>
            <p:spPr>
              <a:xfrm>
                <a:off x="1796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9"/>
              <p:cNvSpPr txBox="1"/>
              <p:nvPr/>
            </p:nvSpPr>
            <p:spPr>
              <a:xfrm>
                <a:off x="1751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29"/>
              <p:cNvSpPr txBox="1"/>
              <p:nvPr/>
            </p:nvSpPr>
            <p:spPr>
              <a:xfrm>
                <a:off x="1648" y="35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29"/>
              <p:cNvSpPr txBox="1"/>
              <p:nvPr/>
            </p:nvSpPr>
            <p:spPr>
              <a:xfrm>
                <a:off x="1789" y="358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0" name="Google Shape;340;p29"/>
            <p:cNvSpPr/>
            <p:nvPr/>
          </p:nvSpPr>
          <p:spPr>
            <a:xfrm>
              <a:off x="1770" y="3756"/>
              <a:ext cx="72" cy="60"/>
            </a:xfrm>
            <a:prstGeom prst="rect">
              <a:avLst/>
            </a:prstGeom>
            <a:solidFill>
              <a:srgbClr val="003399"/>
            </a:solidFill>
            <a:ln cap="flat" cmpd="sng" w="12700">
              <a:solidFill>
                <a:srgbClr val="0033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9"/>
          <p:cNvGrpSpPr/>
          <p:nvPr/>
        </p:nvGrpSpPr>
        <p:grpSpPr>
          <a:xfrm>
            <a:off x="3719513" y="5029200"/>
            <a:ext cx="719137" cy="1123950"/>
            <a:chOff x="1584" y="3168"/>
            <a:chExt cx="453" cy="708"/>
          </a:xfrm>
        </p:grpSpPr>
        <p:grpSp>
          <p:nvGrpSpPr>
            <p:cNvPr id="342" name="Google Shape;342;p29"/>
            <p:cNvGrpSpPr/>
            <p:nvPr/>
          </p:nvGrpSpPr>
          <p:grpSpPr>
            <a:xfrm>
              <a:off x="1584" y="3168"/>
              <a:ext cx="453" cy="708"/>
              <a:chOff x="1584" y="3168"/>
              <a:chExt cx="453" cy="708"/>
            </a:xfrm>
          </p:grpSpPr>
          <p:sp>
            <p:nvSpPr>
              <p:cNvPr id="343" name="Google Shape;343;p29"/>
              <p:cNvSpPr txBox="1"/>
              <p:nvPr/>
            </p:nvSpPr>
            <p:spPr>
              <a:xfrm>
                <a:off x="1645" y="3170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9"/>
              <p:cNvSpPr txBox="1"/>
              <p:nvPr/>
            </p:nvSpPr>
            <p:spPr>
              <a:xfrm>
                <a:off x="1630" y="321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9"/>
              <p:cNvSpPr txBox="1"/>
              <p:nvPr/>
            </p:nvSpPr>
            <p:spPr>
              <a:xfrm>
                <a:off x="1584" y="326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9"/>
              <p:cNvSpPr txBox="1"/>
              <p:nvPr/>
            </p:nvSpPr>
            <p:spPr>
              <a:xfrm>
                <a:off x="1632" y="331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9"/>
              <p:cNvSpPr txBox="1"/>
              <p:nvPr/>
            </p:nvSpPr>
            <p:spPr>
              <a:xfrm>
                <a:off x="1586" y="336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9"/>
              <p:cNvSpPr txBox="1"/>
              <p:nvPr/>
            </p:nvSpPr>
            <p:spPr>
              <a:xfrm>
                <a:off x="1628" y="340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9"/>
              <p:cNvSpPr txBox="1"/>
              <p:nvPr/>
            </p:nvSpPr>
            <p:spPr>
              <a:xfrm>
                <a:off x="1604" y="346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9"/>
              <p:cNvSpPr txBox="1"/>
              <p:nvPr/>
            </p:nvSpPr>
            <p:spPr>
              <a:xfrm>
                <a:off x="1655" y="34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9"/>
              <p:cNvSpPr txBox="1"/>
              <p:nvPr/>
            </p:nvSpPr>
            <p:spPr>
              <a:xfrm>
                <a:off x="1626" y="353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9"/>
              <p:cNvSpPr txBox="1"/>
              <p:nvPr/>
            </p:nvSpPr>
            <p:spPr>
              <a:xfrm>
                <a:off x="1680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9"/>
              <p:cNvSpPr txBox="1"/>
              <p:nvPr/>
            </p:nvSpPr>
            <p:spPr>
              <a:xfrm>
                <a:off x="1799" y="316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9"/>
              <p:cNvSpPr txBox="1"/>
              <p:nvPr/>
            </p:nvSpPr>
            <p:spPr>
              <a:xfrm>
                <a:off x="1833" y="321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9"/>
              <p:cNvSpPr txBox="1"/>
              <p:nvPr/>
            </p:nvSpPr>
            <p:spPr>
              <a:xfrm>
                <a:off x="1788" y="325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9"/>
              <p:cNvSpPr txBox="1"/>
              <p:nvPr/>
            </p:nvSpPr>
            <p:spPr>
              <a:xfrm>
                <a:off x="1856" y="327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9"/>
              <p:cNvSpPr txBox="1"/>
              <p:nvPr/>
            </p:nvSpPr>
            <p:spPr>
              <a:xfrm>
                <a:off x="1820" y="332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9"/>
              <p:cNvSpPr txBox="1"/>
              <p:nvPr/>
            </p:nvSpPr>
            <p:spPr>
              <a:xfrm>
                <a:off x="1868" y="33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9"/>
              <p:cNvSpPr txBox="1"/>
              <p:nvPr/>
            </p:nvSpPr>
            <p:spPr>
              <a:xfrm>
                <a:off x="1824" y="342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9"/>
              <p:cNvSpPr txBox="1"/>
              <p:nvPr/>
            </p:nvSpPr>
            <p:spPr>
              <a:xfrm>
                <a:off x="1847" y="347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9"/>
              <p:cNvSpPr txBox="1"/>
              <p:nvPr/>
            </p:nvSpPr>
            <p:spPr>
              <a:xfrm>
                <a:off x="1841" y="353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9"/>
              <p:cNvSpPr txBox="1"/>
              <p:nvPr/>
            </p:nvSpPr>
            <p:spPr>
              <a:xfrm>
                <a:off x="1796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9"/>
              <p:cNvSpPr txBox="1"/>
              <p:nvPr/>
            </p:nvSpPr>
            <p:spPr>
              <a:xfrm>
                <a:off x="1751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9"/>
              <p:cNvSpPr txBox="1"/>
              <p:nvPr/>
            </p:nvSpPr>
            <p:spPr>
              <a:xfrm>
                <a:off x="1648" y="35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9"/>
              <p:cNvSpPr txBox="1"/>
              <p:nvPr/>
            </p:nvSpPr>
            <p:spPr>
              <a:xfrm>
                <a:off x="1789" y="358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6" name="Google Shape;366;p29"/>
            <p:cNvSpPr/>
            <p:nvPr/>
          </p:nvSpPr>
          <p:spPr>
            <a:xfrm>
              <a:off x="1770" y="3756"/>
              <a:ext cx="72" cy="60"/>
            </a:xfrm>
            <a:prstGeom prst="rect">
              <a:avLst/>
            </a:prstGeom>
            <a:solidFill>
              <a:srgbClr val="003399"/>
            </a:solidFill>
            <a:ln cap="flat" cmpd="sng" w="12700">
              <a:solidFill>
                <a:srgbClr val="0033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29"/>
          <p:cNvGrpSpPr/>
          <p:nvPr/>
        </p:nvGrpSpPr>
        <p:grpSpPr>
          <a:xfrm>
            <a:off x="5643563" y="5029200"/>
            <a:ext cx="719137" cy="1123950"/>
            <a:chOff x="1584" y="3168"/>
            <a:chExt cx="453" cy="708"/>
          </a:xfrm>
        </p:grpSpPr>
        <p:grpSp>
          <p:nvGrpSpPr>
            <p:cNvPr id="368" name="Google Shape;368;p29"/>
            <p:cNvGrpSpPr/>
            <p:nvPr/>
          </p:nvGrpSpPr>
          <p:grpSpPr>
            <a:xfrm>
              <a:off x="1584" y="3168"/>
              <a:ext cx="453" cy="708"/>
              <a:chOff x="1584" y="3168"/>
              <a:chExt cx="453" cy="708"/>
            </a:xfrm>
          </p:grpSpPr>
          <p:sp>
            <p:nvSpPr>
              <p:cNvPr id="369" name="Google Shape;369;p29"/>
              <p:cNvSpPr txBox="1"/>
              <p:nvPr/>
            </p:nvSpPr>
            <p:spPr>
              <a:xfrm>
                <a:off x="1645" y="3170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9"/>
              <p:cNvSpPr txBox="1"/>
              <p:nvPr/>
            </p:nvSpPr>
            <p:spPr>
              <a:xfrm>
                <a:off x="1630" y="321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9"/>
              <p:cNvSpPr txBox="1"/>
              <p:nvPr/>
            </p:nvSpPr>
            <p:spPr>
              <a:xfrm>
                <a:off x="1584" y="326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9"/>
              <p:cNvSpPr txBox="1"/>
              <p:nvPr/>
            </p:nvSpPr>
            <p:spPr>
              <a:xfrm>
                <a:off x="1632" y="331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9"/>
              <p:cNvSpPr txBox="1"/>
              <p:nvPr/>
            </p:nvSpPr>
            <p:spPr>
              <a:xfrm>
                <a:off x="1586" y="336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9"/>
              <p:cNvSpPr txBox="1"/>
              <p:nvPr/>
            </p:nvSpPr>
            <p:spPr>
              <a:xfrm>
                <a:off x="1628" y="340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9"/>
              <p:cNvSpPr txBox="1"/>
              <p:nvPr/>
            </p:nvSpPr>
            <p:spPr>
              <a:xfrm>
                <a:off x="1604" y="346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9"/>
              <p:cNvSpPr txBox="1"/>
              <p:nvPr/>
            </p:nvSpPr>
            <p:spPr>
              <a:xfrm>
                <a:off x="1655" y="34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9"/>
              <p:cNvSpPr txBox="1"/>
              <p:nvPr/>
            </p:nvSpPr>
            <p:spPr>
              <a:xfrm>
                <a:off x="1626" y="353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9"/>
              <p:cNvSpPr txBox="1"/>
              <p:nvPr/>
            </p:nvSpPr>
            <p:spPr>
              <a:xfrm>
                <a:off x="1680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9"/>
              <p:cNvSpPr txBox="1"/>
              <p:nvPr/>
            </p:nvSpPr>
            <p:spPr>
              <a:xfrm>
                <a:off x="1799" y="316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9"/>
              <p:cNvSpPr txBox="1"/>
              <p:nvPr/>
            </p:nvSpPr>
            <p:spPr>
              <a:xfrm>
                <a:off x="1833" y="321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9"/>
              <p:cNvSpPr txBox="1"/>
              <p:nvPr/>
            </p:nvSpPr>
            <p:spPr>
              <a:xfrm>
                <a:off x="1788" y="325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9"/>
              <p:cNvSpPr txBox="1"/>
              <p:nvPr/>
            </p:nvSpPr>
            <p:spPr>
              <a:xfrm>
                <a:off x="1856" y="327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9"/>
              <p:cNvSpPr txBox="1"/>
              <p:nvPr/>
            </p:nvSpPr>
            <p:spPr>
              <a:xfrm>
                <a:off x="1820" y="3326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9"/>
              <p:cNvSpPr txBox="1"/>
              <p:nvPr/>
            </p:nvSpPr>
            <p:spPr>
              <a:xfrm>
                <a:off x="1868" y="33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9"/>
              <p:cNvSpPr txBox="1"/>
              <p:nvPr/>
            </p:nvSpPr>
            <p:spPr>
              <a:xfrm>
                <a:off x="1824" y="342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9"/>
              <p:cNvSpPr txBox="1"/>
              <p:nvPr/>
            </p:nvSpPr>
            <p:spPr>
              <a:xfrm>
                <a:off x="1847" y="347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9"/>
              <p:cNvSpPr txBox="1"/>
              <p:nvPr/>
            </p:nvSpPr>
            <p:spPr>
              <a:xfrm>
                <a:off x="1841" y="3534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9"/>
              <p:cNvSpPr txBox="1"/>
              <p:nvPr/>
            </p:nvSpPr>
            <p:spPr>
              <a:xfrm>
                <a:off x="1796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9"/>
              <p:cNvSpPr txBox="1"/>
              <p:nvPr/>
            </p:nvSpPr>
            <p:spPr>
              <a:xfrm>
                <a:off x="1751" y="355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9"/>
              <p:cNvSpPr txBox="1"/>
              <p:nvPr/>
            </p:nvSpPr>
            <p:spPr>
              <a:xfrm>
                <a:off x="1648" y="3582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9"/>
              <p:cNvSpPr txBox="1"/>
              <p:nvPr/>
            </p:nvSpPr>
            <p:spPr>
              <a:xfrm>
                <a:off x="1789" y="3588"/>
                <a:ext cx="169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rgbClr val="003399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2" name="Google Shape;392;p29"/>
            <p:cNvSpPr/>
            <p:nvPr/>
          </p:nvSpPr>
          <p:spPr>
            <a:xfrm>
              <a:off x="1770" y="3756"/>
              <a:ext cx="72" cy="60"/>
            </a:xfrm>
            <a:prstGeom prst="rect">
              <a:avLst/>
            </a:prstGeom>
            <a:solidFill>
              <a:srgbClr val="003399"/>
            </a:solidFill>
            <a:ln cap="flat" cmpd="sng" w="12700">
              <a:solidFill>
                <a:srgbClr val="0033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29"/>
          <p:cNvSpPr/>
          <p:nvPr/>
        </p:nvSpPr>
        <p:spPr>
          <a:xfrm>
            <a:off x="2114550" y="4324350"/>
            <a:ext cx="4953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precipita ao ser consumido!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"/>
          <p:cNvSpPr txBox="1"/>
          <p:nvPr/>
        </p:nvSpPr>
        <p:spPr>
          <a:xfrm>
            <a:off x="2248376" y="384175"/>
            <a:ext cx="46488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DIAGNÓSTICO IMUNOLÓGICO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0"/>
          <p:cNvSpPr txBox="1"/>
          <p:nvPr/>
        </p:nvSpPr>
        <p:spPr>
          <a:xfrm>
            <a:off x="3387725" y="1096963"/>
            <a:ext cx="2351088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B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0"/>
          <p:cNvSpPr/>
          <p:nvPr/>
        </p:nvSpPr>
        <p:spPr>
          <a:xfrm>
            <a:off x="2247900" y="6019800"/>
            <a:ext cx="4646613" cy="171450"/>
          </a:xfrm>
          <a:prstGeom prst="rect">
            <a:avLst/>
          </a:prstGeom>
          <a:solidFill>
            <a:srgbClr val="C0C0C0"/>
          </a:solidFill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1" name="Google Shape;401;p30"/>
          <p:cNvCxnSpPr/>
          <p:nvPr/>
        </p:nvCxnSpPr>
        <p:spPr>
          <a:xfrm>
            <a:off x="1600200" y="6324600"/>
            <a:ext cx="60198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2" name="Google Shape;402;p30"/>
          <p:cNvCxnSpPr/>
          <p:nvPr/>
        </p:nvCxnSpPr>
        <p:spPr>
          <a:xfrm>
            <a:off x="1628775" y="5219700"/>
            <a:ext cx="0" cy="11430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3" name="Google Shape;403;p30"/>
          <p:cNvCxnSpPr/>
          <p:nvPr/>
        </p:nvCxnSpPr>
        <p:spPr>
          <a:xfrm>
            <a:off x="7591425" y="5219700"/>
            <a:ext cx="0" cy="11430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4" name="Google Shape;404;p30"/>
          <p:cNvSpPr/>
          <p:nvPr/>
        </p:nvSpPr>
        <p:spPr>
          <a:xfrm>
            <a:off x="517525" y="5226050"/>
            <a:ext cx="1143000" cy="304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0"/>
          <p:cNvSpPr/>
          <p:nvPr/>
        </p:nvSpPr>
        <p:spPr>
          <a:xfrm>
            <a:off x="7559675" y="5226050"/>
            <a:ext cx="1143000" cy="304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486569" y="2374331"/>
            <a:ext cx="8153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BANDAS CORADAS = AC ESPECÍFICO NA AMOSTRA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0"/>
          <p:cNvSpPr/>
          <p:nvPr/>
        </p:nvSpPr>
        <p:spPr>
          <a:xfrm>
            <a:off x="3400425" y="5962650"/>
            <a:ext cx="114300" cy="9525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0"/>
          <p:cNvSpPr/>
          <p:nvPr/>
        </p:nvSpPr>
        <p:spPr>
          <a:xfrm>
            <a:off x="5030788" y="5962650"/>
            <a:ext cx="150812" cy="9525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0"/>
          <p:cNvSpPr/>
          <p:nvPr/>
        </p:nvSpPr>
        <p:spPr>
          <a:xfrm>
            <a:off x="5964238" y="5962650"/>
            <a:ext cx="74612" cy="9525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0"/>
          <p:cNvSpPr/>
          <p:nvPr/>
        </p:nvSpPr>
        <p:spPr>
          <a:xfrm>
            <a:off x="4040188" y="5962650"/>
            <a:ext cx="74612" cy="9525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0"/>
          <p:cNvSpPr/>
          <p:nvPr/>
        </p:nvSpPr>
        <p:spPr>
          <a:xfrm>
            <a:off x="2809875" y="5962650"/>
            <a:ext cx="114300" cy="95250"/>
          </a:xfrm>
          <a:prstGeom prst="rect">
            <a:avLst/>
          </a:prstGeom>
          <a:solidFill>
            <a:srgbClr val="003399"/>
          </a:solidFill>
          <a:ln cap="flat" cmpd="sng" w="12700">
            <a:solidFill>
              <a:srgbClr val="003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0"/>
          <p:cNvSpPr/>
          <p:nvPr/>
        </p:nvSpPr>
        <p:spPr>
          <a:xfrm>
            <a:off x="4014788" y="5962650"/>
            <a:ext cx="114300" cy="95250"/>
          </a:xfrm>
          <a:prstGeom prst="rect">
            <a:avLst/>
          </a:prstGeom>
          <a:solidFill>
            <a:srgbClr val="003399"/>
          </a:solidFill>
          <a:ln cap="flat" cmpd="sng" w="12700">
            <a:solidFill>
              <a:srgbClr val="003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0"/>
          <p:cNvSpPr/>
          <p:nvPr/>
        </p:nvSpPr>
        <p:spPr>
          <a:xfrm>
            <a:off x="5938838" y="5962650"/>
            <a:ext cx="114300" cy="95250"/>
          </a:xfrm>
          <a:prstGeom prst="rect">
            <a:avLst/>
          </a:prstGeom>
          <a:solidFill>
            <a:srgbClr val="003399"/>
          </a:solidFill>
          <a:ln cap="flat" cmpd="sng" w="12700">
            <a:solidFill>
              <a:srgbClr val="003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0"/>
          <p:cNvSpPr/>
          <p:nvPr/>
        </p:nvSpPr>
        <p:spPr>
          <a:xfrm>
            <a:off x="2667000" y="5581650"/>
            <a:ext cx="419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0"/>
          <p:cNvSpPr/>
          <p:nvPr/>
        </p:nvSpPr>
        <p:spPr>
          <a:xfrm>
            <a:off x="3871913" y="5581650"/>
            <a:ext cx="419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0"/>
          <p:cNvSpPr/>
          <p:nvPr/>
        </p:nvSpPr>
        <p:spPr>
          <a:xfrm>
            <a:off x="5795963" y="5581650"/>
            <a:ext cx="419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0"/>
          <p:cNvSpPr/>
          <p:nvPr/>
        </p:nvSpPr>
        <p:spPr>
          <a:xfrm>
            <a:off x="4895850" y="5543550"/>
            <a:ext cx="419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0"/>
          <p:cNvSpPr/>
          <p:nvPr/>
        </p:nvSpPr>
        <p:spPr>
          <a:xfrm>
            <a:off x="3248025" y="5543550"/>
            <a:ext cx="419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1"/>
          <p:cNvSpPr txBox="1"/>
          <p:nvPr/>
        </p:nvSpPr>
        <p:spPr>
          <a:xfrm>
            <a:off x="1695450" y="384175"/>
            <a:ext cx="5754688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b="1" i="0" sz="3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1"/>
          <p:cNvSpPr txBox="1"/>
          <p:nvPr/>
        </p:nvSpPr>
        <p:spPr>
          <a:xfrm>
            <a:off x="2168525" y="1096963"/>
            <a:ext cx="48101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1" lang="pt-B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Western blot</a:t>
            </a:r>
            <a:r>
              <a:rPr b="1" i="0" lang="pt-B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Exemplo (HIV)!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Jefferson\Figuras\Maceio\HIVWestern2b, 2356 positivos.jpg" id="425" name="Google Shape;42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450" y="1847850"/>
            <a:ext cx="6457950" cy="4476750"/>
          </a:xfrm>
          <a:prstGeom prst="rect">
            <a:avLst/>
          </a:prstGeom>
          <a:noFill/>
          <a:ln cap="flat" cmpd="sng" w="9525">
            <a:solidFill>
              <a:srgbClr val="003399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426" name="Google Shape;426;p31"/>
          <p:cNvGrpSpPr/>
          <p:nvPr/>
        </p:nvGrpSpPr>
        <p:grpSpPr>
          <a:xfrm>
            <a:off x="1181100" y="3200400"/>
            <a:ext cx="6724650" cy="3768725"/>
            <a:chOff x="744" y="2016"/>
            <a:chExt cx="4236" cy="2374"/>
          </a:xfrm>
        </p:grpSpPr>
        <p:sp>
          <p:nvSpPr>
            <p:cNvPr id="427" name="Google Shape;427;p31"/>
            <p:cNvSpPr txBox="1"/>
            <p:nvPr/>
          </p:nvSpPr>
          <p:spPr>
            <a:xfrm>
              <a:off x="1091" y="4039"/>
              <a:ext cx="3577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pt-BR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bandas necessárias para resultado positivo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912" y="4044"/>
              <a:ext cx="209" cy="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-BR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*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9" name="Google Shape;429;p31"/>
            <p:cNvGrpSpPr/>
            <p:nvPr/>
          </p:nvGrpSpPr>
          <p:grpSpPr>
            <a:xfrm>
              <a:off x="744" y="2016"/>
              <a:ext cx="4236" cy="1284"/>
              <a:chOff x="744" y="2016"/>
              <a:chExt cx="4236" cy="1284"/>
            </a:xfrm>
          </p:grpSpPr>
          <p:cxnSp>
            <p:nvCxnSpPr>
              <p:cNvPr id="430" name="Google Shape;430;p31"/>
              <p:cNvCxnSpPr/>
              <p:nvPr/>
            </p:nvCxnSpPr>
            <p:spPr>
              <a:xfrm>
                <a:off x="744" y="2016"/>
                <a:ext cx="4224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1" name="Google Shape;431;p31"/>
              <p:cNvCxnSpPr/>
              <p:nvPr/>
            </p:nvCxnSpPr>
            <p:spPr>
              <a:xfrm>
                <a:off x="756" y="2676"/>
                <a:ext cx="4224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2" name="Google Shape;432;p31"/>
              <p:cNvCxnSpPr/>
              <p:nvPr/>
            </p:nvCxnSpPr>
            <p:spPr>
              <a:xfrm>
                <a:off x="744" y="3300"/>
                <a:ext cx="4224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pt-BR">
                <a:solidFill>
                  <a:srgbClr val="C00000"/>
                </a:solidFill>
              </a:rPr>
              <a:t>Principais Metodologias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457200" y="134907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Técnicas Imunológicas</a:t>
            </a:r>
            <a:endParaRPr/>
          </a:p>
        </p:txBody>
      </p:sp>
      <p:sp>
        <p:nvSpPr>
          <p:cNvPr id="94" name="Google Shape;94;p14"/>
          <p:cNvSpPr txBox="1"/>
          <p:nvPr>
            <p:ph idx="2" type="body"/>
          </p:nvPr>
        </p:nvSpPr>
        <p:spPr>
          <a:xfrm>
            <a:off x="395536" y="1988840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/>
              <a:t>ELISA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/>
              <a:t>IMUNOBLLOTING (WESTERN BLOTING)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/>
              <a:t>IMUNOCROMATROGRAFIA (TESTE RÁPIDO)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/>
              <a:t>CITOMETRIA DE FLUXO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/>
              <a:t>CULTURA CELULAR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95" name="Google Shape;95;p14"/>
          <p:cNvSpPr txBox="1"/>
          <p:nvPr>
            <p:ph idx="3" type="body"/>
          </p:nvPr>
        </p:nvSpPr>
        <p:spPr>
          <a:xfrm>
            <a:off x="4645025" y="134076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Técnicas Moleculares</a:t>
            </a:r>
            <a:endParaRPr/>
          </a:p>
        </p:txBody>
      </p:sp>
      <p:sp>
        <p:nvSpPr>
          <p:cNvPr id="96" name="Google Shape;96;p14"/>
          <p:cNvSpPr txBox="1"/>
          <p:nvPr>
            <p:ph idx="4" type="body"/>
          </p:nvPr>
        </p:nvSpPr>
        <p:spPr>
          <a:xfrm>
            <a:off x="4645025" y="1988840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PCR CONVENCIONAL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NAT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PCR EM TEMPO REAL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SEQUENCIAMENTO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040" y="4221088"/>
            <a:ext cx="327536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76" y="4402734"/>
            <a:ext cx="2797140" cy="2240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3600">
                <a:solidFill>
                  <a:srgbClr val="C00000"/>
                </a:solidFill>
              </a:rPr>
              <a:t>IMUNOCROMATROGRAFIA</a:t>
            </a:r>
            <a:br>
              <a:rPr lang="pt-BR" sz="3600">
                <a:solidFill>
                  <a:srgbClr val="C00000"/>
                </a:solidFill>
              </a:rPr>
            </a:br>
            <a:r>
              <a:rPr lang="pt-BR" sz="3600">
                <a:solidFill>
                  <a:srgbClr val="C00000"/>
                </a:solidFill>
              </a:rPr>
              <a:t>TESTE RÁPIDO</a:t>
            </a:r>
            <a:endParaRPr sz="3600">
              <a:solidFill>
                <a:srgbClr val="C00000"/>
              </a:solidFill>
            </a:endParaRPr>
          </a:p>
        </p:txBody>
      </p:sp>
      <p:sp>
        <p:nvSpPr>
          <p:cNvPr id="438" name="Google Shape;438;p3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/>
              <a:t>Metodologias Utilizadas para Diagnóstico</a:t>
            </a:r>
            <a:endParaRPr/>
          </a:p>
        </p:txBody>
      </p:sp>
      <p:pic>
        <p:nvPicPr>
          <p:cNvPr id="439" name="Google Shape;43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60648"/>
            <a:ext cx="7380312" cy="30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735700"/>
            <a:ext cx="2812861" cy="609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984" y="764704"/>
            <a:ext cx="424847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3"/>
          <p:cNvSpPr txBox="1"/>
          <p:nvPr>
            <p:ph type="title"/>
          </p:nvPr>
        </p:nvSpPr>
        <p:spPr>
          <a:xfrm>
            <a:off x="457200" y="-171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4000">
                <a:solidFill>
                  <a:srgbClr val="C00000"/>
                </a:solidFill>
              </a:rPr>
              <a:t>Metodologia</a:t>
            </a:r>
            <a:endParaRPr b="1" sz="40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4000">
                <a:solidFill>
                  <a:srgbClr val="C00000"/>
                </a:solidFill>
              </a:rPr>
              <a:t>Revelação</a:t>
            </a:r>
            <a:endParaRPr b="1" sz="4000">
              <a:solidFill>
                <a:srgbClr val="C00000"/>
              </a:solidFill>
            </a:endParaRPr>
          </a:p>
        </p:txBody>
      </p:sp>
      <p:pic>
        <p:nvPicPr>
          <p:cNvPr id="452" name="Google Shape;45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3168500"/>
            <a:ext cx="5532504" cy="195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2016" y="2204864"/>
            <a:ext cx="2682465" cy="4170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3600">
                <a:solidFill>
                  <a:srgbClr val="C00000"/>
                </a:solidFill>
              </a:rPr>
              <a:t>CITOMETRIA DE FLUXO</a:t>
            </a:r>
            <a:endParaRPr sz="3600">
              <a:solidFill>
                <a:srgbClr val="C00000"/>
              </a:solidFill>
            </a:endParaRPr>
          </a:p>
        </p:txBody>
      </p:sp>
      <p:sp>
        <p:nvSpPr>
          <p:cNvPr id="459" name="Google Shape;459;p3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/>
              <a:t>Metodologias Aplicadas no Acompanhamento</a:t>
            </a:r>
            <a:endParaRPr/>
          </a:p>
        </p:txBody>
      </p:sp>
      <p:pic>
        <p:nvPicPr>
          <p:cNvPr id="460" name="Google Shape;46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60648"/>
            <a:ext cx="7380312" cy="30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4000">
                <a:solidFill>
                  <a:srgbClr val="C00000"/>
                </a:solidFill>
              </a:rPr>
              <a:t>Princípios Básicos</a:t>
            </a:r>
            <a:endParaRPr b="1" sz="4000">
              <a:solidFill>
                <a:srgbClr val="C00000"/>
              </a:solidFill>
            </a:endParaRPr>
          </a:p>
        </p:txBody>
      </p:sp>
      <p:sp>
        <p:nvSpPr>
          <p:cNvPr id="466" name="Google Shape;466;p36"/>
          <p:cNvSpPr txBox="1"/>
          <p:nvPr>
            <p:ph idx="1" type="body"/>
          </p:nvPr>
        </p:nvSpPr>
        <p:spPr>
          <a:xfrm>
            <a:off x="457200" y="1600201"/>
            <a:ext cx="8229600" cy="1540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/>
              <a:t>Técnica citológica avançada, utilizada para contar, analisar e classificar partículas microscópicas em suspensão.</a:t>
            </a:r>
            <a:endParaRPr/>
          </a:p>
        </p:txBody>
      </p:sp>
      <p:sp>
        <p:nvSpPr>
          <p:cNvPr id="467" name="Google Shape;467;p36"/>
          <p:cNvSpPr txBox="1"/>
          <p:nvPr/>
        </p:nvSpPr>
        <p:spPr>
          <a:xfrm>
            <a:off x="2123728" y="3645024"/>
            <a:ext cx="12961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6"/>
          <p:cNvSpPr txBox="1"/>
          <p:nvPr/>
        </p:nvSpPr>
        <p:spPr>
          <a:xfrm>
            <a:off x="3365167" y="3635786"/>
            <a:ext cx="1800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6"/>
          <p:cNvSpPr txBox="1"/>
          <p:nvPr/>
        </p:nvSpPr>
        <p:spPr>
          <a:xfrm>
            <a:off x="5386128" y="3635786"/>
            <a:ext cx="15121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FLUXO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0" name="Google Shape;470;p36"/>
          <p:cNvCxnSpPr/>
          <p:nvPr/>
        </p:nvCxnSpPr>
        <p:spPr>
          <a:xfrm>
            <a:off x="2627784" y="4291355"/>
            <a:ext cx="0" cy="86583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1" name="Google Shape;471;p36"/>
          <p:cNvCxnSpPr/>
          <p:nvPr/>
        </p:nvCxnSpPr>
        <p:spPr>
          <a:xfrm>
            <a:off x="4139952" y="4291355"/>
            <a:ext cx="0" cy="86583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2" name="Google Shape;472;p36"/>
          <p:cNvCxnSpPr/>
          <p:nvPr/>
        </p:nvCxnSpPr>
        <p:spPr>
          <a:xfrm>
            <a:off x="6144027" y="4297090"/>
            <a:ext cx="0" cy="86583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3" name="Google Shape;473;p36"/>
          <p:cNvSpPr txBox="1"/>
          <p:nvPr/>
        </p:nvSpPr>
        <p:spPr>
          <a:xfrm>
            <a:off x="1763688" y="5365686"/>
            <a:ext cx="17555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CÉLULA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6"/>
          <p:cNvSpPr txBox="1"/>
          <p:nvPr/>
        </p:nvSpPr>
        <p:spPr>
          <a:xfrm>
            <a:off x="3262161" y="5374924"/>
            <a:ext cx="17555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6"/>
          <p:cNvSpPr txBox="1"/>
          <p:nvPr/>
        </p:nvSpPr>
        <p:spPr>
          <a:xfrm>
            <a:off x="5165367" y="5374924"/>
            <a:ext cx="19269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MOVIMENTO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4000">
                <a:solidFill>
                  <a:srgbClr val="C00000"/>
                </a:solidFill>
              </a:rPr>
              <a:t>Método de Análise</a:t>
            </a:r>
            <a:endParaRPr b="1" sz="4000">
              <a:solidFill>
                <a:srgbClr val="C00000"/>
              </a:solidFill>
            </a:endParaRPr>
          </a:p>
        </p:txBody>
      </p:sp>
      <p:pic>
        <p:nvPicPr>
          <p:cNvPr id="486" name="Google Shape;48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929" y="1700808"/>
            <a:ext cx="8384931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4000">
                <a:solidFill>
                  <a:srgbClr val="C00000"/>
                </a:solidFill>
              </a:rPr>
              <a:t>Gráfico de Dispersão</a:t>
            </a:r>
            <a:endParaRPr b="1" sz="4000">
              <a:solidFill>
                <a:srgbClr val="C00000"/>
              </a:solidFill>
            </a:endParaRPr>
          </a:p>
        </p:txBody>
      </p:sp>
      <p:pic>
        <p:nvPicPr>
          <p:cNvPr id="492" name="Google Shape;49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04" y="1844824"/>
            <a:ext cx="5140985" cy="4600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4000">
                <a:solidFill>
                  <a:srgbClr val="C00000"/>
                </a:solidFill>
              </a:rPr>
              <a:t>Interpretação dos Resultados</a:t>
            </a:r>
            <a:endParaRPr b="1" sz="4000">
              <a:solidFill>
                <a:srgbClr val="C00000"/>
              </a:solidFill>
            </a:endParaRPr>
          </a:p>
        </p:txBody>
      </p:sp>
      <p:pic>
        <p:nvPicPr>
          <p:cNvPr id="498" name="Google Shape;49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275" y="1417638"/>
            <a:ext cx="8132737" cy="5382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 sz="3600">
                <a:solidFill>
                  <a:srgbClr val="C00000"/>
                </a:solidFill>
              </a:rPr>
              <a:t>Gráfico de análise de Leucócitos</a:t>
            </a:r>
            <a:br>
              <a:rPr b="1" lang="pt-BR" sz="3600">
                <a:solidFill>
                  <a:srgbClr val="C00000"/>
                </a:solidFill>
              </a:rPr>
            </a:br>
            <a:r>
              <a:rPr b="1" lang="pt-BR" sz="3600">
                <a:solidFill>
                  <a:srgbClr val="C00000"/>
                </a:solidFill>
              </a:rPr>
              <a:t>(com fluorescência)</a:t>
            </a:r>
            <a:endParaRPr b="1" sz="3600">
              <a:solidFill>
                <a:srgbClr val="C00000"/>
              </a:solidFill>
            </a:endParaRPr>
          </a:p>
        </p:txBody>
      </p:sp>
      <p:pic>
        <p:nvPicPr>
          <p:cNvPr id="504" name="Google Shape;50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26" y="1505483"/>
            <a:ext cx="8674147" cy="5338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1111"/>
              <a:buFont typeface="Calibri"/>
              <a:buNone/>
            </a:pPr>
            <a:r>
              <a:rPr b="1" lang="pt-BR" sz="3600">
                <a:solidFill>
                  <a:srgbClr val="C00000"/>
                </a:solidFill>
              </a:rPr>
              <a:t>Fases da infecção pelo HIV - diagnóstico sorológico </a:t>
            </a:r>
            <a:endParaRPr b="1"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536" y="1628800"/>
            <a:ext cx="8801100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2"/>
          <p:cNvSpPr txBox="1"/>
          <p:nvPr>
            <p:ph type="title"/>
          </p:nvPr>
        </p:nvSpPr>
        <p:spPr>
          <a:xfrm>
            <a:off x="395056" y="2835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4000">
                <a:solidFill>
                  <a:srgbClr val="C00000"/>
                </a:solidFill>
              </a:rPr>
              <a:t>Marcadores </a:t>
            </a:r>
            <a:endParaRPr b="1" sz="4000">
              <a:solidFill>
                <a:srgbClr val="C00000"/>
              </a:solidFill>
            </a:endParaRPr>
          </a:p>
        </p:txBody>
      </p:sp>
      <p:pic>
        <p:nvPicPr>
          <p:cNvPr id="510" name="Google Shape;51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343901"/>
            <a:ext cx="8416694" cy="551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542599" y="1805400"/>
            <a:ext cx="6058801" cy="32472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sp>
        <p:nvSpPr>
          <p:cNvPr id="516" name="Google Shape;516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4800">
                <a:solidFill>
                  <a:srgbClr val="C00000"/>
                </a:solidFill>
              </a:rPr>
              <a:t>Caso Clínico:</a:t>
            </a:r>
            <a:endParaRPr b="1" sz="4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3600">
                <a:solidFill>
                  <a:srgbClr val="C00000"/>
                </a:solidFill>
              </a:rPr>
              <a:t>PCR CONVENCIONAL</a:t>
            </a:r>
            <a:endParaRPr sz="3600">
              <a:solidFill>
                <a:srgbClr val="C00000"/>
              </a:solidFill>
            </a:endParaRPr>
          </a:p>
        </p:txBody>
      </p:sp>
      <p:sp>
        <p:nvSpPr>
          <p:cNvPr id="522" name="Google Shape;522;p4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/>
              <a:t>Metodologias Utilizadas para Diagnóstico</a:t>
            </a:r>
            <a:endParaRPr/>
          </a:p>
        </p:txBody>
      </p:sp>
      <p:pic>
        <p:nvPicPr>
          <p:cNvPr id="523" name="Google Shape;52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60648"/>
            <a:ext cx="7380312" cy="30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lang="pt-BR" sz="3600">
                <a:solidFill>
                  <a:srgbClr val="C00000"/>
                </a:solidFill>
              </a:rPr>
              <a:t>Introdução</a:t>
            </a:r>
            <a:endParaRPr/>
          </a:p>
        </p:txBody>
      </p:sp>
      <p:sp>
        <p:nvSpPr>
          <p:cNvPr id="529" name="Google Shape;529;p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Técnicas mais comuns utilizadas (laboratórios de pesquisas médicas e biológicas);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Método muito sensível de análise 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530" name="Google Shape;53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144" y="4005064"/>
            <a:ext cx="2598798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6"/>
          <p:cNvSpPr txBox="1"/>
          <p:nvPr>
            <p:ph type="title"/>
          </p:nvPr>
        </p:nvSpPr>
        <p:spPr>
          <a:xfrm>
            <a:off x="377565" y="269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lang="pt-BR" sz="3600">
                <a:solidFill>
                  <a:srgbClr val="C00000"/>
                </a:solidFill>
              </a:rPr>
              <a:t>Principio </a:t>
            </a:r>
            <a:endParaRPr/>
          </a:p>
        </p:txBody>
      </p:sp>
      <p:pic>
        <p:nvPicPr>
          <p:cNvPr descr="Resultado de imagem para pcr" id="536" name="Google Shape;53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1412776"/>
            <a:ext cx="7329562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lang="pt-BR" sz="3200">
                <a:solidFill>
                  <a:srgbClr val="C00000"/>
                </a:solidFill>
              </a:rPr>
              <a:t>Exemplo : PCR para HTLV</a:t>
            </a:r>
            <a:endParaRPr/>
          </a:p>
        </p:txBody>
      </p:sp>
      <p:pic>
        <p:nvPicPr>
          <p:cNvPr id="542" name="Google Shape;54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010" y="2149007"/>
            <a:ext cx="7034358" cy="2000073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7"/>
          <p:cNvSpPr/>
          <p:nvPr/>
        </p:nvSpPr>
        <p:spPr>
          <a:xfrm>
            <a:off x="755576" y="2060848"/>
            <a:ext cx="68407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L100   914A    915A   916A   917A   918A   919A   920A  EX21A   848A    920A     CP          N 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4" name="Google Shape;54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010" y="4604657"/>
            <a:ext cx="7682431" cy="199269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47"/>
          <p:cNvSpPr txBox="1"/>
          <p:nvPr/>
        </p:nvSpPr>
        <p:spPr>
          <a:xfrm>
            <a:off x="1763688" y="4242437"/>
            <a:ext cx="54968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Diferenciação e confirmação de infecção pelo HTLV-1 ou HTLV-2 por RFLP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7"/>
          <p:cNvSpPr txBox="1"/>
          <p:nvPr/>
        </p:nvSpPr>
        <p:spPr>
          <a:xfrm>
            <a:off x="922019" y="4594786"/>
            <a:ext cx="7466405" cy="2743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L50    915A  917A   918A  919A   920A  922A  923A  924A   875A  875A  877A   885A   910A    CP     CN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552" name="Google Shape;55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9413"/>
            <a:ext cx="9144000" cy="6097587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48"/>
          <p:cNvSpPr/>
          <p:nvPr/>
        </p:nvSpPr>
        <p:spPr>
          <a:xfrm>
            <a:off x="1676400" y="3200400"/>
            <a:ext cx="579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8"/>
          <p:cNvSpPr/>
          <p:nvPr/>
        </p:nvSpPr>
        <p:spPr>
          <a:xfrm>
            <a:off x="1828800" y="3352800"/>
            <a:ext cx="579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48"/>
          <p:cNvSpPr/>
          <p:nvPr/>
        </p:nvSpPr>
        <p:spPr>
          <a:xfrm>
            <a:off x="1315373" y="262426"/>
            <a:ext cx="605309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48"/>
          <p:cNvSpPr txBox="1"/>
          <p:nvPr/>
        </p:nvSpPr>
        <p:spPr>
          <a:xfrm>
            <a:off x="457200" y="577400"/>
            <a:ext cx="8429348" cy="1082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LL         H28       H29      </a:t>
            </a:r>
            <a:r>
              <a:rPr b="1" i="0" lang="pt-BR" sz="1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835A     835B     835C     </a:t>
            </a:r>
            <a:r>
              <a:rPr b="1" i="0" lang="pt-BR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H30       H31      697G     H32     885F     943B                    CP       teste                                    CN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582199" y="2443950"/>
            <a:ext cx="5979601" cy="19701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sp>
        <p:nvSpPr>
          <p:cNvPr id="562" name="Google Shape;562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Caso Clínico: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lang="pt-BR" sz="3600">
                <a:solidFill>
                  <a:srgbClr val="C00000"/>
                </a:solidFill>
              </a:rPr>
              <a:t>Aplicações</a:t>
            </a:r>
            <a:endParaRPr/>
          </a:p>
        </p:txBody>
      </p:sp>
      <p:sp>
        <p:nvSpPr>
          <p:cNvPr id="568" name="Google Shape;568;p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Bactérias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Fungos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Vírus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Parasitas</a:t>
            </a:r>
            <a:endParaRPr/>
          </a:p>
        </p:txBody>
      </p:sp>
      <p:pic>
        <p:nvPicPr>
          <p:cNvPr id="569" name="Google Shape;56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024" y="1556791"/>
            <a:ext cx="3577580" cy="450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pt-BR" sz="2800">
                <a:solidFill>
                  <a:srgbClr val="C00000"/>
                </a:solidFill>
              </a:rPr>
              <a:t>NAT – NUCLEIC ACID TECHNOLOGIES</a:t>
            </a:r>
            <a:endParaRPr sz="2800"/>
          </a:p>
        </p:txBody>
      </p:sp>
      <p:sp>
        <p:nvSpPr>
          <p:cNvPr id="575" name="Google Shape;575;p5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/>
              <a:t>Metodologias Utilizadas para Diagnóstico</a:t>
            </a:r>
            <a:endParaRPr/>
          </a:p>
        </p:txBody>
      </p:sp>
      <p:pic>
        <p:nvPicPr>
          <p:cNvPr id="576" name="Google Shape;57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60648"/>
            <a:ext cx="7380312" cy="30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/>
        </p:nvSpPr>
        <p:spPr>
          <a:xfrm>
            <a:off x="914400" y="2438400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685800" y="3336925"/>
            <a:ext cx="7772400" cy="3103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EXEMPLOS: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ELISA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Enzyme-Linked ImmunoSorbent Assay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IMUNOBLOTING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WESTERN BLOTING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(proteínas)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Southern </a:t>
            </a: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DNA / </a:t>
            </a:r>
            <a:r>
              <a:rPr b="1" i="1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Northern</a:t>
            </a: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RNA)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685800" y="1905000"/>
            <a:ext cx="7772400" cy="775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PRINCÍPIO: ligação Anticorpo/Antígeno com o uso de uma enzima para geração de um sinal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695450" y="384175"/>
            <a:ext cx="5754688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b="1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2432610" y="1096963"/>
            <a:ext cx="4283544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B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Ensaios imunenzimáticos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lang="pt-BR" sz="3200">
                <a:solidFill>
                  <a:srgbClr val="C00000"/>
                </a:solidFill>
              </a:rPr>
              <a:t>NAT – Nucleic Acid Technologies</a:t>
            </a:r>
            <a:endParaRPr/>
          </a:p>
        </p:txBody>
      </p:sp>
      <p:sp>
        <p:nvSpPr>
          <p:cNvPr id="582" name="Google Shape;582;p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Teste qualitativo </a:t>
            </a:r>
            <a:r>
              <a:rPr i="1" lang="pt-BR"/>
              <a:t>in vitro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Detecção direta de material genético agente infeccioso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Portaria nº158, 04 de fevereiro de 2016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HBV, HCV e HIV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1"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1"/>
          </a:p>
        </p:txBody>
      </p:sp>
      <p:pic>
        <p:nvPicPr>
          <p:cNvPr id="583" name="Google Shape;58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4889691"/>
            <a:ext cx="5616624" cy="16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3"/>
          <p:cNvSpPr txBox="1"/>
          <p:nvPr>
            <p:ph type="title"/>
          </p:nvPr>
        </p:nvSpPr>
        <p:spPr>
          <a:xfrm>
            <a:off x="421196" y="123803"/>
            <a:ext cx="8229600" cy="8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lang="pt-BR" sz="3600">
                <a:solidFill>
                  <a:srgbClr val="C00000"/>
                </a:solidFill>
              </a:rPr>
              <a:t>Implementação</a:t>
            </a:r>
            <a:endParaRPr/>
          </a:p>
        </p:txBody>
      </p:sp>
      <p:sp>
        <p:nvSpPr>
          <p:cNvPr id="589" name="Google Shape;589;p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590" name="Google Shape;59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281" y="836712"/>
            <a:ext cx="7416824" cy="5182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lang="pt-BR" sz="3600">
                <a:solidFill>
                  <a:srgbClr val="C00000"/>
                </a:solidFill>
              </a:rPr>
              <a:t>Janela Imunológica pelo NAT</a:t>
            </a:r>
            <a:endParaRPr/>
          </a:p>
        </p:txBody>
      </p:sp>
      <p:pic>
        <p:nvPicPr>
          <p:cNvPr id="596" name="Google Shape;59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608776"/>
            <a:ext cx="7938802" cy="4266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Janela Imunológica</a:t>
            </a:r>
            <a:endParaRPr/>
          </a:p>
        </p:txBody>
      </p:sp>
      <p:pic>
        <p:nvPicPr>
          <p:cNvPr id="602" name="Google Shape;60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608776"/>
            <a:ext cx="7938802" cy="426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7744" y="2564904"/>
            <a:ext cx="4984442" cy="208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3200">
                <a:solidFill>
                  <a:srgbClr val="C00000"/>
                </a:solidFill>
              </a:rPr>
              <a:t>PCR EM TEMPO REAL</a:t>
            </a:r>
            <a:endParaRPr sz="3200">
              <a:solidFill>
                <a:srgbClr val="C00000"/>
              </a:solidFill>
            </a:endParaRPr>
          </a:p>
        </p:txBody>
      </p:sp>
      <p:sp>
        <p:nvSpPr>
          <p:cNvPr id="609" name="Google Shape;609;p5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/>
              <a:t>Metodologias Utilizadas para Diagnóstico</a:t>
            </a:r>
            <a:endParaRPr/>
          </a:p>
        </p:txBody>
      </p:sp>
      <p:pic>
        <p:nvPicPr>
          <p:cNvPr id="610" name="Google Shape;61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60648"/>
            <a:ext cx="7380312" cy="30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7"/>
          <p:cNvSpPr/>
          <p:nvPr/>
        </p:nvSpPr>
        <p:spPr>
          <a:xfrm>
            <a:off x="395536" y="1556792"/>
            <a:ext cx="741682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Utiliza o mesmo princípio da PCR convencional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Sonda marcada com fluoróforos que se hibridiza com a sequência-alvo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Fluoróforos se intercalam entre as fitas de DNA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Gera um sinal fluorescente que é acumulado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Método quantitativo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57"/>
          <p:cNvSpPr txBox="1"/>
          <p:nvPr/>
        </p:nvSpPr>
        <p:spPr>
          <a:xfrm>
            <a:off x="389630" y="332656"/>
            <a:ext cx="5670947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BR" sz="2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PCR em tempo real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7" name="Google Shape;61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152" y="4653136"/>
            <a:ext cx="2873896" cy="2162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8"/>
          <p:cNvPicPr preferRelativeResize="0"/>
          <p:nvPr/>
        </p:nvPicPr>
        <p:blipFill rotWithShape="1">
          <a:blip r:embed="rId3">
            <a:alphaModFix/>
          </a:blip>
          <a:srcRect b="4349" l="0" r="0" t="0"/>
          <a:stretch/>
        </p:blipFill>
        <p:spPr>
          <a:xfrm>
            <a:off x="1656161" y="549275"/>
            <a:ext cx="5778103" cy="1909763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58"/>
          <p:cNvSpPr/>
          <p:nvPr/>
        </p:nvSpPr>
        <p:spPr>
          <a:xfrm>
            <a:off x="2204079" y="1711094"/>
            <a:ext cx="681164" cy="517201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4" name="Google Shape;62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5241" y="2852738"/>
            <a:ext cx="2214563" cy="1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5241" y="4941890"/>
            <a:ext cx="2024063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33925" y="2708277"/>
            <a:ext cx="2091929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al time SYBR" id="631" name="Google Shape;631;p59"/>
          <p:cNvPicPr preferRelativeResize="0"/>
          <p:nvPr/>
        </p:nvPicPr>
        <p:blipFill rotWithShape="1">
          <a:blip r:embed="rId3">
            <a:alphaModFix/>
          </a:blip>
          <a:srcRect b="0" l="65854" r="0" t="0"/>
          <a:stretch/>
        </p:blipFill>
        <p:spPr>
          <a:xfrm>
            <a:off x="3513536" y="3276602"/>
            <a:ext cx="1915715" cy="3471863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59"/>
          <p:cNvSpPr/>
          <p:nvPr/>
        </p:nvSpPr>
        <p:spPr>
          <a:xfrm>
            <a:off x="1943100" y="1676400"/>
            <a:ext cx="4800600" cy="152400"/>
          </a:xfrm>
          <a:prstGeom prst="rect">
            <a:avLst/>
          </a:prstGeom>
          <a:solidFill>
            <a:srgbClr val="33CC33"/>
          </a:solidFill>
          <a:ln cap="flat" cmpd="sng" w="25400">
            <a:solidFill>
              <a:srgbClr val="33CC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59"/>
          <p:cNvSpPr txBox="1"/>
          <p:nvPr/>
        </p:nvSpPr>
        <p:spPr>
          <a:xfrm>
            <a:off x="1943100" y="1295400"/>
            <a:ext cx="3429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59"/>
          <p:cNvSpPr txBox="1"/>
          <p:nvPr/>
        </p:nvSpPr>
        <p:spPr>
          <a:xfrm>
            <a:off x="6515100" y="1306515"/>
            <a:ext cx="3429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59"/>
          <p:cNvSpPr/>
          <p:nvPr/>
        </p:nvSpPr>
        <p:spPr>
          <a:xfrm>
            <a:off x="1943100" y="2743200"/>
            <a:ext cx="4800600" cy="15240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59"/>
          <p:cNvSpPr txBox="1"/>
          <p:nvPr/>
        </p:nvSpPr>
        <p:spPr>
          <a:xfrm>
            <a:off x="1943100" y="2906715"/>
            <a:ext cx="3429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59"/>
          <p:cNvSpPr txBox="1"/>
          <p:nvPr/>
        </p:nvSpPr>
        <p:spPr>
          <a:xfrm>
            <a:off x="6515100" y="2819400"/>
            <a:ext cx="3429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59"/>
          <p:cNvSpPr/>
          <p:nvPr/>
        </p:nvSpPr>
        <p:spPr>
          <a:xfrm>
            <a:off x="2400300" y="1905000"/>
            <a:ext cx="685800" cy="152400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59"/>
          <p:cNvSpPr/>
          <p:nvPr/>
        </p:nvSpPr>
        <p:spPr>
          <a:xfrm>
            <a:off x="5314950" y="2514600"/>
            <a:ext cx="685800" cy="152400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59"/>
          <p:cNvSpPr/>
          <p:nvPr/>
        </p:nvSpPr>
        <p:spPr>
          <a:xfrm>
            <a:off x="3829050" y="1905000"/>
            <a:ext cx="685800" cy="152400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59"/>
          <p:cNvSpPr txBox="1"/>
          <p:nvPr/>
        </p:nvSpPr>
        <p:spPr>
          <a:xfrm>
            <a:off x="2400300" y="1981200"/>
            <a:ext cx="8572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Primer 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59"/>
          <p:cNvSpPr txBox="1"/>
          <p:nvPr/>
        </p:nvSpPr>
        <p:spPr>
          <a:xfrm>
            <a:off x="5257800" y="2209800"/>
            <a:ext cx="8572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Primer 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59"/>
          <p:cNvSpPr txBox="1"/>
          <p:nvPr/>
        </p:nvSpPr>
        <p:spPr>
          <a:xfrm>
            <a:off x="3831431" y="2017715"/>
            <a:ext cx="8572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59"/>
          <p:cNvSpPr txBox="1"/>
          <p:nvPr/>
        </p:nvSpPr>
        <p:spPr>
          <a:xfrm>
            <a:off x="1277541" y="692152"/>
            <a:ext cx="5670947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BR" sz="2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PCR em tempo real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60"/>
          <p:cNvGrpSpPr/>
          <p:nvPr/>
        </p:nvGrpSpPr>
        <p:grpSpPr>
          <a:xfrm>
            <a:off x="1871664" y="1700215"/>
            <a:ext cx="1997869" cy="1989137"/>
            <a:chOff x="2562" y="1706"/>
            <a:chExt cx="2826" cy="2132"/>
          </a:xfrm>
        </p:grpSpPr>
        <p:pic>
          <p:nvPicPr>
            <p:cNvPr descr="GL_Picture18" id="650" name="Google Shape;650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62" y="1706"/>
              <a:ext cx="2826" cy="2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1" name="Google Shape;651;p60"/>
            <p:cNvSpPr/>
            <p:nvPr/>
          </p:nvSpPr>
          <p:spPr>
            <a:xfrm>
              <a:off x="2562" y="1706"/>
              <a:ext cx="2813" cy="2132"/>
            </a:xfrm>
            <a:prstGeom prst="rect">
              <a:avLst/>
            </a:prstGeom>
            <a:noFill/>
            <a:ln cap="flat" cmpd="sng" w="57150">
              <a:solidFill>
                <a:srgbClr val="C1C1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iq5.jpg" id="652" name="Google Shape;652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2272" y="3933827"/>
            <a:ext cx="1441847" cy="2189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lPlex.jpg" id="653" name="Google Shape;653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0619" y="1700215"/>
            <a:ext cx="1266825" cy="210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iotech.wisc.edu/gec/images/RocheLightcyler.jpg" id="654" name="Google Shape;654;p60"/>
          <p:cNvPicPr preferRelativeResize="0"/>
          <p:nvPr/>
        </p:nvPicPr>
        <p:blipFill rotWithShape="1">
          <a:blip r:embed="rId6">
            <a:alphaModFix/>
          </a:blip>
          <a:srcRect b="0" l="0" r="14211" t="7083"/>
          <a:stretch/>
        </p:blipFill>
        <p:spPr>
          <a:xfrm>
            <a:off x="1925242" y="4076700"/>
            <a:ext cx="1645444" cy="2008188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60"/>
          <p:cNvSpPr txBox="1"/>
          <p:nvPr/>
        </p:nvSpPr>
        <p:spPr>
          <a:xfrm>
            <a:off x="1277541" y="200027"/>
            <a:ext cx="5670947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BR" sz="2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PCR em tempo real: equipamentos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61"/>
          <p:cNvGrpSpPr/>
          <p:nvPr/>
        </p:nvGrpSpPr>
        <p:grpSpPr>
          <a:xfrm>
            <a:off x="1494236" y="2282827"/>
            <a:ext cx="5882878" cy="3883025"/>
            <a:chOff x="295" y="799"/>
            <a:chExt cx="4941" cy="2446"/>
          </a:xfrm>
        </p:grpSpPr>
        <p:pic>
          <p:nvPicPr>
            <p:cNvPr descr="real time" id="661" name="Google Shape;661;p61"/>
            <p:cNvPicPr preferRelativeResize="0"/>
            <p:nvPr/>
          </p:nvPicPr>
          <p:blipFill rotWithShape="1">
            <a:blip r:embed="rId3">
              <a:alphaModFix/>
            </a:blip>
            <a:srcRect b="3700" l="0" r="0" t="0"/>
            <a:stretch/>
          </p:blipFill>
          <p:spPr>
            <a:xfrm>
              <a:off x="521" y="799"/>
              <a:ext cx="4715" cy="24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2" name="Google Shape;662;p61"/>
            <p:cNvSpPr txBox="1"/>
            <p:nvPr/>
          </p:nvSpPr>
          <p:spPr>
            <a:xfrm>
              <a:off x="295" y="2251"/>
              <a:ext cx="2086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pt-BR" sz="1800" u="none" cap="none" strike="noStrike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GEOMÉTRICA OU EXPONENCIAL</a:t>
              </a:r>
              <a:endParaRPr b="1" i="0" sz="1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63" name="Google Shape;663;p61"/>
            <p:cNvCxnSpPr/>
            <p:nvPr/>
          </p:nvCxnSpPr>
          <p:spPr>
            <a:xfrm rot="10800000">
              <a:off x="1973" y="2478"/>
              <a:ext cx="635" cy="0"/>
            </a:xfrm>
            <a:prstGeom prst="straightConnector1">
              <a:avLst/>
            </a:prstGeom>
            <a:noFill/>
            <a:ln cap="flat" cmpd="sng" w="38100">
              <a:solidFill>
                <a:srgbClr val="00006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4" name="Google Shape;664;p61"/>
            <p:cNvCxnSpPr/>
            <p:nvPr/>
          </p:nvCxnSpPr>
          <p:spPr>
            <a:xfrm rot="10800000">
              <a:off x="2381" y="1888"/>
              <a:ext cx="635" cy="0"/>
            </a:xfrm>
            <a:prstGeom prst="straightConnector1">
              <a:avLst/>
            </a:prstGeom>
            <a:noFill/>
            <a:ln cap="flat" cmpd="sng" w="38100">
              <a:solidFill>
                <a:srgbClr val="00006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65" name="Google Shape;665;p61"/>
            <p:cNvSpPr txBox="1"/>
            <p:nvPr/>
          </p:nvSpPr>
          <p:spPr>
            <a:xfrm>
              <a:off x="1021" y="1752"/>
              <a:ext cx="208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pt-BR" sz="1800" u="none" cap="none" strike="noStrike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LINEAR</a:t>
              </a:r>
              <a:endParaRPr b="1" i="0" sz="1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61"/>
            <p:cNvSpPr txBox="1"/>
            <p:nvPr/>
          </p:nvSpPr>
          <p:spPr>
            <a:xfrm>
              <a:off x="1565" y="1022"/>
              <a:ext cx="208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pt-BR" sz="1800" u="none" cap="none" strike="noStrike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PLATÔ</a:t>
              </a:r>
              <a:endParaRPr b="1" i="0" sz="1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67" name="Google Shape;667;p61"/>
            <p:cNvCxnSpPr/>
            <p:nvPr/>
          </p:nvCxnSpPr>
          <p:spPr>
            <a:xfrm rot="10800000">
              <a:off x="2925" y="1162"/>
              <a:ext cx="1452" cy="0"/>
            </a:xfrm>
            <a:prstGeom prst="straightConnector1">
              <a:avLst/>
            </a:prstGeom>
            <a:noFill/>
            <a:ln cap="flat" cmpd="sng" w="38100">
              <a:solidFill>
                <a:srgbClr val="00006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68" name="Google Shape;668;p61"/>
          <p:cNvSpPr txBox="1"/>
          <p:nvPr/>
        </p:nvSpPr>
        <p:spPr>
          <a:xfrm>
            <a:off x="1074200" y="519626"/>
            <a:ext cx="7075502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PCR em tempo real:  Fase de amplificação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61"/>
          <p:cNvSpPr txBox="1"/>
          <p:nvPr/>
        </p:nvSpPr>
        <p:spPr>
          <a:xfrm>
            <a:off x="2222303" y="1538068"/>
            <a:ext cx="4267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Intensidade de fluorescência x Ciclo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3600">
                <a:solidFill>
                  <a:srgbClr val="C00000"/>
                </a:solidFill>
              </a:rPr>
              <a:t>ELISA</a:t>
            </a:r>
            <a:endParaRPr sz="3600">
              <a:solidFill>
                <a:srgbClr val="C00000"/>
              </a:solidFill>
            </a:endParaRPr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/>
              <a:t>Metodologias Utilizadas para Diagnóstico</a:t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60648"/>
            <a:ext cx="7380312" cy="30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2"/>
          <p:cNvSpPr txBox="1"/>
          <p:nvPr/>
        </p:nvSpPr>
        <p:spPr>
          <a:xfrm>
            <a:off x="1494236" y="5768977"/>
            <a:ext cx="6103144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Fase Geométrica ou Exponencial: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alta precisão na duplicação do número de moléculas da reação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5" name="Google Shape;675;p62"/>
          <p:cNvPicPr preferRelativeResize="0"/>
          <p:nvPr/>
        </p:nvPicPr>
        <p:blipFill rotWithShape="1">
          <a:blip r:embed="rId3">
            <a:alphaModFix/>
          </a:blip>
          <a:srcRect b="28166" l="18457" r="41681" t="35417"/>
          <a:stretch/>
        </p:blipFill>
        <p:spPr>
          <a:xfrm>
            <a:off x="2141935" y="1373188"/>
            <a:ext cx="4751784" cy="4341812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62"/>
          <p:cNvSpPr/>
          <p:nvPr/>
        </p:nvSpPr>
        <p:spPr>
          <a:xfrm rot="1944088">
            <a:off x="4657726" y="3138488"/>
            <a:ext cx="213122" cy="792162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7" name="Google Shape;677;p62"/>
          <p:cNvCxnSpPr/>
          <p:nvPr/>
        </p:nvCxnSpPr>
        <p:spPr>
          <a:xfrm rot="10800000">
            <a:off x="4286250" y="2971802"/>
            <a:ext cx="377429" cy="36036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78" name="Google Shape;678;p62"/>
          <p:cNvSpPr txBox="1"/>
          <p:nvPr/>
        </p:nvSpPr>
        <p:spPr>
          <a:xfrm>
            <a:off x="3200400" y="2343152"/>
            <a:ext cx="110132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Fase Exponencial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62"/>
          <p:cNvSpPr txBox="1"/>
          <p:nvPr/>
        </p:nvSpPr>
        <p:spPr>
          <a:xfrm>
            <a:off x="1277541" y="200027"/>
            <a:ext cx="6623585" cy="492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BR" sz="2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PCR em tempo real: fase exponencial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3"/>
          <p:cNvSpPr txBox="1"/>
          <p:nvPr/>
        </p:nvSpPr>
        <p:spPr>
          <a:xfrm>
            <a:off x="1547814" y="5715002"/>
            <a:ext cx="6103144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Fase Linear (Alta variabilidade)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escassez de um ou mais reagentes, geralmente primers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5" name="Google Shape;685;p63"/>
          <p:cNvPicPr preferRelativeResize="0"/>
          <p:nvPr/>
        </p:nvPicPr>
        <p:blipFill rotWithShape="1">
          <a:blip r:embed="rId3">
            <a:alphaModFix/>
          </a:blip>
          <a:srcRect b="28166" l="18457" r="41681" t="35417"/>
          <a:stretch/>
        </p:blipFill>
        <p:spPr>
          <a:xfrm>
            <a:off x="2141935" y="1373188"/>
            <a:ext cx="4751784" cy="4341812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63"/>
          <p:cNvSpPr/>
          <p:nvPr/>
        </p:nvSpPr>
        <p:spPr>
          <a:xfrm rot="1944088">
            <a:off x="4943476" y="2605088"/>
            <a:ext cx="213122" cy="792162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7" name="Google Shape;687;p63"/>
          <p:cNvCxnSpPr/>
          <p:nvPr/>
        </p:nvCxnSpPr>
        <p:spPr>
          <a:xfrm rot="10800000">
            <a:off x="4514850" y="2590802"/>
            <a:ext cx="377429" cy="36036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88" name="Google Shape;688;p63"/>
          <p:cNvSpPr txBox="1"/>
          <p:nvPr/>
        </p:nvSpPr>
        <p:spPr>
          <a:xfrm>
            <a:off x="3470673" y="2373315"/>
            <a:ext cx="11013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Fase linear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63"/>
          <p:cNvSpPr txBox="1"/>
          <p:nvPr/>
        </p:nvSpPr>
        <p:spPr>
          <a:xfrm>
            <a:off x="1277541" y="200027"/>
            <a:ext cx="6463787" cy="492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BR" sz="2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PCR em tempo real: fase exponencial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4"/>
          <p:cNvSpPr txBox="1"/>
          <p:nvPr/>
        </p:nvSpPr>
        <p:spPr>
          <a:xfrm>
            <a:off x="1277541" y="5599876"/>
            <a:ext cx="7272658" cy="1255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Fase Platô (detecção PCR convencional):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eficiência de amplificação cai drasticamente para níveis insignificantes, com baixa ou nenhuma produção de novas cadeias de DNA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5" name="Google Shape;695;p64"/>
          <p:cNvPicPr preferRelativeResize="0"/>
          <p:nvPr/>
        </p:nvPicPr>
        <p:blipFill rotWithShape="1">
          <a:blip r:embed="rId3">
            <a:alphaModFix/>
          </a:blip>
          <a:srcRect b="28166" l="18457" r="41681" t="35417"/>
          <a:stretch/>
        </p:blipFill>
        <p:spPr>
          <a:xfrm>
            <a:off x="2141935" y="1373188"/>
            <a:ext cx="4751784" cy="43418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6" name="Google Shape;696;p64"/>
          <p:cNvCxnSpPr/>
          <p:nvPr/>
        </p:nvCxnSpPr>
        <p:spPr>
          <a:xfrm rot="10800000">
            <a:off x="5143500" y="1905000"/>
            <a:ext cx="4572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97" name="Google Shape;697;p64"/>
          <p:cNvSpPr txBox="1"/>
          <p:nvPr/>
        </p:nvSpPr>
        <p:spPr>
          <a:xfrm>
            <a:off x="3829050" y="1752600"/>
            <a:ext cx="12573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Fase de Platô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64"/>
          <p:cNvSpPr/>
          <p:nvPr/>
        </p:nvSpPr>
        <p:spPr>
          <a:xfrm>
            <a:off x="5657850" y="1676400"/>
            <a:ext cx="1200150" cy="457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64"/>
          <p:cNvSpPr txBox="1"/>
          <p:nvPr/>
        </p:nvSpPr>
        <p:spPr>
          <a:xfrm>
            <a:off x="1277541" y="200027"/>
            <a:ext cx="6463787" cy="492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BR" sz="2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PCR em tempo real: fase exponencial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65"/>
          <p:cNvGrpSpPr/>
          <p:nvPr/>
        </p:nvGrpSpPr>
        <p:grpSpPr>
          <a:xfrm>
            <a:off x="1494236" y="1917700"/>
            <a:ext cx="5882878" cy="4032250"/>
            <a:chOff x="295" y="799"/>
            <a:chExt cx="4941" cy="2540"/>
          </a:xfrm>
        </p:grpSpPr>
        <p:pic>
          <p:nvPicPr>
            <p:cNvPr descr="real time" id="705" name="Google Shape;705;p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1" y="799"/>
              <a:ext cx="4715" cy="2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6" name="Google Shape;706;p65"/>
            <p:cNvSpPr txBox="1"/>
            <p:nvPr/>
          </p:nvSpPr>
          <p:spPr>
            <a:xfrm>
              <a:off x="295" y="2251"/>
              <a:ext cx="2086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pt-BR" sz="1800" u="none" cap="none" strike="noStrike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GEOMÉTRICA OU EXPONENCIAL</a:t>
              </a:r>
              <a:endParaRPr b="1" i="0" sz="1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7" name="Google Shape;707;p65"/>
            <p:cNvCxnSpPr/>
            <p:nvPr/>
          </p:nvCxnSpPr>
          <p:spPr>
            <a:xfrm rot="10800000">
              <a:off x="1973" y="2478"/>
              <a:ext cx="635" cy="0"/>
            </a:xfrm>
            <a:prstGeom prst="straightConnector1">
              <a:avLst/>
            </a:prstGeom>
            <a:noFill/>
            <a:ln cap="flat" cmpd="sng" w="38100">
              <a:solidFill>
                <a:srgbClr val="00006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8" name="Google Shape;708;p65"/>
            <p:cNvCxnSpPr/>
            <p:nvPr/>
          </p:nvCxnSpPr>
          <p:spPr>
            <a:xfrm rot="10800000">
              <a:off x="2381" y="1888"/>
              <a:ext cx="635" cy="0"/>
            </a:xfrm>
            <a:prstGeom prst="straightConnector1">
              <a:avLst/>
            </a:prstGeom>
            <a:noFill/>
            <a:ln cap="flat" cmpd="sng" w="38100">
              <a:solidFill>
                <a:srgbClr val="00006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09" name="Google Shape;709;p65"/>
            <p:cNvSpPr txBox="1"/>
            <p:nvPr/>
          </p:nvSpPr>
          <p:spPr>
            <a:xfrm>
              <a:off x="1021" y="1752"/>
              <a:ext cx="208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pt-BR" sz="1800" u="none" cap="none" strike="noStrike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LINEAR</a:t>
              </a:r>
              <a:endParaRPr b="1" i="0" sz="1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65"/>
            <p:cNvSpPr txBox="1"/>
            <p:nvPr/>
          </p:nvSpPr>
          <p:spPr>
            <a:xfrm>
              <a:off x="1565" y="1022"/>
              <a:ext cx="208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pt-BR" sz="1800" u="none" cap="none" strike="noStrike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PLATÔ</a:t>
              </a:r>
              <a:endParaRPr b="1" i="0" sz="1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1" name="Google Shape;711;p65"/>
            <p:cNvCxnSpPr/>
            <p:nvPr/>
          </p:nvCxnSpPr>
          <p:spPr>
            <a:xfrm rot="10800000">
              <a:off x="2925" y="1162"/>
              <a:ext cx="1452" cy="0"/>
            </a:xfrm>
            <a:prstGeom prst="straightConnector1">
              <a:avLst/>
            </a:prstGeom>
            <a:noFill/>
            <a:ln cap="flat" cmpd="sng" w="38100">
              <a:solidFill>
                <a:srgbClr val="00006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712" name="Google Shape;712;p65"/>
          <p:cNvGrpSpPr/>
          <p:nvPr/>
        </p:nvGrpSpPr>
        <p:grpSpPr>
          <a:xfrm>
            <a:off x="6030517" y="1412877"/>
            <a:ext cx="1553765" cy="1357313"/>
            <a:chOff x="6500826" y="1571612"/>
            <a:chExt cx="2071702" cy="1357322"/>
          </a:xfrm>
        </p:grpSpPr>
        <p:sp>
          <p:nvSpPr>
            <p:cNvPr id="713" name="Google Shape;713;p65"/>
            <p:cNvSpPr/>
            <p:nvPr/>
          </p:nvSpPr>
          <p:spPr>
            <a:xfrm>
              <a:off x="6500826" y="2000240"/>
              <a:ext cx="1857388" cy="928694"/>
            </a:xfrm>
            <a:prstGeom prst="ellipse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65"/>
            <p:cNvSpPr txBox="1"/>
            <p:nvPr/>
          </p:nvSpPr>
          <p:spPr>
            <a:xfrm>
              <a:off x="6715140" y="1571612"/>
              <a:ext cx="1857388" cy="584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pt-BR" sz="16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Leitura “end-point”</a:t>
              </a:r>
              <a:endParaRPr b="1" i="0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5" name="Google Shape;715;p65"/>
          <p:cNvGrpSpPr/>
          <p:nvPr/>
        </p:nvGrpSpPr>
        <p:grpSpPr>
          <a:xfrm>
            <a:off x="3600451" y="4221163"/>
            <a:ext cx="3336131" cy="1143000"/>
            <a:chOff x="3275856" y="4578278"/>
            <a:chExt cx="4449676" cy="1143008"/>
          </a:xfrm>
        </p:grpSpPr>
        <p:sp>
          <p:nvSpPr>
            <p:cNvPr id="716" name="Google Shape;716;p65"/>
            <p:cNvSpPr/>
            <p:nvPr/>
          </p:nvSpPr>
          <p:spPr>
            <a:xfrm>
              <a:off x="3275856" y="4578278"/>
              <a:ext cx="2642491" cy="1143008"/>
            </a:xfrm>
            <a:prstGeom prst="ellipse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65"/>
            <p:cNvSpPr txBox="1"/>
            <p:nvPr/>
          </p:nvSpPr>
          <p:spPr>
            <a:xfrm>
              <a:off x="5868144" y="4866310"/>
              <a:ext cx="1857388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pt-BR" sz="16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Leitura em tempo real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8" name="Google Shape;718;p65"/>
          <p:cNvSpPr txBox="1"/>
          <p:nvPr/>
        </p:nvSpPr>
        <p:spPr>
          <a:xfrm>
            <a:off x="1464470" y="5929313"/>
            <a:ext cx="6103144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Fase Geométrica ou Exponencial: 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alta precisão na duplicação do número de moléculas da reação. Reagentes em excesso.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65"/>
          <p:cNvSpPr txBox="1"/>
          <p:nvPr/>
        </p:nvSpPr>
        <p:spPr>
          <a:xfrm>
            <a:off x="1277541" y="200027"/>
            <a:ext cx="5670947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BR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PCR em tempo real: fase exponencial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66"/>
          <p:cNvGrpSpPr/>
          <p:nvPr/>
        </p:nvGrpSpPr>
        <p:grpSpPr>
          <a:xfrm>
            <a:off x="5274470" y="1916115"/>
            <a:ext cx="2213372" cy="3609975"/>
            <a:chOff x="2123728" y="1547500"/>
            <a:chExt cx="2952328" cy="3609692"/>
          </a:xfrm>
        </p:grpSpPr>
        <p:sp>
          <p:nvSpPr>
            <p:cNvPr id="725" name="Google Shape;725;p66"/>
            <p:cNvSpPr/>
            <p:nvPr/>
          </p:nvSpPr>
          <p:spPr>
            <a:xfrm>
              <a:off x="2123728" y="1557024"/>
              <a:ext cx="2952328" cy="3600168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66"/>
            <p:cNvSpPr/>
            <p:nvPr/>
          </p:nvSpPr>
          <p:spPr>
            <a:xfrm>
              <a:off x="2268248" y="3860306"/>
              <a:ext cx="287450" cy="7301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66"/>
            <p:cNvSpPr/>
            <p:nvPr/>
          </p:nvSpPr>
          <p:spPr>
            <a:xfrm>
              <a:off x="2700218" y="3860306"/>
              <a:ext cx="287450" cy="7301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66"/>
            <p:cNvSpPr/>
            <p:nvPr/>
          </p:nvSpPr>
          <p:spPr>
            <a:xfrm>
              <a:off x="3132189" y="3860306"/>
              <a:ext cx="287450" cy="7301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66"/>
            <p:cNvSpPr/>
            <p:nvPr/>
          </p:nvSpPr>
          <p:spPr>
            <a:xfrm>
              <a:off x="3564159" y="3860306"/>
              <a:ext cx="287450" cy="73019"/>
            </a:xfrm>
            <a:prstGeom prst="rect">
              <a:avLst/>
            </a:prstGeom>
            <a:solidFill>
              <a:srgbClr val="7F7F7F"/>
            </a:solidFill>
            <a:ln cap="flat" cmpd="sng" w="254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66"/>
            <p:cNvSpPr txBox="1"/>
            <p:nvPr/>
          </p:nvSpPr>
          <p:spPr>
            <a:xfrm>
              <a:off x="2123728" y="1556792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b="0" baseline="3000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66"/>
            <p:cNvSpPr txBox="1"/>
            <p:nvPr/>
          </p:nvSpPr>
          <p:spPr>
            <a:xfrm>
              <a:off x="2555776" y="1556792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b="0" baseline="3000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66"/>
            <p:cNvSpPr txBox="1"/>
            <p:nvPr/>
          </p:nvSpPr>
          <p:spPr>
            <a:xfrm>
              <a:off x="2987824" y="1556792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b="0" baseline="3000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66"/>
            <p:cNvSpPr txBox="1"/>
            <p:nvPr/>
          </p:nvSpPr>
          <p:spPr>
            <a:xfrm>
              <a:off x="3491880" y="1547500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b="0" baseline="3000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66"/>
            <p:cNvSpPr txBox="1"/>
            <p:nvPr/>
          </p:nvSpPr>
          <p:spPr>
            <a:xfrm>
              <a:off x="3995936" y="1556792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b="0" baseline="3000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66"/>
            <p:cNvSpPr txBox="1"/>
            <p:nvPr/>
          </p:nvSpPr>
          <p:spPr>
            <a:xfrm>
              <a:off x="4499993" y="1547500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b="0" baseline="3000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Figure 2.tif" id="736" name="Google Shape;736;p66"/>
          <p:cNvPicPr preferRelativeResize="0"/>
          <p:nvPr/>
        </p:nvPicPr>
        <p:blipFill rotWithShape="1">
          <a:blip r:embed="rId3">
            <a:alphaModFix/>
          </a:blip>
          <a:srcRect b="79517" l="7255" r="50826" t="0"/>
          <a:stretch/>
        </p:blipFill>
        <p:spPr>
          <a:xfrm>
            <a:off x="1439466" y="2276475"/>
            <a:ext cx="3289697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66"/>
          <p:cNvSpPr txBox="1"/>
          <p:nvPr/>
        </p:nvSpPr>
        <p:spPr>
          <a:xfrm>
            <a:off x="1494236" y="549277"/>
            <a:ext cx="5669756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BR" sz="2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PCR em tempo real: Quantitativa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522799" y="1097549"/>
            <a:ext cx="6098401" cy="466290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sp>
        <p:nvSpPr>
          <p:cNvPr id="743" name="Google Shape;743;p67"/>
          <p:cNvSpPr txBox="1"/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600">
                <a:solidFill>
                  <a:srgbClr val="C00000"/>
                </a:solidFill>
              </a:rPr>
              <a:t>Caso Clínico:</a:t>
            </a:r>
            <a:endParaRPr b="1" sz="36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3200">
                <a:solidFill>
                  <a:srgbClr val="C00000"/>
                </a:solidFill>
              </a:rPr>
              <a:t>SEQUENCIAMENTO</a:t>
            </a:r>
            <a:endParaRPr sz="3200">
              <a:solidFill>
                <a:srgbClr val="C00000"/>
              </a:solidFill>
            </a:endParaRPr>
          </a:p>
        </p:txBody>
      </p:sp>
      <p:sp>
        <p:nvSpPr>
          <p:cNvPr id="749" name="Google Shape;749;p6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/>
              <a:t>Metodologias Utilizadas para Diagnóstico</a:t>
            </a:r>
            <a:endParaRPr/>
          </a:p>
        </p:txBody>
      </p:sp>
      <p:pic>
        <p:nvPicPr>
          <p:cNvPr id="750" name="Google Shape;75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60648"/>
            <a:ext cx="7380312" cy="30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Google Shape;75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3035" y="4676559"/>
            <a:ext cx="3878118" cy="2181441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4000">
                <a:solidFill>
                  <a:srgbClr val="C00000"/>
                </a:solidFill>
              </a:rPr>
              <a:t>Metodologia</a:t>
            </a:r>
            <a:endParaRPr b="1" sz="4000">
              <a:solidFill>
                <a:srgbClr val="C00000"/>
              </a:solidFill>
            </a:endParaRPr>
          </a:p>
        </p:txBody>
      </p:sp>
      <p:sp>
        <p:nvSpPr>
          <p:cNvPr id="757" name="Google Shape;757;p6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Processo realizado para se determinar a sequência exata de nucleotídeos em uma molécula de DNA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A sequência nucleotídica é a base para o conhecimento de um gene ou genoma.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Através dela é possível compreender a construção e estrutura das células e organismos.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lang="pt-BR" sz="3600">
                <a:solidFill>
                  <a:srgbClr val="C00000"/>
                </a:solidFill>
              </a:rPr>
              <a:t>Sanger</a:t>
            </a:r>
            <a:endParaRPr/>
          </a:p>
        </p:txBody>
      </p:sp>
      <p:sp>
        <p:nvSpPr>
          <p:cNvPr id="763" name="Google Shape;763;p70"/>
          <p:cNvSpPr txBox="1"/>
          <p:nvPr>
            <p:ph idx="1" type="body"/>
          </p:nvPr>
        </p:nvSpPr>
        <p:spPr>
          <a:xfrm>
            <a:off x="457200" y="1600200"/>
            <a:ext cx="497889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O molde de DNA a ser sequenciado;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A sequência do iniciador (primer);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DNA-polimerase;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Os quatro bases (dATP, dCTP, dGTP, dTTP);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Bases marcado radiotivamente ou por um corante fluorescente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A enzima DNA-polimerase adiciona bases livres ao DNA unifilamentar, usando o pareamento de bases complementares.</a:t>
            </a:r>
            <a:endParaRPr/>
          </a:p>
          <a:p>
            <a:pPr indent="-191770" lvl="0" marL="342900" rtl="0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http://www.biometrix.com.br/wp-content/uploads/2018/05/sanger_automatizado.jpg" id="764" name="Google Shape;76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2160" y="116632"/>
            <a:ext cx="2616857" cy="6624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pt-BR" sz="4000">
                <a:solidFill>
                  <a:srgbClr val="C00000"/>
                </a:solidFill>
              </a:rPr>
              <a:t>Next-Generation Sequencing </a:t>
            </a:r>
            <a:r>
              <a:rPr b="1" lang="pt-BR" sz="4000">
                <a:solidFill>
                  <a:srgbClr val="C00000"/>
                </a:solidFill>
              </a:rPr>
              <a:t>(NGS)</a:t>
            </a:r>
            <a:endParaRPr b="1" sz="4000">
              <a:solidFill>
                <a:srgbClr val="C00000"/>
              </a:solidFill>
            </a:endParaRPr>
          </a:p>
        </p:txBody>
      </p:sp>
      <p:sp>
        <p:nvSpPr>
          <p:cNvPr id="770" name="Google Shape;770;p71"/>
          <p:cNvSpPr txBox="1"/>
          <p:nvPr>
            <p:ph idx="1" type="body"/>
          </p:nvPr>
        </p:nvSpPr>
        <p:spPr>
          <a:xfrm>
            <a:off x="457200" y="1600201"/>
            <a:ext cx="8291264" cy="3340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Realiza o sequenciamento de um genoma inteiro em questão de dias;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Vantagens: velocidade, capacidade de gerar dados em larga escala , precisão e custo inferior 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Sequencia várias moléculas diferentes (ou vários fragmentos diferentes provenientes do mesmo genoma) em paralelo;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Diferem fundamentalmente das metodologias de Sanger, em que uma única sequência de DNA;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Metodologia integra : ferramentas de nanotecnologia, robótica e informática em aparelhos de alto desempenho.</a:t>
            </a:r>
            <a:endParaRPr/>
          </a:p>
          <a:p>
            <a:pPr indent="-20066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Resultado de imagem para ngs sequencing" id="771" name="Google Shape;77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1684" y="4664847"/>
            <a:ext cx="3832316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1001713" y="2517775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695450" y="384175"/>
            <a:ext cx="5754688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b="1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960563" y="1096963"/>
            <a:ext cx="521017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B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Cromógenos! Como funcionam?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18"/>
          <p:cNvGrpSpPr/>
          <p:nvPr/>
        </p:nvGrpSpPr>
        <p:grpSpPr>
          <a:xfrm>
            <a:off x="144463" y="3070225"/>
            <a:ext cx="2619375" cy="1676400"/>
            <a:chOff x="91" y="1934"/>
            <a:chExt cx="1650" cy="1056"/>
          </a:xfrm>
        </p:grpSpPr>
        <p:sp>
          <p:nvSpPr>
            <p:cNvPr id="129" name="Google Shape;129;p18"/>
            <p:cNvSpPr txBox="1"/>
            <p:nvPr/>
          </p:nvSpPr>
          <p:spPr>
            <a:xfrm>
              <a:off x="311" y="1934"/>
              <a:ext cx="1209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pt-BR" sz="3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pt-BR" sz="3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pt-BR" sz="3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-25000" i="0" lang="pt-BR" sz="3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8"/>
            <p:cNvSpPr txBox="1"/>
            <p:nvPr/>
          </p:nvSpPr>
          <p:spPr>
            <a:xfrm>
              <a:off x="91" y="2644"/>
              <a:ext cx="1632" cy="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pt-BR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Cromógeno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8"/>
            <p:cNvSpPr txBox="1"/>
            <p:nvPr/>
          </p:nvSpPr>
          <p:spPr>
            <a:xfrm>
              <a:off x="109" y="2346"/>
              <a:ext cx="1632" cy="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pt-BR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18"/>
          <p:cNvGrpSpPr/>
          <p:nvPr/>
        </p:nvGrpSpPr>
        <p:grpSpPr>
          <a:xfrm>
            <a:off x="1652588" y="3984625"/>
            <a:ext cx="2743200" cy="1552575"/>
            <a:chOff x="1041" y="2510"/>
            <a:chExt cx="1728" cy="978"/>
          </a:xfrm>
        </p:grpSpPr>
        <p:sp>
          <p:nvSpPr>
            <p:cNvPr id="133" name="Google Shape;133;p18"/>
            <p:cNvSpPr txBox="1"/>
            <p:nvPr/>
          </p:nvSpPr>
          <p:spPr>
            <a:xfrm>
              <a:off x="1041" y="3200"/>
              <a:ext cx="172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pt-BR" sz="1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PEROXIDASE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4" name="Google Shape;134;p18"/>
            <p:cNvCxnSpPr/>
            <p:nvPr/>
          </p:nvCxnSpPr>
          <p:spPr>
            <a:xfrm>
              <a:off x="1463" y="2510"/>
              <a:ext cx="864" cy="0"/>
            </a:xfrm>
            <a:prstGeom prst="straightConnector1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35" name="Google Shape;135;p18"/>
            <p:cNvSpPr/>
            <p:nvPr/>
          </p:nvSpPr>
          <p:spPr>
            <a:xfrm>
              <a:off x="1837" y="2702"/>
              <a:ext cx="144" cy="384"/>
            </a:xfrm>
            <a:prstGeom prst="upArrow">
              <a:avLst>
                <a:gd fmla="val 50000" name="adj1"/>
                <a:gd fmla="val 66667" name="adj2"/>
              </a:avLst>
            </a:prstGeom>
            <a:solidFill>
              <a:srgbClr val="FF0000"/>
            </a:solidFill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8"/>
          <p:cNvGrpSpPr/>
          <p:nvPr/>
        </p:nvGrpSpPr>
        <p:grpSpPr>
          <a:xfrm>
            <a:off x="3395663" y="2355850"/>
            <a:ext cx="2670175" cy="2387600"/>
            <a:chOff x="2139" y="1484"/>
            <a:chExt cx="1682" cy="1504"/>
          </a:xfrm>
        </p:grpSpPr>
        <p:sp>
          <p:nvSpPr>
            <p:cNvPr id="137" name="Google Shape;137;p18"/>
            <p:cNvSpPr txBox="1"/>
            <p:nvPr/>
          </p:nvSpPr>
          <p:spPr>
            <a:xfrm>
              <a:off x="2395" y="1484"/>
              <a:ext cx="1209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pt-BR" sz="3600" u="none" cap="none" strike="noStrike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pt-BR" sz="3600" u="none" cap="none" strike="noStrike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pt-BR" sz="3600" u="none" cap="none" strike="noStrike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8"/>
            <p:cNvSpPr txBox="1"/>
            <p:nvPr/>
          </p:nvSpPr>
          <p:spPr>
            <a:xfrm>
              <a:off x="2189" y="2642"/>
              <a:ext cx="1632" cy="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pt-BR" sz="3000" u="none" cap="none" strike="noStrike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rPr>
                <a:t>Cromógeno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8"/>
            <p:cNvSpPr txBox="1"/>
            <p:nvPr/>
          </p:nvSpPr>
          <p:spPr>
            <a:xfrm>
              <a:off x="2147" y="1848"/>
              <a:ext cx="1632" cy="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pt-BR" sz="3000" u="none" cap="none" strike="noStrike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2404" y="2116"/>
              <a:ext cx="1209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pt-BR" sz="3600" u="none" cap="none" strike="noStrike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-25000" i="0" lang="pt-BR" sz="3600" u="none" cap="none" strike="noStrike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3600" u="none" cap="none" strike="noStrik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8"/>
            <p:cNvSpPr txBox="1"/>
            <p:nvPr/>
          </p:nvSpPr>
          <p:spPr>
            <a:xfrm>
              <a:off x="2139" y="2412"/>
              <a:ext cx="1632" cy="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pt-BR" sz="3000" u="none" cap="none" strike="noStrike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18"/>
          <p:cNvGrpSpPr/>
          <p:nvPr/>
        </p:nvGrpSpPr>
        <p:grpSpPr>
          <a:xfrm>
            <a:off x="5878513" y="3232150"/>
            <a:ext cx="3052762" cy="1271588"/>
            <a:chOff x="3703" y="2036"/>
            <a:chExt cx="1923" cy="801"/>
          </a:xfrm>
        </p:grpSpPr>
        <p:sp>
          <p:nvSpPr>
            <p:cNvPr id="143" name="Google Shape;143;p18"/>
            <p:cNvSpPr/>
            <p:nvPr/>
          </p:nvSpPr>
          <p:spPr>
            <a:xfrm>
              <a:off x="3703" y="2306"/>
              <a:ext cx="330" cy="531"/>
            </a:xfrm>
            <a:custGeom>
              <a:rect b="b" l="l" r="r" t="t"/>
              <a:pathLst>
                <a:path extrusionOk="0" fill="none" h="43200" w="24731">
                  <a:moveTo>
                    <a:pt x="0" y="228"/>
                  </a:moveTo>
                  <a:cubicBezTo>
                    <a:pt x="1036" y="76"/>
                    <a:pt x="2083" y="-1"/>
                    <a:pt x="3131" y="0"/>
                  </a:cubicBezTo>
                  <a:cubicBezTo>
                    <a:pt x="15060" y="0"/>
                    <a:pt x="24731" y="9670"/>
                    <a:pt x="24731" y="21600"/>
                  </a:cubicBezTo>
                  <a:cubicBezTo>
                    <a:pt x="24731" y="33529"/>
                    <a:pt x="15060" y="43200"/>
                    <a:pt x="3131" y="43200"/>
                  </a:cubicBezTo>
                  <a:cubicBezTo>
                    <a:pt x="2461" y="43200"/>
                    <a:pt x="1792" y="43168"/>
                    <a:pt x="1126" y="43106"/>
                  </a:cubicBezTo>
                </a:path>
                <a:path extrusionOk="0" h="43200" w="24731">
                  <a:moveTo>
                    <a:pt x="0" y="228"/>
                  </a:moveTo>
                  <a:cubicBezTo>
                    <a:pt x="1036" y="76"/>
                    <a:pt x="2083" y="-1"/>
                    <a:pt x="3131" y="0"/>
                  </a:cubicBezTo>
                  <a:cubicBezTo>
                    <a:pt x="15060" y="0"/>
                    <a:pt x="24731" y="9670"/>
                    <a:pt x="24731" y="21600"/>
                  </a:cubicBezTo>
                  <a:cubicBezTo>
                    <a:pt x="24731" y="33529"/>
                    <a:pt x="15060" y="43200"/>
                    <a:pt x="3131" y="43200"/>
                  </a:cubicBezTo>
                  <a:cubicBezTo>
                    <a:pt x="2461" y="43200"/>
                    <a:pt x="1792" y="43168"/>
                    <a:pt x="1126" y="43106"/>
                  </a:cubicBezTo>
                  <a:lnTo>
                    <a:pt x="3131" y="21600"/>
                  </a:lnTo>
                  <a:close/>
                </a:path>
              </a:pathLst>
            </a:cu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8"/>
            <p:cNvSpPr txBox="1"/>
            <p:nvPr/>
          </p:nvSpPr>
          <p:spPr>
            <a:xfrm>
              <a:off x="4120" y="2402"/>
              <a:ext cx="1372" cy="34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pt-BR" sz="30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Cromógeno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8"/>
            <p:cNvSpPr txBox="1"/>
            <p:nvPr/>
          </p:nvSpPr>
          <p:spPr>
            <a:xfrm>
              <a:off x="3994" y="2036"/>
              <a:ext cx="1632" cy="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-BR" sz="3000" u="none" cap="none" strike="noStrike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rPr>
                <a:t>COR!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18"/>
          <p:cNvSpPr/>
          <p:nvPr/>
        </p:nvSpPr>
        <p:spPr>
          <a:xfrm flipH="1" rot="6287977">
            <a:off x="2286000" y="3190875"/>
            <a:ext cx="549275" cy="1127125"/>
          </a:xfrm>
          <a:custGeom>
            <a:rect b="b" l="l" r="r" t="t"/>
            <a:pathLst>
              <a:path extrusionOk="0" fill="none" h="29496" w="2160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302"/>
                  <a:pt x="21092" y="26980"/>
                  <a:pt x="20105" y="29496"/>
                </a:cubicBezTo>
              </a:path>
              <a:path extrusionOk="0" h="29496" w="2160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302"/>
                  <a:pt x="21092" y="26980"/>
                  <a:pt x="20105" y="29496"/>
                </a:cubicBezTo>
                <a:lnTo>
                  <a:pt x="0" y="21600"/>
                </a:ln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373313" y="2746375"/>
            <a:ext cx="1844675" cy="974725"/>
            <a:chOff x="1495" y="1730"/>
            <a:chExt cx="1162" cy="614"/>
          </a:xfrm>
        </p:grpSpPr>
        <p:cxnSp>
          <p:nvCxnSpPr>
            <p:cNvPr id="148" name="Google Shape;148;p18"/>
            <p:cNvCxnSpPr/>
            <p:nvPr/>
          </p:nvCxnSpPr>
          <p:spPr>
            <a:xfrm flipH="1" rot="10800000">
              <a:off x="1495" y="1730"/>
              <a:ext cx="1104" cy="336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cxnSp>
          <p:nvCxnSpPr>
            <p:cNvPr id="149" name="Google Shape;149;p18"/>
            <p:cNvCxnSpPr/>
            <p:nvPr/>
          </p:nvCxnSpPr>
          <p:spPr>
            <a:xfrm>
              <a:off x="1495" y="2210"/>
              <a:ext cx="1162" cy="134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72"/>
          <p:cNvSpPr txBox="1"/>
          <p:nvPr>
            <p:ph type="title"/>
          </p:nvPr>
        </p:nvSpPr>
        <p:spPr>
          <a:xfrm>
            <a:off x="457200" y="31315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4000">
                <a:solidFill>
                  <a:srgbClr val="C00000"/>
                </a:solidFill>
              </a:rPr>
              <a:t>Exemplo NGS </a:t>
            </a:r>
            <a:endParaRPr b="1" sz="4000">
              <a:solidFill>
                <a:srgbClr val="C00000"/>
              </a:solidFill>
            </a:endParaRPr>
          </a:p>
        </p:txBody>
      </p:sp>
      <p:pic>
        <p:nvPicPr>
          <p:cNvPr id="777" name="Google Shape;77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850" y="1772816"/>
            <a:ext cx="7734300" cy="47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4000">
                <a:solidFill>
                  <a:srgbClr val="C00000"/>
                </a:solidFill>
              </a:rPr>
              <a:t>Genomic Wide WAS</a:t>
            </a:r>
            <a:endParaRPr b="1" sz="4000">
              <a:solidFill>
                <a:srgbClr val="C00000"/>
              </a:solidFill>
            </a:endParaRPr>
          </a:p>
        </p:txBody>
      </p:sp>
      <p:pic>
        <p:nvPicPr>
          <p:cNvPr descr="Imagem relacionada" id="783" name="Google Shape;78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560306"/>
            <a:ext cx="7704856" cy="4792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74"/>
          <p:cNvSpPr txBox="1"/>
          <p:nvPr/>
        </p:nvSpPr>
        <p:spPr>
          <a:xfrm>
            <a:off x="1253332" y="262391"/>
            <a:ext cx="66698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Obrigado…</a:t>
            </a:r>
            <a:endParaRPr b="1" i="0" sz="36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9" name="Google Shape;78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688" y="1484784"/>
            <a:ext cx="1233936" cy="82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5622" y="1340624"/>
            <a:ext cx="1395668" cy="818792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74"/>
          <p:cNvSpPr txBox="1"/>
          <p:nvPr/>
        </p:nvSpPr>
        <p:spPr>
          <a:xfrm>
            <a:off x="2605419" y="3596268"/>
            <a:ext cx="3780203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Contato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jcasseb@usp.br</a:t>
            </a:r>
            <a:endParaRPr b="1" i="0" sz="18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Tatiassone@usp.br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2" name="Google Shape;792;p74"/>
          <p:cNvGrpSpPr/>
          <p:nvPr/>
        </p:nvGrpSpPr>
        <p:grpSpPr>
          <a:xfrm>
            <a:off x="4155469" y="1340624"/>
            <a:ext cx="1072308" cy="967941"/>
            <a:chOff x="8172817" y="6123011"/>
            <a:chExt cx="720000" cy="663575"/>
          </a:xfrm>
        </p:grpSpPr>
        <p:sp>
          <p:nvSpPr>
            <p:cNvPr id="793" name="Google Shape;793;p74"/>
            <p:cNvSpPr/>
            <p:nvPr/>
          </p:nvSpPr>
          <p:spPr>
            <a:xfrm>
              <a:off x="8172817" y="6123011"/>
              <a:ext cx="720000" cy="66357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rede jpeg4" id="794" name="Google Shape;794;p7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217819" y="6143641"/>
              <a:ext cx="629997" cy="6223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600">
                <a:solidFill>
                  <a:srgbClr val="C00000"/>
                </a:solidFill>
              </a:rPr>
              <a:t>ELISA INDIRETO 3ª Geração</a:t>
            </a:r>
            <a:endParaRPr b="1" sz="3600">
              <a:solidFill>
                <a:srgbClr val="C00000"/>
              </a:solidFill>
            </a:endParaRPr>
          </a:p>
        </p:txBody>
      </p:sp>
      <p:pic>
        <p:nvPicPr>
          <p:cNvPr id="155" name="Google Shape;15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806777"/>
            <a:ext cx="23717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848" y="1907912"/>
            <a:ext cx="2476500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6176" y="2031737"/>
            <a:ext cx="2200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9672" y="3419421"/>
            <a:ext cx="24574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55180" y="3573016"/>
            <a:ext cx="240982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50167" y="5085184"/>
            <a:ext cx="320992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5796136" y="5645154"/>
            <a:ext cx="356292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 característica desse ensaio é utilizar antígenos recombinantes ou peptídeos sintéticos tanto na fase sólida quanto sob a forma de conjugado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1" lang="pt-BR" sz="2400">
                <a:solidFill>
                  <a:srgbClr val="C00000"/>
                </a:solidFill>
              </a:rPr>
              <a:t>ELISA INDIRETO 4ª Geração</a:t>
            </a:r>
            <a:endParaRPr/>
          </a:p>
        </p:txBody>
      </p:sp>
      <p:pic>
        <p:nvPicPr>
          <p:cNvPr id="167" name="Google Shape;16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728788"/>
            <a:ext cx="29813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8247" y="1728788"/>
            <a:ext cx="292417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31252" y="1628800"/>
            <a:ext cx="313372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47664" y="3284984"/>
            <a:ext cx="27908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87959" y="3284984"/>
            <a:ext cx="282892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57301" y="4960218"/>
            <a:ext cx="376237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5866258" y="4515936"/>
            <a:ext cx="313372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*Componente de detecção de anticorpo tem o formato de “sanduíche”.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Detecta todas as classes de imunoglobulinas contra proteínas recombinantes ou peptídeos sintéticos (Ac monoclonal)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/>
        </p:nvSpPr>
        <p:spPr>
          <a:xfrm>
            <a:off x="2233852" y="384175"/>
            <a:ext cx="46778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DIAGNÓSTICO IMUNOLÓGICO</a:t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2082800" y="1096963"/>
            <a:ext cx="50006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B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ELISA – Como fica o resultado?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[Sem título 3[2].jpg]" id="180" name="Google Shape;18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2420888"/>
            <a:ext cx="6375430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