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075" r:id="rId2"/>
    <p:sldId id="1102" r:id="rId3"/>
    <p:sldId id="1104" r:id="rId4"/>
    <p:sldId id="1086" r:id="rId5"/>
    <p:sldId id="1097" r:id="rId6"/>
    <p:sldId id="1100" r:id="rId7"/>
    <p:sldId id="1067" r:id="rId8"/>
    <p:sldId id="1076" r:id="rId9"/>
    <p:sldId id="1068" r:id="rId10"/>
    <p:sldId id="1095" r:id="rId11"/>
    <p:sldId id="1103" r:id="rId12"/>
    <p:sldId id="1108" r:id="rId13"/>
    <p:sldId id="1096" r:id="rId14"/>
    <p:sldId id="110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D369-2511-4881-9DFA-F4DBC26EA168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F5D7-B650-4170-AA83-631C97B9C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7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3E61C-B0B5-4515-AAD2-46461C940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DE74ED-1733-4A5E-92F6-816987B9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E305B-073E-462A-AA91-B973352E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D659E-4983-433F-A92A-F7FF7585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C4BFD-9C75-4E88-8106-94C7C7EC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11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9462E-2BF1-4675-B58E-A593F154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AE6C3F-D8DC-4ED8-8F88-84C19B08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D6E398-6C14-4678-BD52-F66D8BC4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FE1F9-C5AA-4F35-8E81-3C59940F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27C178-8714-4D33-99FB-BAB681DE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4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B3C4AC-90C8-4A45-B1A7-C8FB6369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DC34D0-C558-4A9A-A135-256791C6D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CE5FAD-7C04-4A38-B75D-1DDDE475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A5B44-758F-49A6-91A9-B2265039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9DA4D0-A680-4412-8635-923429C2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22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43B95-FFBB-444C-8E56-7DAC048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9F9E3-DC5B-4811-A924-BC1A4357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AA40C4-B49F-45DF-8BA1-49AEBCE9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E7B49D-2748-45EC-94E9-0C9B2F68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DB8F81-32DE-4159-BC31-1870E34E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46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12042-833E-4D35-9B69-76749FC8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AB5BA5-1421-4FA7-8A8E-98437EE7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7F2D99-B4ED-48D7-9CCA-8B406061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B253BC-D9F0-42F8-A508-8C8D38AC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0DDC10-93BF-4C4A-8CDA-28CA2155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51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41CD8-4402-4AE3-8BD3-FC226C92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8C61C0-380D-4C10-A904-D928A17D7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DB1C90-B457-4C73-85D9-F6D2A0B87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33BD7-9163-494C-8BF8-A338F45D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548172-DC3A-4410-88D7-5796DD11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2F2365-4278-4A99-ADA5-B84ED950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83DD9-4212-4895-9E52-48BB7A64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12FEE2-4DF2-4F1B-8178-18CF42C4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A9BFBD-1E35-4F53-B73C-1B683E2BA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BAA7B8-D53C-4FA6-AB14-762AFEA0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1069A0-AEFE-4B11-8BCC-D84CAF58C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52D838A-6078-4328-B362-DFE4DB7F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8B9014-4A0C-4AC2-9D93-F7CA7DAB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5F3F42-EF94-4BA1-899A-705F85FD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F29DB-9198-481A-8DDF-FB698E31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836E34-2C4A-447F-8CE1-58DCD91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62BF56-2E6D-4644-8085-8E37BD8D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3AF7D0-7BD6-470E-89FD-82725973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23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9A2029-6DF3-4830-9FEA-E6A4C53C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7DDE24-1A9A-470D-ACF1-B82C8B1A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21E709-2E43-42E4-837D-C1D9D5C6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4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C00CA-E223-4BE6-8442-2CD37A6A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12758-C0C0-44FA-9B8C-064C94F6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9DE360-E8CB-4FFB-82B2-C8A4C1059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6E8830-0E4A-4332-A2AC-FDADA70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D8CCC-8448-471D-A7C8-0C458815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BDB24-3FF7-4847-9BE4-459BF299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5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AB880-6784-4121-BF27-74B92DB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C88BBE-4974-44B7-A203-A951D4A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C2A526-6FC1-445B-B546-C239EB0D7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13D291-55E1-4C14-B4BC-192EAE4C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1F41B0-0804-468F-B191-C7EBC736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CFD85F-B0C7-41C4-8065-631F2C38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0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EBF9C3-7A9B-4A41-9B8A-230F04A8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16B178-B5A0-4586-B98C-A266D2BBA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F60A09-073F-49B1-92AF-C036234B2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A49C-BFFE-4F63-A1DB-742538E340DC}" type="datetimeFigureOut">
              <a:rPr lang="pt-BR" smtClean="0"/>
              <a:t>03/09/2020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1916CE-2BA9-479B-965A-711EF740F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59CB5B-4EE4-4DF1-923F-1B47CCD81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90E4C-E374-4E49-A733-DC98F7C8A4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9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ribrasil.org.br/pt" TargetMode="External"/><Relationship Id="rId7" Type="http://schemas.openxmlformats.org/officeDocument/2006/relationships/hyperlink" Target="https://www.facebook.com/N%C3%B3s-Podemos-Londrina-580164285383458/" TargetMode="External"/><Relationship Id="rId2" Type="http://schemas.openxmlformats.org/officeDocument/2006/relationships/hyperlink" Target="https://www.agendapublica.org.br/festival-od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ma.gov.br/cidades-sustentaveis.html" TargetMode="External"/><Relationship Id="rId5" Type="http://schemas.openxmlformats.org/officeDocument/2006/relationships/hyperlink" Target="https://www.cidadessustentaveis.org.br/inicial/home" TargetMode="External"/><Relationship Id="rId4" Type="http://schemas.openxmlformats.org/officeDocument/2006/relationships/hyperlink" Target="https://pactoglobal.org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5">
            <a:extLst>
              <a:ext uri="{FF2B5EF4-FFF2-40B4-BE49-F238E27FC236}">
                <a16:creationId xmlns:a16="http://schemas.microsoft.com/office/drawing/2014/main" id="{2D1E5669-D5CF-44F8-B849-DFD6E10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46491"/>
            <a:ext cx="11029950" cy="45392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8" y="4656567"/>
            <a:ext cx="57912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2099" y="2679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8F89DB-7E93-4328-A474-160A99796284}"/>
              </a:ext>
            </a:extLst>
          </p:cNvPr>
          <p:cNvSpPr txBox="1"/>
          <p:nvPr/>
        </p:nvSpPr>
        <p:spPr>
          <a:xfrm>
            <a:off x="769908" y="1997839"/>
            <a:ext cx="10286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Planejamento de serviços urbanos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Governança Local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Comunicação e Conscientização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05" y="3246105"/>
            <a:ext cx="365791" cy="365791"/>
          </a:xfrm>
          <a:prstGeom prst="rect">
            <a:avLst/>
          </a:prstGeom>
        </p:spPr>
      </p:pic>
      <p:sp>
        <p:nvSpPr>
          <p:cNvPr id="8" name="CaixaDeTexto 7"/>
          <p:cNvSpPr txBox="1">
            <a:spLocks noChangeAspect="1"/>
          </p:cNvSpPr>
          <p:nvPr/>
        </p:nvSpPr>
        <p:spPr>
          <a:xfrm>
            <a:off x="145318" y="608318"/>
            <a:ext cx="61335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80" b="1" dirty="0">
                <a:solidFill>
                  <a:srgbClr val="00B0F0"/>
                </a:solidFill>
              </a:rPr>
              <a:t>BENEFÍCIOS DA IMPLEMENTAÇÃO</a:t>
            </a:r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id="{E6E15A8B-2C23-46D9-B60E-F4B57476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982"/>
            <a:ext cx="12188191" cy="2086726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07F0FB63-FDB2-4435-BD3B-1594E3C7CD16}"/>
              </a:ext>
            </a:extLst>
          </p:cNvPr>
          <p:cNvSpPr txBox="1">
            <a:spLocks/>
          </p:cNvSpPr>
          <p:nvPr/>
        </p:nvSpPr>
        <p:spPr>
          <a:xfrm>
            <a:off x="8656031" y="2755951"/>
            <a:ext cx="3381002" cy="9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	Santana de Parnaíba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2D1E5669-D5CF-44F8-B849-DFD6E10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76" y="264189"/>
            <a:ext cx="3540343" cy="24270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62" y="312512"/>
            <a:ext cx="3793465" cy="23787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971" y="264188"/>
            <a:ext cx="3408579" cy="24270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76" y="3448709"/>
            <a:ext cx="3619221" cy="24497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993" y="3477285"/>
            <a:ext cx="3751166" cy="24268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455" y="3448709"/>
            <a:ext cx="3516000" cy="244974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03964" y="2773574"/>
            <a:ext cx="1118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ODS &amp; CIDADES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490517" y="2304297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João Pessoa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30075" y="4854099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Londrina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96400" y="1647973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Curitiba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045869" y="293268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Paragominas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314355" y="3477285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Extrema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858375" y="3673822"/>
            <a:ext cx="24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Santana de Parnaíba</a:t>
            </a:r>
          </a:p>
        </p:txBody>
      </p:sp>
    </p:spTree>
    <p:extLst>
      <p:ext uri="{BB962C8B-B14F-4D97-AF65-F5344CB8AC3E}">
        <p14:creationId xmlns:p14="http://schemas.microsoft.com/office/powerpoint/2010/main" val="41145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2099" y="2679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05" y="3246105"/>
            <a:ext cx="365791" cy="36579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" y="1329226"/>
            <a:ext cx="10915650" cy="4325860"/>
          </a:xfrm>
          <a:prstGeom prst="rect">
            <a:avLst/>
          </a:prstGeom>
        </p:spPr>
      </p:pic>
      <p:sp>
        <p:nvSpPr>
          <p:cNvPr id="8" name="CaixaDeTexto 7"/>
          <p:cNvSpPr txBox="1">
            <a:spLocks noChangeAspect="1"/>
          </p:cNvSpPr>
          <p:nvPr/>
        </p:nvSpPr>
        <p:spPr>
          <a:xfrm>
            <a:off x="1454790" y="258341"/>
            <a:ext cx="89166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80" b="1" dirty="0">
                <a:solidFill>
                  <a:srgbClr val="00B0F0"/>
                </a:solidFill>
              </a:rPr>
              <a:t>Pesquisa com 142 Empresas brasileiras com estratégia de atuação relacionada aos ODS.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11BB16E5-DDBA-43B4-863A-431610B7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982"/>
            <a:ext cx="12188191" cy="2086726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2099" y="2679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145" y="2519374"/>
            <a:ext cx="365791" cy="365791"/>
          </a:xfrm>
          <a:prstGeom prst="rect">
            <a:avLst/>
          </a:prstGeom>
        </p:spPr>
      </p:pic>
      <p:sp>
        <p:nvSpPr>
          <p:cNvPr id="7" name="CaixaDeTexto 6"/>
          <p:cNvSpPr txBox="1">
            <a:spLocks noChangeAspect="1"/>
          </p:cNvSpPr>
          <p:nvPr/>
        </p:nvSpPr>
        <p:spPr>
          <a:xfrm>
            <a:off x="553647" y="97874"/>
            <a:ext cx="52320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80" b="1" dirty="0">
                <a:solidFill>
                  <a:srgbClr val="00B0F0"/>
                </a:solidFill>
              </a:rPr>
              <a:t>EXEMPLO – VOTORANTIM S/A.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8F89DB-7E93-4328-A474-160A99796284}"/>
              </a:ext>
            </a:extLst>
          </p:cNvPr>
          <p:cNvSpPr txBox="1"/>
          <p:nvPr/>
        </p:nvSpPr>
        <p:spPr>
          <a:xfrm>
            <a:off x="911999" y="854870"/>
            <a:ext cx="3524014" cy="215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20"/>
              </a:spcAft>
            </a:pPr>
            <a:r>
              <a:rPr lang="pt-BR" sz="1920" b="1" dirty="0">
                <a:latin typeface="Calibri" panose="020F0502020204030204" pitchFamily="34" charset="0"/>
              </a:rPr>
              <a:t>UM LEGADO PARA O CERRADO E A MATA ATLÂNTICA</a:t>
            </a:r>
          </a:p>
          <a:p>
            <a:pPr>
              <a:spcBef>
                <a:spcPts val="360"/>
              </a:spcBef>
            </a:pPr>
            <a:r>
              <a:rPr lang="pt-BR" sz="144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Gestão de áreas verdes que contempla 63 mil hectares nos estados de São Paulo e Goiás e dissemina conhecimento sobre biomas fundamentais para a biodiversidade brasileira, contribuindo para o atingimento dos ODS, entre os quais: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71" y="915979"/>
            <a:ext cx="6565621" cy="24643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45" y="3485894"/>
            <a:ext cx="6592024" cy="217387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10" y="3352492"/>
            <a:ext cx="3200629" cy="2108492"/>
          </a:xfrm>
          <a:prstGeom prst="rect">
            <a:avLst/>
          </a:prstGeom>
        </p:spPr>
      </p:pic>
      <p:sp>
        <p:nvSpPr>
          <p:cNvPr id="13" name="CaixaDeTexto 5">
            <a:extLst>
              <a:ext uri="{FF2B5EF4-FFF2-40B4-BE49-F238E27FC236}">
                <a16:creationId xmlns:a16="http://schemas.microsoft.com/office/drawing/2014/main" id="{F005B081-EF7E-491D-8D8B-23E601E2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982"/>
            <a:ext cx="12188191" cy="2086726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4363" y="828675"/>
            <a:ext cx="8043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Links para conhecer cidades Sustentáveis 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https://www.agendapublica.org.br/festival-ods/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https://wribrasil.org.br/pt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4"/>
              </a:rPr>
              <a:t>https://pactoglobal.org.br/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5"/>
              </a:rPr>
              <a:t>https://www.cidadessustentaveis.org.br/inicial/home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6"/>
              </a:rPr>
              <a:t>https://www.mma.gov.br/cidades-sustentaveis.html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7"/>
              </a:rPr>
              <a:t>https://www.facebook.com/N%C3%B3s-Podemos-Londrina-580164285383458/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658225" y="5075992"/>
            <a:ext cx="500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OBRIGADO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CLAUDIO ANDRADE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candrade@ratiois.com.br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 11993472783</a:t>
            </a:r>
          </a:p>
        </p:txBody>
      </p:sp>
    </p:spTree>
    <p:extLst>
      <p:ext uri="{BB962C8B-B14F-4D97-AF65-F5344CB8AC3E}">
        <p14:creationId xmlns:p14="http://schemas.microsoft.com/office/powerpoint/2010/main" val="22985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2099" y="2679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05" y="2522893"/>
            <a:ext cx="321247" cy="321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13" y="272621"/>
            <a:ext cx="5012678" cy="493435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39C0C1EC-AAC3-4434-A38D-FBD841C3B856}"/>
              </a:ext>
            </a:extLst>
          </p:cNvPr>
          <p:cNvSpPr txBox="1"/>
          <p:nvPr/>
        </p:nvSpPr>
        <p:spPr>
          <a:xfrm>
            <a:off x="487680" y="1911726"/>
            <a:ext cx="2754457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Setembro de 2015, 193 Estados-membros da ONU acordaram tomar medidas transformadoras para o mundo em um caminho sustentável.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1B19E3B-800A-4721-AB18-6BB2F71F8E99}"/>
              </a:ext>
            </a:extLst>
          </p:cNvPr>
          <p:cNvSpPr txBox="1"/>
          <p:nvPr/>
        </p:nvSpPr>
        <p:spPr>
          <a:xfrm>
            <a:off x="8899568" y="1957893"/>
            <a:ext cx="275206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Adotaram uma nova agenda global comprometida com as </a:t>
            </a:r>
            <a:r>
              <a:rPr lang="pt-BR" sz="192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Pessoas</a:t>
            </a:r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 </a:t>
            </a:r>
            <a:r>
              <a:rPr lang="pt-BR" sz="192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Planeta</a:t>
            </a:r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promoção da </a:t>
            </a:r>
            <a:r>
              <a:rPr lang="pt-BR" sz="192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Paz</a:t>
            </a:r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</a:t>
            </a:r>
            <a:r>
              <a:rPr lang="pt-BR" sz="192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Prosperidade</a:t>
            </a:r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com </a:t>
            </a:r>
            <a:r>
              <a:rPr lang="pt-BR" sz="192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Parcerias</a:t>
            </a:r>
            <a:r>
              <a:rPr lang="pt-BR" sz="1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8E04C591-BA6F-488D-AC5B-310832297144}"/>
              </a:ext>
            </a:extLst>
          </p:cNvPr>
          <p:cNvSpPr txBox="1"/>
          <p:nvPr/>
        </p:nvSpPr>
        <p:spPr>
          <a:xfrm rot="10800000" flipV="1">
            <a:off x="10458303" y="5167647"/>
            <a:ext cx="97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 NUD</a:t>
            </a:r>
          </a:p>
        </p:txBody>
      </p:sp>
      <p:sp>
        <p:nvSpPr>
          <p:cNvPr id="11" name="CaixaDeTexto 10"/>
          <p:cNvSpPr txBox="1">
            <a:spLocks noChangeAspect="1"/>
          </p:cNvSpPr>
          <p:nvPr/>
        </p:nvSpPr>
        <p:spPr>
          <a:xfrm>
            <a:off x="-378045" y="469630"/>
            <a:ext cx="44859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80" b="1" dirty="0">
                <a:solidFill>
                  <a:srgbClr val="00B0F0"/>
                </a:solidFill>
              </a:rPr>
              <a:t>AGENDA 2030</a:t>
            </a:r>
          </a:p>
        </p:txBody>
      </p:sp>
      <p:sp>
        <p:nvSpPr>
          <p:cNvPr id="15" name="CaixaDeTexto 5">
            <a:extLst>
              <a:ext uri="{FF2B5EF4-FFF2-40B4-BE49-F238E27FC236}">
                <a16:creationId xmlns:a16="http://schemas.microsoft.com/office/drawing/2014/main" id="{F29806B2-812B-4D84-AB6E-5FCD4167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982"/>
            <a:ext cx="12188191" cy="2086726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72018BE-633E-4B66-8775-DB5740C7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8" y="257176"/>
            <a:ext cx="11138843" cy="54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72156" bIns="127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t-BR" sz="2800" b="1" dirty="0">
                <a:solidFill>
                  <a:schemeClr val="accent1"/>
                </a:solidFill>
                <a:latin typeface="+mj-lt"/>
              </a:rPr>
              <a:t>Potencializar o diálogo</a:t>
            </a:r>
          </a:p>
          <a:p>
            <a:pPr>
              <a:buNone/>
            </a:pPr>
            <a:endParaRPr lang="pt-BR" sz="1200" b="1" dirty="0">
              <a:latin typeface="+mj-lt"/>
            </a:endParaRPr>
          </a:p>
          <a:p>
            <a:pPr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Para atingir cada um desses objetivos até 2030, as ações envolvem os setores público, privado e acadêmico, além do terceiro setor e da sociedade civil.</a:t>
            </a:r>
          </a:p>
          <a:p>
            <a:pPr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buNone/>
            </a:pPr>
            <a:br>
              <a:rPr lang="pt-BR" sz="1800" dirty="0">
                <a:latin typeface="+mn-lt"/>
              </a:rPr>
            </a:br>
            <a:endParaRPr lang="pt-BR" sz="1800" dirty="0">
              <a:latin typeface="+mn-lt"/>
            </a:endParaRPr>
          </a:p>
          <a:p>
            <a:pPr marL="285750" indent="-285750"/>
            <a:r>
              <a:rPr lang="pt-BR" sz="1800" dirty="0">
                <a:latin typeface="+mn-lt"/>
              </a:rPr>
              <a:t>Visualizar cenários futuros</a:t>
            </a:r>
          </a:p>
          <a:p>
            <a:pPr marL="285750" indent="-285750"/>
            <a:r>
              <a:rPr lang="pt-BR" sz="1800" dirty="0">
                <a:latin typeface="+mn-lt"/>
              </a:rPr>
              <a:t>Informações conectadas</a:t>
            </a:r>
          </a:p>
          <a:p>
            <a:pPr marL="285750" indent="-285750"/>
            <a:r>
              <a:rPr lang="pt-BR" sz="1800" dirty="0">
                <a:latin typeface="+mn-lt"/>
              </a:rPr>
              <a:t>Acesso à novas demandas </a:t>
            </a:r>
          </a:p>
          <a:p>
            <a:pPr marL="285750" indent="-285750"/>
            <a:r>
              <a:rPr lang="pt-BR" sz="1800" dirty="0">
                <a:latin typeface="+mn-lt"/>
              </a:rPr>
              <a:t>Interação de metas públicas </a:t>
            </a:r>
          </a:p>
          <a:p>
            <a:pPr marL="285750" indent="-285750"/>
            <a:r>
              <a:rPr lang="pt-BR" sz="1800" dirty="0">
                <a:latin typeface="+mn-lt"/>
              </a:rPr>
              <a:t>Governança </a:t>
            </a:r>
          </a:p>
          <a:p>
            <a:pPr marL="285750" indent="-285750"/>
            <a:r>
              <a:rPr lang="pt-BR" sz="1800" dirty="0">
                <a:latin typeface="+mn-lt"/>
              </a:rPr>
              <a:t>Alinhamento com propósitos</a:t>
            </a:r>
            <a:br>
              <a:rPr lang="pt-BR" sz="1600" dirty="0">
                <a:latin typeface="Campton Light"/>
              </a:rPr>
            </a:br>
            <a:br>
              <a:rPr lang="pt-BR" sz="1200" dirty="0">
                <a:latin typeface="Campton Light"/>
              </a:rPr>
            </a:br>
            <a:br>
              <a:rPr lang="pt-BR" sz="1200" dirty="0">
                <a:latin typeface="Campton Light"/>
              </a:rPr>
            </a:br>
            <a:br>
              <a:rPr lang="pt-BR" sz="1200" dirty="0"/>
            </a:br>
            <a:endParaRPr lang="pt-BR" sz="1200" dirty="0"/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E07FB196-B685-4FDA-9B2F-2501D797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19249"/>
            <a:ext cx="5405439" cy="44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2099" y="23179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8F89DB-7E93-4328-A474-160A99796284}"/>
              </a:ext>
            </a:extLst>
          </p:cNvPr>
          <p:cNvSpPr txBox="1"/>
          <p:nvPr/>
        </p:nvSpPr>
        <p:spPr>
          <a:xfrm>
            <a:off x="3468033" y="1320624"/>
            <a:ext cx="82775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440"/>
              </a:spcBef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ONU estabeleceu parâmetros para uma cidade alinhada às necessidades da população. Assim sendo,  a proposta de  aplicação, enfoca o ODS 11 para evoluir na Agenda 2030 e transformar o futuro das cidades.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ODS 11 se conecta com todos os demais objetivos e, de acordo com essa lógica, durante todo processo do trabalho as questões sociais, ambientais e financeiras são evidenciadas.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Evitar a exaustão do meio ambiente e assegurar sua permanência para gerações futuras. Por isso, as políticas públicas devem estar alinhadas planetária.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05" y="2884498"/>
            <a:ext cx="365791" cy="365791"/>
          </a:xfrm>
          <a:prstGeom prst="rect">
            <a:avLst/>
          </a:prstGeom>
        </p:spPr>
      </p:pic>
      <p:sp>
        <p:nvSpPr>
          <p:cNvPr id="11" name="CaixaDeTexto 10"/>
          <p:cNvSpPr txBox="1">
            <a:spLocks noChangeAspect="1"/>
          </p:cNvSpPr>
          <p:nvPr/>
        </p:nvSpPr>
        <p:spPr>
          <a:xfrm>
            <a:off x="3229493" y="392547"/>
            <a:ext cx="80505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80" b="1" dirty="0">
                <a:solidFill>
                  <a:srgbClr val="00B0F0"/>
                </a:solidFill>
              </a:rPr>
              <a:t>ODS 11</a:t>
            </a:r>
          </a:p>
        </p:txBody>
      </p:sp>
      <p:sp>
        <p:nvSpPr>
          <p:cNvPr id="10" name="CaixaDeTexto 5">
            <a:extLst>
              <a:ext uri="{FF2B5EF4-FFF2-40B4-BE49-F238E27FC236}">
                <a16:creationId xmlns:a16="http://schemas.microsoft.com/office/drawing/2014/main" id="{B56D085C-3607-43EC-AC5D-B528ADE9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982"/>
            <a:ext cx="12188191" cy="2086726"/>
          </a:xfrm>
          <a:prstGeom prst="rect">
            <a:avLst/>
          </a:prstGeom>
          <a:solidFill>
            <a:srgbClr val="19486A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16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861FDC6-B365-49D7-AEE7-3B67772E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1" y="6163379"/>
            <a:ext cx="11601449" cy="7803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" y="1320624"/>
            <a:ext cx="2953093" cy="2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67"/>
            <a:ext cx="12192000" cy="2790825"/>
          </a:xfrm>
          <a:prstGeom prst="rect">
            <a:avLst/>
          </a:prstGeom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2D1E5669-D5CF-44F8-B849-DFD6E10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4E160EA-A5DA-4454-B98B-F66127E0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3685115"/>
            <a:ext cx="12349163" cy="2360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>
              <a:cs typeface="Calibri Light" panose="020F0302020204030204" pitchFamily="34" charset="0"/>
            </a:endParaRPr>
          </a:p>
          <a:p>
            <a:pPr algn="l" fontAlgn="base"/>
            <a:r>
              <a:rPr lang="pt-BR" sz="2400" b="1" i="0" dirty="0">
                <a:solidFill>
                  <a:srgbClr val="404040"/>
                </a:solidFill>
                <a:effectLst/>
              </a:rPr>
              <a:t>Cidade Sustentável</a:t>
            </a:r>
            <a:r>
              <a:rPr lang="pt-BR" sz="2400" dirty="0">
                <a:solidFill>
                  <a:srgbClr val="404040"/>
                </a:solidFill>
              </a:rPr>
              <a:t> conceito</a:t>
            </a:r>
            <a:r>
              <a:rPr lang="pt-BR" sz="24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2400" dirty="0">
                <a:solidFill>
                  <a:srgbClr val="404040"/>
                </a:solidFill>
              </a:rPr>
              <a:t>de</a:t>
            </a:r>
            <a:r>
              <a:rPr lang="pt-BR" sz="2400" b="0" i="0" dirty="0">
                <a:solidFill>
                  <a:srgbClr val="404040"/>
                </a:solidFill>
                <a:effectLst/>
              </a:rPr>
              <a:t> municípios que observam diretrizes para melhoria a gestão pública. Para ser sustentável, devem considerar três pilares: responsabilidade ambiental, economia sustentável e vitalidade cultural</a:t>
            </a:r>
          </a:p>
        </p:txBody>
      </p:sp>
    </p:spTree>
    <p:extLst>
      <p:ext uri="{BB962C8B-B14F-4D97-AF65-F5344CB8AC3E}">
        <p14:creationId xmlns:p14="http://schemas.microsoft.com/office/powerpoint/2010/main" val="177978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estratégico cidades sustentáveis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2862263" cy="3275013"/>
          </a:xfrm>
        </p:spPr>
        <p:txBody>
          <a:bodyPr/>
          <a:lstStyle/>
          <a:p>
            <a:r>
              <a:rPr lang="pt-BR" dirty="0"/>
              <a:t>VISAO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Municipal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Conectada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Inclusiva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Resiliente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Prósperas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83893" y="1825624"/>
            <a:ext cx="3224213" cy="327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PRINCÍPIOS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Municipal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Políticas Públicas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Participação ativa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662987" y="1825624"/>
            <a:ext cx="2862263" cy="327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EIXOS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Municipal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Governança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Capital Humano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Inovação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Tecnologia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1E5669-D5CF-44F8-B849-DFD6E10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5">
            <a:extLst>
              <a:ext uri="{FF2B5EF4-FFF2-40B4-BE49-F238E27FC236}">
                <a16:creationId xmlns:a16="http://schemas.microsoft.com/office/drawing/2014/main" id="{A06245ED-1718-4F93-8C8C-4C088DAD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DF0691-35EF-4D6B-965B-CFB7773AC234}"/>
              </a:ext>
            </a:extLst>
          </p:cNvPr>
          <p:cNvSpPr/>
          <p:nvPr/>
        </p:nvSpPr>
        <p:spPr>
          <a:xfrm>
            <a:off x="852616" y="1193722"/>
            <a:ext cx="77691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j-lt"/>
              </a:rPr>
              <a:t>Fortalecer o engajamento entre grupos formais envolvidos com as cidades e os aspectos relativos a eles, dando consistência Organizacional e Sistêmica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Metas </a:t>
            </a:r>
          </a:p>
          <a:p>
            <a:endParaRPr lang="pt-B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Habitação e urbanização inclusiva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Mobilidade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Planejamento participativo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Patrimônio cultural e natural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Redução de riscos à pessoa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Qualidade do ar e gestão de resíduos sólidos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Edifícios sustentáveis e resiliente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Adaptação às mudanças climáticas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2F8C4A-E609-41A1-ADB8-B4A7BE8C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60" y="1193722"/>
            <a:ext cx="2951887" cy="2872107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D80B13F-DE8A-48AC-9661-D1215DDE3569}"/>
              </a:ext>
            </a:extLst>
          </p:cNvPr>
          <p:cNvCxnSpPr>
            <a:cxnSpLocks/>
          </p:cNvCxnSpPr>
          <p:nvPr/>
        </p:nvCxnSpPr>
        <p:spPr>
          <a:xfrm>
            <a:off x="1805940" y="2800350"/>
            <a:ext cx="713232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52616" y="543697"/>
            <a:ext cx="547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Trabalho</a:t>
            </a:r>
          </a:p>
        </p:txBody>
      </p:sp>
    </p:spTree>
    <p:extLst>
      <p:ext uri="{BB962C8B-B14F-4D97-AF65-F5344CB8AC3E}">
        <p14:creationId xmlns:p14="http://schemas.microsoft.com/office/powerpoint/2010/main" val="7471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5">
            <a:extLst>
              <a:ext uri="{FF2B5EF4-FFF2-40B4-BE49-F238E27FC236}">
                <a16:creationId xmlns:a16="http://schemas.microsoft.com/office/drawing/2014/main" id="{2D1E5669-D5CF-44F8-B849-DFD6E10E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85838" y="4723063"/>
            <a:ext cx="1007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C5958"/>
                </a:solidFill>
              </a:rPr>
              <a:t>A sistematização dessas informações permite que a sociedade avalie os avanços conseguidos e auxilia o prefeito prestar contas de seu plano de governo.</a:t>
            </a:r>
            <a:endParaRPr lang="pt-BR" b="1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212347"/>
            <a:ext cx="10601325" cy="42337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815262" y="2571753"/>
            <a:ext cx="35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139298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1E16494-C270-451B-B7A0-66A87F886DCE}"/>
              </a:ext>
            </a:extLst>
          </p:cNvPr>
          <p:cNvSpPr/>
          <p:nvPr/>
        </p:nvSpPr>
        <p:spPr>
          <a:xfrm>
            <a:off x="915985" y="2502438"/>
            <a:ext cx="2303320" cy="1923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Análise de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Cenário Político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3596A08-E94F-4DF3-A970-DD150B972EA6}"/>
              </a:ext>
            </a:extLst>
          </p:cNvPr>
          <p:cNvSpPr/>
          <p:nvPr/>
        </p:nvSpPr>
        <p:spPr>
          <a:xfrm>
            <a:off x="6231245" y="2502438"/>
            <a:ext cx="2303320" cy="19236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Identificação e relevância do Impacto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E63FD93-4045-4203-9DE5-966B4E483400}"/>
              </a:ext>
            </a:extLst>
          </p:cNvPr>
          <p:cNvSpPr/>
          <p:nvPr/>
        </p:nvSpPr>
        <p:spPr>
          <a:xfrm>
            <a:off x="8844080" y="2502438"/>
            <a:ext cx="2303320" cy="19236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Plataforma de Gestão</a:t>
            </a:r>
          </a:p>
        </p:txBody>
      </p:sp>
      <p:sp>
        <p:nvSpPr>
          <p:cNvPr id="10" name="CaixaDeTexto 5">
            <a:extLst>
              <a:ext uri="{FF2B5EF4-FFF2-40B4-BE49-F238E27FC236}">
                <a16:creationId xmlns:a16="http://schemas.microsoft.com/office/drawing/2014/main" id="{A06245ED-1718-4F93-8C8C-4C088DAD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3392"/>
            <a:ext cx="12192000" cy="923330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0BCD6E-9B99-48DE-B8EE-1B65D9BD851E}"/>
              </a:ext>
            </a:extLst>
          </p:cNvPr>
          <p:cNvSpPr/>
          <p:nvPr/>
        </p:nvSpPr>
        <p:spPr>
          <a:xfrm>
            <a:off x="3618412" y="2502438"/>
            <a:ext cx="2303320" cy="1923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Engajamento de lideranças e Secretarias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68267" y="995855"/>
            <a:ext cx="609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processo</a:t>
            </a:r>
          </a:p>
        </p:txBody>
      </p:sp>
    </p:spTree>
    <p:extLst>
      <p:ext uri="{BB962C8B-B14F-4D97-AF65-F5344CB8AC3E}">
        <p14:creationId xmlns:p14="http://schemas.microsoft.com/office/powerpoint/2010/main" val="5366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543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Campton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estratégico cidades sustentáveis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Cidades Sustentáveis</dc:title>
  <dc:creator>claudio andrade</dc:creator>
  <cp:lastModifiedBy>Jose Roberto Kassai</cp:lastModifiedBy>
  <cp:revision>67</cp:revision>
  <dcterms:created xsi:type="dcterms:W3CDTF">2019-06-09T17:45:19Z</dcterms:created>
  <dcterms:modified xsi:type="dcterms:W3CDTF">2020-09-03T17:52:56Z</dcterms:modified>
</cp:coreProperties>
</file>