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-39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8tOpS515d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ILBU1m7Ho" TargetMode="External"/><Relationship Id="rId2" Type="http://schemas.openxmlformats.org/officeDocument/2006/relationships/hyperlink" Target="https://www.youtube.com/watch?v=Zjxa9qFjBu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7mK4pMxToc" TargetMode="External"/><Relationship Id="rId4" Type="http://schemas.openxmlformats.org/officeDocument/2006/relationships/hyperlink" Target="https://www.youtube.com/watch?v=7OjK0eYMSo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5F1914-43FE-4741-982D-547B8D6EB0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Zika</a:t>
            </a:r>
          </a:p>
        </p:txBody>
      </p:sp>
    </p:spTree>
    <p:extLst>
      <p:ext uri="{BB962C8B-B14F-4D97-AF65-F5344CB8AC3E}">
        <p14:creationId xmlns:p14="http://schemas.microsoft.com/office/powerpoint/2010/main" val="22652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FDD597-D510-42D0-971F-B65717AD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2299"/>
          </a:xfrm>
        </p:spPr>
        <p:txBody>
          <a:bodyPr/>
          <a:lstStyle/>
          <a:p>
            <a:r>
              <a:rPr lang="de-DE" sz="3600" dirty="0"/>
              <a:t>The </a:t>
            </a:r>
            <a:r>
              <a:rPr lang="de-DE" sz="3600" dirty="0" err="1"/>
              <a:t>story</a:t>
            </a:r>
            <a:r>
              <a:rPr lang="de-DE" sz="3600" dirty="0"/>
              <a:t> </a:t>
            </a:r>
            <a:r>
              <a:rPr lang="de-DE" sz="3600" dirty="0" err="1"/>
              <a:t>that</a:t>
            </a:r>
            <a:r>
              <a:rPr lang="de-DE" sz="3600" dirty="0"/>
              <a:t> </a:t>
            </a:r>
            <a:r>
              <a:rPr lang="de-DE" sz="3600" dirty="0" err="1"/>
              <a:t>has</a:t>
            </a:r>
            <a:r>
              <a:rPr lang="de-DE" sz="3600" dirty="0"/>
              <a:t> </a:t>
            </a:r>
            <a:r>
              <a:rPr lang="de-DE" sz="3600" dirty="0" err="1"/>
              <a:t>been</a:t>
            </a:r>
            <a:r>
              <a:rPr lang="de-DE" sz="3600" dirty="0"/>
              <a:t> </a:t>
            </a:r>
            <a:r>
              <a:rPr lang="de-DE" sz="3600" dirty="0" err="1"/>
              <a:t>ignored</a:t>
            </a:r>
            <a:r>
              <a:rPr lang="de-DE" sz="3600" dirty="0"/>
              <a:t>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7420374-B47A-4261-B690-8BBFF4AFF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48" y="1884242"/>
            <a:ext cx="10695111" cy="4195481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pregnant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and </a:t>
            </a:r>
            <a:r>
              <a:rPr lang="de-DE" dirty="0" err="1"/>
              <a:t>microcephalic</a:t>
            </a:r>
            <a:r>
              <a:rPr lang="de-DE" dirty="0"/>
              <a:t> </a:t>
            </a:r>
            <a:r>
              <a:rPr lang="de-DE" dirty="0" err="1"/>
              <a:t>babies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Northeast</a:t>
            </a:r>
            <a:r>
              <a:rPr lang="de-DE" dirty="0"/>
              <a:t> Region </a:t>
            </a:r>
            <a:r>
              <a:rPr lang="de-DE" dirty="0" err="1"/>
              <a:t>of</a:t>
            </a:r>
            <a:r>
              <a:rPr lang="de-DE" dirty="0"/>
              <a:t> Brazil</a:t>
            </a:r>
          </a:p>
          <a:p>
            <a:r>
              <a:rPr lang="de-DE" dirty="0">
                <a:hlinkClick r:id="rId2"/>
              </a:rPr>
              <a:t>Zika</a:t>
            </a:r>
            <a:r>
              <a:rPr lang="de-DE" dirty="0"/>
              <a:t>, </a:t>
            </a:r>
            <a:r>
              <a:rPr lang="de-DE" dirty="0" err="1"/>
              <a:t>documentary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Debora Diniz</a:t>
            </a:r>
          </a:p>
        </p:txBody>
      </p:sp>
    </p:spTree>
    <p:extLst>
      <p:ext uri="{BB962C8B-B14F-4D97-AF65-F5344CB8AC3E}">
        <p14:creationId xmlns:p14="http://schemas.microsoft.com/office/powerpoint/2010/main" val="34488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23A1BE5-F502-4444-95F8-7C3BAB62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6789"/>
          </a:xfrm>
        </p:spPr>
        <p:txBody>
          <a:bodyPr/>
          <a:lstStyle/>
          <a:p>
            <a:r>
              <a:rPr lang="de-DE" dirty="0"/>
              <a:t>Classification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74C64B9-0A7D-442B-AF0D-D5BDE0893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88429"/>
            <a:ext cx="10917053" cy="4195481"/>
          </a:xfrm>
        </p:spPr>
        <p:txBody>
          <a:bodyPr/>
          <a:lstStyle/>
          <a:p>
            <a:r>
              <a:rPr lang="de-DE" dirty="0" err="1"/>
              <a:t>Discovered</a:t>
            </a:r>
            <a:r>
              <a:rPr lang="de-DE" dirty="0"/>
              <a:t> in 1947, Uganda (Zika Forest)</a:t>
            </a:r>
          </a:p>
          <a:p>
            <a:r>
              <a:rPr lang="de-DE" dirty="0" err="1"/>
              <a:t>Arbovirus</a:t>
            </a:r>
            <a:r>
              <a:rPr lang="de-DE" dirty="0"/>
              <a:t> (</a:t>
            </a:r>
            <a:r>
              <a:rPr lang="de-DE" dirty="0" err="1"/>
              <a:t>transmitted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infected</a:t>
            </a:r>
            <a:r>
              <a:rPr lang="de-DE" dirty="0"/>
              <a:t> </a:t>
            </a:r>
            <a:r>
              <a:rPr lang="de-DE" dirty="0" err="1"/>
              <a:t>mosquitoes</a:t>
            </a:r>
            <a:r>
              <a:rPr lang="de-DE" dirty="0"/>
              <a:t>) (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dengue</a:t>
            </a:r>
            <a:r>
              <a:rPr lang="de-DE" dirty="0"/>
              <a:t>, </a:t>
            </a:r>
            <a:r>
              <a:rPr lang="de-DE" dirty="0" err="1"/>
              <a:t>chikungunya</a:t>
            </a:r>
            <a:r>
              <a:rPr lang="de-DE" dirty="0"/>
              <a:t>, </a:t>
            </a:r>
            <a:r>
              <a:rPr lang="de-DE" dirty="0" err="1"/>
              <a:t>yellow</a:t>
            </a:r>
            <a:r>
              <a:rPr lang="de-DE" dirty="0"/>
              <a:t> </a:t>
            </a:r>
            <a:r>
              <a:rPr lang="de-DE" dirty="0" err="1"/>
              <a:t>fever</a:t>
            </a:r>
            <a:r>
              <a:rPr lang="de-DE" dirty="0"/>
              <a:t>, etc.)</a:t>
            </a:r>
          </a:p>
          <a:p>
            <a:r>
              <a:rPr lang="de-DE" dirty="0"/>
              <a:t>Zika: </a:t>
            </a:r>
            <a:r>
              <a:rPr lang="de-DE" dirty="0" err="1"/>
              <a:t>mosquitoes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i="1" dirty="0" err="1"/>
              <a:t>Aedes</a:t>
            </a:r>
            <a:r>
              <a:rPr lang="de-DE" dirty="0"/>
              <a:t> </a:t>
            </a:r>
            <a:r>
              <a:rPr lang="de-DE" dirty="0" err="1"/>
              <a:t>species</a:t>
            </a:r>
            <a:endParaRPr lang="de-DE" dirty="0"/>
          </a:p>
          <a:p>
            <a:r>
              <a:rPr lang="de-DE" dirty="0"/>
              <a:t>Symptoms: </a:t>
            </a:r>
            <a:r>
              <a:rPr lang="de-DE" dirty="0" err="1"/>
              <a:t>fever</a:t>
            </a:r>
            <a:r>
              <a:rPr lang="de-DE" dirty="0"/>
              <a:t>, </a:t>
            </a:r>
            <a:r>
              <a:rPr lang="de-DE" dirty="0" err="1"/>
              <a:t>headache</a:t>
            </a:r>
            <a:r>
              <a:rPr lang="de-DE" dirty="0"/>
              <a:t>, </a:t>
            </a:r>
            <a:r>
              <a:rPr lang="de-DE" dirty="0" err="1"/>
              <a:t>muscle</a:t>
            </a:r>
            <a:r>
              <a:rPr lang="de-DE" dirty="0"/>
              <a:t> </a:t>
            </a:r>
            <a:r>
              <a:rPr lang="de-DE" dirty="0" err="1"/>
              <a:t>pain</a:t>
            </a:r>
            <a:r>
              <a:rPr lang="de-DE" dirty="0"/>
              <a:t>,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eyes</a:t>
            </a:r>
            <a:r>
              <a:rPr lang="de-DE" dirty="0"/>
              <a:t>, </a:t>
            </a:r>
            <a:r>
              <a:rPr lang="de-DE" dirty="0" err="1"/>
              <a:t>joint</a:t>
            </a:r>
            <a:r>
              <a:rPr lang="de-DE" dirty="0"/>
              <a:t> </a:t>
            </a:r>
            <a:r>
              <a:rPr lang="de-DE" dirty="0" err="1"/>
              <a:t>pain</a:t>
            </a:r>
            <a:endParaRPr lang="de-DE" dirty="0"/>
          </a:p>
          <a:p>
            <a:r>
              <a:rPr lang="de-DE" dirty="0"/>
              <a:t>Major </a:t>
            </a:r>
            <a:r>
              <a:rPr lang="de-DE" dirty="0" err="1"/>
              <a:t>risks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pregant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: </a:t>
            </a:r>
            <a:r>
              <a:rPr lang="de-DE" dirty="0" err="1"/>
              <a:t>microcephaly</a:t>
            </a:r>
            <a:r>
              <a:rPr lang="de-DE" dirty="0"/>
              <a:t> in </a:t>
            </a:r>
            <a:r>
              <a:rPr lang="de-DE" dirty="0" err="1"/>
              <a:t>new</a:t>
            </a:r>
            <a:r>
              <a:rPr lang="de-DE" dirty="0"/>
              <a:t>-born </a:t>
            </a:r>
            <a:r>
              <a:rPr lang="de-DE" dirty="0" err="1"/>
              <a:t>babies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adults</a:t>
            </a:r>
            <a:r>
              <a:rPr lang="de-DE" dirty="0"/>
              <a:t>: Guillain-Barré </a:t>
            </a:r>
            <a:r>
              <a:rPr lang="de-DE" dirty="0" err="1"/>
              <a:t>syndrome</a:t>
            </a:r>
            <a:r>
              <a:rPr lang="de-DE" dirty="0"/>
              <a:t> (</a:t>
            </a:r>
            <a:r>
              <a:rPr lang="de-DE" dirty="0" err="1"/>
              <a:t>sickness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nervous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6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972B84A-605F-440F-9834-D8B4452A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/>
          <a:lstStyle/>
          <a:p>
            <a:r>
              <a:rPr lang="de-DE" dirty="0" err="1"/>
              <a:t>Chronology</a:t>
            </a:r>
            <a:r>
              <a:rPr lang="de-DE" dirty="0"/>
              <a:t>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50FDF18-3D07-485B-A906-7FF344CFA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0" y="1662301"/>
            <a:ext cx="11338743" cy="4898297"/>
          </a:xfrm>
        </p:spPr>
        <p:txBody>
          <a:bodyPr/>
          <a:lstStyle/>
          <a:p>
            <a:r>
              <a:rPr lang="de-DE" dirty="0"/>
              <a:t>1947: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virus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isolated</a:t>
            </a:r>
            <a:r>
              <a:rPr lang="de-DE" dirty="0"/>
              <a:t> in </a:t>
            </a:r>
            <a:r>
              <a:rPr lang="de-DE" dirty="0" err="1"/>
              <a:t>samples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from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a </a:t>
            </a:r>
            <a:r>
              <a:rPr lang="de-DE" dirty="0" err="1"/>
              <a:t>captive</a:t>
            </a:r>
            <a:r>
              <a:rPr lang="de-DE" dirty="0"/>
              <a:t> </a:t>
            </a:r>
            <a:r>
              <a:rPr lang="de-DE" dirty="0" err="1"/>
              <a:t>rhesus</a:t>
            </a:r>
            <a:r>
              <a:rPr lang="de-DE" dirty="0"/>
              <a:t> </a:t>
            </a:r>
            <a:r>
              <a:rPr lang="de-DE" dirty="0" err="1"/>
              <a:t>monkey</a:t>
            </a:r>
            <a:endParaRPr lang="de-DE" dirty="0"/>
          </a:p>
          <a:p>
            <a:r>
              <a:rPr lang="de-DE" dirty="0"/>
              <a:t>1948: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virus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recovered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mosquito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/>
              <a:t>Aedes</a:t>
            </a:r>
            <a:r>
              <a:rPr lang="de-DE" dirty="0"/>
              <a:t> </a:t>
            </a:r>
            <a:r>
              <a:rPr lang="de-DE" dirty="0" err="1"/>
              <a:t>africanus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Zika Forest</a:t>
            </a:r>
          </a:p>
          <a:p>
            <a:r>
              <a:rPr lang="de-DE" dirty="0"/>
              <a:t>1952: </a:t>
            </a:r>
            <a:r>
              <a:rPr lang="de-DE" dirty="0" err="1"/>
              <a:t>first</a:t>
            </a:r>
            <a:r>
              <a:rPr lang="de-DE" dirty="0"/>
              <a:t> human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detected</a:t>
            </a:r>
            <a:r>
              <a:rPr lang="de-DE" dirty="0"/>
              <a:t> in Uganda and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/>
              <a:t>other</a:t>
            </a:r>
            <a:r>
              <a:rPr lang="de-DE" dirty="0"/>
              <a:t> African countries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Thereafter</a:t>
            </a:r>
            <a:r>
              <a:rPr lang="de-DE" dirty="0"/>
              <a:t>: </a:t>
            </a:r>
            <a:r>
              <a:rPr lang="de-DE" dirty="0" err="1"/>
              <a:t>repeated</a:t>
            </a:r>
            <a:r>
              <a:rPr lang="de-DE" dirty="0"/>
              <a:t> </a:t>
            </a:r>
            <a:r>
              <a:rPr lang="de-DE" dirty="0" err="1"/>
              <a:t>outbreaks</a:t>
            </a:r>
            <a:r>
              <a:rPr lang="de-DE" dirty="0"/>
              <a:t> in </a:t>
            </a:r>
            <a:r>
              <a:rPr lang="de-DE" dirty="0" err="1"/>
              <a:t>tropical</a:t>
            </a:r>
            <a:r>
              <a:rPr lang="de-DE" dirty="0"/>
              <a:t> </a:t>
            </a:r>
            <a:r>
              <a:rPr lang="de-DE" dirty="0" err="1"/>
              <a:t>Africa</a:t>
            </a:r>
            <a:r>
              <a:rPr lang="de-DE" dirty="0"/>
              <a:t>, South-East Asia and </a:t>
            </a:r>
            <a:r>
              <a:rPr lang="de-DE" dirty="0" err="1"/>
              <a:t>the</a:t>
            </a:r>
            <a:r>
              <a:rPr lang="de-DE" dirty="0"/>
              <a:t> Pacific Islands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1950s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F30184F-4D26-49A2-9AE1-2326ADAD9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150" y="710101"/>
            <a:ext cx="4478539" cy="42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CC4C5D70-6F1D-45CD-A307-FB4E1332E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21" y="721743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Zika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decades</a:t>
            </a:r>
            <a:r>
              <a:rPr lang="de-DE" dirty="0"/>
              <a:t> in South-East Asia </a:t>
            </a:r>
          </a:p>
          <a:p>
            <a:r>
              <a:rPr lang="de-DE" dirty="0" err="1"/>
              <a:t>Before</a:t>
            </a:r>
            <a:r>
              <a:rPr lang="de-DE" dirty="0"/>
              <a:t> 2007, </a:t>
            </a:r>
            <a:r>
              <a:rPr lang="de-DE" dirty="0">
                <a:solidFill>
                  <a:schemeClr val="accent2"/>
                </a:solidFill>
              </a:rPr>
              <a:t>at least 14 </a:t>
            </a:r>
            <a:r>
              <a:rPr lang="de-DE" dirty="0" err="1">
                <a:solidFill>
                  <a:schemeClr val="accent2"/>
                </a:solidFill>
              </a:rPr>
              <a:t>cases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/>
              <a:t>of</a:t>
            </a:r>
            <a:r>
              <a:rPr lang="de-DE" dirty="0"/>
              <a:t> Zika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documented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E7219FD-1B69-4BC5-9EF4-5BDA8BC85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584" y="2353198"/>
            <a:ext cx="7691962" cy="40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3D36B8A-C793-4694-B7EB-937D8C15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04" y="948338"/>
            <a:ext cx="12328602" cy="4538062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/>
              <a:t>Arrives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Americas</a:t>
            </a:r>
            <a:r>
              <a:rPr lang="de-DE" dirty="0"/>
              <a:t> in </a:t>
            </a:r>
            <a:r>
              <a:rPr lang="de-DE" dirty="0">
                <a:solidFill>
                  <a:srgbClr val="FFC000"/>
                </a:solidFill>
              </a:rPr>
              <a:t>2014</a:t>
            </a:r>
            <a:r>
              <a:rPr lang="de-DE" dirty="0"/>
              <a:t> (</a:t>
            </a:r>
            <a:r>
              <a:rPr lang="de-DE" dirty="0" err="1"/>
              <a:t>Easter</a:t>
            </a:r>
            <a:r>
              <a:rPr lang="de-DE" dirty="0"/>
              <a:t> Island)</a:t>
            </a:r>
          </a:p>
          <a:p>
            <a:r>
              <a:rPr lang="de-DE" dirty="0" err="1">
                <a:solidFill>
                  <a:srgbClr val="FFC000"/>
                </a:solidFill>
              </a:rPr>
              <a:t>February</a:t>
            </a:r>
            <a:r>
              <a:rPr lang="de-DE" dirty="0">
                <a:solidFill>
                  <a:srgbClr val="FFC000"/>
                </a:solidFill>
              </a:rPr>
              <a:t> 2015 – 29 April 2015:</a:t>
            </a:r>
            <a:r>
              <a:rPr lang="de-DE" dirty="0"/>
              <a:t> </a:t>
            </a:r>
            <a:r>
              <a:rPr lang="de-DE" dirty="0" err="1"/>
              <a:t>nearly</a:t>
            </a:r>
            <a:r>
              <a:rPr lang="de-DE" dirty="0"/>
              <a:t> 7,000 (mild)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Zika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suspected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(</a:t>
            </a:r>
            <a:r>
              <a:rPr lang="de-DE" dirty="0" err="1"/>
              <a:t>skin</a:t>
            </a:r>
            <a:r>
              <a:rPr lang="de-DE" dirty="0"/>
              <a:t> </a:t>
            </a:r>
            <a:r>
              <a:rPr lang="de-DE" dirty="0" err="1"/>
              <a:t>rash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rgbClr val="FFC000"/>
                </a:solidFill>
              </a:rPr>
              <a:t>21 </a:t>
            </a:r>
            <a:r>
              <a:rPr lang="de-DE" dirty="0" err="1">
                <a:solidFill>
                  <a:srgbClr val="FFC000"/>
                </a:solidFill>
              </a:rPr>
              <a:t>January</a:t>
            </a:r>
            <a:r>
              <a:rPr lang="de-DE" dirty="0">
                <a:solidFill>
                  <a:srgbClr val="FFC000"/>
                </a:solidFill>
              </a:rPr>
              <a:t> 2016: </a:t>
            </a:r>
            <a:r>
              <a:rPr lang="de-DE" dirty="0"/>
              <a:t>Brazil </a:t>
            </a:r>
            <a:r>
              <a:rPr lang="de-DE" dirty="0" err="1"/>
              <a:t>reports</a:t>
            </a:r>
            <a:r>
              <a:rPr lang="de-DE" dirty="0"/>
              <a:t> 3,893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microcephaly</a:t>
            </a:r>
            <a:r>
              <a:rPr lang="de-DE" dirty="0"/>
              <a:t> in </a:t>
            </a:r>
            <a:r>
              <a:rPr lang="de-DE" dirty="0" err="1"/>
              <a:t>new</a:t>
            </a:r>
            <a:r>
              <a:rPr lang="de-DE" dirty="0"/>
              <a:t>-borns </a:t>
            </a:r>
          </a:p>
          <a:p>
            <a:pPr marL="0" indent="0">
              <a:buNone/>
            </a:pPr>
            <a:r>
              <a:rPr lang="de-DE" dirty="0"/>
              <a:t>	(</a:t>
            </a:r>
            <a:r>
              <a:rPr lang="de-DE" dirty="0" err="1"/>
              <a:t>including</a:t>
            </a:r>
            <a:r>
              <a:rPr lang="de-DE" dirty="0"/>
              <a:t> 49 </a:t>
            </a:r>
            <a:r>
              <a:rPr lang="de-DE" dirty="0" err="1"/>
              <a:t>deaths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rgbClr val="FFC000"/>
                </a:solidFill>
              </a:rPr>
              <a:t>22 </a:t>
            </a:r>
            <a:r>
              <a:rPr lang="de-DE" dirty="0" err="1">
                <a:solidFill>
                  <a:srgbClr val="FFC000"/>
                </a:solidFill>
              </a:rPr>
              <a:t>January</a:t>
            </a:r>
            <a:r>
              <a:rPr lang="de-DE" dirty="0">
                <a:solidFill>
                  <a:srgbClr val="FFC000"/>
                </a:solidFill>
              </a:rPr>
              <a:t> 2016: </a:t>
            </a:r>
            <a:r>
              <a:rPr lang="de-DE" dirty="0"/>
              <a:t>Brazil </a:t>
            </a:r>
            <a:r>
              <a:rPr lang="de-DE" dirty="0" err="1"/>
              <a:t>reports</a:t>
            </a:r>
            <a:r>
              <a:rPr lang="de-DE" dirty="0"/>
              <a:t> 1,708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Guillain-Barré Syndrome</a:t>
            </a:r>
          </a:p>
          <a:p>
            <a:r>
              <a:rPr lang="de-DE" dirty="0">
                <a:solidFill>
                  <a:srgbClr val="FFC000"/>
                </a:solidFill>
              </a:rPr>
              <a:t>1 </a:t>
            </a:r>
            <a:r>
              <a:rPr lang="de-DE" dirty="0" err="1">
                <a:solidFill>
                  <a:srgbClr val="FFC000"/>
                </a:solidFill>
              </a:rPr>
              <a:t>February</a:t>
            </a:r>
            <a:r>
              <a:rPr lang="de-DE" dirty="0">
                <a:solidFill>
                  <a:srgbClr val="FFC000"/>
                </a:solidFill>
              </a:rPr>
              <a:t> 2016: </a:t>
            </a:r>
            <a:r>
              <a:rPr lang="de-DE" dirty="0"/>
              <a:t>WHO </a:t>
            </a:r>
            <a:r>
              <a:rPr lang="de-DE" dirty="0" err="1"/>
              <a:t>declares</a:t>
            </a:r>
            <a:r>
              <a:rPr lang="de-DE" dirty="0"/>
              <a:t> a </a:t>
            </a:r>
          </a:p>
          <a:p>
            <a:pPr marL="0" indent="0">
              <a:buNone/>
            </a:pPr>
            <a:r>
              <a:rPr lang="de-DE" dirty="0"/>
              <a:t>	Public Health Emergency </a:t>
            </a:r>
            <a:r>
              <a:rPr lang="de-DE" dirty="0" err="1"/>
              <a:t>of</a:t>
            </a:r>
            <a:r>
              <a:rPr lang="de-DE" dirty="0"/>
              <a:t> International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/>
              <a:t>Concern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72024F76-9ECF-47AF-9DF8-52D8FD9B1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44" y="1906954"/>
            <a:ext cx="6543952" cy="43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5FAD43-567A-4B3E-9D7B-102A10BF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6688"/>
          </a:xfrm>
        </p:spPr>
        <p:txBody>
          <a:bodyPr/>
          <a:lstStyle/>
          <a:p>
            <a:r>
              <a:rPr lang="de-DE" dirty="0"/>
              <a:t>Zika in Brazil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9B82580-B2AF-42DE-BE9C-5DA198E15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15525"/>
            <a:ext cx="8946541" cy="4031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/>
              <a:t>A </a:t>
            </a:r>
            <a:r>
              <a:rPr lang="de-DE" u="sng" dirty="0" err="1"/>
              <a:t>perfect</a:t>
            </a:r>
            <a:r>
              <a:rPr lang="de-DE" u="sng" dirty="0"/>
              <a:t> </a:t>
            </a:r>
            <a:r>
              <a:rPr lang="de-DE" u="sng" dirty="0" err="1"/>
              <a:t>breeding</a:t>
            </a:r>
            <a:r>
              <a:rPr lang="de-DE" u="sng" dirty="0"/>
              <a:t> </a:t>
            </a:r>
            <a:r>
              <a:rPr lang="de-DE" u="sng" dirty="0" err="1"/>
              <a:t>ground</a:t>
            </a:r>
            <a:endParaRPr lang="de-DE" u="sng" dirty="0"/>
          </a:p>
          <a:p>
            <a:pPr marL="0" indent="0">
              <a:buNone/>
            </a:pPr>
            <a:endParaRPr lang="de-DE" u="sng" dirty="0"/>
          </a:p>
          <a:p>
            <a:r>
              <a:rPr lang="de-DE" dirty="0" err="1"/>
              <a:t>tropical</a:t>
            </a:r>
            <a:r>
              <a:rPr lang="de-DE" dirty="0"/>
              <a:t> </a:t>
            </a:r>
            <a:r>
              <a:rPr lang="de-DE" dirty="0" err="1"/>
              <a:t>climate</a:t>
            </a:r>
            <a:endParaRPr lang="de-DE" dirty="0"/>
          </a:p>
          <a:p>
            <a:r>
              <a:rPr lang="de-DE" dirty="0" err="1"/>
              <a:t>precarious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r>
              <a:rPr lang="de-DE" dirty="0" err="1"/>
              <a:t>precarious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endParaRPr lang="de-DE" dirty="0"/>
          </a:p>
          <a:p>
            <a:r>
              <a:rPr lang="de-DE" dirty="0" err="1"/>
              <a:t>deficient</a:t>
            </a:r>
            <a:r>
              <a:rPr lang="de-DE" dirty="0"/>
              <a:t> </a:t>
            </a:r>
            <a:r>
              <a:rPr lang="de-DE" dirty="0" err="1"/>
              <a:t>sanitation</a:t>
            </a:r>
            <a:endParaRPr lang="de-DE" dirty="0"/>
          </a:p>
          <a:p>
            <a:r>
              <a:rPr lang="de-DE" dirty="0" err="1"/>
              <a:t>plastic</a:t>
            </a:r>
            <a:r>
              <a:rPr lang="de-DE" dirty="0"/>
              <a:t> </a:t>
            </a:r>
            <a:r>
              <a:rPr lang="de-DE" dirty="0" err="1"/>
              <a:t>waste</a:t>
            </a:r>
            <a:endParaRPr lang="de-DE" dirty="0"/>
          </a:p>
          <a:p>
            <a:r>
              <a:rPr lang="de-DE" dirty="0" err="1"/>
              <a:t>mosquito-infested</a:t>
            </a:r>
            <a:r>
              <a:rPr lang="de-DE" dirty="0"/>
              <a:t> </a:t>
            </a:r>
            <a:r>
              <a:rPr lang="de-DE" dirty="0" err="1"/>
              <a:t>regions</a:t>
            </a:r>
            <a:r>
              <a:rPr lang="de-DE" dirty="0"/>
              <a:t> (</a:t>
            </a:r>
            <a:r>
              <a:rPr lang="de-DE" dirty="0" err="1"/>
              <a:t>particularly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North and North-East)</a:t>
            </a:r>
          </a:p>
          <a:p>
            <a:r>
              <a:rPr lang="de-DE" dirty="0" err="1"/>
              <a:t>Social</a:t>
            </a:r>
            <a:r>
              <a:rPr lang="de-DE" dirty="0"/>
              <a:t>, </a:t>
            </a:r>
            <a:r>
              <a:rPr lang="de-DE" dirty="0" err="1"/>
              <a:t>economic</a:t>
            </a:r>
            <a:r>
              <a:rPr lang="de-DE" dirty="0"/>
              <a:t> and </a:t>
            </a:r>
            <a:r>
              <a:rPr lang="de-DE" dirty="0" err="1"/>
              <a:t>political</a:t>
            </a:r>
            <a:r>
              <a:rPr lang="de-DE" dirty="0"/>
              <a:t> </a:t>
            </a:r>
            <a:r>
              <a:rPr lang="de-DE" dirty="0" err="1"/>
              <a:t>inequalities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1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379C034-A089-4224-A4DC-3D963835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3" y="204165"/>
            <a:ext cx="9404723" cy="790156"/>
          </a:xfrm>
        </p:spPr>
        <p:txBody>
          <a:bodyPr/>
          <a:lstStyle/>
          <a:p>
            <a:r>
              <a:rPr lang="de-DE" sz="3600" dirty="0"/>
              <a:t>Response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Brazilian</a:t>
            </a:r>
            <a:r>
              <a:rPr lang="de-DE" sz="3600" dirty="0"/>
              <a:t> </a:t>
            </a:r>
            <a:r>
              <a:rPr lang="de-DE" sz="3600" dirty="0" err="1"/>
              <a:t>government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394EBFA-14FA-43D1-A90E-D76C99187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87093"/>
            <a:ext cx="11032462" cy="4871664"/>
          </a:xfrm>
        </p:spPr>
        <p:txBody>
          <a:bodyPr/>
          <a:lstStyle/>
          <a:p>
            <a:r>
              <a:rPr lang="de-DE" dirty="0" err="1"/>
              <a:t>Campaigning</a:t>
            </a:r>
            <a:r>
              <a:rPr lang="de-DE" dirty="0"/>
              <a:t> / </a:t>
            </a:r>
            <a:r>
              <a:rPr lang="de-DE" dirty="0" err="1"/>
              <a:t>awareness-raising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- 13 </a:t>
            </a:r>
            <a:r>
              <a:rPr lang="de-DE" dirty="0" err="1"/>
              <a:t>February</a:t>
            </a:r>
            <a:r>
              <a:rPr lang="de-DE" dirty="0"/>
              <a:t> 2016: Zika Zero Day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Zika Zero Day</a:t>
            </a:r>
            <a:r>
              <a:rPr lang="de-DE" dirty="0"/>
              <a:t>, </a:t>
            </a:r>
            <a:r>
              <a:rPr lang="de-DE" dirty="0">
                <a:hlinkClick r:id="rId3"/>
              </a:rPr>
              <a:t>Zika Zero Campaign</a:t>
            </a:r>
            <a:r>
              <a:rPr lang="de-DE" dirty="0"/>
              <a:t>, </a:t>
            </a:r>
            <a:r>
              <a:rPr lang="de-DE" dirty="0">
                <a:hlinkClick r:id="rId4"/>
              </a:rPr>
              <a:t>Campanha Dengue, Zika e </a:t>
            </a:r>
            <a:r>
              <a:rPr lang="de-DE" dirty="0" err="1">
                <a:hlinkClick r:id="rId4"/>
              </a:rPr>
              <a:t>Chikungunya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effort</a:t>
            </a:r>
            <a:r>
              <a:rPr lang="de-DE" dirty="0"/>
              <a:t> </a:t>
            </a:r>
            <a:r>
              <a:rPr lang="de-DE" dirty="0" err="1"/>
              <a:t>mostly</a:t>
            </a:r>
            <a:r>
              <a:rPr lang="de-DE" dirty="0"/>
              <a:t> </a:t>
            </a:r>
            <a:r>
              <a:rPr lang="de-DE" dirty="0" err="1">
                <a:solidFill>
                  <a:srgbClr val="FFC000"/>
                </a:solidFill>
              </a:rPr>
              <a:t>excluded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/>
              <a:t>favelas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Deploying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>
                <a:hlinkClick r:id="rId5"/>
              </a:rPr>
              <a:t>armed </a:t>
            </a:r>
            <a:r>
              <a:rPr lang="de-DE" dirty="0" err="1">
                <a:hlinkClick r:id="rId5"/>
              </a:rPr>
              <a:t>forces</a:t>
            </a:r>
            <a:r>
              <a:rPr lang="de-DE" dirty="0">
                <a:hlinkClick r:id="rId5"/>
              </a:rPr>
              <a:t> </a:t>
            </a: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fight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zika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Multilateral </a:t>
            </a:r>
            <a:r>
              <a:rPr lang="de-DE" dirty="0" err="1"/>
              <a:t>vaccine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Evandro </a:t>
            </a:r>
            <a:r>
              <a:rPr lang="de-DE" dirty="0" err="1"/>
              <a:t>Chagas</a:t>
            </a:r>
            <a:r>
              <a:rPr lang="de-DE" dirty="0"/>
              <a:t> Institute (in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University </a:t>
            </a:r>
            <a:r>
              <a:rPr lang="de-DE" dirty="0" err="1"/>
              <a:t>of</a:t>
            </a:r>
            <a:r>
              <a:rPr lang="de-DE" dirty="0"/>
              <a:t> 	Texas)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tested</a:t>
            </a:r>
            <a:r>
              <a:rPr lang="de-DE" dirty="0"/>
              <a:t> in </a:t>
            </a:r>
            <a:r>
              <a:rPr lang="de-DE" dirty="0" err="1"/>
              <a:t>humans</a:t>
            </a:r>
            <a:r>
              <a:rPr lang="de-DE" dirty="0"/>
              <a:t> in 2018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09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381D89A-936E-47B0-BF81-9C3387D5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266440"/>
            <a:ext cx="2665260" cy="816789"/>
          </a:xfrm>
        </p:spPr>
        <p:txBody>
          <a:bodyPr/>
          <a:lstStyle/>
          <a:p>
            <a:r>
              <a:rPr lang="de-DE" dirty="0" err="1"/>
              <a:t>Ironies</a:t>
            </a:r>
            <a:r>
              <a:rPr lang="de-DE" dirty="0"/>
              <a:t> 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79162CB-9E84-4C6C-89B5-B976A8CC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6" y="1154097"/>
            <a:ext cx="4572000" cy="3429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CB98DF-0E43-40DF-8DCE-77F32F8F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094" y="115367"/>
            <a:ext cx="4048125" cy="35147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1079337-1F7E-4B4F-9B11-901D16A86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05" y="3648765"/>
            <a:ext cx="3810000" cy="30575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7586309-1644-49DD-B0DA-68C09C0A2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194" y="3029210"/>
            <a:ext cx="3810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0D1DE56-6EF3-43AC-BDAF-A54189A62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17" y="1822099"/>
            <a:ext cx="10659601" cy="4033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Think </a:t>
            </a:r>
            <a:r>
              <a:rPr lang="de-DE" i="1" dirty="0" err="1"/>
              <a:t>about</a:t>
            </a:r>
            <a:r>
              <a:rPr lang="de-DE" i="1" dirty="0"/>
              <a:t> </a:t>
            </a:r>
            <a:r>
              <a:rPr lang="de-DE" i="1" dirty="0" err="1"/>
              <a:t>other</a:t>
            </a:r>
            <a:r>
              <a:rPr lang="de-DE" i="1" dirty="0"/>
              <a:t> </a:t>
            </a:r>
            <a:r>
              <a:rPr lang="de-DE" i="1" dirty="0" err="1"/>
              <a:t>responses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epidemics</a:t>
            </a:r>
            <a:r>
              <a:rPr lang="de-DE" i="1" dirty="0"/>
              <a:t> </a:t>
            </a:r>
            <a:r>
              <a:rPr lang="de-DE" i="1" dirty="0" err="1"/>
              <a:t>discussed</a:t>
            </a:r>
            <a:r>
              <a:rPr lang="de-DE" i="1" dirty="0"/>
              <a:t> in </a:t>
            </a:r>
            <a:r>
              <a:rPr lang="de-DE" i="1" dirty="0" err="1"/>
              <a:t>this</a:t>
            </a:r>
            <a:r>
              <a:rPr lang="de-DE" i="1" dirty="0"/>
              <a:t> </a:t>
            </a:r>
            <a:r>
              <a:rPr lang="de-DE" i="1" dirty="0" err="1"/>
              <a:t>course</a:t>
            </a:r>
            <a:r>
              <a:rPr lang="de-DE" i="1" dirty="0"/>
              <a:t> (Ebola, Influenza, HIV/AIDS, etc.). </a:t>
            </a:r>
            <a:r>
              <a:rPr lang="de-DE" i="1" dirty="0" err="1"/>
              <a:t>How</a:t>
            </a:r>
            <a:r>
              <a:rPr lang="de-DE" i="1" dirty="0"/>
              <a:t> </a:t>
            </a:r>
            <a:r>
              <a:rPr lang="de-DE" i="1" dirty="0" err="1"/>
              <a:t>does</a:t>
            </a:r>
            <a:r>
              <a:rPr lang="de-DE" i="1" dirty="0"/>
              <a:t> </a:t>
            </a:r>
            <a:r>
              <a:rPr lang="de-DE" i="1" dirty="0" err="1"/>
              <a:t>Brazil‘s</a:t>
            </a:r>
            <a:r>
              <a:rPr lang="de-DE" i="1" dirty="0"/>
              <a:t> </a:t>
            </a:r>
            <a:r>
              <a:rPr lang="de-DE" i="1" dirty="0" err="1"/>
              <a:t>response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Zika </a:t>
            </a:r>
            <a:r>
              <a:rPr lang="de-DE" i="1" dirty="0" err="1"/>
              <a:t>compare</a:t>
            </a:r>
            <a:r>
              <a:rPr lang="de-DE" i="1" dirty="0"/>
              <a:t>? </a:t>
            </a:r>
          </a:p>
          <a:p>
            <a:pPr marL="0" indent="0">
              <a:buNone/>
            </a:pPr>
            <a:endParaRPr lang="de-DE" i="1" dirty="0"/>
          </a:p>
          <a:p>
            <a:pPr marL="457200" indent="-457200">
              <a:buAutoNum type="arabicParenR"/>
            </a:pPr>
            <a:r>
              <a:rPr lang="de-DE" i="1" dirty="0" err="1"/>
              <a:t>Compare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international </a:t>
            </a:r>
            <a:r>
              <a:rPr lang="de-DE" i="1" dirty="0" err="1"/>
              <a:t>media</a:t>
            </a:r>
            <a:r>
              <a:rPr lang="de-DE" i="1" dirty="0"/>
              <a:t> </a:t>
            </a:r>
            <a:r>
              <a:rPr lang="de-DE" i="1" dirty="0" err="1"/>
              <a:t>coverage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Ebola </a:t>
            </a:r>
            <a:r>
              <a:rPr lang="de-DE" i="1" dirty="0" err="1"/>
              <a:t>crisis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Brazilian</a:t>
            </a:r>
            <a:r>
              <a:rPr lang="de-DE" i="1" dirty="0"/>
              <a:t> </a:t>
            </a:r>
            <a:r>
              <a:rPr lang="de-DE" i="1" dirty="0" err="1"/>
              <a:t>media</a:t>
            </a:r>
            <a:r>
              <a:rPr lang="de-DE" i="1" dirty="0"/>
              <a:t> </a:t>
            </a:r>
            <a:r>
              <a:rPr lang="de-DE" i="1" dirty="0" err="1"/>
              <a:t>coverage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Zika </a:t>
            </a:r>
            <a:r>
              <a:rPr lang="de-DE" i="1" dirty="0" err="1"/>
              <a:t>crisis</a:t>
            </a:r>
            <a:r>
              <a:rPr lang="de-DE" i="1" dirty="0"/>
              <a:t>. </a:t>
            </a:r>
            <a:r>
              <a:rPr lang="de-DE" i="1" dirty="0" err="1"/>
              <a:t>What</a:t>
            </a:r>
            <a:r>
              <a:rPr lang="de-DE" i="1" dirty="0"/>
              <a:t> do </a:t>
            </a:r>
            <a:r>
              <a:rPr lang="de-DE" i="1" dirty="0" err="1"/>
              <a:t>you</a:t>
            </a:r>
            <a:r>
              <a:rPr lang="de-DE" i="1" dirty="0"/>
              <a:t> find?</a:t>
            </a:r>
          </a:p>
          <a:p>
            <a:pPr marL="457200" indent="-457200">
              <a:buAutoNum type="arabicParenR"/>
            </a:pPr>
            <a:r>
              <a:rPr lang="de-DE" i="1" dirty="0" err="1"/>
              <a:t>Discuss</a:t>
            </a:r>
            <a:r>
              <a:rPr lang="de-DE" i="1" dirty="0"/>
              <a:t> </a:t>
            </a:r>
            <a:r>
              <a:rPr lang="de-DE" i="1" dirty="0" err="1"/>
              <a:t>how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Zika </a:t>
            </a:r>
            <a:r>
              <a:rPr lang="de-DE" i="1" dirty="0" err="1"/>
              <a:t>epidemic</a:t>
            </a:r>
            <a:r>
              <a:rPr lang="de-DE" i="1" dirty="0"/>
              <a:t> was </a:t>
            </a:r>
            <a:r>
              <a:rPr lang="de-DE" i="1" dirty="0" err="1"/>
              <a:t>socially</a:t>
            </a:r>
            <a:r>
              <a:rPr lang="de-DE" i="1" dirty="0"/>
              <a:t> </a:t>
            </a:r>
            <a:r>
              <a:rPr lang="de-DE" i="1" dirty="0" err="1"/>
              <a:t>constructed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Brazilian</a:t>
            </a:r>
            <a:r>
              <a:rPr lang="de-DE" i="1" dirty="0"/>
              <a:t> </a:t>
            </a:r>
            <a:r>
              <a:rPr lang="de-DE" i="1" dirty="0" err="1"/>
              <a:t>government</a:t>
            </a:r>
            <a:r>
              <a:rPr lang="de-DE" i="1" dirty="0"/>
              <a:t> (</a:t>
            </a:r>
            <a:r>
              <a:rPr lang="de-DE" i="1" dirty="0" err="1"/>
              <a:t>compare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HIV/AIDS, WHO on H5N1, etc.)</a:t>
            </a:r>
          </a:p>
          <a:p>
            <a:pPr marL="457200" indent="-457200">
              <a:buAutoNum type="arabicParenR"/>
            </a:pPr>
            <a:r>
              <a:rPr lang="de-DE" i="1" dirty="0" err="1"/>
              <a:t>What</a:t>
            </a:r>
            <a:r>
              <a:rPr lang="de-DE" i="1" dirty="0"/>
              <a:t> </a:t>
            </a:r>
            <a:r>
              <a:rPr lang="de-DE" i="1" dirty="0" err="1"/>
              <a:t>did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Zika </a:t>
            </a:r>
            <a:r>
              <a:rPr lang="de-DE" i="1" dirty="0" err="1"/>
              <a:t>epidemic</a:t>
            </a:r>
            <a:r>
              <a:rPr lang="de-DE" i="1" dirty="0"/>
              <a:t> (not) </a:t>
            </a:r>
            <a:r>
              <a:rPr lang="de-DE" i="1" dirty="0" err="1"/>
              <a:t>tell</a:t>
            </a:r>
            <a:r>
              <a:rPr lang="de-DE" i="1" dirty="0"/>
              <a:t> </a:t>
            </a:r>
            <a:r>
              <a:rPr lang="de-DE" i="1" dirty="0" err="1"/>
              <a:t>us</a:t>
            </a:r>
            <a:r>
              <a:rPr lang="de-DE" i="1" dirty="0"/>
              <a:t> </a:t>
            </a:r>
            <a:r>
              <a:rPr lang="de-DE" i="1" dirty="0" err="1"/>
              <a:t>about</a:t>
            </a:r>
            <a:r>
              <a:rPr lang="de-DE" i="1" dirty="0"/>
              <a:t> </a:t>
            </a:r>
            <a:r>
              <a:rPr lang="de-DE" i="1" dirty="0" err="1"/>
              <a:t>Brazilian</a:t>
            </a:r>
            <a:r>
              <a:rPr lang="de-DE" i="1" dirty="0"/>
              <a:t> and international </a:t>
            </a:r>
            <a:r>
              <a:rPr lang="de-DE" i="1" dirty="0" err="1"/>
              <a:t>approaches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epidemics</a:t>
            </a:r>
            <a:r>
              <a:rPr lang="de-DE" i="1" dirty="0"/>
              <a:t> </a:t>
            </a:r>
            <a:r>
              <a:rPr lang="de-DE" i="1" dirty="0" err="1"/>
              <a:t>as</a:t>
            </a:r>
            <a:r>
              <a:rPr lang="de-DE" i="1" dirty="0"/>
              <a:t> </a:t>
            </a:r>
            <a:r>
              <a:rPr lang="de-DE" i="1" dirty="0" err="1"/>
              <a:t>well</a:t>
            </a:r>
            <a:r>
              <a:rPr lang="de-DE" i="1" dirty="0"/>
              <a:t> </a:t>
            </a:r>
            <a:r>
              <a:rPr lang="de-DE" i="1" dirty="0" err="1"/>
              <a:t>as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logic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global </a:t>
            </a:r>
            <a:r>
              <a:rPr lang="de-DE" i="1" dirty="0" err="1"/>
              <a:t>health</a:t>
            </a:r>
            <a:r>
              <a:rPr lang="de-DE" i="1" dirty="0"/>
              <a:t> </a:t>
            </a:r>
            <a:r>
              <a:rPr lang="de-DE" i="1" dirty="0" err="1"/>
              <a:t>governance</a:t>
            </a:r>
            <a:r>
              <a:rPr lang="de-DE" i="1" dirty="0"/>
              <a:t> in </a:t>
            </a:r>
            <a:r>
              <a:rPr lang="de-DE" i="1" dirty="0" err="1"/>
              <a:t>general</a:t>
            </a:r>
            <a:r>
              <a:rPr lang="de-DE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65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</TotalTime>
  <Words>303</Words>
  <Application>Microsoft Office PowerPoint</Application>
  <PresentationFormat>Personalizar</PresentationFormat>
  <Paragraphs>63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Ion</vt:lpstr>
      <vt:lpstr>Zika</vt:lpstr>
      <vt:lpstr>Classification …</vt:lpstr>
      <vt:lpstr>Chronology …</vt:lpstr>
      <vt:lpstr>Apresentação do PowerPoint</vt:lpstr>
      <vt:lpstr>Apresentação do PowerPoint</vt:lpstr>
      <vt:lpstr>Zika in Brazil</vt:lpstr>
      <vt:lpstr>Response of the Brazilian government</vt:lpstr>
      <vt:lpstr>Ironies …</vt:lpstr>
      <vt:lpstr>Apresentação do PowerPoint</vt:lpstr>
      <vt:lpstr>The story that has been ignored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Zika</dc:title>
  <dc:creator>Markus Fraundorfer</dc:creator>
  <cp:lastModifiedBy>Sala C</cp:lastModifiedBy>
  <cp:revision>27</cp:revision>
  <dcterms:created xsi:type="dcterms:W3CDTF">2018-02-13T11:56:13Z</dcterms:created>
  <dcterms:modified xsi:type="dcterms:W3CDTF">2018-06-09T00:54:17Z</dcterms:modified>
</cp:coreProperties>
</file>