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21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91D746-8210-4017-82B9-51DD83D4F1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95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0AF568-7B6C-4FE7-A075-D0C2AF0F3744}" type="datetimeFigureOut">
              <a:rPr lang="pt-BR"/>
              <a:pPr>
                <a:defRPr/>
              </a:pPr>
              <a:t>24/04/2023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D3ADD0-AA24-4F35-8400-E41B517C2B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66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14313"/>
            <a:ext cx="121443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 userDrawn="1"/>
        </p:nvSpPr>
        <p:spPr>
          <a:xfrm>
            <a:off x="1714500" y="571500"/>
            <a:ext cx="62706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Escola Politécnica da Universidade de São Paulo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Departamento de Engenharia de Produção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3286124"/>
            <a:ext cx="8429684" cy="1470025"/>
          </a:xfrm>
        </p:spPr>
        <p:txBody>
          <a:bodyPr/>
          <a:lstStyle>
            <a:lvl1pPr algn="l">
              <a:defRPr sz="4400" b="1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5643578"/>
            <a:ext cx="6612615" cy="500066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13"/>
          </p:nvPr>
        </p:nvSpPr>
        <p:spPr>
          <a:xfrm>
            <a:off x="1928813" y="2285993"/>
            <a:ext cx="5286375" cy="500070"/>
          </a:xfrm>
        </p:spPr>
        <p:txBody>
          <a:bodyPr>
            <a:norm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Espaço Reservado para Texto 17"/>
          <p:cNvSpPr>
            <a:spLocks noGrp="1"/>
          </p:cNvSpPr>
          <p:nvPr>
            <p:ph type="body" sz="quarter" idx="14"/>
          </p:nvPr>
        </p:nvSpPr>
        <p:spPr>
          <a:xfrm>
            <a:off x="428596" y="4949828"/>
            <a:ext cx="5286375" cy="500070"/>
          </a:xfrm>
        </p:spPr>
        <p:txBody>
          <a:bodyPr>
            <a:normAutofit/>
          </a:bodyPr>
          <a:lstStyle>
            <a:lvl1pPr algn="l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9296"/>
            <a:ext cx="3571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11"/>
          <p:cNvSpPr>
            <a:spLocks noGrp="1"/>
          </p:cNvSpPr>
          <p:nvPr>
            <p:ph type="body" sz="quarter" idx="10"/>
          </p:nvPr>
        </p:nvSpPr>
        <p:spPr>
          <a:xfrm>
            <a:off x="1142976" y="1928813"/>
            <a:ext cx="6643688" cy="35718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pic>
        <p:nvPicPr>
          <p:cNvPr id="7" name="Picture 6" descr="Resultado de imagem para gestão de projet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2733" y="-24"/>
            <a:ext cx="968357" cy="785818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 userDrawn="1"/>
        </p:nvSpPr>
        <p:spPr>
          <a:xfrm>
            <a:off x="0" y="-24"/>
            <a:ext cx="750095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8457582" y="-27384"/>
            <a:ext cx="8669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B050"/>
                </a:solidFill>
                <a:latin typeface="Bernard MT Condensed" pitchFamily="18" charset="0"/>
              </a:rPr>
              <a:t>PRO 3611</a:t>
            </a:r>
          </a:p>
          <a:p>
            <a:r>
              <a:rPr lang="pt-BR" sz="1000" dirty="0" smtClean="0">
                <a:solidFill>
                  <a:schemeClr val="tx2"/>
                </a:solidFill>
                <a:latin typeface="Bernard MT Condensed" pitchFamily="18" charset="0"/>
              </a:rPr>
              <a:t>Viabilidade Gestão  Projetos Design</a:t>
            </a:r>
            <a:endParaRPr lang="pt-BR" sz="10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9296"/>
            <a:ext cx="3571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 userDrawn="1"/>
        </p:nvSpPr>
        <p:spPr>
          <a:xfrm>
            <a:off x="7003889" y="6525344"/>
            <a:ext cx="2104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i="1" dirty="0" smtClean="0"/>
              <a:t>Prof. Clovis Alvarenga </a:t>
            </a:r>
            <a:r>
              <a:rPr lang="pt-BR" sz="1200" i="1" dirty="0" err="1" smtClean="0"/>
              <a:t>Netto</a:t>
            </a:r>
            <a:endParaRPr lang="pt-BR" sz="1200" i="1" dirty="0"/>
          </a:p>
        </p:txBody>
      </p:sp>
      <p:pic>
        <p:nvPicPr>
          <p:cNvPr id="11" name="Picture 6" descr="Resultado de imagem para gestão de projet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2733" y="-24"/>
            <a:ext cx="968357" cy="785818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 userDrawn="1"/>
        </p:nvSpPr>
        <p:spPr>
          <a:xfrm>
            <a:off x="0" y="-24"/>
            <a:ext cx="750095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8457582" y="-27384"/>
            <a:ext cx="8669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B050"/>
                </a:solidFill>
                <a:latin typeface="Bernard MT Condensed" pitchFamily="18" charset="0"/>
              </a:rPr>
              <a:t>PRO 3611</a:t>
            </a:r>
          </a:p>
          <a:p>
            <a:r>
              <a:rPr lang="pt-BR" sz="1000" dirty="0" smtClean="0">
                <a:solidFill>
                  <a:schemeClr val="tx2"/>
                </a:solidFill>
                <a:latin typeface="Bernard MT Condensed" pitchFamily="18" charset="0"/>
              </a:rPr>
              <a:t>Viabilidade Gestão  Projetos Design</a:t>
            </a:r>
            <a:endParaRPr lang="pt-BR" sz="10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83768" y="1600201"/>
            <a:ext cx="6203032" cy="4326882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400" baseline="0"/>
            </a:lvl1pPr>
            <a:lvl2pPr>
              <a:buFontTx/>
              <a:buBlip>
                <a:blip r:embed="rId3"/>
              </a:buBlip>
              <a:defRPr sz="2000" baseline="0"/>
            </a:lvl2pPr>
            <a:lvl3pPr>
              <a:buSzPct val="75000"/>
              <a:buFontTx/>
              <a:buBlip>
                <a:blip r:embed="rId2"/>
              </a:buBlip>
              <a:defRPr sz="1600"/>
            </a:lvl3pPr>
            <a:lvl4pPr>
              <a:buSzPct val="75000"/>
              <a:buFontTx/>
              <a:buBlip>
                <a:blip r:embed="rId3"/>
              </a:buBlip>
              <a:defRPr/>
            </a:lvl4pPr>
          </a:lstStyle>
          <a:p>
            <a:pPr lvl="0"/>
            <a:r>
              <a:rPr lang="en-GB" dirty="0" smtClean="0"/>
              <a:t>Type some stuff</a:t>
            </a:r>
          </a:p>
          <a:p>
            <a:pPr lvl="0"/>
            <a:r>
              <a:rPr lang="en-GB" dirty="0" smtClean="0"/>
              <a:t>And some more here</a:t>
            </a:r>
          </a:p>
          <a:p>
            <a:pPr lvl="1"/>
            <a:r>
              <a:rPr lang="en-GB" dirty="0" smtClean="0"/>
              <a:t>Keep Going – that’s it!</a:t>
            </a:r>
          </a:p>
          <a:p>
            <a:pPr lvl="0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405037" y="390099"/>
            <a:ext cx="6224029" cy="379648"/>
          </a:xfrm>
          <a:prstGeom prst="rect">
            <a:avLst/>
          </a:prstGeom>
        </p:spPr>
        <p:txBody>
          <a:bodyPr vert="horz"/>
          <a:lstStyle>
            <a:lvl1pPr algn="l">
              <a:defRPr sz="2200" b="1">
                <a:solidFill>
                  <a:srgbClr val="00A3A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05049" y="730747"/>
            <a:ext cx="6233888" cy="38539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cap="all">
                <a:solidFill>
                  <a:srgbClr val="00A3A4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04365" y="4387580"/>
            <a:ext cx="1962204" cy="15587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i="1" baseline="0">
                <a:solidFill>
                  <a:srgbClr val="00A3A4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0A3A4"/>
                </a:solidFill>
              </a:defRPr>
            </a:lvl2pPr>
            <a:lvl3pPr>
              <a:defRPr sz="2000">
                <a:solidFill>
                  <a:srgbClr val="00A3A4"/>
                </a:solidFill>
              </a:defRPr>
            </a:lvl3pPr>
            <a:lvl4pPr>
              <a:defRPr sz="2000">
                <a:solidFill>
                  <a:srgbClr val="00A3A4"/>
                </a:solidFill>
              </a:defRPr>
            </a:lvl4pPr>
            <a:lvl5pPr>
              <a:defRPr sz="2000">
                <a:solidFill>
                  <a:srgbClr val="00A3A4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  <a:r>
              <a:rPr lang="en-US" dirty="0" err="1" smtClean="0"/>
              <a:t>Lorum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doohicky</a:t>
            </a:r>
            <a:r>
              <a:rPr lang="en-US" dirty="0" smtClean="0"/>
              <a:t> </a:t>
            </a:r>
            <a:r>
              <a:rPr lang="en-US" dirty="0" err="1" smtClean="0"/>
              <a:t>nonses</a:t>
            </a:r>
            <a:r>
              <a:rPr lang="en-US" dirty="0" smtClean="0"/>
              <a:t> </a:t>
            </a:r>
            <a:r>
              <a:rPr lang="en-US" dirty="0" err="1" smtClean="0"/>
              <a:t>booh</a:t>
            </a:r>
            <a:r>
              <a:rPr lang="en-US" dirty="0" smtClean="0"/>
              <a:t> </a:t>
            </a:r>
            <a:r>
              <a:rPr lang="en-US" dirty="0" err="1" smtClean="0"/>
              <a:t>yahh</a:t>
            </a:r>
            <a:r>
              <a:rPr lang="en-US" dirty="0" smtClean="0"/>
              <a:t> </a:t>
            </a:r>
            <a:r>
              <a:rPr lang="en-US" dirty="0" err="1" smtClean="0"/>
              <a:t>misbah</a:t>
            </a:r>
            <a:r>
              <a:rPr lang="en-US" dirty="0" smtClean="0"/>
              <a:t> etc etc , more placeholder text. . . . . . . . .”</a:t>
            </a:r>
            <a:endParaRPr lang="en-US" dirty="0"/>
          </a:p>
        </p:txBody>
      </p:sp>
      <p:pic>
        <p:nvPicPr>
          <p:cNvPr id="13" name="Picture 6" descr="Resultado de imagem para gestão de projeto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2733" y="-24"/>
            <a:ext cx="968357" cy="785818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 userDrawn="1"/>
        </p:nvSpPr>
        <p:spPr>
          <a:xfrm>
            <a:off x="0" y="-24"/>
            <a:ext cx="750095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8457582" y="-27384"/>
            <a:ext cx="8669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B050"/>
                </a:solidFill>
                <a:latin typeface="Bernard MT Condensed" pitchFamily="18" charset="0"/>
              </a:rPr>
              <a:t>PRO 3611</a:t>
            </a:r>
          </a:p>
          <a:p>
            <a:r>
              <a:rPr lang="pt-BR" sz="1000" dirty="0" smtClean="0">
                <a:solidFill>
                  <a:schemeClr val="tx2"/>
                </a:solidFill>
                <a:latin typeface="Bernard MT Condensed" pitchFamily="18" charset="0"/>
              </a:rPr>
              <a:t>Viabilidade Gestão  Projetos Design</a:t>
            </a:r>
            <a:endParaRPr lang="pt-BR" sz="10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87868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2" r:id="rId3"/>
    <p:sldLayoutId id="2147483673" r:id="rId4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18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6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nvas_pigneur_osterwald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" r="923"/>
          <a:stretch/>
        </p:blipFill>
        <p:spPr>
          <a:xfrm>
            <a:off x="0" y="231709"/>
            <a:ext cx="9143999" cy="5695374"/>
          </a:xfrm>
        </p:spPr>
      </p:pic>
      <p:sp>
        <p:nvSpPr>
          <p:cNvPr id="3" name="CaixaDeTexto 2"/>
          <p:cNvSpPr txBox="1"/>
          <p:nvPr/>
        </p:nvSpPr>
        <p:spPr>
          <a:xfrm>
            <a:off x="7380312" y="334397"/>
            <a:ext cx="13516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Segmentos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 clientes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80112" y="2636912"/>
            <a:ext cx="90281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Canais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88724" y="332656"/>
            <a:ext cx="1215524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FF"/>
                </a:solidFill>
              </a:rPr>
              <a:t>Relaciona-</a:t>
            </a:r>
          </a:p>
          <a:p>
            <a:r>
              <a:rPr lang="pt-BR" sz="1400" dirty="0" smtClean="0">
                <a:solidFill>
                  <a:srgbClr val="0000FF"/>
                </a:solidFill>
              </a:rPr>
              <a:t>mento</a:t>
            </a:r>
          </a:p>
          <a:p>
            <a:r>
              <a:rPr lang="pt-BR" sz="1400" dirty="0" smtClean="0">
                <a:solidFill>
                  <a:srgbClr val="0000FF"/>
                </a:solidFill>
              </a:rPr>
              <a:t>com clientes</a:t>
            </a:r>
            <a:endParaRPr lang="pt-BR" sz="1400" dirty="0">
              <a:solidFill>
                <a:srgbClr val="0000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4" y="332656"/>
            <a:ext cx="110799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Proposta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 valor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16016" y="4499828"/>
            <a:ext cx="121058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Fontes de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receita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2710661"/>
            <a:ext cx="115929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Recursos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principais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07704" y="332656"/>
            <a:ext cx="124906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Atividades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chave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580" y="332656"/>
            <a:ext cx="118494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Parcerias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Principais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4437112"/>
            <a:ext cx="112082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Estrutura</a:t>
            </a:r>
          </a:p>
          <a:p>
            <a:r>
              <a:rPr lang="pt-BR" smtClean="0">
                <a:solidFill>
                  <a:srgbClr val="0000FF"/>
                </a:solidFill>
              </a:rPr>
              <a:t>de custo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92694" y="1168583"/>
            <a:ext cx="1751306" cy="21698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Quem são seus clientes mais importantes?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Quais são os seus arquétipos/</a:t>
            </a:r>
            <a:r>
              <a:rPr lang="pt-BR" sz="1200" b="1" dirty="0" err="1" smtClean="0">
                <a:latin typeface="Times New Roman" pitchFamily="18" charset="0"/>
                <a:cs typeface="Times New Roman" pitchFamily="18" charset="0"/>
              </a:rPr>
              <a:t>personas</a:t>
            </a: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 trabalhos eles precisam que sejam feitos para eles?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 problemas eles precisam que sejam resolvidos?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556998" y="1052736"/>
            <a:ext cx="175130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Como você vai alcançar, manter e fazer crescer os clientes?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556998" y="3246075"/>
            <a:ext cx="175130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Através de que canais (vendas, distribuição, apoio) seus clientes querem ser alcançados?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228184" y="4725144"/>
            <a:ext cx="2088232" cy="98488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Como você vai fazer dinheiro?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Qual o modelo de receitas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Quais as táticas de preço?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03648" y="4581128"/>
            <a:ext cx="2088232" cy="10926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Quais os principais custos, inerentes ao seu modelo de negócios?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Qual o mix de custos fixos e variáveis?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5496" y="1196752"/>
            <a:ext cx="1728192" cy="153888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Quem são seus </a:t>
            </a:r>
            <a:r>
              <a:rPr lang="pt-B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 chave?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Quem são seus fornecedores chave?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O que você está </a:t>
            </a:r>
            <a:r>
              <a:rPr lang="pt-B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recebendo</a:t>
            </a: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 deles.... e </a:t>
            </a:r>
            <a:r>
              <a:rPr lang="pt-B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entregando</a:t>
            </a: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 a eles?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907704" y="1082060"/>
            <a:ext cx="1728192" cy="13388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Quais as atividades principais você precisa?</a:t>
            </a:r>
          </a:p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Manufatura?</a:t>
            </a:r>
          </a:p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Desenvolvimento de software?</a:t>
            </a:r>
          </a:p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Aconselhamento pessoal?</a:t>
            </a:r>
            <a:endParaRPr lang="pt-B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884590" y="3349441"/>
            <a:ext cx="175130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Quais os recursos chave você necessita?</a:t>
            </a:r>
          </a:p>
          <a:p>
            <a:pPr>
              <a:spcAft>
                <a:spcPts val="600"/>
              </a:spcAft>
            </a:pPr>
            <a:r>
              <a:rPr lang="pt-BR" sz="1100" b="1" dirty="0" smtClean="0">
                <a:latin typeface="Times New Roman" pitchFamily="18" charset="0"/>
                <a:cs typeface="Times New Roman" pitchFamily="18" charset="0"/>
              </a:rPr>
              <a:t>Financeiro? Físico? Propriedade intelectual? Recursos humanos?</a:t>
            </a:r>
            <a:endParaRPr lang="pt-B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756798" y="1052736"/>
            <a:ext cx="1751306" cy="12772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 problemas do cliente você vai ajudar a resolver?</a:t>
            </a:r>
          </a:p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Que necessidades do cliente você vai satisfazer?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756798" y="2943815"/>
            <a:ext cx="175130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Quais as características chave do seu produto/serviço que atendem problemas/necessidades do cliente?</a:t>
            </a:r>
            <a:endParaRPr lang="pt-BR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nvas_pigneur_osterwald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" r="923"/>
          <a:stretch/>
        </p:blipFill>
        <p:spPr>
          <a:xfrm>
            <a:off x="0" y="1045994"/>
            <a:ext cx="9143999" cy="5695374"/>
          </a:xfrm>
        </p:spPr>
      </p:pic>
      <p:sp>
        <p:nvSpPr>
          <p:cNvPr id="3" name="CaixaDeTexto 2"/>
          <p:cNvSpPr txBox="1"/>
          <p:nvPr/>
        </p:nvSpPr>
        <p:spPr>
          <a:xfrm>
            <a:off x="7380312" y="1198493"/>
            <a:ext cx="1351652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Segmentos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 clientes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80112" y="3501008"/>
            <a:ext cx="902811" cy="369332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Canais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88724" y="1196752"/>
            <a:ext cx="1215524" cy="73866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00FF"/>
                </a:solidFill>
              </a:rPr>
              <a:t>Relaciona-</a:t>
            </a:r>
          </a:p>
          <a:p>
            <a:r>
              <a:rPr lang="pt-BR" sz="1400" dirty="0" smtClean="0">
                <a:solidFill>
                  <a:srgbClr val="0000FF"/>
                </a:solidFill>
              </a:rPr>
              <a:t>mento</a:t>
            </a:r>
          </a:p>
          <a:p>
            <a:r>
              <a:rPr lang="pt-BR" sz="1400" dirty="0" smtClean="0">
                <a:solidFill>
                  <a:srgbClr val="0000FF"/>
                </a:solidFill>
              </a:rPr>
              <a:t>com clientes</a:t>
            </a:r>
            <a:endParaRPr lang="pt-BR" sz="1400" dirty="0">
              <a:solidFill>
                <a:srgbClr val="0000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4" y="1196752"/>
            <a:ext cx="1107996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Proposta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 valor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16016" y="5363924"/>
            <a:ext cx="1210588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Fontes de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receita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574757"/>
            <a:ext cx="1159292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Recursos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principais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07704" y="1196752"/>
            <a:ext cx="1249060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Atividades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chave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580" y="1196752"/>
            <a:ext cx="1184940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Parcerias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Principais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5301208"/>
            <a:ext cx="1120820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Estrutura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de custo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169476"/>
            <a:ext cx="7078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pt-BR" sz="2800" i="1" dirty="0" smtClean="0">
                <a:solidFill>
                  <a:srgbClr val="0000FF"/>
                </a:solidFill>
                <a:latin typeface="Arial" charset="0"/>
              </a:rPr>
              <a:t>Estrutura do Modelo de Negócios CANVAS</a:t>
            </a:r>
            <a:endParaRPr lang="en-US" sz="28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emplate">
  <a:themeElements>
    <a:clrScheme name="Laboratório Ecodesig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B7DDE8"/>
      </a:accent2>
      <a:accent3>
        <a:srgbClr val="76923C"/>
      </a:accent3>
      <a:accent4>
        <a:srgbClr val="92CDD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Apresentação na tela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Bernard MT Condensed</vt:lpstr>
      <vt:lpstr>Calibri</vt:lpstr>
      <vt:lpstr>Times New Roman</vt:lpstr>
      <vt:lpstr>Template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AUT</dc:creator>
  <cp:lastModifiedBy>AUT</cp:lastModifiedBy>
  <cp:revision>1</cp:revision>
  <dcterms:modified xsi:type="dcterms:W3CDTF">2023-04-24T23:08:54Z</dcterms:modified>
</cp:coreProperties>
</file>