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sldIdLst>
    <p:sldId id="256" r:id="rId2"/>
    <p:sldId id="257" r:id="rId3"/>
    <p:sldId id="258" r:id="rId4"/>
    <p:sldId id="259" r:id="rId5"/>
    <p:sldId id="260" r:id="rId6"/>
    <p:sldId id="261" r:id="rId7"/>
    <p:sldId id="263" r:id="rId8"/>
    <p:sldId id="262"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300" r:id="rId45"/>
    <p:sldId id="299" r:id="rId46"/>
    <p:sldId id="301" r:id="rId47"/>
    <p:sldId id="302" r:id="rId48"/>
    <p:sldId id="303" r:id="rId49"/>
    <p:sldId id="304" r:id="rId5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p:scale>
          <a:sx n="122" d="100"/>
          <a:sy n="122" d="100"/>
        </p:scale>
        <p:origin x="-96" y="6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grpSp>
        <p:nvGrpSpPr>
          <p:cNvPr id="89" name="Group 88"/>
          <p:cNvGrpSpPr/>
          <p:nvPr/>
        </p:nvGrpSpPr>
        <p:grpSpPr>
          <a:xfrm>
            <a:off x="-329674" y="-59376"/>
            <a:ext cx="12515851" cy="6923798"/>
            <a:chOff x="-329674" y="-51881"/>
            <a:chExt cx="12515851" cy="6923798"/>
          </a:xfrm>
        </p:grpSpPr>
        <p:sp>
          <p:nvSpPr>
            <p:cNvPr id="90"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3"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0"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1"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2"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3"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4"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5"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6"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7"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8"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1669293" y="1186483"/>
            <a:ext cx="8848345" cy="4477933"/>
            <a:chOff x="1669293" y="1186483"/>
            <a:chExt cx="8848345" cy="4477933"/>
          </a:xfrm>
        </p:grpSpPr>
        <p:sp>
          <p:nvSpPr>
            <p:cNvPr id="39" name="Rectangle 38"/>
            <p:cNvSpPr/>
            <p:nvPr/>
          </p:nvSpPr>
          <p:spPr>
            <a:xfrm>
              <a:off x="1674042" y="1186483"/>
              <a:ext cx="8843596"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1" name="Rectangle 40"/>
            <p:cNvSpPr/>
            <p:nvPr/>
          </p:nvSpPr>
          <p:spPr>
            <a:xfrm>
              <a:off x="1669293" y="1991156"/>
              <a:ext cx="8845667"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ctrTitle"/>
          </p:nvPr>
        </p:nvSpPr>
        <p:spPr>
          <a:xfrm>
            <a:off x="1759236" y="2075504"/>
            <a:ext cx="8679915" cy="1748729"/>
          </a:xfrm>
        </p:spPr>
        <p:txBody>
          <a:bodyPr bIns="0" anchor="b">
            <a:normAutofit/>
          </a:bodyPr>
          <a:lstStyle>
            <a:lvl1pPr algn="ctr">
              <a:lnSpc>
                <a:spcPct val="80000"/>
              </a:lnSpc>
              <a:defRPr sz="5400" spc="-150">
                <a:solidFill>
                  <a:srgbClr val="FFFEFF"/>
                </a:solidFill>
              </a:defRPr>
            </a:lvl1pPr>
          </a:lstStyle>
          <a:p>
            <a:r>
              <a:rPr lang="pt-BR"/>
              <a:t>Clique para editar o título Mestre</a:t>
            </a:r>
            <a:endParaRPr lang="en-US" dirty="0"/>
          </a:p>
        </p:txBody>
      </p:sp>
      <p:sp>
        <p:nvSpPr>
          <p:cNvPr id="3" name="Subtitle 2"/>
          <p:cNvSpPr>
            <a:spLocks noGrp="1"/>
          </p:cNvSpPr>
          <p:nvPr>
            <p:ph type="subTitle" idx="1"/>
          </p:nvPr>
        </p:nvSpPr>
        <p:spPr>
          <a:xfrm>
            <a:off x="1759237" y="3906266"/>
            <a:ext cx="8673427" cy="1322587"/>
          </a:xfrm>
        </p:spPr>
        <p:txBody>
          <a:bodyPr tIns="0">
            <a:normAutofit/>
          </a:bodyPr>
          <a:lstStyle>
            <a:lvl1pPr marL="0" indent="0" algn="ctr">
              <a:lnSpc>
                <a:spcPct val="100000"/>
              </a:lnSpc>
              <a:buNone/>
              <a:defRPr sz="1800" b="0">
                <a:solidFill>
                  <a:srgbClr val="FFFEFF"/>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t-BR"/>
              <a:t>Clique para editar o estilo do subtítulo Mestre</a:t>
            </a:r>
            <a:endParaRPr lang="en-US" dirty="0"/>
          </a:p>
        </p:txBody>
      </p:sp>
      <p:sp>
        <p:nvSpPr>
          <p:cNvPr id="4" name="Date Placeholder 3"/>
          <p:cNvSpPr>
            <a:spLocks noGrp="1"/>
          </p:cNvSpPr>
          <p:nvPr>
            <p:ph type="dt" sz="half" idx="10"/>
          </p:nvPr>
        </p:nvSpPr>
        <p:spPr>
          <a:xfrm>
            <a:off x="804672" y="320040"/>
            <a:ext cx="3657600" cy="320040"/>
          </a:xfrm>
        </p:spPr>
        <p:txBody>
          <a:bodyPr vert="horz" lIns="91440" tIns="45720" rIns="91440" bIns="45720" rtlCol="0" anchor="ctr"/>
          <a:lstStyle>
            <a:lvl1pPr>
              <a:defRPr lang="en-US"/>
            </a:lvl1pPr>
          </a:lstStyle>
          <a:p>
            <a:fld id="{554CFD77-7A28-4A34-AD25-4A2CBF47C2CF}" type="datetimeFigureOut">
              <a:rPr lang="pt-BR" smtClean="0"/>
              <a:t>21/06/2022</a:t>
            </a:fld>
            <a:endParaRPr lang="pt-BR"/>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endParaRPr lang="pt-BR"/>
          </a:p>
        </p:txBody>
      </p:sp>
      <p:sp>
        <p:nvSpPr>
          <p:cNvPr id="6" name="Slide Number Placeholder 5"/>
          <p:cNvSpPr>
            <a:spLocks noGrp="1"/>
          </p:cNvSpPr>
          <p:nvPr>
            <p:ph type="sldNum" sz="quarter" idx="12"/>
          </p:nvPr>
        </p:nvSpPr>
        <p:spPr>
          <a:xfrm>
            <a:off x="10469880" y="320040"/>
            <a:ext cx="914400" cy="320040"/>
          </a:xfrm>
        </p:spPr>
        <p:txBody>
          <a:bodyPr/>
          <a:lstStyle/>
          <a:p>
            <a:fld id="{A5A92B34-C355-45F9-8FA7-542D4FE537E1}" type="slidenum">
              <a:rPr lang="pt-BR" smtClean="0"/>
              <a:t>‹nº›</a:t>
            </a:fld>
            <a:endParaRPr lang="pt-BR"/>
          </a:p>
        </p:txBody>
      </p:sp>
    </p:spTree>
    <p:extLst>
      <p:ext uri="{BB962C8B-B14F-4D97-AF65-F5344CB8AC3E}">
        <p14:creationId xmlns:p14="http://schemas.microsoft.com/office/powerpoint/2010/main" val="2023049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grpSp>
        <p:nvGrpSpPr>
          <p:cNvPr id="75" name="Group 74"/>
          <p:cNvGrpSpPr/>
          <p:nvPr/>
        </p:nvGrpSpPr>
        <p:grpSpPr>
          <a:xfrm>
            <a:off x="-417513"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800144"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2" y="2349925"/>
            <a:ext cx="3501196" cy="2456441"/>
          </a:xfrm>
        </p:spPr>
        <p:txBody>
          <a:bodyPr/>
          <a:lstStyle>
            <a:lvl1pPr>
              <a:defRPr>
                <a:solidFill>
                  <a:srgbClr val="FFFEFF"/>
                </a:solidFill>
              </a:defRPr>
            </a:lvl1pPr>
          </a:lstStyle>
          <a:p>
            <a:r>
              <a:rPr lang="pt-BR"/>
              <a:t>Clique para editar o título Mestre</a:t>
            </a:r>
            <a:endParaRPr lang="en-US" dirty="0"/>
          </a:p>
        </p:txBody>
      </p:sp>
      <p:sp>
        <p:nvSpPr>
          <p:cNvPr id="3" name="Vertical Text Placeholder 2"/>
          <p:cNvSpPr>
            <a:spLocks noGrp="1"/>
          </p:cNvSpPr>
          <p:nvPr>
            <p:ph type="body" orient="vert" idx="1"/>
          </p:nvPr>
        </p:nvSpPr>
        <p:spPr>
          <a:xfrm>
            <a:off x="5109983" y="794719"/>
            <a:ext cx="6275035" cy="5257090"/>
          </a:xfrm>
        </p:spPr>
        <p:txBody>
          <a:bodyPr vert="eaVe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554CFD77-7A28-4A34-AD25-4A2CBF47C2CF}" type="datetimeFigureOut">
              <a:rPr lang="pt-BR" smtClean="0"/>
              <a:t>21/06/2022</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A5A92B34-C355-45F9-8FA7-542D4FE537E1}" type="slidenum">
              <a:rPr lang="pt-BR" smtClean="0"/>
              <a:t>‹nº›</a:t>
            </a:fld>
            <a:endParaRPr lang="pt-BR"/>
          </a:p>
        </p:txBody>
      </p:sp>
    </p:spTree>
    <p:extLst>
      <p:ext uri="{BB962C8B-B14F-4D97-AF65-F5344CB8AC3E}">
        <p14:creationId xmlns:p14="http://schemas.microsoft.com/office/powerpoint/2010/main" val="788028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exto e Título Vertical">
    <p:spTree>
      <p:nvGrpSpPr>
        <p:cNvPr id="1" name=""/>
        <p:cNvGrpSpPr/>
        <p:nvPr/>
      </p:nvGrpSpPr>
      <p:grpSpPr>
        <a:xfrm>
          <a:off x="0" y="0"/>
          <a:ext cx="0" cy="0"/>
          <a:chOff x="0" y="0"/>
          <a:chExt cx="0" cy="0"/>
        </a:xfrm>
      </p:grpSpPr>
      <p:grpSp>
        <p:nvGrpSpPr>
          <p:cNvPr id="75" name="Group 74"/>
          <p:cNvGrpSpPr/>
          <p:nvPr/>
        </p:nvGrpSpPr>
        <p:grpSpPr>
          <a:xfrm flipH="1">
            <a:off x="0"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7718948"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Vertical Title 1"/>
          <p:cNvSpPr>
            <a:spLocks noGrp="1"/>
          </p:cNvSpPr>
          <p:nvPr>
            <p:ph type="title" orient="vert"/>
          </p:nvPr>
        </p:nvSpPr>
        <p:spPr>
          <a:xfrm>
            <a:off x="7807437" y="2349925"/>
            <a:ext cx="3501195" cy="2456442"/>
          </a:xfrm>
        </p:spPr>
        <p:txBody>
          <a:bodyPr vert="eaVert"/>
          <a:lstStyle>
            <a:lvl1pPr algn="l">
              <a:lnSpc>
                <a:spcPct val="80000"/>
              </a:lnSpc>
              <a:defRPr>
                <a:solidFill>
                  <a:srgbClr val="FFFEFF"/>
                </a:solidFill>
              </a:defRPr>
            </a:lvl1pPr>
          </a:lstStyle>
          <a:p>
            <a:r>
              <a:rPr lang="pt-BR"/>
              <a:t>Clique para editar o título Mestre</a:t>
            </a:r>
            <a:endParaRPr lang="en-US" dirty="0"/>
          </a:p>
        </p:txBody>
      </p:sp>
      <p:sp>
        <p:nvSpPr>
          <p:cNvPr id="3" name="Vertical Text Placeholder 2"/>
          <p:cNvSpPr>
            <a:spLocks noGrp="1"/>
          </p:cNvSpPr>
          <p:nvPr>
            <p:ph type="body" orient="vert" idx="1"/>
          </p:nvPr>
        </p:nvSpPr>
        <p:spPr>
          <a:xfrm>
            <a:off x="802747" y="798444"/>
            <a:ext cx="6268622" cy="5257303"/>
          </a:xfrm>
        </p:spPr>
        <p:txBody>
          <a:bodyPr vert="eaVe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a:xfrm>
            <a:off x="804672" y="320040"/>
            <a:ext cx="3657600" cy="320040"/>
          </a:xfrm>
        </p:spPr>
        <p:txBody>
          <a:bodyPr/>
          <a:lstStyle/>
          <a:p>
            <a:fld id="{554CFD77-7A28-4A34-AD25-4A2CBF47C2CF}" type="datetimeFigureOut">
              <a:rPr lang="pt-BR" smtClean="0"/>
              <a:t>21/06/2022</a:t>
            </a:fld>
            <a:endParaRPr lang="pt-BR"/>
          </a:p>
        </p:txBody>
      </p:sp>
      <p:sp>
        <p:nvSpPr>
          <p:cNvPr id="5" name="Footer Placeholder 4"/>
          <p:cNvSpPr>
            <a:spLocks noGrp="1"/>
          </p:cNvSpPr>
          <p:nvPr>
            <p:ph type="ftr" sz="quarter" idx="11"/>
          </p:nvPr>
        </p:nvSpPr>
        <p:spPr>
          <a:xfrm>
            <a:off x="804672" y="6227064"/>
            <a:ext cx="10588752" cy="320040"/>
          </a:xfrm>
        </p:spPr>
        <p:txBody>
          <a:bodyPr/>
          <a:lstStyle/>
          <a:p>
            <a:endParaRPr lang="pt-BR"/>
          </a:p>
        </p:txBody>
      </p:sp>
      <p:sp>
        <p:nvSpPr>
          <p:cNvPr id="6" name="Slide Number Placeholder 5"/>
          <p:cNvSpPr>
            <a:spLocks noGrp="1"/>
          </p:cNvSpPr>
          <p:nvPr>
            <p:ph type="sldNum" sz="quarter" idx="12"/>
          </p:nvPr>
        </p:nvSpPr>
        <p:spPr>
          <a:xfrm>
            <a:off x="10469880" y="320040"/>
            <a:ext cx="914400" cy="320040"/>
          </a:xfrm>
        </p:spPr>
        <p:txBody>
          <a:bodyPr/>
          <a:lstStyle/>
          <a:p>
            <a:fld id="{A5A92B34-C355-45F9-8FA7-542D4FE537E1}" type="slidenum">
              <a:rPr lang="pt-BR" smtClean="0"/>
              <a:t>‹nº›</a:t>
            </a:fld>
            <a:endParaRPr lang="pt-BR"/>
          </a:p>
        </p:txBody>
      </p:sp>
    </p:spTree>
    <p:extLst>
      <p:ext uri="{BB962C8B-B14F-4D97-AF65-F5344CB8AC3E}">
        <p14:creationId xmlns:p14="http://schemas.microsoft.com/office/powerpoint/2010/main" val="42466308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grpSp>
        <p:nvGrpSpPr>
          <p:cNvPr id="80" name="Group 79"/>
          <p:cNvGrpSpPr/>
          <p:nvPr/>
        </p:nvGrpSpPr>
        <p:grpSpPr>
          <a:xfrm>
            <a:off x="-417513" y="0"/>
            <a:ext cx="12584114" cy="6853238"/>
            <a:chOff x="-417513" y="0"/>
            <a:chExt cx="12584114" cy="6853238"/>
          </a:xfrm>
        </p:grpSpPr>
        <p:sp>
          <p:nvSpPr>
            <p:cNvPr id="81"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0"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1"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7" name="Group 26"/>
          <p:cNvGrpSpPr/>
          <p:nvPr/>
        </p:nvGrpSpPr>
        <p:grpSpPr>
          <a:xfrm>
            <a:off x="800144" y="1699589"/>
            <a:ext cx="3674476" cy="3470421"/>
            <a:chOff x="697883" y="1816768"/>
            <a:chExt cx="3674476" cy="3470421"/>
          </a:xfrm>
        </p:grpSpPr>
        <p:sp>
          <p:nvSpPr>
            <p:cNvPr id="28" name="Rectangle 27"/>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9"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9"/>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1" y="2349925"/>
            <a:ext cx="3498979" cy="2456442"/>
          </a:xfrm>
        </p:spPr>
        <p:txBody>
          <a:bodyPr/>
          <a:lstStyle>
            <a:lvl1pPr>
              <a:defRPr>
                <a:solidFill>
                  <a:srgbClr val="FFFEFF"/>
                </a:solidFill>
              </a:defRPr>
            </a:lvl1pPr>
          </a:lstStyle>
          <a:p>
            <a:r>
              <a:rPr lang="pt-BR"/>
              <a:t>Clique para editar o título Mestre</a:t>
            </a:r>
            <a:endParaRPr lang="en-US" dirty="0"/>
          </a:p>
        </p:txBody>
      </p:sp>
      <p:sp>
        <p:nvSpPr>
          <p:cNvPr id="3" name="Content Placeholder 2"/>
          <p:cNvSpPr>
            <a:spLocks noGrp="1"/>
          </p:cNvSpPr>
          <p:nvPr>
            <p:ph idx="1"/>
          </p:nvPr>
        </p:nvSpPr>
        <p:spPr>
          <a:xfrm>
            <a:off x="5118447" y="803186"/>
            <a:ext cx="6281873" cy="5248622"/>
          </a:xfrm>
        </p:spPr>
        <p:txBody>
          <a:bodyPr anchor="ct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554CFD77-7A28-4A34-AD25-4A2CBF47C2CF}" type="datetimeFigureOut">
              <a:rPr lang="pt-BR" smtClean="0"/>
              <a:t>21/06/2022</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A5A92B34-C355-45F9-8FA7-542D4FE537E1}" type="slidenum">
              <a:rPr lang="pt-BR" smtClean="0"/>
              <a:t>‹nº›</a:t>
            </a:fld>
            <a:endParaRPr lang="pt-BR"/>
          </a:p>
        </p:txBody>
      </p:sp>
    </p:spTree>
    <p:extLst>
      <p:ext uri="{BB962C8B-B14F-4D97-AF65-F5344CB8AC3E}">
        <p14:creationId xmlns:p14="http://schemas.microsoft.com/office/powerpoint/2010/main" val="31992694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grpSp>
        <p:nvGrpSpPr>
          <p:cNvPr id="77" name="Group 76"/>
          <p:cNvGrpSpPr/>
          <p:nvPr/>
        </p:nvGrpSpPr>
        <p:grpSpPr>
          <a:xfrm>
            <a:off x="-329674" y="-59376"/>
            <a:ext cx="12515851" cy="6923798"/>
            <a:chOff x="-329674" y="-51881"/>
            <a:chExt cx="12515851" cy="6923798"/>
          </a:xfrm>
        </p:grpSpPr>
        <p:sp>
          <p:nvSpPr>
            <p:cNvPr id="78"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3259545" y="1186483"/>
            <a:ext cx="5666145" cy="4477933"/>
            <a:chOff x="3259545" y="1186483"/>
            <a:chExt cx="5666145" cy="4477933"/>
          </a:xfrm>
        </p:grpSpPr>
        <p:sp>
          <p:nvSpPr>
            <p:cNvPr id="99" name="Rectangle 98"/>
            <p:cNvSpPr/>
            <p:nvPr/>
          </p:nvSpPr>
          <p:spPr>
            <a:xfrm>
              <a:off x="3259545" y="1186483"/>
              <a:ext cx="5657881"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1" name="Rectangle 100"/>
            <p:cNvSpPr/>
            <p:nvPr/>
          </p:nvSpPr>
          <p:spPr>
            <a:xfrm>
              <a:off x="3259545" y="1991156"/>
              <a:ext cx="5666145"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3344216" y="2074730"/>
            <a:ext cx="5490224" cy="1689390"/>
          </a:xfrm>
        </p:spPr>
        <p:txBody>
          <a:bodyPr bIns="0" anchor="b">
            <a:normAutofit/>
          </a:bodyPr>
          <a:lstStyle>
            <a:lvl1pPr algn="ctr">
              <a:defRPr sz="4400">
                <a:solidFill>
                  <a:srgbClr val="FFFEFF"/>
                </a:solidFill>
              </a:defRPr>
            </a:lvl1pPr>
          </a:lstStyle>
          <a:p>
            <a:r>
              <a:rPr lang="pt-BR"/>
              <a:t>Clique para editar o título Mestre</a:t>
            </a:r>
            <a:endParaRPr lang="en-US" dirty="0"/>
          </a:p>
        </p:txBody>
      </p:sp>
      <p:sp>
        <p:nvSpPr>
          <p:cNvPr id="3" name="Text Placeholder 2"/>
          <p:cNvSpPr>
            <a:spLocks noGrp="1"/>
          </p:cNvSpPr>
          <p:nvPr>
            <p:ph type="body" idx="1"/>
          </p:nvPr>
        </p:nvSpPr>
        <p:spPr>
          <a:xfrm>
            <a:off x="3344215" y="3846851"/>
            <a:ext cx="5490223" cy="1383770"/>
          </a:xfrm>
        </p:spPr>
        <p:txBody>
          <a:bodyPr tIns="0">
            <a:normAutofit/>
          </a:bodyPr>
          <a:lstStyle>
            <a:lvl1pPr marL="0" indent="0" algn="ctr">
              <a:buNone/>
              <a:defRPr sz="1800">
                <a:solidFill>
                  <a:srgbClr val="FFFEFF"/>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t-BR"/>
              <a:t>Clique para editar os estilos de texto Mestres</a:t>
            </a:r>
          </a:p>
        </p:txBody>
      </p:sp>
      <p:sp>
        <p:nvSpPr>
          <p:cNvPr id="4" name="Date Placeholder 3"/>
          <p:cNvSpPr>
            <a:spLocks noGrp="1"/>
          </p:cNvSpPr>
          <p:nvPr>
            <p:ph type="dt" sz="half" idx="10"/>
          </p:nvPr>
        </p:nvSpPr>
        <p:spPr>
          <a:xfrm>
            <a:off x="804672" y="320040"/>
            <a:ext cx="3657600" cy="320040"/>
          </a:xfrm>
        </p:spPr>
        <p:txBody>
          <a:bodyPr/>
          <a:lstStyle/>
          <a:p>
            <a:fld id="{554CFD77-7A28-4A34-AD25-4A2CBF47C2CF}" type="datetimeFigureOut">
              <a:rPr lang="pt-BR" smtClean="0"/>
              <a:t>21/06/2022</a:t>
            </a:fld>
            <a:endParaRPr lang="pt-BR"/>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endParaRPr lang="pt-BR"/>
          </a:p>
        </p:txBody>
      </p:sp>
      <p:sp>
        <p:nvSpPr>
          <p:cNvPr id="6" name="Slide Number Placeholder 5"/>
          <p:cNvSpPr>
            <a:spLocks noGrp="1"/>
          </p:cNvSpPr>
          <p:nvPr>
            <p:ph type="sldNum" sz="quarter" idx="12"/>
          </p:nvPr>
        </p:nvSpPr>
        <p:spPr>
          <a:xfrm>
            <a:off x="10469880" y="320040"/>
            <a:ext cx="914400" cy="320040"/>
          </a:xfrm>
        </p:spPr>
        <p:txBody>
          <a:bodyPr/>
          <a:lstStyle/>
          <a:p>
            <a:fld id="{A5A92B34-C355-45F9-8FA7-542D4FE537E1}" type="slidenum">
              <a:rPr lang="pt-BR" smtClean="0"/>
              <a:t>‹nº›</a:t>
            </a:fld>
            <a:endParaRPr lang="pt-BR"/>
          </a:p>
        </p:txBody>
      </p:sp>
    </p:spTree>
    <p:extLst>
      <p:ext uri="{BB962C8B-B14F-4D97-AF65-F5344CB8AC3E}">
        <p14:creationId xmlns:p14="http://schemas.microsoft.com/office/powerpoint/2010/main" val="31100932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grpSp>
        <p:nvGrpSpPr>
          <p:cNvPr id="37" name="Group 36"/>
          <p:cNvGrpSpPr/>
          <p:nvPr/>
        </p:nvGrpSpPr>
        <p:grpSpPr>
          <a:xfrm>
            <a:off x="-417513" y="0"/>
            <a:ext cx="12584114" cy="6853238"/>
            <a:chOff x="-417513" y="0"/>
            <a:chExt cx="12584114" cy="6853238"/>
          </a:xfrm>
        </p:grpSpPr>
        <p:sp>
          <p:nvSpPr>
            <p:cNvPr id="3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59" name="Group 58"/>
          <p:cNvGrpSpPr/>
          <p:nvPr/>
        </p:nvGrpSpPr>
        <p:grpSpPr>
          <a:xfrm>
            <a:off x="800144" y="1699589"/>
            <a:ext cx="3674476" cy="3470421"/>
            <a:chOff x="697883" y="1816768"/>
            <a:chExt cx="3674476" cy="3470421"/>
          </a:xfrm>
        </p:grpSpPr>
        <p:sp>
          <p:nvSpPr>
            <p:cNvPr id="60" name="Rectangle 59"/>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 name="Rectangle 61"/>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9000" y="2339669"/>
            <a:ext cx="3500828" cy="2470065"/>
          </a:xfrm>
        </p:spPr>
        <p:txBody>
          <a:bodyPr lIns="91440" tIns="91440" rIns="91440" bIns="91440"/>
          <a:lstStyle>
            <a:lvl1pPr>
              <a:defRPr>
                <a:solidFill>
                  <a:srgbClr val="FFFEFF"/>
                </a:solidFill>
              </a:defRPr>
            </a:lvl1pPr>
          </a:lstStyle>
          <a:p>
            <a:r>
              <a:rPr lang="pt-BR"/>
              <a:t>Clique para editar o título Mestre</a:t>
            </a:r>
            <a:endParaRPr lang="en-US" dirty="0"/>
          </a:p>
        </p:txBody>
      </p:sp>
      <p:sp>
        <p:nvSpPr>
          <p:cNvPr id="3" name="Content Placeholder 2"/>
          <p:cNvSpPr>
            <a:spLocks noGrp="1"/>
          </p:cNvSpPr>
          <p:nvPr>
            <p:ph sz="half" idx="1"/>
          </p:nvPr>
        </p:nvSpPr>
        <p:spPr>
          <a:xfrm>
            <a:off x="5120878" y="803187"/>
            <a:ext cx="6269591" cy="2382651"/>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Content Placeholder 3"/>
          <p:cNvSpPr>
            <a:spLocks noGrp="1"/>
          </p:cNvSpPr>
          <p:nvPr>
            <p:ph sz="half" idx="2"/>
          </p:nvPr>
        </p:nvSpPr>
        <p:spPr>
          <a:xfrm>
            <a:off x="5118447" y="3672162"/>
            <a:ext cx="6272022" cy="2383586"/>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5" name="Date Placeholder 4"/>
          <p:cNvSpPr>
            <a:spLocks noGrp="1"/>
          </p:cNvSpPr>
          <p:nvPr>
            <p:ph type="dt" sz="half" idx="10"/>
          </p:nvPr>
        </p:nvSpPr>
        <p:spPr>
          <a:xfrm>
            <a:off x="804672" y="320040"/>
            <a:ext cx="3657600" cy="320040"/>
          </a:xfrm>
        </p:spPr>
        <p:txBody>
          <a:bodyPr/>
          <a:lstStyle/>
          <a:p>
            <a:fld id="{554CFD77-7A28-4A34-AD25-4A2CBF47C2CF}" type="datetimeFigureOut">
              <a:rPr lang="pt-BR" smtClean="0"/>
              <a:t>21/06/2022</a:t>
            </a:fld>
            <a:endParaRPr lang="pt-BR"/>
          </a:p>
        </p:txBody>
      </p:sp>
      <p:sp>
        <p:nvSpPr>
          <p:cNvPr id="6" name="Footer Placeholder 5"/>
          <p:cNvSpPr>
            <a:spLocks noGrp="1"/>
          </p:cNvSpPr>
          <p:nvPr>
            <p:ph type="ftr" sz="quarter" idx="11"/>
          </p:nvPr>
        </p:nvSpPr>
        <p:spPr>
          <a:xfrm>
            <a:off x="804672" y="6227064"/>
            <a:ext cx="10588752" cy="320040"/>
          </a:xfrm>
        </p:spPr>
        <p:txBody>
          <a:bodyPr/>
          <a:lstStyle/>
          <a:p>
            <a:endParaRPr lang="pt-BR"/>
          </a:p>
        </p:txBody>
      </p:sp>
      <p:sp>
        <p:nvSpPr>
          <p:cNvPr id="7" name="Slide Number Placeholder 6"/>
          <p:cNvSpPr>
            <a:spLocks noGrp="1"/>
          </p:cNvSpPr>
          <p:nvPr>
            <p:ph type="sldNum" sz="quarter" idx="12"/>
          </p:nvPr>
        </p:nvSpPr>
        <p:spPr>
          <a:xfrm>
            <a:off x="10469880" y="320040"/>
            <a:ext cx="914400" cy="320040"/>
          </a:xfrm>
        </p:spPr>
        <p:txBody>
          <a:bodyPr/>
          <a:lstStyle/>
          <a:p>
            <a:fld id="{A5A92B34-C355-45F9-8FA7-542D4FE537E1}" type="slidenum">
              <a:rPr lang="pt-BR" smtClean="0"/>
              <a:t>‹nº›</a:t>
            </a:fld>
            <a:endParaRPr lang="pt-BR"/>
          </a:p>
        </p:txBody>
      </p:sp>
    </p:spTree>
    <p:extLst>
      <p:ext uri="{BB962C8B-B14F-4D97-AF65-F5344CB8AC3E}">
        <p14:creationId xmlns:p14="http://schemas.microsoft.com/office/powerpoint/2010/main" val="37752166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grpSp>
        <p:nvGrpSpPr>
          <p:cNvPr id="39" name="Group 38"/>
          <p:cNvGrpSpPr/>
          <p:nvPr/>
        </p:nvGrpSpPr>
        <p:grpSpPr>
          <a:xfrm>
            <a:off x="-417513" y="0"/>
            <a:ext cx="12584114" cy="6853238"/>
            <a:chOff x="-417513" y="0"/>
            <a:chExt cx="12584114" cy="6853238"/>
          </a:xfrm>
        </p:grpSpPr>
        <p:sp>
          <p:nvSpPr>
            <p:cNvPr id="40"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2"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3"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5"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6"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4"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5"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6"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7"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9"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0"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61" name="Group 60"/>
          <p:cNvGrpSpPr/>
          <p:nvPr/>
        </p:nvGrpSpPr>
        <p:grpSpPr>
          <a:xfrm>
            <a:off x="800144" y="1699589"/>
            <a:ext cx="3674476" cy="3470421"/>
            <a:chOff x="697883" y="1816768"/>
            <a:chExt cx="3674476" cy="3470421"/>
          </a:xfrm>
        </p:grpSpPr>
        <p:sp>
          <p:nvSpPr>
            <p:cNvPr id="62" name="Rectangle 6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 name="Rectangle 63"/>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9001" y="2363915"/>
            <a:ext cx="3500828" cy="2460497"/>
          </a:xfrm>
        </p:spPr>
        <p:txBody>
          <a:bodyPr lIns="91440" tIns="91440" rIns="91440" bIns="91440"/>
          <a:lstStyle>
            <a:lvl1pPr>
              <a:defRPr>
                <a:solidFill>
                  <a:srgbClr val="FFFEFF"/>
                </a:solidFill>
              </a:defRPr>
            </a:lvl1pPr>
          </a:lstStyle>
          <a:p>
            <a:r>
              <a:rPr lang="pt-BR"/>
              <a:t>Clique para editar o título Mestre</a:t>
            </a:r>
            <a:endParaRPr lang="en-US" dirty="0"/>
          </a:p>
        </p:txBody>
      </p:sp>
      <p:sp>
        <p:nvSpPr>
          <p:cNvPr id="3" name="Text Placeholder 2"/>
          <p:cNvSpPr>
            <a:spLocks noGrp="1"/>
          </p:cNvSpPr>
          <p:nvPr>
            <p:ph type="body" idx="1"/>
          </p:nvPr>
        </p:nvSpPr>
        <p:spPr>
          <a:xfrm>
            <a:off x="5125137" y="803185"/>
            <a:ext cx="6265088" cy="685800"/>
          </a:xfrm>
        </p:spPr>
        <p:txBody>
          <a:bodyPr anchor="ctr">
            <a:noAutofit/>
          </a:bodyPr>
          <a:lstStyle>
            <a:lvl1pPr marL="0" indent="0" algn="l">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de texto Mestres</a:t>
            </a:r>
          </a:p>
        </p:txBody>
      </p:sp>
      <p:sp>
        <p:nvSpPr>
          <p:cNvPr id="4" name="Content Placeholder 3"/>
          <p:cNvSpPr>
            <a:spLocks noGrp="1"/>
          </p:cNvSpPr>
          <p:nvPr>
            <p:ph sz="half" idx="2"/>
          </p:nvPr>
        </p:nvSpPr>
        <p:spPr>
          <a:xfrm>
            <a:off x="5125305" y="1488985"/>
            <a:ext cx="6264350" cy="1696853"/>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5" name="Text Placeholder 4"/>
          <p:cNvSpPr>
            <a:spLocks noGrp="1"/>
          </p:cNvSpPr>
          <p:nvPr>
            <p:ph type="body" sz="quarter" idx="3"/>
          </p:nvPr>
        </p:nvSpPr>
        <p:spPr>
          <a:xfrm>
            <a:off x="5118653" y="3665887"/>
            <a:ext cx="6264414" cy="685800"/>
          </a:xfrm>
        </p:spPr>
        <p:txBody>
          <a:bodyPr anchor="ctr">
            <a:noAutofit/>
          </a:bodyPr>
          <a:lstStyle>
            <a:lvl1pPr marL="0" indent="0" algn="l">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de texto Mestres</a:t>
            </a:r>
          </a:p>
        </p:txBody>
      </p:sp>
      <p:sp>
        <p:nvSpPr>
          <p:cNvPr id="6" name="Content Placeholder 5"/>
          <p:cNvSpPr>
            <a:spLocks noGrp="1"/>
          </p:cNvSpPr>
          <p:nvPr>
            <p:ph sz="quarter" idx="4"/>
          </p:nvPr>
        </p:nvSpPr>
        <p:spPr>
          <a:xfrm>
            <a:off x="5118447" y="4351687"/>
            <a:ext cx="6265588" cy="1704060"/>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7" name="Date Placeholder 6"/>
          <p:cNvSpPr>
            <a:spLocks noGrp="1"/>
          </p:cNvSpPr>
          <p:nvPr>
            <p:ph type="dt" sz="half" idx="10"/>
          </p:nvPr>
        </p:nvSpPr>
        <p:spPr>
          <a:xfrm>
            <a:off x="804672" y="320040"/>
            <a:ext cx="3657600" cy="320040"/>
          </a:xfrm>
        </p:spPr>
        <p:txBody>
          <a:bodyPr/>
          <a:lstStyle/>
          <a:p>
            <a:fld id="{554CFD77-7A28-4A34-AD25-4A2CBF47C2CF}" type="datetimeFigureOut">
              <a:rPr lang="pt-BR" smtClean="0"/>
              <a:t>21/06/2022</a:t>
            </a:fld>
            <a:endParaRPr lang="pt-BR"/>
          </a:p>
        </p:txBody>
      </p:sp>
      <p:sp>
        <p:nvSpPr>
          <p:cNvPr id="8" name="Footer Placeholder 7"/>
          <p:cNvSpPr>
            <a:spLocks noGrp="1"/>
          </p:cNvSpPr>
          <p:nvPr>
            <p:ph type="ftr" sz="quarter" idx="11"/>
          </p:nvPr>
        </p:nvSpPr>
        <p:spPr>
          <a:xfrm>
            <a:off x="804672" y="6227064"/>
            <a:ext cx="10588752" cy="320040"/>
          </a:xfrm>
        </p:spPr>
        <p:txBody>
          <a:bodyPr/>
          <a:lstStyle/>
          <a:p>
            <a:endParaRPr lang="pt-BR"/>
          </a:p>
        </p:txBody>
      </p:sp>
      <p:sp>
        <p:nvSpPr>
          <p:cNvPr id="9" name="Slide Number Placeholder 8"/>
          <p:cNvSpPr>
            <a:spLocks noGrp="1"/>
          </p:cNvSpPr>
          <p:nvPr>
            <p:ph type="sldNum" sz="quarter" idx="12"/>
          </p:nvPr>
        </p:nvSpPr>
        <p:spPr>
          <a:xfrm>
            <a:off x="10469880" y="320040"/>
            <a:ext cx="914400" cy="320040"/>
          </a:xfrm>
        </p:spPr>
        <p:txBody>
          <a:bodyPr/>
          <a:lstStyle/>
          <a:p>
            <a:fld id="{A5A92B34-C355-45F9-8FA7-542D4FE537E1}" type="slidenum">
              <a:rPr lang="pt-BR" smtClean="0"/>
              <a:t>‹nº›</a:t>
            </a:fld>
            <a:endParaRPr lang="pt-BR"/>
          </a:p>
        </p:txBody>
      </p:sp>
    </p:spTree>
    <p:extLst>
      <p:ext uri="{BB962C8B-B14F-4D97-AF65-F5344CB8AC3E}">
        <p14:creationId xmlns:p14="http://schemas.microsoft.com/office/powerpoint/2010/main" val="33507071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grpSp>
        <p:nvGrpSpPr>
          <p:cNvPr id="77" name="Group 76"/>
          <p:cNvGrpSpPr/>
          <p:nvPr/>
        </p:nvGrpSpPr>
        <p:grpSpPr>
          <a:xfrm>
            <a:off x="-417513" y="0"/>
            <a:ext cx="12584114" cy="6853238"/>
            <a:chOff x="-417513" y="0"/>
            <a:chExt cx="12584114" cy="6853238"/>
          </a:xfrm>
        </p:grpSpPr>
        <p:sp>
          <p:nvSpPr>
            <p:cNvPr id="7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4" name="Group 23"/>
          <p:cNvGrpSpPr/>
          <p:nvPr/>
        </p:nvGrpSpPr>
        <p:grpSpPr>
          <a:xfrm>
            <a:off x="800144" y="1699589"/>
            <a:ext cx="3674476" cy="3470421"/>
            <a:chOff x="697883" y="1816768"/>
            <a:chExt cx="3674476" cy="3470421"/>
          </a:xfrm>
        </p:grpSpPr>
        <p:sp>
          <p:nvSpPr>
            <p:cNvPr id="25" name="Rectangle 24"/>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2" y="2349925"/>
            <a:ext cx="3501196" cy="2456442"/>
          </a:xfrm>
        </p:spPr>
        <p:txBody>
          <a:bodyPr/>
          <a:lstStyle>
            <a:lvl1pPr>
              <a:defRPr>
                <a:solidFill>
                  <a:srgbClr val="FFFEFF"/>
                </a:solidFill>
              </a:defRPr>
            </a:lvl1pPr>
          </a:lstStyle>
          <a:p>
            <a:r>
              <a:rPr lang="pt-BR"/>
              <a:t>Clique para editar o título Mestre</a:t>
            </a:r>
            <a:endParaRPr lang="en-US" dirty="0"/>
          </a:p>
        </p:txBody>
      </p:sp>
      <p:sp>
        <p:nvSpPr>
          <p:cNvPr id="3" name="Date Placeholder 2"/>
          <p:cNvSpPr>
            <a:spLocks noGrp="1"/>
          </p:cNvSpPr>
          <p:nvPr>
            <p:ph type="dt" sz="half" idx="10"/>
          </p:nvPr>
        </p:nvSpPr>
        <p:spPr/>
        <p:txBody>
          <a:bodyPr/>
          <a:lstStyle/>
          <a:p>
            <a:fld id="{554CFD77-7A28-4A34-AD25-4A2CBF47C2CF}" type="datetimeFigureOut">
              <a:rPr lang="pt-BR" smtClean="0"/>
              <a:t>21/06/2022</a:t>
            </a:fld>
            <a:endParaRPr lang="pt-BR"/>
          </a:p>
        </p:txBody>
      </p:sp>
      <p:sp>
        <p:nvSpPr>
          <p:cNvPr id="4" name="Footer Placeholder 3"/>
          <p:cNvSpPr>
            <a:spLocks noGrp="1"/>
          </p:cNvSpPr>
          <p:nvPr>
            <p:ph type="ftr" sz="quarter" idx="11"/>
          </p:nvPr>
        </p:nvSpPr>
        <p:spPr/>
        <p:txBody>
          <a:bodyPr/>
          <a:lstStyle/>
          <a:p>
            <a:endParaRPr lang="pt-BR"/>
          </a:p>
        </p:txBody>
      </p:sp>
      <p:sp>
        <p:nvSpPr>
          <p:cNvPr id="5" name="Slide Number Placeholder 4"/>
          <p:cNvSpPr>
            <a:spLocks noGrp="1"/>
          </p:cNvSpPr>
          <p:nvPr>
            <p:ph type="sldNum" sz="quarter" idx="12"/>
          </p:nvPr>
        </p:nvSpPr>
        <p:spPr/>
        <p:txBody>
          <a:bodyPr/>
          <a:lstStyle/>
          <a:p>
            <a:fld id="{A5A92B34-C355-45F9-8FA7-542D4FE537E1}" type="slidenum">
              <a:rPr lang="pt-BR" smtClean="0"/>
              <a:t>‹nº›</a:t>
            </a:fld>
            <a:endParaRPr lang="pt-BR"/>
          </a:p>
        </p:txBody>
      </p:sp>
    </p:spTree>
    <p:extLst>
      <p:ext uri="{BB962C8B-B14F-4D97-AF65-F5344CB8AC3E}">
        <p14:creationId xmlns:p14="http://schemas.microsoft.com/office/powerpoint/2010/main" val="17518225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04672" y="320040"/>
            <a:ext cx="3657600" cy="320040"/>
          </a:xfrm>
        </p:spPr>
        <p:txBody>
          <a:bodyPr/>
          <a:lstStyle/>
          <a:p>
            <a:fld id="{554CFD77-7A28-4A34-AD25-4A2CBF47C2CF}" type="datetimeFigureOut">
              <a:rPr lang="pt-BR" smtClean="0"/>
              <a:t>21/06/2022</a:t>
            </a:fld>
            <a:endParaRPr lang="pt-BR"/>
          </a:p>
        </p:txBody>
      </p:sp>
      <p:sp>
        <p:nvSpPr>
          <p:cNvPr id="3" name="Footer Placeholder 2"/>
          <p:cNvSpPr>
            <a:spLocks noGrp="1"/>
          </p:cNvSpPr>
          <p:nvPr>
            <p:ph type="ftr" sz="quarter" idx="11"/>
          </p:nvPr>
        </p:nvSpPr>
        <p:spPr>
          <a:xfrm>
            <a:off x="804672" y="6227064"/>
            <a:ext cx="10588752" cy="320040"/>
          </a:xfrm>
        </p:spPr>
        <p:txBody>
          <a:bodyPr/>
          <a:lstStyle/>
          <a:p>
            <a:endParaRPr lang="pt-BR"/>
          </a:p>
        </p:txBody>
      </p:sp>
      <p:sp>
        <p:nvSpPr>
          <p:cNvPr id="4" name="Slide Number Placeholder 3"/>
          <p:cNvSpPr>
            <a:spLocks noGrp="1"/>
          </p:cNvSpPr>
          <p:nvPr>
            <p:ph type="sldNum" sz="quarter" idx="12"/>
          </p:nvPr>
        </p:nvSpPr>
        <p:spPr>
          <a:xfrm>
            <a:off x="10469880" y="320040"/>
            <a:ext cx="914400" cy="320040"/>
          </a:xfrm>
        </p:spPr>
        <p:txBody>
          <a:bodyPr/>
          <a:lstStyle/>
          <a:p>
            <a:fld id="{A5A92B34-C355-45F9-8FA7-542D4FE537E1}" type="slidenum">
              <a:rPr lang="pt-BR" smtClean="0"/>
              <a:t>‹nº›</a:t>
            </a:fld>
            <a:endParaRPr lang="pt-BR"/>
          </a:p>
        </p:txBody>
      </p:sp>
    </p:spTree>
    <p:extLst>
      <p:ext uri="{BB962C8B-B14F-4D97-AF65-F5344CB8AC3E}">
        <p14:creationId xmlns:p14="http://schemas.microsoft.com/office/powerpoint/2010/main" val="7284910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grpSp>
        <p:nvGrpSpPr>
          <p:cNvPr id="74" name="Group 73"/>
          <p:cNvGrpSpPr/>
          <p:nvPr/>
        </p:nvGrpSpPr>
        <p:grpSpPr>
          <a:xfrm>
            <a:off x="-417513" y="0"/>
            <a:ext cx="12584114" cy="6853238"/>
            <a:chOff x="-417513" y="0"/>
            <a:chExt cx="12584114" cy="6853238"/>
          </a:xfrm>
        </p:grpSpPr>
        <p:sp>
          <p:nvSpPr>
            <p:cNvPr id="75"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6"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79"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1"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2"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1" name="Group 20"/>
          <p:cNvGrpSpPr/>
          <p:nvPr/>
        </p:nvGrpSpPr>
        <p:grpSpPr>
          <a:xfrm>
            <a:off x="800144" y="1699589"/>
            <a:ext cx="3674476" cy="3470421"/>
            <a:chOff x="697883" y="1816768"/>
            <a:chExt cx="3674476" cy="3470421"/>
          </a:xfrm>
        </p:grpSpPr>
        <p:sp>
          <p:nvSpPr>
            <p:cNvPr id="22" name="Rectangle 2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2"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3" name="Rectangle 32"/>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1" y="2352026"/>
            <a:ext cx="3501197" cy="1223298"/>
          </a:xfrm>
        </p:spPr>
        <p:txBody>
          <a:bodyPr bIns="0" anchor="b">
            <a:noAutofit/>
          </a:bodyPr>
          <a:lstStyle>
            <a:lvl1pPr algn="ctr">
              <a:defRPr sz="3200">
                <a:solidFill>
                  <a:srgbClr val="FFFEFF"/>
                </a:solidFill>
              </a:defRPr>
            </a:lvl1pPr>
          </a:lstStyle>
          <a:p>
            <a:r>
              <a:rPr lang="pt-BR"/>
              <a:t>Clique para editar o título Mestre</a:t>
            </a:r>
            <a:endParaRPr lang="en-US" dirty="0"/>
          </a:p>
        </p:txBody>
      </p:sp>
      <p:sp>
        <p:nvSpPr>
          <p:cNvPr id="3" name="Content Placeholder 2"/>
          <p:cNvSpPr>
            <a:spLocks noGrp="1"/>
          </p:cNvSpPr>
          <p:nvPr>
            <p:ph idx="1"/>
          </p:nvPr>
        </p:nvSpPr>
        <p:spPr>
          <a:xfrm>
            <a:off x="5109983" y="802809"/>
            <a:ext cx="6275035" cy="5249940"/>
          </a:xfrm>
        </p:spPr>
        <p:txBody>
          <a:bodyPr anchor="ct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Text Placeholder 3"/>
          <p:cNvSpPr>
            <a:spLocks noGrp="1"/>
          </p:cNvSpPr>
          <p:nvPr>
            <p:ph type="body" sz="half" idx="2"/>
          </p:nvPr>
        </p:nvSpPr>
        <p:spPr>
          <a:xfrm>
            <a:off x="888631" y="3580186"/>
            <a:ext cx="3501197" cy="1221164"/>
          </a:xfrm>
        </p:spPr>
        <p:txBody>
          <a:bodyPr/>
          <a:lstStyle>
            <a:lvl1pPr marL="0" indent="0" algn="ctr">
              <a:buNone/>
              <a:defRPr sz="16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Clique para editar os estilos de texto Mestres</a:t>
            </a:r>
          </a:p>
        </p:txBody>
      </p:sp>
      <p:sp>
        <p:nvSpPr>
          <p:cNvPr id="5" name="Date Placeholder 4"/>
          <p:cNvSpPr>
            <a:spLocks noGrp="1"/>
          </p:cNvSpPr>
          <p:nvPr>
            <p:ph type="dt" sz="half" idx="10"/>
          </p:nvPr>
        </p:nvSpPr>
        <p:spPr/>
        <p:txBody>
          <a:bodyPr/>
          <a:lstStyle/>
          <a:p>
            <a:fld id="{554CFD77-7A28-4A34-AD25-4A2CBF47C2CF}" type="datetimeFigureOut">
              <a:rPr lang="pt-BR" smtClean="0"/>
              <a:t>21/06/2022</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A5A92B34-C355-45F9-8FA7-542D4FE537E1}" type="slidenum">
              <a:rPr lang="pt-BR" smtClean="0"/>
              <a:t>‹nº›</a:t>
            </a:fld>
            <a:endParaRPr lang="pt-BR"/>
          </a:p>
        </p:txBody>
      </p:sp>
    </p:spTree>
    <p:extLst>
      <p:ext uri="{BB962C8B-B14F-4D97-AF65-F5344CB8AC3E}">
        <p14:creationId xmlns:p14="http://schemas.microsoft.com/office/powerpoint/2010/main" val="20761483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grpSp>
        <p:nvGrpSpPr>
          <p:cNvPr id="73" name="Group 72"/>
          <p:cNvGrpSpPr/>
          <p:nvPr/>
        </p:nvGrpSpPr>
        <p:grpSpPr>
          <a:xfrm>
            <a:off x="-329674" y="-59376"/>
            <a:ext cx="12515851" cy="6923798"/>
            <a:chOff x="-329674" y="-51881"/>
            <a:chExt cx="12515851" cy="6923798"/>
          </a:xfrm>
        </p:grpSpPr>
        <p:sp>
          <p:nvSpPr>
            <p:cNvPr id="81"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76" name="Group 75"/>
          <p:cNvGrpSpPr/>
          <p:nvPr/>
        </p:nvGrpSpPr>
        <p:grpSpPr>
          <a:xfrm>
            <a:off x="805336" y="1698331"/>
            <a:ext cx="5941540" cy="3470421"/>
            <a:chOff x="805336" y="1698331"/>
            <a:chExt cx="5941540" cy="3470421"/>
          </a:xfrm>
        </p:grpSpPr>
        <p:sp>
          <p:nvSpPr>
            <p:cNvPr id="77" name="Rectangle 76"/>
            <p:cNvSpPr/>
            <p:nvPr/>
          </p:nvSpPr>
          <p:spPr>
            <a:xfrm>
              <a:off x="805336" y="1698331"/>
              <a:ext cx="5941540"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8" name="Isosceles Triangle 9"/>
            <p:cNvSpPr/>
            <p:nvPr/>
          </p:nvSpPr>
          <p:spPr>
            <a:xfrm rot="10800000">
              <a:off x="3618113" y="4896349"/>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9" name="Rectangle 78"/>
            <p:cNvSpPr/>
            <p:nvPr/>
          </p:nvSpPr>
          <p:spPr>
            <a:xfrm>
              <a:off x="805336" y="2274403"/>
              <a:ext cx="5941540"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3" name="Picture Placeholder 2"/>
          <p:cNvSpPr>
            <a:spLocks noGrp="1" noChangeAspect="1"/>
          </p:cNvSpPr>
          <p:nvPr>
            <p:ph type="pic" idx="1"/>
          </p:nvPr>
        </p:nvSpPr>
        <p:spPr>
          <a:xfrm>
            <a:off x="7543510" y="0"/>
            <a:ext cx="4648490" cy="6858000"/>
          </a:xfrm>
          <a:solidFill>
            <a:schemeClr val="bg1">
              <a:lumMod val="65000"/>
              <a:lumOff val="3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t-BR"/>
              <a:t>Clique no ícone para adicionar uma imagem</a:t>
            </a:r>
            <a:endParaRPr lang="en-US" dirty="0"/>
          </a:p>
        </p:txBody>
      </p:sp>
      <p:sp>
        <p:nvSpPr>
          <p:cNvPr id="2" name="Title 1"/>
          <p:cNvSpPr>
            <a:spLocks noGrp="1"/>
          </p:cNvSpPr>
          <p:nvPr>
            <p:ph type="title"/>
          </p:nvPr>
        </p:nvSpPr>
        <p:spPr>
          <a:xfrm>
            <a:off x="885443" y="2360255"/>
            <a:ext cx="5776646" cy="1178032"/>
          </a:xfrm>
        </p:spPr>
        <p:txBody>
          <a:bodyPr bIns="0" anchor="b">
            <a:normAutofit/>
          </a:bodyPr>
          <a:lstStyle>
            <a:lvl1pPr>
              <a:defRPr sz="3600">
                <a:solidFill>
                  <a:srgbClr val="FFFEFF"/>
                </a:solidFill>
              </a:defRPr>
            </a:lvl1pPr>
          </a:lstStyle>
          <a:p>
            <a:r>
              <a:rPr lang="pt-BR"/>
              <a:t>Clique para editar o título Mestre</a:t>
            </a:r>
            <a:endParaRPr lang="en-US" dirty="0"/>
          </a:p>
        </p:txBody>
      </p:sp>
      <p:sp>
        <p:nvSpPr>
          <p:cNvPr id="4" name="Text Placeholder 3"/>
          <p:cNvSpPr>
            <a:spLocks noGrp="1"/>
          </p:cNvSpPr>
          <p:nvPr>
            <p:ph type="body" sz="half" idx="2"/>
          </p:nvPr>
        </p:nvSpPr>
        <p:spPr>
          <a:xfrm>
            <a:off x="885443" y="3545012"/>
            <a:ext cx="5776646" cy="1274198"/>
          </a:xfrm>
        </p:spPr>
        <p:txBody>
          <a:bodyPr>
            <a:normAutofit/>
          </a:bodyPr>
          <a:lstStyle>
            <a:lvl1pPr marL="0" indent="0" algn="ctr">
              <a:buNone/>
              <a:defRPr sz="18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Clique para editar os estilos de texto Mestres</a:t>
            </a:r>
          </a:p>
        </p:txBody>
      </p:sp>
      <p:sp>
        <p:nvSpPr>
          <p:cNvPr id="5" name="Date Placeholder 4"/>
          <p:cNvSpPr>
            <a:spLocks noGrp="1"/>
          </p:cNvSpPr>
          <p:nvPr>
            <p:ph type="dt" sz="half" idx="10"/>
          </p:nvPr>
        </p:nvSpPr>
        <p:spPr>
          <a:xfrm>
            <a:off x="804672" y="320040"/>
            <a:ext cx="3657600" cy="320040"/>
          </a:xfrm>
        </p:spPr>
        <p:txBody>
          <a:bodyPr/>
          <a:lstStyle/>
          <a:p>
            <a:fld id="{554CFD77-7A28-4A34-AD25-4A2CBF47C2CF}" type="datetimeFigureOut">
              <a:rPr lang="pt-BR" smtClean="0"/>
              <a:t>21/06/2022</a:t>
            </a:fld>
            <a:endParaRPr lang="pt-BR"/>
          </a:p>
        </p:txBody>
      </p:sp>
      <p:sp>
        <p:nvSpPr>
          <p:cNvPr id="6" name="Footer Placeholder 5"/>
          <p:cNvSpPr>
            <a:spLocks noGrp="1"/>
          </p:cNvSpPr>
          <p:nvPr>
            <p:ph type="ftr" sz="quarter" idx="11"/>
          </p:nvPr>
        </p:nvSpPr>
        <p:spPr>
          <a:xfrm>
            <a:off x="804672" y="6227064"/>
            <a:ext cx="5942203" cy="320040"/>
          </a:xfrm>
        </p:spPr>
        <p:txBody>
          <a:bodyPr/>
          <a:lstStyle/>
          <a:p>
            <a:endParaRPr lang="pt-BR"/>
          </a:p>
        </p:txBody>
      </p:sp>
      <p:sp>
        <p:nvSpPr>
          <p:cNvPr id="7" name="Slide Number Placeholder 6"/>
          <p:cNvSpPr>
            <a:spLocks noGrp="1"/>
          </p:cNvSpPr>
          <p:nvPr>
            <p:ph type="sldNum" sz="quarter" idx="12"/>
          </p:nvPr>
        </p:nvSpPr>
        <p:spPr>
          <a:xfrm>
            <a:off x="5828377" y="320040"/>
            <a:ext cx="914400" cy="320040"/>
          </a:xfrm>
        </p:spPr>
        <p:txBody>
          <a:bodyPr/>
          <a:lstStyle/>
          <a:p>
            <a:fld id="{A5A92B34-C355-45F9-8FA7-542D4FE537E1}" type="slidenum">
              <a:rPr lang="pt-BR" smtClean="0"/>
              <a:t>‹nº›</a:t>
            </a:fld>
            <a:endParaRPr lang="pt-BR"/>
          </a:p>
        </p:txBody>
      </p:sp>
    </p:spTree>
    <p:extLst>
      <p:ext uri="{BB962C8B-B14F-4D97-AF65-F5344CB8AC3E}">
        <p14:creationId xmlns:p14="http://schemas.microsoft.com/office/powerpoint/2010/main" val="40122258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91161" y="2358391"/>
            <a:ext cx="3498667" cy="2456485"/>
          </a:xfrm>
          <a:prstGeom prst="rect">
            <a:avLst/>
          </a:prstGeom>
        </p:spPr>
        <p:txBody>
          <a:bodyPr vert="horz" lIns="228600" tIns="228600" rIns="228600" bIns="228600" rtlCol="0" anchor="ctr">
            <a:normAutofit/>
          </a:bodyPr>
          <a:lstStyle/>
          <a:p>
            <a:r>
              <a:rPr lang="pt-BR"/>
              <a:t>Clique para editar o título Mestre</a:t>
            </a:r>
            <a:endParaRPr lang="en-US" dirty="0"/>
          </a:p>
        </p:txBody>
      </p:sp>
      <p:sp>
        <p:nvSpPr>
          <p:cNvPr id="3" name="Text Placeholder 2"/>
          <p:cNvSpPr>
            <a:spLocks noGrp="1"/>
          </p:cNvSpPr>
          <p:nvPr>
            <p:ph type="body" idx="1"/>
          </p:nvPr>
        </p:nvSpPr>
        <p:spPr>
          <a:xfrm>
            <a:off x="5434982" y="794719"/>
            <a:ext cx="5950036" cy="5257090"/>
          </a:xfrm>
          <a:prstGeom prst="rect">
            <a:avLst/>
          </a:prstGeom>
        </p:spPr>
        <p:txBody>
          <a:bodyPr vert="horz" lIns="91440" tIns="45720" rIns="91440" bIns="45720" rtlCol="0">
            <a:normAutofit/>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2"/>
          </p:nvPr>
        </p:nvSpPr>
        <p:spPr>
          <a:xfrm>
            <a:off x="804672" y="320040"/>
            <a:ext cx="3657600" cy="320040"/>
          </a:xfrm>
          <a:prstGeom prst="rect">
            <a:avLst/>
          </a:prstGeom>
        </p:spPr>
        <p:txBody>
          <a:bodyPr vert="horz" lIns="91440" tIns="45720" rIns="91440" bIns="45720" rtlCol="0" anchor="ctr"/>
          <a:lstStyle>
            <a:lvl1pPr algn="l">
              <a:defRPr sz="1000">
                <a:solidFill>
                  <a:schemeClr val="tx1">
                    <a:tint val="75000"/>
                  </a:schemeClr>
                </a:solidFill>
              </a:defRPr>
            </a:lvl1pPr>
          </a:lstStyle>
          <a:p>
            <a:fld id="{554CFD77-7A28-4A34-AD25-4A2CBF47C2CF}" type="datetimeFigureOut">
              <a:rPr lang="pt-BR" smtClean="0"/>
              <a:t>21/06/2022</a:t>
            </a:fld>
            <a:endParaRPr lang="pt-BR"/>
          </a:p>
        </p:txBody>
      </p:sp>
      <p:sp>
        <p:nvSpPr>
          <p:cNvPr id="5" name="Footer Placeholder 4"/>
          <p:cNvSpPr>
            <a:spLocks noGrp="1"/>
          </p:cNvSpPr>
          <p:nvPr>
            <p:ph type="ftr" sz="quarter" idx="3"/>
          </p:nvPr>
        </p:nvSpPr>
        <p:spPr>
          <a:xfrm>
            <a:off x="804672" y="6227064"/>
            <a:ext cx="10588752" cy="320040"/>
          </a:xfrm>
          <a:prstGeom prst="rect">
            <a:avLst/>
          </a:prstGeom>
        </p:spPr>
        <p:txBody>
          <a:bodyPr vert="horz" lIns="91440" tIns="45720" rIns="91440" bIns="45720" rtlCol="0" anchor="ctr"/>
          <a:lstStyle>
            <a:lvl1pPr algn="r">
              <a:defRPr sz="1000">
                <a:solidFill>
                  <a:schemeClr val="tx1">
                    <a:tint val="75000"/>
                  </a:schemeClr>
                </a:solidFill>
              </a:defRPr>
            </a:lvl1pPr>
          </a:lstStyle>
          <a:p>
            <a:endParaRPr lang="pt-BR"/>
          </a:p>
        </p:txBody>
      </p:sp>
      <p:sp>
        <p:nvSpPr>
          <p:cNvPr id="6" name="Slide Number Placeholder 5"/>
          <p:cNvSpPr>
            <a:spLocks noGrp="1"/>
          </p:cNvSpPr>
          <p:nvPr>
            <p:ph type="sldNum" sz="quarter" idx="4"/>
          </p:nvPr>
        </p:nvSpPr>
        <p:spPr>
          <a:xfrm>
            <a:off x="10469880" y="320040"/>
            <a:ext cx="914400" cy="320040"/>
          </a:xfrm>
          <a:prstGeom prst="rect">
            <a:avLst/>
          </a:prstGeom>
        </p:spPr>
        <p:txBody>
          <a:bodyPr vert="horz" lIns="91440" tIns="45720" rIns="91440" bIns="45720" rtlCol="0" anchor="ctr"/>
          <a:lstStyle>
            <a:lvl1pPr algn="r">
              <a:defRPr sz="1000">
                <a:solidFill>
                  <a:schemeClr val="tx1">
                    <a:tint val="75000"/>
                  </a:schemeClr>
                </a:solidFill>
              </a:defRPr>
            </a:lvl1pPr>
          </a:lstStyle>
          <a:p>
            <a:fld id="{A5A92B34-C355-45F9-8FA7-542D4FE537E1}" type="slidenum">
              <a:rPr lang="pt-BR" smtClean="0"/>
              <a:t>‹nº›</a:t>
            </a:fld>
            <a:endParaRPr lang="pt-BR"/>
          </a:p>
        </p:txBody>
      </p:sp>
    </p:spTree>
    <p:extLst>
      <p:ext uri="{BB962C8B-B14F-4D97-AF65-F5344CB8AC3E}">
        <p14:creationId xmlns:p14="http://schemas.microsoft.com/office/powerpoint/2010/main" val="940674594"/>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Lst>
  <p:txStyles>
    <p:titleStyle>
      <a:lvl1pPr algn="ctr" defTabSz="914400" rtl="0" eaLnBrk="1" latinLnBrk="0" hangingPunct="1">
        <a:lnSpc>
          <a:spcPct val="85000"/>
        </a:lnSpc>
        <a:spcBef>
          <a:spcPct val="0"/>
        </a:spcBef>
        <a:buNone/>
        <a:defRPr sz="4000" b="0" i="0" kern="1200" cap="none" spc="-15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10000"/>
        <a:buFont typeface="Wingdings" panose="05000000000000000000" pitchFamily="2" charset="2"/>
        <a:buChar char="§"/>
        <a:defRPr sz="18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600" kern="120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4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B1266C99-3949-6BF2-48B5-42C156B0F353}"/>
              </a:ext>
            </a:extLst>
          </p:cNvPr>
          <p:cNvSpPr>
            <a:spLocks noGrp="1"/>
          </p:cNvSpPr>
          <p:nvPr>
            <p:ph type="ctrTitle"/>
          </p:nvPr>
        </p:nvSpPr>
        <p:spPr/>
        <p:txBody>
          <a:bodyPr/>
          <a:lstStyle/>
          <a:p>
            <a:r>
              <a:rPr lang="pt-BR" dirty="0"/>
              <a:t>Fundamentos de Direito Administrativo</a:t>
            </a:r>
          </a:p>
        </p:txBody>
      </p:sp>
      <p:sp>
        <p:nvSpPr>
          <p:cNvPr id="3" name="Subtítulo 2">
            <a:extLst>
              <a:ext uri="{FF2B5EF4-FFF2-40B4-BE49-F238E27FC236}">
                <a16:creationId xmlns:a16="http://schemas.microsoft.com/office/drawing/2014/main" xmlns="" id="{A1DD8D40-B7C8-7846-35E7-64C41C11821B}"/>
              </a:ext>
            </a:extLst>
          </p:cNvPr>
          <p:cNvSpPr>
            <a:spLocks noGrp="1"/>
          </p:cNvSpPr>
          <p:nvPr>
            <p:ph type="subTitle" idx="1"/>
          </p:nvPr>
        </p:nvSpPr>
        <p:spPr/>
        <p:txBody>
          <a:bodyPr/>
          <a:lstStyle/>
          <a:p>
            <a:endParaRPr lang="pt-BR" dirty="0"/>
          </a:p>
        </p:txBody>
      </p:sp>
    </p:spTree>
    <p:extLst>
      <p:ext uri="{BB962C8B-B14F-4D97-AF65-F5344CB8AC3E}">
        <p14:creationId xmlns:p14="http://schemas.microsoft.com/office/powerpoint/2010/main" val="33635558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741A60E5-346E-6B1D-1BAD-6EFBD59E62D4}"/>
              </a:ext>
            </a:extLst>
          </p:cNvPr>
          <p:cNvSpPr>
            <a:spLocks noGrp="1"/>
          </p:cNvSpPr>
          <p:nvPr>
            <p:ph type="title"/>
          </p:nvPr>
        </p:nvSpPr>
        <p:spPr/>
        <p:txBody>
          <a:bodyPr/>
          <a:lstStyle/>
          <a:p>
            <a:r>
              <a:rPr lang="pt-BR" dirty="0"/>
              <a:t>A Administração Pública</a:t>
            </a:r>
          </a:p>
        </p:txBody>
      </p:sp>
      <p:sp>
        <p:nvSpPr>
          <p:cNvPr id="3" name="Espaço Reservado para Conteúdo 2">
            <a:extLst>
              <a:ext uri="{FF2B5EF4-FFF2-40B4-BE49-F238E27FC236}">
                <a16:creationId xmlns:a16="http://schemas.microsoft.com/office/drawing/2014/main" xmlns="" id="{4E95A504-03C9-16FD-DFB6-9905716DF75C}"/>
              </a:ext>
            </a:extLst>
          </p:cNvPr>
          <p:cNvSpPr>
            <a:spLocks noGrp="1"/>
          </p:cNvSpPr>
          <p:nvPr>
            <p:ph idx="1"/>
          </p:nvPr>
        </p:nvSpPr>
        <p:spPr/>
        <p:txBody>
          <a:bodyPr/>
          <a:lstStyle/>
          <a:p>
            <a:pPr marL="0" indent="0">
              <a:buNone/>
            </a:pPr>
            <a:r>
              <a:rPr lang="pt-BR" dirty="0"/>
              <a:t>Característica: indivisibilidade do Estado </a:t>
            </a:r>
          </a:p>
          <a:p>
            <a:pPr marL="0" indent="0">
              <a:buNone/>
            </a:pPr>
            <a:endParaRPr lang="pt-BR" dirty="0"/>
          </a:p>
          <a:p>
            <a:pPr marL="0" indent="0">
              <a:buNone/>
            </a:pPr>
            <a:r>
              <a:rPr lang="pt-BR" dirty="0"/>
              <a:t>Funções do Estado:</a:t>
            </a:r>
          </a:p>
          <a:p>
            <a:pPr marL="514350" indent="-514350">
              <a:buAutoNum type="alphaLcParenR"/>
            </a:pPr>
            <a:r>
              <a:rPr lang="pt-BR" dirty="0"/>
              <a:t>Legislativa</a:t>
            </a:r>
          </a:p>
          <a:p>
            <a:pPr marL="514350" indent="-514350">
              <a:buFont typeface="Arial" panose="020B0604020202020204" pitchFamily="34" charset="0"/>
              <a:buAutoNum type="alphaLcParenR"/>
            </a:pPr>
            <a:r>
              <a:rPr lang="pt-BR" dirty="0"/>
              <a:t>Administrativa: função complementar</a:t>
            </a:r>
          </a:p>
          <a:p>
            <a:pPr marL="514350" indent="-514350">
              <a:buAutoNum type="alphaLcParenR"/>
            </a:pPr>
            <a:r>
              <a:rPr lang="pt-BR" dirty="0"/>
              <a:t>Jurisdicional: função subsidiária (estão sujeitos ao controle judicial todos os  atos administrativos que afetam direitos subjetivos)</a:t>
            </a:r>
          </a:p>
          <a:p>
            <a:pPr marL="0" indent="0">
              <a:buNone/>
            </a:pPr>
            <a:endParaRPr lang="pt-BR" dirty="0"/>
          </a:p>
          <a:p>
            <a:pPr marL="0" indent="0">
              <a:buNone/>
            </a:pPr>
            <a:endParaRPr lang="pt-BR" dirty="0"/>
          </a:p>
        </p:txBody>
      </p:sp>
    </p:spTree>
    <p:extLst>
      <p:ext uri="{BB962C8B-B14F-4D97-AF65-F5344CB8AC3E}">
        <p14:creationId xmlns:p14="http://schemas.microsoft.com/office/powerpoint/2010/main" val="25305397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B3894D77-9FA8-DF6B-9D84-9D907FC9274F}"/>
              </a:ext>
            </a:extLst>
          </p:cNvPr>
          <p:cNvSpPr>
            <a:spLocks noGrp="1"/>
          </p:cNvSpPr>
          <p:nvPr>
            <p:ph type="title"/>
          </p:nvPr>
        </p:nvSpPr>
        <p:spPr/>
        <p:txBody>
          <a:bodyPr>
            <a:normAutofit/>
          </a:bodyPr>
          <a:lstStyle/>
          <a:p>
            <a:r>
              <a:rPr lang="pt-BR" dirty="0"/>
              <a:t/>
            </a:r>
            <a:br>
              <a:rPr lang="pt-BR" dirty="0"/>
            </a:br>
            <a:r>
              <a:rPr lang="pt-BR" dirty="0"/>
              <a:t>Funções da Administração</a:t>
            </a:r>
          </a:p>
        </p:txBody>
      </p:sp>
      <p:sp>
        <p:nvSpPr>
          <p:cNvPr id="3" name="Espaço Reservado para Conteúdo 2">
            <a:extLst>
              <a:ext uri="{FF2B5EF4-FFF2-40B4-BE49-F238E27FC236}">
                <a16:creationId xmlns:a16="http://schemas.microsoft.com/office/drawing/2014/main" xmlns="" id="{33A08B49-D904-0888-7EAA-5A9E460B8795}"/>
              </a:ext>
            </a:extLst>
          </p:cNvPr>
          <p:cNvSpPr>
            <a:spLocks noGrp="1"/>
          </p:cNvSpPr>
          <p:nvPr>
            <p:ph idx="1"/>
          </p:nvPr>
        </p:nvSpPr>
        <p:spPr/>
        <p:txBody>
          <a:bodyPr/>
          <a:lstStyle/>
          <a:p>
            <a:pPr marL="0" indent="0">
              <a:buNone/>
            </a:pPr>
            <a:r>
              <a:rPr lang="pt-BR" dirty="0"/>
              <a:t>Função política:   Atribuição governamental (agentes políticos)</a:t>
            </a:r>
          </a:p>
          <a:p>
            <a:pPr marL="0" indent="0">
              <a:buNone/>
            </a:pPr>
            <a:r>
              <a:rPr lang="pt-BR" dirty="0"/>
              <a:t>		         Diretrizes governamentais</a:t>
            </a:r>
          </a:p>
          <a:p>
            <a:pPr marL="0" indent="0">
              <a:buNone/>
            </a:pPr>
            <a:r>
              <a:rPr lang="pt-BR" dirty="0"/>
              <a:t>		         Regulamentação (produtos: decretos, portarias)</a:t>
            </a:r>
          </a:p>
          <a:p>
            <a:pPr marL="0" indent="0">
              <a:buNone/>
            </a:pPr>
            <a:r>
              <a:rPr lang="pt-BR" dirty="0"/>
              <a:t>                                Políticas públicas (ações concretas destinadas a um      		         fim constitucional)</a:t>
            </a:r>
          </a:p>
          <a:p>
            <a:pPr marL="0" indent="0">
              <a:buNone/>
            </a:pPr>
            <a:endParaRPr lang="pt-BR" dirty="0"/>
          </a:p>
          <a:p>
            <a:pPr marL="0" indent="0">
              <a:buNone/>
            </a:pPr>
            <a:r>
              <a:rPr lang="pt-BR" dirty="0"/>
              <a:t>Função administrativa: gestão e execução das diretrizes 						       governamentais (servidores)</a:t>
            </a:r>
          </a:p>
        </p:txBody>
      </p:sp>
    </p:spTree>
    <p:extLst>
      <p:ext uri="{BB962C8B-B14F-4D97-AF65-F5344CB8AC3E}">
        <p14:creationId xmlns:p14="http://schemas.microsoft.com/office/powerpoint/2010/main" val="39459773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B3AC6E10-48B6-C7DD-A40B-9E3C994EC12D}"/>
              </a:ext>
            </a:extLst>
          </p:cNvPr>
          <p:cNvSpPr>
            <a:spLocks noGrp="1"/>
          </p:cNvSpPr>
          <p:nvPr>
            <p:ph type="title"/>
          </p:nvPr>
        </p:nvSpPr>
        <p:spPr/>
        <p:txBody>
          <a:bodyPr/>
          <a:lstStyle/>
          <a:p>
            <a:r>
              <a:rPr lang="pt-BR" dirty="0"/>
              <a:t>Atividades </a:t>
            </a:r>
            <a:r>
              <a:rPr lang="pt-BR" dirty="0" err="1"/>
              <a:t>adminstrativas</a:t>
            </a:r>
            <a:endParaRPr lang="pt-BR" dirty="0"/>
          </a:p>
        </p:txBody>
      </p:sp>
      <p:sp>
        <p:nvSpPr>
          <p:cNvPr id="3" name="Espaço Reservado para Conteúdo 2">
            <a:extLst>
              <a:ext uri="{FF2B5EF4-FFF2-40B4-BE49-F238E27FC236}">
                <a16:creationId xmlns:a16="http://schemas.microsoft.com/office/drawing/2014/main" xmlns="" id="{6D52F4AD-E718-5A2B-474F-452139E70E5A}"/>
              </a:ext>
            </a:extLst>
          </p:cNvPr>
          <p:cNvSpPr>
            <a:spLocks noGrp="1"/>
          </p:cNvSpPr>
          <p:nvPr>
            <p:ph idx="1"/>
          </p:nvPr>
        </p:nvSpPr>
        <p:spPr/>
        <p:txBody>
          <a:bodyPr/>
          <a:lstStyle/>
          <a:p>
            <a:r>
              <a:rPr lang="pt-BR" dirty="0"/>
              <a:t>Atividades de fomento econômico: incentivo à iniciativa privada; políticas voltadas ao desenvolvimento econômico e social</a:t>
            </a:r>
          </a:p>
          <a:p>
            <a:pPr marL="0" indent="0">
              <a:buNone/>
            </a:pPr>
            <a:endParaRPr lang="pt-BR" dirty="0"/>
          </a:p>
          <a:p>
            <a:r>
              <a:rPr lang="pt-BR" dirty="0"/>
              <a:t>Atividades de polícia administrativa: limitações/restrições a direitos individuais em benefício ao direito coletivo e interesse público</a:t>
            </a:r>
          </a:p>
          <a:p>
            <a:pPr marL="0" indent="0">
              <a:buNone/>
            </a:pPr>
            <a:endParaRPr lang="pt-BR" dirty="0"/>
          </a:p>
          <a:p>
            <a:r>
              <a:rPr lang="pt-BR" dirty="0"/>
              <a:t>Serviços públicos: atividades que por sua relevância são assumidas pelo Estado </a:t>
            </a:r>
            <a:r>
              <a:rPr lang="pt-BR" dirty="0">
                <a:solidFill>
                  <a:srgbClr val="FF0000"/>
                </a:solidFill>
              </a:rPr>
              <a:t>(Ver art. 21 da CF: quais são? O que falta?)</a:t>
            </a:r>
          </a:p>
        </p:txBody>
      </p:sp>
    </p:spTree>
    <p:extLst>
      <p:ext uri="{BB962C8B-B14F-4D97-AF65-F5344CB8AC3E}">
        <p14:creationId xmlns:p14="http://schemas.microsoft.com/office/powerpoint/2010/main" val="33317424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EFC2DF0C-BE81-4E40-6A45-10A136C0D5CA}"/>
              </a:ext>
            </a:extLst>
          </p:cNvPr>
          <p:cNvSpPr>
            <a:spLocks noGrp="1"/>
          </p:cNvSpPr>
          <p:nvPr>
            <p:ph type="title"/>
          </p:nvPr>
        </p:nvSpPr>
        <p:spPr/>
        <p:txBody>
          <a:bodyPr/>
          <a:lstStyle/>
          <a:p>
            <a:r>
              <a:rPr lang="pt-BR" dirty="0"/>
              <a:t>Características das atividades administrativas</a:t>
            </a:r>
          </a:p>
        </p:txBody>
      </p:sp>
      <p:sp>
        <p:nvSpPr>
          <p:cNvPr id="3" name="Espaço Reservado para Conteúdo 2">
            <a:extLst>
              <a:ext uri="{FF2B5EF4-FFF2-40B4-BE49-F238E27FC236}">
                <a16:creationId xmlns:a16="http://schemas.microsoft.com/office/drawing/2014/main" xmlns="" id="{DF2C051E-AA26-25E3-6D5B-01A0F7BB03CD}"/>
              </a:ext>
            </a:extLst>
          </p:cNvPr>
          <p:cNvSpPr>
            <a:spLocks noGrp="1"/>
          </p:cNvSpPr>
          <p:nvPr>
            <p:ph idx="1"/>
          </p:nvPr>
        </p:nvSpPr>
        <p:spPr/>
        <p:txBody>
          <a:bodyPr>
            <a:normAutofit/>
          </a:bodyPr>
          <a:lstStyle/>
          <a:p>
            <a:endParaRPr lang="pt-BR" dirty="0"/>
          </a:p>
          <a:p>
            <a:r>
              <a:rPr lang="pt-BR" dirty="0"/>
              <a:t>Atividade concreta: execução da lei administrativa</a:t>
            </a:r>
          </a:p>
          <a:p>
            <a:pPr marL="0" indent="0">
              <a:buNone/>
            </a:pPr>
            <a:endParaRPr lang="pt-BR" dirty="0"/>
          </a:p>
          <a:p>
            <a:r>
              <a:rPr lang="pt-BR" dirty="0"/>
              <a:t>Satisfação direta e imediata dos fins do Estado estabelecidos na Constituição e leis administrativas</a:t>
            </a:r>
          </a:p>
          <a:p>
            <a:pPr marL="0" indent="0">
              <a:buNone/>
            </a:pPr>
            <a:endParaRPr lang="pt-BR" dirty="0"/>
          </a:p>
          <a:p>
            <a:r>
              <a:rPr lang="pt-BR" dirty="0"/>
              <a:t>Condicionadas ao regime jurídico de direito público: legalidade estrita</a:t>
            </a:r>
          </a:p>
          <a:p>
            <a:pPr algn="ctr"/>
            <a:endParaRPr lang="pt-BR" dirty="0"/>
          </a:p>
          <a:p>
            <a:pPr marL="0" indent="0" algn="ctr">
              <a:buNone/>
            </a:pPr>
            <a:r>
              <a:rPr lang="pt-BR" dirty="0">
                <a:solidFill>
                  <a:srgbClr val="FF0000"/>
                </a:solidFill>
              </a:rPr>
              <a:t>Criar uma definição para ações administrativas</a:t>
            </a:r>
          </a:p>
        </p:txBody>
      </p:sp>
    </p:spTree>
    <p:extLst>
      <p:ext uri="{BB962C8B-B14F-4D97-AF65-F5344CB8AC3E}">
        <p14:creationId xmlns:p14="http://schemas.microsoft.com/office/powerpoint/2010/main" val="377380533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68D80220-1E91-06FF-3384-A0907348504C}"/>
              </a:ext>
            </a:extLst>
          </p:cNvPr>
          <p:cNvSpPr>
            <a:spLocks noGrp="1"/>
          </p:cNvSpPr>
          <p:nvPr>
            <p:ph type="title"/>
          </p:nvPr>
        </p:nvSpPr>
        <p:spPr/>
        <p:txBody>
          <a:bodyPr>
            <a:normAutofit fontScale="90000"/>
          </a:bodyPr>
          <a:lstStyle/>
          <a:p>
            <a:r>
              <a:rPr lang="pt-BR" dirty="0"/>
              <a:t>Administração Pública: Dimensão objetiva</a:t>
            </a:r>
          </a:p>
        </p:txBody>
      </p:sp>
      <p:sp>
        <p:nvSpPr>
          <p:cNvPr id="3" name="Espaço Reservado para Conteúdo 2">
            <a:extLst>
              <a:ext uri="{FF2B5EF4-FFF2-40B4-BE49-F238E27FC236}">
                <a16:creationId xmlns:a16="http://schemas.microsoft.com/office/drawing/2014/main" xmlns="" id="{7EACBC32-9668-7569-4D15-D180CD784B22}"/>
              </a:ext>
            </a:extLst>
          </p:cNvPr>
          <p:cNvSpPr>
            <a:spLocks noGrp="1"/>
          </p:cNvSpPr>
          <p:nvPr>
            <p:ph idx="1"/>
          </p:nvPr>
        </p:nvSpPr>
        <p:spPr/>
        <p:txBody>
          <a:bodyPr/>
          <a:lstStyle/>
          <a:p>
            <a:r>
              <a:rPr lang="pt-BR" dirty="0"/>
              <a:t>Concretamente a administração pública é composta por:</a:t>
            </a:r>
          </a:p>
          <a:p>
            <a:pPr marL="0" indent="0">
              <a:buNone/>
            </a:pPr>
            <a:endParaRPr lang="pt-BR" dirty="0"/>
          </a:p>
          <a:p>
            <a:pPr marL="514350" indent="-514350">
              <a:buAutoNum type="alphaLcParenR"/>
            </a:pPr>
            <a:r>
              <a:rPr lang="pt-BR" dirty="0"/>
              <a:t>Pessoas jurídicas  da Administração Pública Direta</a:t>
            </a:r>
          </a:p>
          <a:p>
            <a:pPr marL="514350" indent="-514350">
              <a:buAutoNum type="alphaLcParenR"/>
            </a:pPr>
            <a:r>
              <a:rPr lang="pt-BR" dirty="0"/>
              <a:t>Pessoas jurídicas da Administração Pública Indireta</a:t>
            </a:r>
          </a:p>
          <a:p>
            <a:pPr marL="514350" indent="-514350">
              <a:buAutoNum type="alphaLcParenR"/>
            </a:pPr>
            <a:r>
              <a:rPr lang="pt-BR" dirty="0"/>
              <a:t>Seus órgãos especializados</a:t>
            </a:r>
          </a:p>
          <a:p>
            <a:pPr marL="514350" indent="-514350">
              <a:buAutoNum type="alphaLcParenR"/>
            </a:pPr>
            <a:r>
              <a:rPr lang="pt-BR" dirty="0"/>
              <a:t>Seus agentes políticos e servidores públicos</a:t>
            </a:r>
          </a:p>
          <a:p>
            <a:pPr marL="514350" indent="-514350">
              <a:buAutoNum type="alphaLcParenR"/>
            </a:pPr>
            <a:r>
              <a:rPr lang="pt-BR" dirty="0"/>
              <a:t>Produtos das atividades administrativas (regulação administrativa)</a:t>
            </a:r>
          </a:p>
        </p:txBody>
      </p:sp>
    </p:spTree>
    <p:extLst>
      <p:ext uri="{BB962C8B-B14F-4D97-AF65-F5344CB8AC3E}">
        <p14:creationId xmlns:p14="http://schemas.microsoft.com/office/powerpoint/2010/main" val="137506646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F6BC67EC-297B-D809-16FA-E5509D3270B0}"/>
              </a:ext>
            </a:extLst>
          </p:cNvPr>
          <p:cNvSpPr>
            <a:spLocks noGrp="1"/>
          </p:cNvSpPr>
          <p:nvPr>
            <p:ph type="title"/>
          </p:nvPr>
        </p:nvSpPr>
        <p:spPr/>
        <p:txBody>
          <a:bodyPr>
            <a:normAutofit fontScale="90000"/>
          </a:bodyPr>
          <a:lstStyle/>
          <a:p>
            <a:r>
              <a:rPr lang="pt-BR" dirty="0"/>
              <a:t>Administração Pública: Dimensão Subjetiva</a:t>
            </a:r>
          </a:p>
        </p:txBody>
      </p:sp>
      <p:sp>
        <p:nvSpPr>
          <p:cNvPr id="3" name="Espaço Reservado para Conteúdo 2">
            <a:extLst>
              <a:ext uri="{FF2B5EF4-FFF2-40B4-BE49-F238E27FC236}">
                <a16:creationId xmlns:a16="http://schemas.microsoft.com/office/drawing/2014/main" xmlns="" id="{0F489BE3-6295-C780-0985-14F06FC79A83}"/>
              </a:ext>
            </a:extLst>
          </p:cNvPr>
          <p:cNvSpPr>
            <a:spLocks noGrp="1"/>
          </p:cNvSpPr>
          <p:nvPr>
            <p:ph idx="1"/>
          </p:nvPr>
        </p:nvSpPr>
        <p:spPr/>
        <p:txBody>
          <a:bodyPr>
            <a:normAutofit fontScale="77500" lnSpcReduction="20000"/>
          </a:bodyPr>
          <a:lstStyle/>
          <a:p>
            <a:r>
              <a:rPr lang="pt-BR" dirty="0"/>
              <a:t>Pessoas jurídicas que compõe a Administração</a:t>
            </a:r>
          </a:p>
          <a:p>
            <a:pPr marL="0" indent="0">
              <a:buNone/>
            </a:pPr>
            <a:r>
              <a:rPr lang="pt-BR" dirty="0"/>
              <a:t>Decreto-Lei n. 200, de 25 de fevereiro de 1967, que “dispõe sobre a organização da Administração Federal, estabelece diretrizes para a Reforma Administrativa e dá outras providências”.</a:t>
            </a:r>
          </a:p>
          <a:p>
            <a:pPr marL="0" indent="0">
              <a:buNone/>
            </a:pPr>
            <a:endParaRPr lang="pt-BR" dirty="0"/>
          </a:p>
          <a:p>
            <a:pPr marL="0" indent="0">
              <a:buNone/>
            </a:pPr>
            <a:r>
              <a:rPr lang="pt-BR" dirty="0"/>
              <a:t>Art. 4° A Administração Federal compreende:</a:t>
            </a:r>
          </a:p>
          <a:p>
            <a:pPr marL="0" indent="0">
              <a:buNone/>
            </a:pPr>
            <a:r>
              <a:rPr lang="pt-BR" dirty="0"/>
              <a:t>I - A Administração Direta, que se constitui dos serviços integrados na estrutura administrativa da Presidência da República e dos Ministérios.</a:t>
            </a:r>
          </a:p>
          <a:p>
            <a:pPr marL="0" indent="0">
              <a:buNone/>
            </a:pPr>
            <a:r>
              <a:rPr lang="pt-BR" dirty="0"/>
              <a:t> II - A Administração Indireta, que compreende as seguintes categorias de entidades, dotadas de personalidade jurídica própria:</a:t>
            </a:r>
          </a:p>
          <a:p>
            <a:pPr marL="0" indent="0">
              <a:buNone/>
            </a:pPr>
            <a:r>
              <a:rPr lang="pt-BR" dirty="0"/>
              <a:t>a) Autarquias;</a:t>
            </a:r>
          </a:p>
          <a:p>
            <a:pPr marL="0" indent="0">
              <a:buNone/>
            </a:pPr>
            <a:r>
              <a:rPr lang="pt-BR" dirty="0"/>
              <a:t>b) Empresas Públicas;</a:t>
            </a:r>
          </a:p>
          <a:p>
            <a:pPr marL="0" indent="0">
              <a:buNone/>
            </a:pPr>
            <a:r>
              <a:rPr lang="pt-BR" dirty="0"/>
              <a:t>c) Sociedades de Economia Mista.</a:t>
            </a:r>
          </a:p>
          <a:p>
            <a:pPr marL="0" indent="0">
              <a:buNone/>
            </a:pPr>
            <a:r>
              <a:rPr lang="pt-BR" dirty="0"/>
              <a:t>d) fundações públicas. </a:t>
            </a:r>
          </a:p>
          <a:p>
            <a:pPr marL="0" indent="0">
              <a:buNone/>
            </a:pPr>
            <a:r>
              <a:rPr lang="pt-BR" dirty="0"/>
              <a:t>Parágrafo único. As entidades compreendidas na Administração Indireta vinculam-se ao Ministério em cuja área de competência estiver enquadrada sua principal atividade.</a:t>
            </a:r>
          </a:p>
        </p:txBody>
      </p:sp>
    </p:spTree>
    <p:extLst>
      <p:ext uri="{BB962C8B-B14F-4D97-AF65-F5344CB8AC3E}">
        <p14:creationId xmlns:p14="http://schemas.microsoft.com/office/powerpoint/2010/main" val="208384172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5ADDBB78-7018-A12A-E628-1812DE5B9029}"/>
              </a:ext>
            </a:extLst>
          </p:cNvPr>
          <p:cNvSpPr>
            <a:spLocks noGrp="1"/>
          </p:cNvSpPr>
          <p:nvPr>
            <p:ph type="title"/>
          </p:nvPr>
        </p:nvSpPr>
        <p:spPr/>
        <p:txBody>
          <a:bodyPr>
            <a:normAutofit fontScale="90000"/>
          </a:bodyPr>
          <a:lstStyle/>
          <a:p>
            <a:r>
              <a:rPr lang="pt-BR" dirty="0"/>
              <a:t>Decreto-Lei n. 200, de 25 de fevereiro de 1967</a:t>
            </a:r>
          </a:p>
        </p:txBody>
      </p:sp>
      <p:sp>
        <p:nvSpPr>
          <p:cNvPr id="3" name="Espaço Reservado para Conteúdo 2">
            <a:extLst>
              <a:ext uri="{FF2B5EF4-FFF2-40B4-BE49-F238E27FC236}">
                <a16:creationId xmlns:a16="http://schemas.microsoft.com/office/drawing/2014/main" xmlns="" id="{429A4FC0-4548-F960-6AA4-3E440114501D}"/>
              </a:ext>
            </a:extLst>
          </p:cNvPr>
          <p:cNvSpPr>
            <a:spLocks noGrp="1"/>
          </p:cNvSpPr>
          <p:nvPr>
            <p:ph idx="1"/>
          </p:nvPr>
        </p:nvSpPr>
        <p:spPr/>
        <p:txBody>
          <a:bodyPr>
            <a:normAutofit fontScale="62500" lnSpcReduction="20000"/>
          </a:bodyPr>
          <a:lstStyle/>
          <a:p>
            <a:pPr marL="0" indent="0">
              <a:buNone/>
            </a:pPr>
            <a:r>
              <a:rPr lang="pt-BR" dirty="0"/>
              <a:t>Art. 5º Para os fins desta lei, considera-se:</a:t>
            </a:r>
          </a:p>
          <a:p>
            <a:pPr marL="0" indent="0">
              <a:buNone/>
            </a:pPr>
            <a:r>
              <a:rPr lang="pt-BR" dirty="0"/>
              <a:t>I - </a:t>
            </a:r>
            <a:r>
              <a:rPr lang="pt-BR" b="1" dirty="0"/>
              <a:t>Autarquia</a:t>
            </a:r>
            <a:r>
              <a:rPr lang="pt-BR" dirty="0"/>
              <a:t> - o serviço autônomo, criado por lei, com personalidade jurídica, patrimônio e receita próprios, para executar atividades típicas da Administração Pública, que requeiram, para seu melhor funcionamento, gestão administrativa e financeira descentralizada;</a:t>
            </a:r>
          </a:p>
          <a:p>
            <a:pPr marL="0" indent="0">
              <a:buNone/>
            </a:pPr>
            <a:r>
              <a:rPr lang="pt-BR" dirty="0"/>
              <a:t>II - </a:t>
            </a:r>
            <a:r>
              <a:rPr lang="pt-BR" b="1" dirty="0" err="1"/>
              <a:t>Emprêsa</a:t>
            </a:r>
            <a:r>
              <a:rPr lang="pt-BR" b="1" dirty="0"/>
              <a:t> Pública </a:t>
            </a:r>
            <a:r>
              <a:rPr lang="pt-BR" dirty="0"/>
              <a:t>- a entidade dotada de personalidade jurídica de direito privado, com patrimônio próprio e capital exclusivo da União, criado por lei para a exploração de atividade econômica que o </a:t>
            </a:r>
            <a:r>
              <a:rPr lang="pt-BR" dirty="0" err="1"/>
              <a:t>Govêrno</a:t>
            </a:r>
            <a:r>
              <a:rPr lang="pt-BR" dirty="0"/>
              <a:t> seja levado a exercer por </a:t>
            </a:r>
            <a:r>
              <a:rPr lang="pt-BR" dirty="0" err="1"/>
              <a:t>fôrça</a:t>
            </a:r>
            <a:r>
              <a:rPr lang="pt-BR" dirty="0"/>
              <a:t> de contingência ou de conveniência administrativa podendo revestir-se de qualquer das formas admitidas em direito;</a:t>
            </a:r>
          </a:p>
          <a:p>
            <a:pPr marL="0" indent="0">
              <a:buNone/>
            </a:pPr>
            <a:r>
              <a:rPr lang="pt-BR" dirty="0"/>
              <a:t>III - </a:t>
            </a:r>
            <a:r>
              <a:rPr lang="pt-BR" b="1" dirty="0"/>
              <a:t>Sociedade de Economia Mista </a:t>
            </a:r>
            <a:r>
              <a:rPr lang="pt-BR" dirty="0"/>
              <a:t>- a entidade dotada de personalidade jurídica de direito privado, criada por lei para a exploração de atividade econômica, sob a forma de sociedade anônima, cujas ações com direito a voto pertençam em sua maioria à União ou a entidade da Administração Indireta;</a:t>
            </a:r>
          </a:p>
          <a:p>
            <a:pPr marL="0" indent="0">
              <a:buNone/>
            </a:pPr>
            <a:r>
              <a:rPr lang="pt-BR" dirty="0"/>
              <a:t>IV - </a:t>
            </a:r>
            <a:r>
              <a:rPr lang="pt-BR" b="1" dirty="0"/>
              <a:t>Fundação Pública </a:t>
            </a:r>
            <a:r>
              <a:rPr lang="pt-BR" dirty="0"/>
              <a:t>- a entidade dotada de personalidade jurídica de direito privado, sem fins lucrativos, criada em virtude de autorização legislativa, para o desenvolvimento de atividades que não exijam execução por órgãos ou entidades de direito público, com autonomia administrativa, patrimônio próprio gerido pelos respectivos órgãos de direção, e funcionamento custeado por recursos da União e de outras fontes.</a:t>
            </a:r>
          </a:p>
          <a:p>
            <a:pPr marL="0" indent="0">
              <a:buNone/>
            </a:pPr>
            <a:r>
              <a:rPr lang="pt-BR" dirty="0"/>
              <a:t>§ 1º No caso do inciso III, quando a atividade for submetida a regime de monopólio estatal, a maioria acionária caberá apenas à União, em caráter permanente.</a:t>
            </a:r>
          </a:p>
          <a:p>
            <a:pPr marL="0" indent="0">
              <a:buNone/>
            </a:pPr>
            <a:r>
              <a:rPr lang="pt-BR" dirty="0"/>
              <a:t>§ 2º O Poder Executivo enquadrará as entidades da Administração Indireta existentes nas categorias constantes deste artigo.</a:t>
            </a:r>
          </a:p>
          <a:p>
            <a:pPr marL="0" indent="0">
              <a:buNone/>
            </a:pPr>
            <a:r>
              <a:rPr lang="pt-BR" dirty="0"/>
              <a:t>§ 3º As entidades de que trata o inciso IV deste artigo adquirem personalidade jurídica com a inscrição da escritura pública de sua constituição no Registro Civil de Pessoas Jurídicas, não se lhes aplicando as demais disposições do Código Civil concernentes às fundações.</a:t>
            </a:r>
          </a:p>
        </p:txBody>
      </p:sp>
    </p:spTree>
    <p:extLst>
      <p:ext uri="{BB962C8B-B14F-4D97-AF65-F5344CB8AC3E}">
        <p14:creationId xmlns:p14="http://schemas.microsoft.com/office/powerpoint/2010/main" val="222060210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08E89781-CE8D-357B-A4B9-72EFCABCCA32}"/>
              </a:ext>
            </a:extLst>
          </p:cNvPr>
          <p:cNvSpPr>
            <a:spLocks noGrp="1"/>
          </p:cNvSpPr>
          <p:nvPr>
            <p:ph type="title"/>
          </p:nvPr>
        </p:nvSpPr>
        <p:spPr/>
        <p:txBody>
          <a:bodyPr>
            <a:normAutofit fontScale="90000"/>
          </a:bodyPr>
          <a:lstStyle/>
          <a:p>
            <a:r>
              <a:rPr lang="pt-BR" dirty="0"/>
              <a:t>Regime Jurídico Administrativo (Constituição Federal): </a:t>
            </a:r>
            <a:r>
              <a:rPr lang="pt-BR" b="1" dirty="0"/>
              <a:t>vertente liberal</a:t>
            </a:r>
          </a:p>
        </p:txBody>
      </p:sp>
      <p:sp>
        <p:nvSpPr>
          <p:cNvPr id="3" name="Espaço Reservado para Conteúdo 2">
            <a:extLst>
              <a:ext uri="{FF2B5EF4-FFF2-40B4-BE49-F238E27FC236}">
                <a16:creationId xmlns:a16="http://schemas.microsoft.com/office/drawing/2014/main" xmlns="" id="{A09FEB72-538E-6D69-EE90-32FE44109579}"/>
              </a:ext>
            </a:extLst>
          </p:cNvPr>
          <p:cNvSpPr>
            <a:spLocks noGrp="1"/>
          </p:cNvSpPr>
          <p:nvPr>
            <p:ph idx="1"/>
          </p:nvPr>
        </p:nvSpPr>
        <p:spPr/>
        <p:txBody>
          <a:bodyPr/>
          <a:lstStyle/>
          <a:p>
            <a:r>
              <a:rPr lang="pt-BR" dirty="0"/>
              <a:t>Art. 173. Ressalvados os casos previstos nesta Constituição, a exploração direta de atividade econômica pelo Estado só será permitida quando necessária aos imperativos da segurança nacional ou a relevante interesse coletivo, conforme definidos em lei.</a:t>
            </a:r>
          </a:p>
          <a:p>
            <a:endParaRPr lang="pt-BR" dirty="0"/>
          </a:p>
          <a:p>
            <a:r>
              <a:rPr lang="pt-BR" dirty="0"/>
              <a:t>§ 1º A lei estabelecerá o estatuto jurídico da empresa pública, da sociedade de economia mista e de suas subsidiárias que explorem atividade econômica de produção ou comercialização de bens ou de prestação de serviços, dispondo sobre:</a:t>
            </a:r>
          </a:p>
          <a:p>
            <a:endParaRPr lang="pt-BR" dirty="0"/>
          </a:p>
        </p:txBody>
      </p:sp>
    </p:spTree>
    <p:extLst>
      <p:ext uri="{BB962C8B-B14F-4D97-AF65-F5344CB8AC3E}">
        <p14:creationId xmlns:p14="http://schemas.microsoft.com/office/powerpoint/2010/main" val="74566713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23C9A0F3-AF65-B033-23CE-ABFDC8CD7A97}"/>
              </a:ext>
            </a:extLst>
          </p:cNvPr>
          <p:cNvSpPr>
            <a:spLocks noGrp="1"/>
          </p:cNvSpPr>
          <p:nvPr>
            <p:ph type="title"/>
          </p:nvPr>
        </p:nvSpPr>
        <p:spPr/>
        <p:txBody>
          <a:bodyPr/>
          <a:lstStyle/>
          <a:p>
            <a:r>
              <a:rPr lang="pt-BR" dirty="0"/>
              <a:t>Art. 173 (continuação)</a:t>
            </a:r>
          </a:p>
        </p:txBody>
      </p:sp>
      <p:sp>
        <p:nvSpPr>
          <p:cNvPr id="3" name="Espaço Reservado para Conteúdo 2">
            <a:extLst>
              <a:ext uri="{FF2B5EF4-FFF2-40B4-BE49-F238E27FC236}">
                <a16:creationId xmlns:a16="http://schemas.microsoft.com/office/drawing/2014/main" xmlns="" id="{64EB5F75-7AE8-99D6-50A0-B968FBAF305C}"/>
              </a:ext>
            </a:extLst>
          </p:cNvPr>
          <p:cNvSpPr>
            <a:spLocks noGrp="1"/>
          </p:cNvSpPr>
          <p:nvPr>
            <p:ph idx="1"/>
          </p:nvPr>
        </p:nvSpPr>
        <p:spPr/>
        <p:txBody>
          <a:bodyPr>
            <a:normAutofit fontScale="85000" lnSpcReduction="10000"/>
          </a:bodyPr>
          <a:lstStyle/>
          <a:p>
            <a:pPr marL="0" indent="0">
              <a:buNone/>
            </a:pPr>
            <a:r>
              <a:rPr lang="pt-BR" dirty="0"/>
              <a:t>I - sua função social e formas de fiscalização pelo Estado e pela sociedade</a:t>
            </a:r>
          </a:p>
          <a:p>
            <a:endParaRPr lang="pt-BR" dirty="0"/>
          </a:p>
          <a:p>
            <a:pPr marL="0" indent="0">
              <a:buNone/>
            </a:pPr>
            <a:r>
              <a:rPr lang="pt-BR" dirty="0"/>
              <a:t>II - a sujeição ao regime jurídico próprio das empresas privadas, inclusive quanto aos direitos e obrigações civis, comerciais, trabalhistas e tributários;         </a:t>
            </a:r>
          </a:p>
          <a:p>
            <a:endParaRPr lang="pt-BR" dirty="0"/>
          </a:p>
          <a:p>
            <a:pPr marL="0" indent="0">
              <a:buNone/>
            </a:pPr>
            <a:r>
              <a:rPr lang="pt-BR" dirty="0"/>
              <a:t>III - licitação e contratação de obras, serviços, compras e alienações, observados os princípios da administração pública</a:t>
            </a:r>
          </a:p>
          <a:p>
            <a:pPr marL="0" indent="0">
              <a:buNone/>
            </a:pPr>
            <a:endParaRPr lang="pt-BR" dirty="0"/>
          </a:p>
          <a:p>
            <a:pPr marL="0" indent="0">
              <a:buNone/>
            </a:pPr>
            <a:r>
              <a:rPr lang="pt-BR" dirty="0"/>
              <a:t>IV - a constituição e o funcionamento dos conselhos de administração e fiscal, com a participação de acionistas minoritários</a:t>
            </a:r>
          </a:p>
          <a:p>
            <a:endParaRPr lang="pt-BR" dirty="0"/>
          </a:p>
          <a:p>
            <a:pPr marL="0" indent="0">
              <a:buNone/>
            </a:pPr>
            <a:r>
              <a:rPr lang="pt-BR" dirty="0"/>
              <a:t>V - os mandatos, a avaliação de desempenho e a responsabilidade dos administradores.</a:t>
            </a:r>
          </a:p>
        </p:txBody>
      </p:sp>
    </p:spTree>
    <p:extLst>
      <p:ext uri="{BB962C8B-B14F-4D97-AF65-F5344CB8AC3E}">
        <p14:creationId xmlns:p14="http://schemas.microsoft.com/office/powerpoint/2010/main" val="370295102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1220F951-2226-7FA3-6B12-6DE816693EB3}"/>
              </a:ext>
            </a:extLst>
          </p:cNvPr>
          <p:cNvSpPr>
            <a:spLocks noGrp="1"/>
          </p:cNvSpPr>
          <p:nvPr>
            <p:ph type="title"/>
          </p:nvPr>
        </p:nvSpPr>
        <p:spPr/>
        <p:txBody>
          <a:bodyPr/>
          <a:lstStyle/>
          <a:p>
            <a:r>
              <a:rPr lang="pt-BR" dirty="0"/>
              <a:t>Art. 173 (continuação)</a:t>
            </a:r>
          </a:p>
        </p:txBody>
      </p:sp>
      <p:sp>
        <p:nvSpPr>
          <p:cNvPr id="3" name="Espaço Reservado para Conteúdo 2">
            <a:extLst>
              <a:ext uri="{FF2B5EF4-FFF2-40B4-BE49-F238E27FC236}">
                <a16:creationId xmlns:a16="http://schemas.microsoft.com/office/drawing/2014/main" xmlns="" id="{38F2E76D-2474-D864-1C20-ED34C1B923DA}"/>
              </a:ext>
            </a:extLst>
          </p:cNvPr>
          <p:cNvSpPr>
            <a:spLocks noGrp="1"/>
          </p:cNvSpPr>
          <p:nvPr>
            <p:ph idx="1"/>
          </p:nvPr>
        </p:nvSpPr>
        <p:spPr/>
        <p:txBody>
          <a:bodyPr>
            <a:normAutofit fontScale="92500" lnSpcReduction="20000"/>
          </a:bodyPr>
          <a:lstStyle/>
          <a:p>
            <a:pPr marL="0" indent="0">
              <a:buNone/>
            </a:pPr>
            <a:r>
              <a:rPr lang="pt-BR" dirty="0"/>
              <a:t>§ 2º As empresas públicas e as sociedades de economia mista não poderão gozar de privilégios fiscais não extensivos às do setor privado.</a:t>
            </a:r>
          </a:p>
          <a:p>
            <a:endParaRPr lang="pt-BR" dirty="0"/>
          </a:p>
          <a:p>
            <a:pPr marL="0" indent="0">
              <a:buNone/>
            </a:pPr>
            <a:r>
              <a:rPr lang="pt-BR" dirty="0"/>
              <a:t>§ 3º A lei regulamentará as relações da empresa pública com o Estado e a sociedade.</a:t>
            </a:r>
          </a:p>
          <a:p>
            <a:endParaRPr lang="pt-BR" dirty="0"/>
          </a:p>
          <a:p>
            <a:pPr marL="0" indent="0">
              <a:buNone/>
            </a:pPr>
            <a:r>
              <a:rPr lang="pt-BR" dirty="0"/>
              <a:t>§ 4º A lei reprimirá o abuso do poder econômico que vise à dominação dos mercados, à eliminação da concorrência e ao aumento arbitrário dos lucros.</a:t>
            </a:r>
          </a:p>
          <a:p>
            <a:endParaRPr lang="pt-BR" dirty="0"/>
          </a:p>
          <a:p>
            <a:pPr marL="0" indent="0">
              <a:buNone/>
            </a:pPr>
            <a:r>
              <a:rPr lang="pt-BR" dirty="0"/>
              <a:t>§ 5º A lei, sem prejuízo da responsabilidade individual dos dirigentes da pessoa jurídica, estabelecerá a responsabilidade desta, sujeitando-a às punições compatíveis com sua natureza, nos atos praticados contra a ordem econômica e financeira e contra a economia popular.</a:t>
            </a:r>
          </a:p>
        </p:txBody>
      </p:sp>
    </p:spTree>
    <p:extLst>
      <p:ext uri="{BB962C8B-B14F-4D97-AF65-F5344CB8AC3E}">
        <p14:creationId xmlns:p14="http://schemas.microsoft.com/office/powerpoint/2010/main" val="40898105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22F9B11F-A523-3C57-9651-C983C7B32FF7}"/>
              </a:ext>
            </a:extLst>
          </p:cNvPr>
          <p:cNvSpPr>
            <a:spLocks noGrp="1"/>
          </p:cNvSpPr>
          <p:nvPr>
            <p:ph type="title"/>
          </p:nvPr>
        </p:nvSpPr>
        <p:spPr/>
        <p:txBody>
          <a:bodyPr/>
          <a:lstStyle/>
          <a:p>
            <a:r>
              <a:rPr lang="pt-BR" dirty="0"/>
              <a:t>Antecedentes históricos</a:t>
            </a:r>
          </a:p>
        </p:txBody>
      </p:sp>
      <p:sp>
        <p:nvSpPr>
          <p:cNvPr id="3" name="Espaço Reservado para Conteúdo 2">
            <a:extLst>
              <a:ext uri="{FF2B5EF4-FFF2-40B4-BE49-F238E27FC236}">
                <a16:creationId xmlns:a16="http://schemas.microsoft.com/office/drawing/2014/main" xmlns="" id="{FDBE6F54-6636-D939-2BBA-764EF329BEB2}"/>
              </a:ext>
            </a:extLst>
          </p:cNvPr>
          <p:cNvSpPr>
            <a:spLocks noGrp="1"/>
          </p:cNvSpPr>
          <p:nvPr>
            <p:ph idx="1"/>
          </p:nvPr>
        </p:nvSpPr>
        <p:spPr/>
        <p:txBody>
          <a:bodyPr/>
          <a:lstStyle/>
          <a:p>
            <a:pPr marL="0" indent="0">
              <a:buNone/>
            </a:pPr>
            <a:endParaRPr lang="pt-BR" dirty="0"/>
          </a:p>
          <a:p>
            <a:r>
              <a:rPr lang="pt-BR" dirty="0"/>
              <a:t>Justiniano</a:t>
            </a:r>
          </a:p>
          <a:p>
            <a:endParaRPr lang="pt-BR" dirty="0"/>
          </a:p>
          <a:p>
            <a:r>
              <a:rPr lang="pt-BR" dirty="0"/>
              <a:t>Medievo</a:t>
            </a:r>
          </a:p>
          <a:p>
            <a:endParaRPr lang="pt-BR" dirty="0"/>
          </a:p>
          <a:p>
            <a:r>
              <a:rPr lang="pt-BR" dirty="0"/>
              <a:t>Absolutismo</a:t>
            </a:r>
          </a:p>
          <a:p>
            <a:endParaRPr lang="pt-BR" dirty="0"/>
          </a:p>
          <a:p>
            <a:r>
              <a:rPr lang="pt-BR" dirty="0"/>
              <a:t>Modernidade – Estado de Direito e Estado Constitucional (sec. XIX)</a:t>
            </a:r>
          </a:p>
        </p:txBody>
      </p:sp>
    </p:spTree>
    <p:extLst>
      <p:ext uri="{BB962C8B-B14F-4D97-AF65-F5344CB8AC3E}">
        <p14:creationId xmlns:p14="http://schemas.microsoft.com/office/powerpoint/2010/main" val="205282682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E4045500-1E78-8ADB-CA39-38C127992707}"/>
              </a:ext>
            </a:extLst>
          </p:cNvPr>
          <p:cNvSpPr>
            <a:spLocks noGrp="1"/>
          </p:cNvSpPr>
          <p:nvPr>
            <p:ph type="title"/>
          </p:nvPr>
        </p:nvSpPr>
        <p:spPr/>
        <p:txBody>
          <a:bodyPr/>
          <a:lstStyle/>
          <a:p>
            <a:r>
              <a:rPr lang="pt-BR" dirty="0"/>
              <a:t>Constituição Federal</a:t>
            </a:r>
          </a:p>
        </p:txBody>
      </p:sp>
      <p:sp>
        <p:nvSpPr>
          <p:cNvPr id="3" name="Espaço Reservado para Conteúdo 2">
            <a:extLst>
              <a:ext uri="{FF2B5EF4-FFF2-40B4-BE49-F238E27FC236}">
                <a16:creationId xmlns:a16="http://schemas.microsoft.com/office/drawing/2014/main" xmlns="" id="{3D00E3D9-0D50-0196-9718-7223B77B7768}"/>
              </a:ext>
            </a:extLst>
          </p:cNvPr>
          <p:cNvSpPr>
            <a:spLocks noGrp="1"/>
          </p:cNvSpPr>
          <p:nvPr>
            <p:ph idx="1"/>
          </p:nvPr>
        </p:nvSpPr>
        <p:spPr/>
        <p:txBody>
          <a:bodyPr>
            <a:normAutofit fontScale="62500" lnSpcReduction="20000"/>
          </a:bodyPr>
          <a:lstStyle/>
          <a:p>
            <a:r>
              <a:rPr lang="pt-BR" dirty="0"/>
              <a:t>Art. 174. Como agente normativo e regulador da atividade econômica, o Estado exercerá, na forma da lei, as funções de fiscalização, incentivo e planejamento, sendo este determinante para o setor público e indicativo para o setor privado</a:t>
            </a:r>
            <a:r>
              <a:rPr lang="pt-BR" b="1" dirty="0"/>
              <a:t>.         (Vide Lei nº 13.874, de 2019: Declaração de Direitos da Liberdade Econômica e as garantias de livre-mercado)</a:t>
            </a:r>
          </a:p>
          <a:p>
            <a:endParaRPr lang="pt-BR" dirty="0"/>
          </a:p>
          <a:p>
            <a:pPr marL="0" indent="0">
              <a:buNone/>
            </a:pPr>
            <a:r>
              <a:rPr lang="pt-BR" dirty="0"/>
              <a:t>§ 1º A lei estabelecerá as diretrizes e bases do planejamento do desenvolvimento nacional equilibrado, o qual incorporará e compatibilizará os planos nacionais e regionais de desenvolvimento.</a:t>
            </a:r>
          </a:p>
          <a:p>
            <a:endParaRPr lang="pt-BR" dirty="0"/>
          </a:p>
          <a:p>
            <a:pPr marL="0" indent="0">
              <a:buNone/>
            </a:pPr>
            <a:r>
              <a:rPr lang="pt-BR" dirty="0"/>
              <a:t>§ 2º A lei apoiará e estimulará o cooperativismo e outras formas de associativismo.</a:t>
            </a:r>
          </a:p>
          <a:p>
            <a:endParaRPr lang="pt-BR" dirty="0"/>
          </a:p>
          <a:p>
            <a:pPr marL="0" indent="0">
              <a:buNone/>
            </a:pPr>
            <a:r>
              <a:rPr lang="pt-BR" dirty="0"/>
              <a:t>§ 3º O Estado favorecerá a organização da atividade garimpeira em cooperativas, levando em conta a proteção do meio ambiente e a promoção econômico-social dos garimpeiros.</a:t>
            </a:r>
          </a:p>
          <a:p>
            <a:endParaRPr lang="pt-BR" dirty="0"/>
          </a:p>
          <a:p>
            <a:pPr marL="0" indent="0">
              <a:buNone/>
            </a:pPr>
            <a:r>
              <a:rPr lang="pt-BR" dirty="0"/>
              <a:t>§ 4º As cooperativas a que se refere o parágrafo anterior terão prioridade na autorização ou concessão para pesquisa e lavra dos recursos e jazidas de minerais garimpáveis, nas áreas onde estejam atuando, e naquelas fixadas de acordo com o art. 21, XXV, na forma da lei</a:t>
            </a:r>
          </a:p>
        </p:txBody>
      </p:sp>
    </p:spTree>
    <p:extLst>
      <p:ext uri="{BB962C8B-B14F-4D97-AF65-F5344CB8AC3E}">
        <p14:creationId xmlns:p14="http://schemas.microsoft.com/office/powerpoint/2010/main" val="419600281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C38DEC5C-A60A-AEB2-640F-69AA75BDBE8B}"/>
              </a:ext>
            </a:extLst>
          </p:cNvPr>
          <p:cNvSpPr>
            <a:spLocks noGrp="1"/>
          </p:cNvSpPr>
          <p:nvPr>
            <p:ph type="title"/>
          </p:nvPr>
        </p:nvSpPr>
        <p:spPr/>
        <p:txBody>
          <a:bodyPr/>
          <a:lstStyle/>
          <a:p>
            <a:r>
              <a:rPr lang="pt-BR" dirty="0"/>
              <a:t>Constituição Federal (art. 175)</a:t>
            </a:r>
          </a:p>
        </p:txBody>
      </p:sp>
      <p:sp>
        <p:nvSpPr>
          <p:cNvPr id="3" name="Espaço Reservado para Conteúdo 2">
            <a:extLst>
              <a:ext uri="{FF2B5EF4-FFF2-40B4-BE49-F238E27FC236}">
                <a16:creationId xmlns:a16="http://schemas.microsoft.com/office/drawing/2014/main" xmlns="" id="{355C7B02-081D-00B6-DBB3-E80FE4F453AE}"/>
              </a:ext>
            </a:extLst>
          </p:cNvPr>
          <p:cNvSpPr>
            <a:spLocks noGrp="1"/>
          </p:cNvSpPr>
          <p:nvPr>
            <p:ph idx="1"/>
          </p:nvPr>
        </p:nvSpPr>
        <p:spPr/>
        <p:txBody>
          <a:bodyPr>
            <a:normAutofit fontScale="85000" lnSpcReduction="20000"/>
          </a:bodyPr>
          <a:lstStyle/>
          <a:p>
            <a:pPr marL="0" indent="0">
              <a:buNone/>
            </a:pPr>
            <a:r>
              <a:rPr lang="pt-BR" dirty="0"/>
              <a:t>Art. 175. Incumbe ao Poder Público, na forma da lei, </a:t>
            </a:r>
            <a:r>
              <a:rPr lang="pt-BR" b="1" dirty="0"/>
              <a:t>diretamente ou sob regime de concessão ou permissão</a:t>
            </a:r>
            <a:r>
              <a:rPr lang="pt-BR" dirty="0"/>
              <a:t>, sempre através de licitação, a prestação de serviços públicos.</a:t>
            </a:r>
          </a:p>
          <a:p>
            <a:endParaRPr lang="pt-BR" dirty="0"/>
          </a:p>
          <a:p>
            <a:pPr marL="0" indent="0">
              <a:buNone/>
            </a:pPr>
            <a:r>
              <a:rPr lang="pt-BR" dirty="0"/>
              <a:t>Parágrafo único. A lei disporá sobre:</a:t>
            </a:r>
          </a:p>
          <a:p>
            <a:endParaRPr lang="pt-BR" dirty="0"/>
          </a:p>
          <a:p>
            <a:pPr marL="0" indent="0">
              <a:buNone/>
            </a:pPr>
            <a:r>
              <a:rPr lang="pt-BR" dirty="0"/>
              <a:t>I - o regime das empresas concessionárias e permissionárias de serviços públicos, o caráter especial de seu contrato e de sua prorrogação, bem como as condições de caducidade, fiscalização e rescisão da concessão ou permissão;</a:t>
            </a:r>
          </a:p>
          <a:p>
            <a:endParaRPr lang="pt-BR" dirty="0"/>
          </a:p>
          <a:p>
            <a:pPr marL="0" indent="0">
              <a:buNone/>
            </a:pPr>
            <a:r>
              <a:rPr lang="pt-BR" dirty="0"/>
              <a:t>II - os direitos dos usuários;</a:t>
            </a:r>
          </a:p>
          <a:p>
            <a:endParaRPr lang="pt-BR" dirty="0"/>
          </a:p>
          <a:p>
            <a:pPr marL="0" indent="0">
              <a:buNone/>
            </a:pPr>
            <a:r>
              <a:rPr lang="pt-BR" dirty="0"/>
              <a:t>III - política tarifária;</a:t>
            </a:r>
          </a:p>
          <a:p>
            <a:endParaRPr lang="pt-BR" dirty="0"/>
          </a:p>
          <a:p>
            <a:pPr marL="0" indent="0">
              <a:buNone/>
            </a:pPr>
            <a:r>
              <a:rPr lang="pt-BR" dirty="0"/>
              <a:t>IV - a obrigação de manter serviço adequado.</a:t>
            </a:r>
          </a:p>
        </p:txBody>
      </p:sp>
    </p:spTree>
    <p:extLst>
      <p:ext uri="{BB962C8B-B14F-4D97-AF65-F5344CB8AC3E}">
        <p14:creationId xmlns:p14="http://schemas.microsoft.com/office/powerpoint/2010/main" val="265985548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643944EE-7D7E-F7CE-C8C1-24B0CDAFBC40}"/>
              </a:ext>
            </a:extLst>
          </p:cNvPr>
          <p:cNvSpPr>
            <a:spLocks noGrp="1"/>
          </p:cNvSpPr>
          <p:nvPr>
            <p:ph type="title"/>
          </p:nvPr>
        </p:nvSpPr>
        <p:spPr/>
        <p:txBody>
          <a:bodyPr/>
          <a:lstStyle/>
          <a:p>
            <a:r>
              <a:rPr lang="pt-BR" dirty="0"/>
              <a:t>Princípios da Administração Pública</a:t>
            </a:r>
          </a:p>
        </p:txBody>
      </p:sp>
      <p:sp>
        <p:nvSpPr>
          <p:cNvPr id="3" name="Espaço Reservado para Conteúdo 2">
            <a:extLst>
              <a:ext uri="{FF2B5EF4-FFF2-40B4-BE49-F238E27FC236}">
                <a16:creationId xmlns:a16="http://schemas.microsoft.com/office/drawing/2014/main" xmlns="" id="{740EB78E-9FAA-4C8D-4832-DCB21BCAEF92}"/>
              </a:ext>
            </a:extLst>
          </p:cNvPr>
          <p:cNvSpPr>
            <a:spLocks noGrp="1"/>
          </p:cNvSpPr>
          <p:nvPr>
            <p:ph idx="1"/>
          </p:nvPr>
        </p:nvSpPr>
        <p:spPr/>
        <p:txBody>
          <a:bodyPr/>
          <a:lstStyle/>
          <a:p>
            <a:pPr marL="0" indent="0" algn="ctr">
              <a:buNone/>
            </a:pPr>
            <a:r>
              <a:rPr lang="pt-BR" b="1" dirty="0"/>
              <a:t>Principio da Legalidade</a:t>
            </a:r>
            <a:r>
              <a:rPr lang="pt-BR" dirty="0"/>
              <a:t>: proteção às liberdades individuais</a:t>
            </a:r>
          </a:p>
          <a:p>
            <a:pPr algn="ctr"/>
            <a:endParaRPr lang="pt-BR" dirty="0"/>
          </a:p>
          <a:p>
            <a:pPr marL="0" indent="0" algn="ctr">
              <a:buNone/>
            </a:pPr>
            <a:endParaRPr lang="pt-BR" dirty="0"/>
          </a:p>
          <a:p>
            <a:pPr marL="0" indent="0" algn="ctr">
              <a:buNone/>
            </a:pPr>
            <a:r>
              <a:rPr lang="pt-BR" i="1" dirty="0"/>
              <a:t>versus</a:t>
            </a:r>
            <a:r>
              <a:rPr lang="pt-BR" dirty="0"/>
              <a:t> </a:t>
            </a:r>
          </a:p>
          <a:p>
            <a:pPr marL="0" indent="0" algn="ctr">
              <a:buNone/>
            </a:pPr>
            <a:endParaRPr lang="pt-BR" dirty="0"/>
          </a:p>
          <a:p>
            <a:pPr marL="0" indent="0" algn="ctr">
              <a:buNone/>
            </a:pPr>
            <a:r>
              <a:rPr lang="pt-BR" b="1" dirty="0"/>
              <a:t>Princípio da supremacia do interesse público</a:t>
            </a:r>
            <a:r>
              <a:rPr lang="pt-BR" dirty="0"/>
              <a:t>: prerrogativas da Administração </a:t>
            </a:r>
          </a:p>
        </p:txBody>
      </p:sp>
    </p:spTree>
    <p:extLst>
      <p:ext uri="{BB962C8B-B14F-4D97-AF65-F5344CB8AC3E}">
        <p14:creationId xmlns:p14="http://schemas.microsoft.com/office/powerpoint/2010/main" val="29084304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996DD1A9-8654-40C7-8457-1F6BFDFFF8B7}"/>
              </a:ext>
            </a:extLst>
          </p:cNvPr>
          <p:cNvSpPr>
            <a:spLocks noGrp="1"/>
          </p:cNvSpPr>
          <p:nvPr>
            <p:ph type="title"/>
          </p:nvPr>
        </p:nvSpPr>
        <p:spPr/>
        <p:txBody>
          <a:bodyPr>
            <a:normAutofit fontScale="90000"/>
          </a:bodyPr>
          <a:lstStyle/>
          <a:p>
            <a:r>
              <a:rPr lang="pt-BR" dirty="0">
                <a:solidFill>
                  <a:schemeClr val="bg1">
                    <a:lumMod val="95000"/>
                  </a:schemeClr>
                </a:solidFill>
              </a:rPr>
              <a:t>Legalidade: </a:t>
            </a:r>
            <a:r>
              <a:rPr lang="pt-BR" dirty="0"/>
              <a:t>a vontade decorre exclusivamente da lei (legalidade estrita)</a:t>
            </a:r>
          </a:p>
        </p:txBody>
      </p:sp>
      <p:sp>
        <p:nvSpPr>
          <p:cNvPr id="3" name="Espaço Reservado para Conteúdo 2">
            <a:extLst>
              <a:ext uri="{FF2B5EF4-FFF2-40B4-BE49-F238E27FC236}">
                <a16:creationId xmlns:a16="http://schemas.microsoft.com/office/drawing/2014/main" xmlns="" id="{B2F24C22-6BEE-9E0F-FA47-E1B3C0797DD9}"/>
              </a:ext>
            </a:extLst>
          </p:cNvPr>
          <p:cNvSpPr>
            <a:spLocks noGrp="1"/>
          </p:cNvSpPr>
          <p:nvPr>
            <p:ph idx="1"/>
          </p:nvPr>
        </p:nvSpPr>
        <p:spPr/>
        <p:txBody>
          <a:bodyPr>
            <a:normAutofit/>
          </a:bodyPr>
          <a:lstStyle/>
          <a:p>
            <a:pPr marL="0" indent="0">
              <a:buNone/>
            </a:pPr>
            <a:r>
              <a:rPr lang="pt-BR" dirty="0"/>
              <a:t>Art. 37 CF. A administração pública direta e indireta de qualquer dos Poderes da União, dos Estados, do Distrito Federal e dos Municípios obedecerá aos princípios de legalidade, impessoalidade, moralidade, publicidade e eficiência e, também, ao seguinte: (...)</a:t>
            </a:r>
          </a:p>
          <a:p>
            <a:pPr marL="0" indent="0">
              <a:buNone/>
            </a:pPr>
            <a:endParaRPr lang="pt-BR" dirty="0"/>
          </a:p>
          <a:p>
            <a:pPr marL="0" indent="0">
              <a:buNone/>
            </a:pPr>
            <a:r>
              <a:rPr lang="pt-BR" dirty="0"/>
              <a:t>Art. 5°, II - ninguém será obrigado a fazer ou deixar de fazer alguma coisa senão em virtude de lei</a:t>
            </a:r>
          </a:p>
          <a:p>
            <a:pPr marL="0" indent="0">
              <a:buNone/>
            </a:pPr>
            <a:endParaRPr lang="pt-BR" dirty="0"/>
          </a:p>
          <a:p>
            <a:pPr marL="0" indent="0">
              <a:buNone/>
            </a:pPr>
            <a:r>
              <a:rPr lang="pt-BR" dirty="0"/>
              <a:t>Art. 5°, CF. XXXV - a lei não excluirá da apreciação do Poder Judiciário lesão ou ameaça a direito (limites ao poder regulamentar e à discricionaridade)</a:t>
            </a:r>
          </a:p>
        </p:txBody>
      </p:sp>
    </p:spTree>
    <p:extLst>
      <p:ext uri="{BB962C8B-B14F-4D97-AF65-F5344CB8AC3E}">
        <p14:creationId xmlns:p14="http://schemas.microsoft.com/office/powerpoint/2010/main" val="351095667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C78E7AF4-6DE5-23E1-E0D4-FF81959F5FEA}"/>
              </a:ext>
            </a:extLst>
          </p:cNvPr>
          <p:cNvSpPr>
            <a:spLocks noGrp="1"/>
          </p:cNvSpPr>
          <p:nvPr>
            <p:ph type="title"/>
          </p:nvPr>
        </p:nvSpPr>
        <p:spPr/>
        <p:txBody>
          <a:bodyPr/>
          <a:lstStyle/>
          <a:p>
            <a:r>
              <a:rPr lang="pt-BR" dirty="0">
                <a:solidFill>
                  <a:schemeClr val="bg1">
                    <a:lumMod val="95000"/>
                  </a:schemeClr>
                </a:solidFill>
              </a:rPr>
              <a:t>Supremacia do interesse público</a:t>
            </a:r>
          </a:p>
        </p:txBody>
      </p:sp>
      <p:sp>
        <p:nvSpPr>
          <p:cNvPr id="3" name="Espaço Reservado para Conteúdo 2">
            <a:extLst>
              <a:ext uri="{FF2B5EF4-FFF2-40B4-BE49-F238E27FC236}">
                <a16:creationId xmlns:a16="http://schemas.microsoft.com/office/drawing/2014/main" xmlns="" id="{A509BBC7-5396-E5DB-A207-D4F7CB3E4EE6}"/>
              </a:ext>
            </a:extLst>
          </p:cNvPr>
          <p:cNvSpPr>
            <a:spLocks noGrp="1"/>
          </p:cNvSpPr>
          <p:nvPr>
            <p:ph idx="1"/>
          </p:nvPr>
        </p:nvSpPr>
        <p:spPr/>
        <p:txBody>
          <a:bodyPr>
            <a:normAutofit/>
          </a:bodyPr>
          <a:lstStyle/>
          <a:p>
            <a:pPr marL="0" indent="0">
              <a:buNone/>
            </a:pPr>
            <a:r>
              <a:rPr lang="pt-BR" dirty="0"/>
              <a:t>Valorização do interesse público: ampliação do campo de atuação positiva (obrigação de fazer) da Administração </a:t>
            </a:r>
          </a:p>
          <a:p>
            <a:pPr marL="0" indent="0">
              <a:buNone/>
            </a:pPr>
            <a:endParaRPr lang="pt-BR" dirty="0"/>
          </a:p>
          <a:p>
            <a:pPr marL="0" indent="0">
              <a:buNone/>
            </a:pPr>
            <a:r>
              <a:rPr lang="pt-BR" dirty="0"/>
              <a:t>       Serviços públicos </a:t>
            </a:r>
          </a:p>
          <a:p>
            <a:pPr marL="0" indent="0">
              <a:buNone/>
            </a:pPr>
            <a:endParaRPr lang="pt-BR" dirty="0"/>
          </a:p>
          <a:p>
            <a:pPr marL="0" indent="0">
              <a:buNone/>
            </a:pPr>
            <a:r>
              <a:rPr lang="pt-BR" dirty="0"/>
              <a:t>        Poder de polícia</a:t>
            </a:r>
          </a:p>
          <a:p>
            <a:pPr marL="0" indent="0">
              <a:buNone/>
            </a:pPr>
            <a:r>
              <a:rPr lang="pt-BR" dirty="0"/>
              <a:t> </a:t>
            </a:r>
          </a:p>
          <a:p>
            <a:pPr marL="0" indent="0">
              <a:buNone/>
            </a:pPr>
            <a:r>
              <a:rPr lang="pt-BR" dirty="0"/>
              <a:t>Fins sociais da Administração Pública: finalidade pública (</a:t>
            </a:r>
            <a:r>
              <a:rPr lang="pt-BR" i="1" dirty="0"/>
              <a:t>intentio legis</a:t>
            </a:r>
            <a:r>
              <a:rPr lang="pt-BR" dirty="0"/>
              <a:t>)</a:t>
            </a:r>
          </a:p>
          <a:p>
            <a:pPr marL="0" indent="0">
              <a:buNone/>
            </a:pPr>
            <a:endParaRPr lang="pt-BR" dirty="0"/>
          </a:p>
          <a:p>
            <a:pPr marL="0" indent="0">
              <a:buNone/>
            </a:pPr>
            <a:r>
              <a:rPr lang="pt-BR" dirty="0"/>
              <a:t>Normas de interesse coletivo/público: delimitação política constitucional e de administração governamental </a:t>
            </a:r>
          </a:p>
          <a:p>
            <a:pPr marL="0" indent="0">
              <a:buNone/>
            </a:pPr>
            <a:endParaRPr lang="pt-BR" dirty="0"/>
          </a:p>
          <a:p>
            <a:pPr marL="0" indent="0">
              <a:buNone/>
            </a:pPr>
            <a:endParaRPr lang="pt-BR" dirty="0"/>
          </a:p>
        </p:txBody>
      </p:sp>
    </p:spTree>
    <p:extLst>
      <p:ext uri="{BB962C8B-B14F-4D97-AF65-F5344CB8AC3E}">
        <p14:creationId xmlns:p14="http://schemas.microsoft.com/office/powerpoint/2010/main" val="358417371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ED9770D9-49FC-E241-5483-FBFF11BCFE74}"/>
              </a:ext>
            </a:extLst>
          </p:cNvPr>
          <p:cNvSpPr>
            <a:spLocks noGrp="1"/>
          </p:cNvSpPr>
          <p:nvPr>
            <p:ph type="title"/>
          </p:nvPr>
        </p:nvSpPr>
        <p:spPr/>
        <p:txBody>
          <a:bodyPr/>
          <a:lstStyle/>
          <a:p>
            <a:r>
              <a:rPr lang="pt-BR" dirty="0"/>
              <a:t>Supremacia do interesse público (cont.)</a:t>
            </a:r>
          </a:p>
        </p:txBody>
      </p:sp>
      <p:sp>
        <p:nvSpPr>
          <p:cNvPr id="3" name="Espaço Reservado para Conteúdo 2">
            <a:extLst>
              <a:ext uri="{FF2B5EF4-FFF2-40B4-BE49-F238E27FC236}">
                <a16:creationId xmlns:a16="http://schemas.microsoft.com/office/drawing/2014/main" xmlns="" id="{DC8036EC-A7D4-F80A-6D96-499E0F947318}"/>
              </a:ext>
            </a:extLst>
          </p:cNvPr>
          <p:cNvSpPr>
            <a:spLocks noGrp="1"/>
          </p:cNvSpPr>
          <p:nvPr>
            <p:ph idx="1"/>
          </p:nvPr>
        </p:nvSpPr>
        <p:spPr/>
        <p:txBody>
          <a:bodyPr/>
          <a:lstStyle/>
          <a:p>
            <a:pPr marL="0" indent="0">
              <a:buNone/>
            </a:pPr>
            <a:r>
              <a:rPr lang="pt-BR" dirty="0"/>
              <a:t>Indisponibilidade do interesse público/</a:t>
            </a:r>
            <a:r>
              <a:rPr lang="pt-BR" dirty="0" err="1"/>
              <a:t>inapropriabilidade</a:t>
            </a:r>
            <a:r>
              <a:rPr lang="pt-BR" dirty="0"/>
              <a:t> de interesses públicos</a:t>
            </a:r>
          </a:p>
          <a:p>
            <a:pPr marL="0" indent="0">
              <a:buNone/>
            </a:pPr>
            <a:endParaRPr lang="pt-BR" dirty="0"/>
          </a:p>
          <a:p>
            <a:pPr marL="0" indent="0">
              <a:buNone/>
            </a:pPr>
            <a:r>
              <a:rPr lang="pt-BR" dirty="0"/>
              <a:t>Desvio de finalidade/desvio de poder/abuso de direito/abuso de autoridade: pessoalidade, supremacia de interesses particulares (corrupção)</a:t>
            </a:r>
          </a:p>
          <a:p>
            <a:pPr marL="0" indent="0">
              <a:buNone/>
            </a:pPr>
            <a:endParaRPr lang="pt-BR" dirty="0"/>
          </a:p>
          <a:p>
            <a:pPr marL="0" indent="0">
              <a:buNone/>
            </a:pPr>
            <a:r>
              <a:rPr lang="pt-BR" dirty="0"/>
              <a:t>Agentes públicos: garantir, guardar, cumprir, realizar</a:t>
            </a:r>
          </a:p>
          <a:p>
            <a:endParaRPr lang="pt-BR" dirty="0"/>
          </a:p>
        </p:txBody>
      </p:sp>
    </p:spTree>
    <p:extLst>
      <p:ext uri="{BB962C8B-B14F-4D97-AF65-F5344CB8AC3E}">
        <p14:creationId xmlns:p14="http://schemas.microsoft.com/office/powerpoint/2010/main" val="9075400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A63E2089-3EF1-1338-DFCA-9D7ABD190E72}"/>
              </a:ext>
            </a:extLst>
          </p:cNvPr>
          <p:cNvSpPr>
            <a:spLocks noGrp="1"/>
          </p:cNvSpPr>
          <p:nvPr>
            <p:ph type="title"/>
          </p:nvPr>
        </p:nvSpPr>
        <p:spPr/>
        <p:txBody>
          <a:bodyPr/>
          <a:lstStyle/>
          <a:p>
            <a:r>
              <a:rPr lang="pt-BR" dirty="0"/>
              <a:t>Poder-dever</a:t>
            </a:r>
          </a:p>
        </p:txBody>
      </p:sp>
      <p:sp>
        <p:nvSpPr>
          <p:cNvPr id="3" name="Espaço Reservado para Conteúdo 2">
            <a:extLst>
              <a:ext uri="{FF2B5EF4-FFF2-40B4-BE49-F238E27FC236}">
                <a16:creationId xmlns:a16="http://schemas.microsoft.com/office/drawing/2014/main" xmlns="" id="{3CA46102-EF6F-ED56-CBC8-FB89A1D75071}"/>
              </a:ext>
            </a:extLst>
          </p:cNvPr>
          <p:cNvSpPr>
            <a:spLocks noGrp="1"/>
          </p:cNvSpPr>
          <p:nvPr>
            <p:ph idx="1"/>
          </p:nvPr>
        </p:nvSpPr>
        <p:spPr/>
        <p:txBody>
          <a:bodyPr>
            <a:normAutofit/>
          </a:bodyPr>
          <a:lstStyle/>
          <a:p>
            <a:pPr algn="just"/>
            <a:r>
              <a:rPr lang="pt-BR" dirty="0"/>
              <a:t>“Precisamente por não poder dispor dos interesses públicos cuja guarda lhes é atribuída por lei, os poderes atribuídos à Administração tem caráter de poder-dever; são poderes que ela não pode deixar de exercer, sob pena de responder por omissão. Assim, a autoridade não pode renunciar ai exercício das competências que lhe são outorgadas pela lei; não pode deixar de punir quando constate a prática de ilícito administrativo; não pode deixar de exercer o poder de polícia para manter o exercício dos direitos individuais em consonância com o bem-estar coletivo; não pode deixar de exercer os poderes decorrentes da hierarquia; não pode fazer liberalidade com o dinheiro público”. (DI PIETRO, Maria Sylvia Zanella. Direito Administrativo. SP: Atlas, 8ª ed., pp. 63-64)</a:t>
            </a:r>
          </a:p>
        </p:txBody>
      </p:sp>
    </p:spTree>
    <p:extLst>
      <p:ext uri="{BB962C8B-B14F-4D97-AF65-F5344CB8AC3E}">
        <p14:creationId xmlns:p14="http://schemas.microsoft.com/office/powerpoint/2010/main" val="138757107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D3462FC2-5E09-C20C-F89E-B472531C4A82}"/>
              </a:ext>
            </a:extLst>
          </p:cNvPr>
          <p:cNvSpPr>
            <a:spLocks noGrp="1"/>
          </p:cNvSpPr>
          <p:nvPr>
            <p:ph type="title"/>
          </p:nvPr>
        </p:nvSpPr>
        <p:spPr/>
        <p:txBody>
          <a:bodyPr/>
          <a:lstStyle/>
          <a:p>
            <a:r>
              <a:rPr lang="pt-BR" dirty="0">
                <a:solidFill>
                  <a:schemeClr val="bg1"/>
                </a:solidFill>
              </a:rPr>
              <a:t>Impessoalidade</a:t>
            </a:r>
          </a:p>
        </p:txBody>
      </p:sp>
      <p:sp>
        <p:nvSpPr>
          <p:cNvPr id="3" name="Espaço Reservado para Conteúdo 2">
            <a:extLst>
              <a:ext uri="{FF2B5EF4-FFF2-40B4-BE49-F238E27FC236}">
                <a16:creationId xmlns:a16="http://schemas.microsoft.com/office/drawing/2014/main" xmlns="" id="{56AA4DA0-A18F-7E12-352D-FE5F429052C2}"/>
              </a:ext>
            </a:extLst>
          </p:cNvPr>
          <p:cNvSpPr>
            <a:spLocks noGrp="1"/>
          </p:cNvSpPr>
          <p:nvPr>
            <p:ph idx="1"/>
          </p:nvPr>
        </p:nvSpPr>
        <p:spPr/>
        <p:txBody>
          <a:bodyPr/>
          <a:lstStyle/>
          <a:p>
            <a:pPr marL="514350" indent="-514350">
              <a:buAutoNum type="alphaLcParenR"/>
            </a:pPr>
            <a:endParaRPr lang="pt-BR" dirty="0"/>
          </a:p>
          <a:p>
            <a:pPr marL="0" indent="0">
              <a:buNone/>
            </a:pPr>
            <a:r>
              <a:rPr lang="pt-BR" dirty="0"/>
              <a:t>a) A Administração Pública não pode atuar (ou deixar de atuar) em benefício de grupos determinados ou de indivíduos</a:t>
            </a:r>
          </a:p>
          <a:p>
            <a:pPr marL="0" indent="0">
              <a:buNone/>
            </a:pPr>
            <a:endParaRPr lang="pt-BR" dirty="0"/>
          </a:p>
          <a:p>
            <a:pPr marL="0" indent="0">
              <a:buNone/>
            </a:pPr>
            <a:r>
              <a:rPr lang="pt-BR" dirty="0"/>
              <a:t>b) A responsabilidade jurídica por ilegalidades e desvio de função é do órgão público (responsabilidade objetiva) e não do agente (ação regressiva em caso de responsabilidade subjetiva) </a:t>
            </a:r>
          </a:p>
        </p:txBody>
      </p:sp>
    </p:spTree>
    <p:extLst>
      <p:ext uri="{BB962C8B-B14F-4D97-AF65-F5344CB8AC3E}">
        <p14:creationId xmlns:p14="http://schemas.microsoft.com/office/powerpoint/2010/main" val="327947237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BDB74406-8D25-3191-018E-09688E3C8D73}"/>
              </a:ext>
            </a:extLst>
          </p:cNvPr>
          <p:cNvSpPr>
            <a:spLocks noGrp="1"/>
          </p:cNvSpPr>
          <p:nvPr>
            <p:ph type="title"/>
          </p:nvPr>
        </p:nvSpPr>
        <p:spPr/>
        <p:txBody>
          <a:bodyPr/>
          <a:lstStyle/>
          <a:p>
            <a:r>
              <a:rPr lang="pt-BR" dirty="0">
                <a:solidFill>
                  <a:srgbClr val="FF0000"/>
                </a:solidFill>
              </a:rPr>
              <a:t>Presunção de legalidade/legitimidade</a:t>
            </a:r>
          </a:p>
        </p:txBody>
      </p:sp>
      <p:sp>
        <p:nvSpPr>
          <p:cNvPr id="3" name="Espaço Reservado para Conteúdo 2">
            <a:extLst>
              <a:ext uri="{FF2B5EF4-FFF2-40B4-BE49-F238E27FC236}">
                <a16:creationId xmlns:a16="http://schemas.microsoft.com/office/drawing/2014/main" xmlns="" id="{3DDBE6EB-141C-B021-08CC-C308FE1370CD}"/>
              </a:ext>
            </a:extLst>
          </p:cNvPr>
          <p:cNvSpPr>
            <a:spLocks noGrp="1"/>
          </p:cNvSpPr>
          <p:nvPr>
            <p:ph idx="1"/>
          </p:nvPr>
        </p:nvSpPr>
        <p:spPr/>
        <p:txBody>
          <a:bodyPr/>
          <a:lstStyle/>
          <a:p>
            <a:r>
              <a:rPr lang="pt-BR" dirty="0"/>
              <a:t>Presunção de certeza dos fatos registrados em atos administrativos</a:t>
            </a:r>
          </a:p>
          <a:p>
            <a:pPr marL="0" indent="0">
              <a:buNone/>
            </a:pPr>
            <a:endParaRPr lang="pt-BR" dirty="0"/>
          </a:p>
          <a:p>
            <a:r>
              <a:rPr lang="pt-BR" dirty="0"/>
              <a:t>Presunção de legitimidade da autoridade que emitiu o ato</a:t>
            </a:r>
          </a:p>
          <a:p>
            <a:pPr marL="0" indent="0">
              <a:buNone/>
            </a:pPr>
            <a:endParaRPr lang="pt-BR" dirty="0"/>
          </a:p>
          <a:p>
            <a:r>
              <a:rPr lang="pt-BR" dirty="0"/>
              <a:t>A presunção é relativa (</a:t>
            </a:r>
            <a:r>
              <a:rPr lang="pt-BR" i="1" dirty="0"/>
              <a:t>juris tantum</a:t>
            </a:r>
            <a:r>
              <a:rPr lang="pt-BR" dirty="0"/>
              <a:t>), pois comporta prova em contrário (a Administração deve demonstrar que não agiu com desvio de finalidade)</a:t>
            </a:r>
          </a:p>
        </p:txBody>
      </p:sp>
    </p:spTree>
    <p:extLst>
      <p:ext uri="{BB962C8B-B14F-4D97-AF65-F5344CB8AC3E}">
        <p14:creationId xmlns:p14="http://schemas.microsoft.com/office/powerpoint/2010/main" val="156704586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10B07221-23FC-DC27-150F-4E9BB1B6D18C}"/>
              </a:ext>
            </a:extLst>
          </p:cNvPr>
          <p:cNvSpPr>
            <a:spLocks noGrp="1"/>
          </p:cNvSpPr>
          <p:nvPr>
            <p:ph type="title"/>
          </p:nvPr>
        </p:nvSpPr>
        <p:spPr/>
        <p:txBody>
          <a:bodyPr>
            <a:normAutofit/>
          </a:bodyPr>
          <a:lstStyle/>
          <a:p>
            <a:r>
              <a:rPr lang="pt-BR" dirty="0">
                <a:solidFill>
                  <a:schemeClr val="bg1"/>
                </a:solidFill>
              </a:rPr>
              <a:t>Especialidade </a:t>
            </a:r>
            <a:r>
              <a:rPr lang="pt-BR" dirty="0"/>
              <a:t>(CF. Art. 37, XIX e XX)</a:t>
            </a:r>
          </a:p>
        </p:txBody>
      </p:sp>
      <p:sp>
        <p:nvSpPr>
          <p:cNvPr id="3" name="Espaço Reservado para Conteúdo 2">
            <a:extLst>
              <a:ext uri="{FF2B5EF4-FFF2-40B4-BE49-F238E27FC236}">
                <a16:creationId xmlns:a16="http://schemas.microsoft.com/office/drawing/2014/main" xmlns="" id="{98393C4B-B65E-8AA3-74E1-52DAA65627D6}"/>
              </a:ext>
            </a:extLst>
          </p:cNvPr>
          <p:cNvSpPr>
            <a:spLocks noGrp="1"/>
          </p:cNvSpPr>
          <p:nvPr>
            <p:ph idx="1"/>
          </p:nvPr>
        </p:nvSpPr>
        <p:spPr/>
        <p:txBody>
          <a:bodyPr>
            <a:normAutofit/>
          </a:bodyPr>
          <a:lstStyle/>
          <a:p>
            <a:endParaRPr lang="pt-BR" dirty="0"/>
          </a:p>
          <a:p>
            <a:r>
              <a:rPr lang="pt-BR" dirty="0"/>
              <a:t>Descentralização</a:t>
            </a:r>
          </a:p>
          <a:p>
            <a:pPr marL="0" indent="0">
              <a:buNone/>
            </a:pPr>
            <a:endParaRPr lang="pt-BR" dirty="0"/>
          </a:p>
          <a:p>
            <a:r>
              <a:rPr lang="pt-BR" dirty="0"/>
              <a:t>Especialização</a:t>
            </a:r>
          </a:p>
          <a:p>
            <a:pPr marL="0" indent="0">
              <a:buNone/>
            </a:pPr>
            <a:endParaRPr lang="pt-BR" dirty="0"/>
          </a:p>
          <a:p>
            <a:r>
              <a:rPr lang="pt-BR" dirty="0"/>
              <a:t>Qualificação </a:t>
            </a:r>
          </a:p>
          <a:p>
            <a:endParaRPr lang="pt-BR" dirty="0"/>
          </a:p>
          <a:p>
            <a:pPr marL="0" indent="0">
              <a:buNone/>
            </a:pPr>
            <a:r>
              <a:rPr lang="pt-BR" dirty="0"/>
              <a:t>Art. 37, XIX CF - somente por lei específica poderá ser criada autarquia e autorizada a instituição de empresa pública, de sociedade de economia mista e de fundação, cabendo à lei complementar, neste último caso, definir as áreas de sua atuação; </a:t>
            </a:r>
          </a:p>
        </p:txBody>
      </p:sp>
    </p:spTree>
    <p:extLst>
      <p:ext uri="{BB962C8B-B14F-4D97-AF65-F5344CB8AC3E}">
        <p14:creationId xmlns:p14="http://schemas.microsoft.com/office/powerpoint/2010/main" val="29985681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2CF84088-C7B7-4D1C-8063-4E9029EFC006}"/>
              </a:ext>
            </a:extLst>
          </p:cNvPr>
          <p:cNvSpPr>
            <a:spLocks noGrp="1"/>
          </p:cNvSpPr>
          <p:nvPr>
            <p:ph type="title"/>
          </p:nvPr>
        </p:nvSpPr>
        <p:spPr/>
        <p:txBody>
          <a:bodyPr/>
          <a:lstStyle/>
          <a:p>
            <a:r>
              <a:rPr lang="pt-BR" dirty="0"/>
              <a:t>Autonomia do Direito Administrativo</a:t>
            </a:r>
          </a:p>
        </p:txBody>
      </p:sp>
      <p:sp>
        <p:nvSpPr>
          <p:cNvPr id="3" name="Espaço Reservado para Conteúdo 2">
            <a:extLst>
              <a:ext uri="{FF2B5EF4-FFF2-40B4-BE49-F238E27FC236}">
                <a16:creationId xmlns:a16="http://schemas.microsoft.com/office/drawing/2014/main" xmlns="" id="{E71F8E6D-00CA-AE5F-9ADE-95E3E6B6DF30}"/>
              </a:ext>
            </a:extLst>
          </p:cNvPr>
          <p:cNvSpPr>
            <a:spLocks noGrp="1"/>
          </p:cNvSpPr>
          <p:nvPr>
            <p:ph idx="1"/>
          </p:nvPr>
        </p:nvSpPr>
        <p:spPr/>
        <p:txBody>
          <a:bodyPr>
            <a:normAutofit/>
          </a:bodyPr>
          <a:lstStyle/>
          <a:p>
            <a:pPr marL="0" indent="0">
              <a:buNone/>
            </a:pPr>
            <a:r>
              <a:rPr lang="pt-BR" dirty="0"/>
              <a:t>Modernidade:</a:t>
            </a:r>
          </a:p>
          <a:p>
            <a:pPr marL="0" indent="0">
              <a:buNone/>
            </a:pPr>
            <a:r>
              <a:rPr lang="pt-BR" dirty="0"/>
              <a:t>Princípio da legalidade</a:t>
            </a:r>
          </a:p>
          <a:p>
            <a:pPr marL="0" indent="0">
              <a:buNone/>
            </a:pPr>
            <a:r>
              <a:rPr lang="pt-BR" dirty="0"/>
              <a:t>Separação de poderes</a:t>
            </a:r>
          </a:p>
          <a:p>
            <a:pPr marL="0" indent="0">
              <a:buNone/>
            </a:pPr>
            <a:r>
              <a:rPr lang="pt-BR" dirty="0"/>
              <a:t>Responsabilidade do Estado</a:t>
            </a:r>
          </a:p>
          <a:p>
            <a:pPr marL="0" indent="0">
              <a:buNone/>
            </a:pPr>
            <a:r>
              <a:rPr lang="pt-BR" dirty="0"/>
              <a:t>Interesse público</a:t>
            </a:r>
          </a:p>
          <a:p>
            <a:pPr marL="0" indent="0">
              <a:buNone/>
            </a:pPr>
            <a:r>
              <a:rPr lang="pt-BR" dirty="0"/>
              <a:t>Proteção de direitos individuais</a:t>
            </a:r>
          </a:p>
          <a:p>
            <a:pPr marL="0" indent="0">
              <a:buNone/>
            </a:pPr>
            <a:endParaRPr lang="pt-BR" dirty="0"/>
          </a:p>
          <a:p>
            <a:pPr marL="0" indent="0">
              <a:buNone/>
            </a:pPr>
            <a:r>
              <a:rPr lang="pt-BR" b="1" dirty="0"/>
              <a:t>Efeito</a:t>
            </a:r>
            <a:r>
              <a:rPr lang="pt-BR" dirty="0"/>
              <a:t>: autonomia em relação ao direito privado, mesmo em relação aos contratos, que são de tipo especial (</a:t>
            </a:r>
            <a:r>
              <a:rPr lang="pt-BR" i="1" dirty="0"/>
              <a:t>contratos administrativos</a:t>
            </a:r>
            <a:r>
              <a:rPr lang="pt-BR" dirty="0"/>
              <a:t>)</a:t>
            </a:r>
          </a:p>
          <a:p>
            <a:pPr marL="0" indent="0">
              <a:buNone/>
            </a:pPr>
            <a:endParaRPr lang="pt-BR" dirty="0"/>
          </a:p>
          <a:p>
            <a:endParaRPr lang="pt-BR" dirty="0"/>
          </a:p>
        </p:txBody>
      </p:sp>
    </p:spTree>
    <p:extLst>
      <p:ext uri="{BB962C8B-B14F-4D97-AF65-F5344CB8AC3E}">
        <p14:creationId xmlns:p14="http://schemas.microsoft.com/office/powerpoint/2010/main" val="428504511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034C0C08-ECF2-0D0B-36DC-62D52316BFBB}"/>
              </a:ext>
            </a:extLst>
          </p:cNvPr>
          <p:cNvSpPr>
            <a:spLocks noGrp="1"/>
          </p:cNvSpPr>
          <p:nvPr>
            <p:ph type="title"/>
          </p:nvPr>
        </p:nvSpPr>
        <p:spPr/>
        <p:txBody>
          <a:bodyPr/>
          <a:lstStyle/>
          <a:p>
            <a:r>
              <a:rPr lang="pt-BR" dirty="0">
                <a:solidFill>
                  <a:schemeClr val="bg1"/>
                </a:solidFill>
              </a:rPr>
              <a:t>Controle/Tutela</a:t>
            </a:r>
          </a:p>
        </p:txBody>
      </p:sp>
      <p:sp>
        <p:nvSpPr>
          <p:cNvPr id="3" name="Espaço Reservado para Conteúdo 2">
            <a:extLst>
              <a:ext uri="{FF2B5EF4-FFF2-40B4-BE49-F238E27FC236}">
                <a16:creationId xmlns:a16="http://schemas.microsoft.com/office/drawing/2014/main" xmlns="" id="{D551A910-652B-E81A-EB67-9BDCCFE394C5}"/>
              </a:ext>
            </a:extLst>
          </p:cNvPr>
          <p:cNvSpPr>
            <a:spLocks noGrp="1"/>
          </p:cNvSpPr>
          <p:nvPr>
            <p:ph idx="1"/>
          </p:nvPr>
        </p:nvSpPr>
        <p:spPr/>
        <p:txBody>
          <a:bodyPr/>
          <a:lstStyle/>
          <a:p>
            <a:endParaRPr lang="pt-BR" dirty="0"/>
          </a:p>
          <a:p>
            <a:r>
              <a:rPr lang="pt-BR" dirty="0"/>
              <a:t>Fiscalização dos órgãos da Administração Direta em relação aos órgãos da Administração Indireta</a:t>
            </a:r>
          </a:p>
          <a:p>
            <a:endParaRPr lang="pt-BR" dirty="0"/>
          </a:p>
          <a:p>
            <a:r>
              <a:rPr lang="pt-BR" dirty="0"/>
              <a:t>Regra: autonomia administrativa e financeira</a:t>
            </a:r>
          </a:p>
          <a:p>
            <a:r>
              <a:rPr lang="pt-BR" dirty="0"/>
              <a:t>Exceção: controle relativo ao interesse público, nos limites da lei</a:t>
            </a:r>
          </a:p>
        </p:txBody>
      </p:sp>
    </p:spTree>
    <p:extLst>
      <p:ext uri="{BB962C8B-B14F-4D97-AF65-F5344CB8AC3E}">
        <p14:creationId xmlns:p14="http://schemas.microsoft.com/office/powerpoint/2010/main" val="255414819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99B7225E-565F-2398-9CC9-174F128EA5D4}"/>
              </a:ext>
            </a:extLst>
          </p:cNvPr>
          <p:cNvSpPr>
            <a:spLocks noGrp="1"/>
          </p:cNvSpPr>
          <p:nvPr>
            <p:ph type="title"/>
          </p:nvPr>
        </p:nvSpPr>
        <p:spPr/>
        <p:txBody>
          <a:bodyPr/>
          <a:lstStyle/>
          <a:p>
            <a:r>
              <a:rPr lang="pt-BR" dirty="0">
                <a:solidFill>
                  <a:schemeClr val="bg1"/>
                </a:solidFill>
              </a:rPr>
              <a:t>Autotutela </a:t>
            </a:r>
          </a:p>
        </p:txBody>
      </p:sp>
      <p:sp>
        <p:nvSpPr>
          <p:cNvPr id="3" name="Espaço Reservado para Conteúdo 2">
            <a:extLst>
              <a:ext uri="{FF2B5EF4-FFF2-40B4-BE49-F238E27FC236}">
                <a16:creationId xmlns:a16="http://schemas.microsoft.com/office/drawing/2014/main" xmlns="" id="{47FC9552-A9E2-EBDA-FC1D-7C3B57EB8226}"/>
              </a:ext>
            </a:extLst>
          </p:cNvPr>
          <p:cNvSpPr>
            <a:spLocks noGrp="1"/>
          </p:cNvSpPr>
          <p:nvPr>
            <p:ph idx="1"/>
          </p:nvPr>
        </p:nvSpPr>
        <p:spPr/>
        <p:txBody>
          <a:bodyPr/>
          <a:lstStyle/>
          <a:p>
            <a:r>
              <a:rPr lang="pt-BR" dirty="0"/>
              <a:t>Controle sobre seus próprios atos</a:t>
            </a:r>
          </a:p>
          <a:p>
            <a:r>
              <a:rPr lang="pt-BR" dirty="0"/>
              <a:t>Anulação dos atos ilegais</a:t>
            </a:r>
          </a:p>
          <a:p>
            <a:r>
              <a:rPr lang="pt-BR" dirty="0"/>
              <a:t>Revogação dos atos discricionários por inconveniência e inoportunidade</a:t>
            </a:r>
          </a:p>
          <a:p>
            <a:pPr marL="0" indent="0">
              <a:buNone/>
            </a:pPr>
            <a:endParaRPr lang="pt-BR" dirty="0"/>
          </a:p>
        </p:txBody>
      </p:sp>
    </p:spTree>
    <p:extLst>
      <p:ext uri="{BB962C8B-B14F-4D97-AF65-F5344CB8AC3E}">
        <p14:creationId xmlns:p14="http://schemas.microsoft.com/office/powerpoint/2010/main" val="280126994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5CD11EEF-2B25-1A97-7F55-FE23E2B75F86}"/>
              </a:ext>
            </a:extLst>
          </p:cNvPr>
          <p:cNvSpPr>
            <a:spLocks noGrp="1"/>
          </p:cNvSpPr>
          <p:nvPr>
            <p:ph type="title"/>
          </p:nvPr>
        </p:nvSpPr>
        <p:spPr/>
        <p:txBody>
          <a:bodyPr/>
          <a:lstStyle/>
          <a:p>
            <a:r>
              <a:rPr lang="pt-BR" dirty="0"/>
              <a:t>Autotutela (Súmulas do STF)</a:t>
            </a:r>
          </a:p>
        </p:txBody>
      </p:sp>
      <p:sp>
        <p:nvSpPr>
          <p:cNvPr id="3" name="Espaço Reservado para Conteúdo 2">
            <a:extLst>
              <a:ext uri="{FF2B5EF4-FFF2-40B4-BE49-F238E27FC236}">
                <a16:creationId xmlns:a16="http://schemas.microsoft.com/office/drawing/2014/main" xmlns="" id="{0895FE11-D691-DAD0-199D-4873FA98D479}"/>
              </a:ext>
            </a:extLst>
          </p:cNvPr>
          <p:cNvSpPr>
            <a:spLocks noGrp="1"/>
          </p:cNvSpPr>
          <p:nvPr>
            <p:ph idx="1"/>
          </p:nvPr>
        </p:nvSpPr>
        <p:spPr/>
        <p:txBody>
          <a:bodyPr/>
          <a:lstStyle/>
          <a:p>
            <a:r>
              <a:rPr lang="pt-BR" dirty="0"/>
              <a:t>SÚMULA 346 STF. Ao Estado é facultada a revogação de atos que repute ilegalmente praticados; porém, se de tais atos já tiverem decorrido efeitos concretos, seu desfazimento deve ser precedido de regular processo administrativo.</a:t>
            </a:r>
          </a:p>
          <a:p>
            <a:endParaRPr lang="pt-BR" dirty="0"/>
          </a:p>
          <a:p>
            <a:r>
              <a:rPr lang="pt-BR" dirty="0"/>
              <a:t>SÚMULA 473 STF. A administração pode anular seus próprios atos, quando eivados de vícios que os tornam ilegais, porque deles não se originam direitos; ou revogá-los, por motivo de conveniência ou oportunidade, respeitados os direitos adquiridos, e ressalvada, em todos os casos, a apreciação judicial.</a:t>
            </a:r>
          </a:p>
          <a:p>
            <a:endParaRPr lang="pt-BR" dirty="0"/>
          </a:p>
        </p:txBody>
      </p:sp>
    </p:spTree>
    <p:extLst>
      <p:ext uri="{BB962C8B-B14F-4D97-AF65-F5344CB8AC3E}">
        <p14:creationId xmlns:p14="http://schemas.microsoft.com/office/powerpoint/2010/main" val="345967776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4BE36978-F68C-6EFF-E37D-E3555526FF7F}"/>
              </a:ext>
            </a:extLst>
          </p:cNvPr>
          <p:cNvSpPr>
            <a:spLocks noGrp="1"/>
          </p:cNvSpPr>
          <p:nvPr>
            <p:ph type="title"/>
          </p:nvPr>
        </p:nvSpPr>
        <p:spPr/>
        <p:txBody>
          <a:bodyPr/>
          <a:lstStyle/>
          <a:p>
            <a:r>
              <a:rPr lang="pt-BR" dirty="0">
                <a:solidFill>
                  <a:schemeClr val="bg1"/>
                </a:solidFill>
              </a:rPr>
              <a:t>Hierarquia</a:t>
            </a:r>
          </a:p>
        </p:txBody>
      </p:sp>
      <p:sp>
        <p:nvSpPr>
          <p:cNvPr id="3" name="Espaço Reservado para Conteúdo 2">
            <a:extLst>
              <a:ext uri="{FF2B5EF4-FFF2-40B4-BE49-F238E27FC236}">
                <a16:creationId xmlns:a16="http://schemas.microsoft.com/office/drawing/2014/main" xmlns="" id="{C622F2D5-5BEF-210B-4B15-2FD9BF453497}"/>
              </a:ext>
            </a:extLst>
          </p:cNvPr>
          <p:cNvSpPr>
            <a:spLocks noGrp="1"/>
          </p:cNvSpPr>
          <p:nvPr>
            <p:ph idx="1"/>
          </p:nvPr>
        </p:nvSpPr>
        <p:spPr/>
        <p:txBody>
          <a:bodyPr/>
          <a:lstStyle/>
          <a:p>
            <a:endParaRPr lang="pt-BR" dirty="0"/>
          </a:p>
          <a:p>
            <a:r>
              <a:rPr lang="pt-BR" dirty="0"/>
              <a:t>Relação de coordenação e subordinação entre órgãos públicos</a:t>
            </a:r>
          </a:p>
          <a:p>
            <a:pPr marL="0" indent="0">
              <a:buNone/>
            </a:pPr>
            <a:endParaRPr lang="pt-BR" dirty="0"/>
          </a:p>
          <a:p>
            <a:r>
              <a:rPr lang="pt-BR" dirty="0"/>
              <a:t>Dever de obediência do subordinado</a:t>
            </a:r>
          </a:p>
        </p:txBody>
      </p:sp>
    </p:spTree>
    <p:extLst>
      <p:ext uri="{BB962C8B-B14F-4D97-AF65-F5344CB8AC3E}">
        <p14:creationId xmlns:p14="http://schemas.microsoft.com/office/powerpoint/2010/main" val="112826740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59979D01-25CD-0D52-F310-458EDE1AB4B4}"/>
              </a:ext>
            </a:extLst>
          </p:cNvPr>
          <p:cNvSpPr>
            <a:spLocks noGrp="1"/>
          </p:cNvSpPr>
          <p:nvPr>
            <p:ph type="title"/>
          </p:nvPr>
        </p:nvSpPr>
        <p:spPr/>
        <p:txBody>
          <a:bodyPr/>
          <a:lstStyle/>
          <a:p>
            <a:r>
              <a:rPr lang="pt-BR" dirty="0">
                <a:solidFill>
                  <a:schemeClr val="bg1"/>
                </a:solidFill>
              </a:rPr>
              <a:t>Continuidade do serviço público</a:t>
            </a:r>
          </a:p>
        </p:txBody>
      </p:sp>
      <p:sp>
        <p:nvSpPr>
          <p:cNvPr id="3" name="Espaço Reservado para Conteúdo 2">
            <a:extLst>
              <a:ext uri="{FF2B5EF4-FFF2-40B4-BE49-F238E27FC236}">
                <a16:creationId xmlns:a16="http://schemas.microsoft.com/office/drawing/2014/main" xmlns="" id="{B4A481D2-884B-2144-0C58-89637DBC33F5}"/>
              </a:ext>
            </a:extLst>
          </p:cNvPr>
          <p:cNvSpPr>
            <a:spLocks noGrp="1"/>
          </p:cNvSpPr>
          <p:nvPr>
            <p:ph idx="1"/>
          </p:nvPr>
        </p:nvSpPr>
        <p:spPr/>
        <p:txBody>
          <a:bodyPr>
            <a:normAutofit fontScale="92500" lnSpcReduction="10000"/>
          </a:bodyPr>
          <a:lstStyle/>
          <a:p>
            <a:r>
              <a:rPr lang="pt-BR" dirty="0"/>
              <a:t>Serviços públicos: são serviços sob responsabilidade do Estado, essenciais à população. Por isso, não podem ser interrompidos. </a:t>
            </a:r>
          </a:p>
          <a:p>
            <a:r>
              <a:rPr lang="pt-BR" dirty="0"/>
              <a:t>Efeitos:</a:t>
            </a:r>
          </a:p>
          <a:p>
            <a:pPr marL="36900" indent="0">
              <a:buNone/>
            </a:pPr>
            <a:r>
              <a:rPr lang="pt-BR" dirty="0"/>
              <a:t>a) limite ao direito de greve</a:t>
            </a:r>
          </a:p>
          <a:p>
            <a:pPr marL="36900" indent="0">
              <a:buNone/>
            </a:pPr>
            <a:r>
              <a:rPr lang="pt-BR" dirty="0"/>
              <a:t>b) institutos que possibilitam preencher funções públicas temporariamente vagas (suplência, delegação de funções)</a:t>
            </a:r>
          </a:p>
          <a:p>
            <a:pPr marL="36900" indent="0">
              <a:buNone/>
            </a:pPr>
            <a:r>
              <a:rPr lang="pt-BR" dirty="0"/>
              <a:t>c) quem contrata com a administração pública não pode interromper o cumprimento do contrato mesmo no caso de descumprimento prévio pelo órgão público contratante;</a:t>
            </a:r>
          </a:p>
          <a:p>
            <a:pPr marL="36900" indent="0">
              <a:buNone/>
            </a:pPr>
            <a:r>
              <a:rPr lang="pt-BR" dirty="0"/>
              <a:t>d) possibilidade da Administração assumir bens e instalações da empresa que contrata para garantir a manutenção do serviço interrompido</a:t>
            </a:r>
          </a:p>
          <a:p>
            <a:pPr marL="36900" indent="0">
              <a:buNone/>
            </a:pPr>
            <a:r>
              <a:rPr lang="pt-BR" dirty="0"/>
              <a:t>e) Possibilidade do Estado encampar e concessão que interrompe o serviço.</a:t>
            </a:r>
          </a:p>
          <a:p>
            <a:pPr marL="36900" indent="0">
              <a:buNone/>
            </a:pPr>
            <a:endParaRPr lang="pt-BR" dirty="0"/>
          </a:p>
        </p:txBody>
      </p:sp>
    </p:spTree>
    <p:extLst>
      <p:ext uri="{BB962C8B-B14F-4D97-AF65-F5344CB8AC3E}">
        <p14:creationId xmlns:p14="http://schemas.microsoft.com/office/powerpoint/2010/main" val="327341058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55E19B7C-1624-9F4E-3DC5-13D3C869AA34}"/>
              </a:ext>
            </a:extLst>
          </p:cNvPr>
          <p:cNvSpPr>
            <a:spLocks noGrp="1"/>
          </p:cNvSpPr>
          <p:nvPr>
            <p:ph type="title"/>
          </p:nvPr>
        </p:nvSpPr>
        <p:spPr/>
        <p:txBody>
          <a:bodyPr/>
          <a:lstStyle/>
          <a:p>
            <a:r>
              <a:rPr lang="pt-BR" dirty="0"/>
              <a:t>Publicidade</a:t>
            </a:r>
          </a:p>
        </p:txBody>
      </p:sp>
      <p:sp>
        <p:nvSpPr>
          <p:cNvPr id="3" name="Espaço Reservado para Conteúdo 2">
            <a:extLst>
              <a:ext uri="{FF2B5EF4-FFF2-40B4-BE49-F238E27FC236}">
                <a16:creationId xmlns:a16="http://schemas.microsoft.com/office/drawing/2014/main" xmlns="" id="{0301EFBB-4856-867C-9F6D-2F936A598D37}"/>
              </a:ext>
            </a:extLst>
          </p:cNvPr>
          <p:cNvSpPr>
            <a:spLocks noGrp="1"/>
          </p:cNvSpPr>
          <p:nvPr>
            <p:ph idx="1"/>
          </p:nvPr>
        </p:nvSpPr>
        <p:spPr/>
        <p:txBody>
          <a:bodyPr>
            <a:normAutofit fontScale="92500" lnSpcReduction="10000"/>
          </a:bodyPr>
          <a:lstStyle/>
          <a:p>
            <a:pPr marL="36900" indent="0">
              <a:buNone/>
            </a:pPr>
            <a:r>
              <a:rPr lang="pt-BR" dirty="0"/>
              <a:t>Ampla divulgação dos atos administrativos</a:t>
            </a:r>
          </a:p>
          <a:p>
            <a:pPr marL="36900" indent="0">
              <a:buNone/>
            </a:pPr>
            <a:r>
              <a:rPr lang="pt-BR" dirty="0"/>
              <a:t>Exceção: atos protegidos por sigilo estabelecido em lei</a:t>
            </a:r>
          </a:p>
          <a:p>
            <a:pPr marL="36900" indent="0">
              <a:buNone/>
            </a:pPr>
            <a:r>
              <a:rPr lang="pt-BR" dirty="0"/>
              <a:t>O art. 37 deve ser interpretado considerando outras normas constitucionais:</a:t>
            </a:r>
          </a:p>
          <a:p>
            <a:pPr>
              <a:buFontTx/>
              <a:buChar char="-"/>
            </a:pPr>
            <a:r>
              <a:rPr lang="pt-BR" dirty="0"/>
              <a:t>art. 5º, LX (defesa da intimidade ou interesse social)</a:t>
            </a:r>
          </a:p>
          <a:p>
            <a:pPr>
              <a:buFontTx/>
              <a:buChar char="-"/>
            </a:pPr>
            <a:r>
              <a:rPr lang="pt-BR" dirty="0"/>
              <a:t>Art. 5º, XXXIII (dever dos órgãos públicos prestarem informações de interesse pessoal ou coletivo. Instrumentos jurídicos: Mandado de Segurança e Habeas Data (art. 5º, LXXII)</a:t>
            </a:r>
          </a:p>
          <a:p>
            <a:pPr>
              <a:buFontTx/>
              <a:buChar char="-"/>
            </a:pPr>
            <a:r>
              <a:rPr lang="pt-BR" dirty="0"/>
              <a:t>Art. 5º, XIV (acesso à informação e proteção do sigilo da fonte)</a:t>
            </a:r>
          </a:p>
          <a:p>
            <a:pPr>
              <a:buFontTx/>
              <a:buChar char="-"/>
            </a:pPr>
            <a:r>
              <a:rPr lang="pt-BR" dirty="0"/>
              <a:t>Art. 5º, XXXIV (direito de peticionar junto aos órgãos públicos e de obter certidões independentemente do pagamento de taxas em defesa de direitos ou contra ilegalidades do órgão público. Lei 9.051/1995)</a:t>
            </a:r>
          </a:p>
          <a:p>
            <a:pPr>
              <a:buFontTx/>
              <a:buChar char="-"/>
            </a:pPr>
            <a:endParaRPr lang="pt-BR" dirty="0"/>
          </a:p>
          <a:p>
            <a:pPr>
              <a:buFontTx/>
              <a:buChar char="-"/>
            </a:pPr>
            <a:endParaRPr lang="pt-BR" dirty="0"/>
          </a:p>
        </p:txBody>
      </p:sp>
    </p:spTree>
    <p:extLst>
      <p:ext uri="{BB962C8B-B14F-4D97-AF65-F5344CB8AC3E}">
        <p14:creationId xmlns:p14="http://schemas.microsoft.com/office/powerpoint/2010/main" val="380660139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4B712189-1A28-CD96-8D59-5BD5F57B1227}"/>
              </a:ext>
            </a:extLst>
          </p:cNvPr>
          <p:cNvSpPr>
            <a:spLocks noGrp="1"/>
          </p:cNvSpPr>
          <p:nvPr>
            <p:ph type="title"/>
          </p:nvPr>
        </p:nvSpPr>
        <p:spPr/>
        <p:txBody>
          <a:bodyPr/>
          <a:lstStyle/>
          <a:p>
            <a:r>
              <a:rPr lang="pt-BR" dirty="0"/>
              <a:t>Lei 9.051/1995</a:t>
            </a:r>
          </a:p>
        </p:txBody>
      </p:sp>
      <p:sp>
        <p:nvSpPr>
          <p:cNvPr id="3" name="Espaço Reservado para Conteúdo 2">
            <a:extLst>
              <a:ext uri="{FF2B5EF4-FFF2-40B4-BE49-F238E27FC236}">
                <a16:creationId xmlns:a16="http://schemas.microsoft.com/office/drawing/2014/main" xmlns="" id="{07EC930A-0444-7244-652F-96C9DB6BD91A}"/>
              </a:ext>
            </a:extLst>
          </p:cNvPr>
          <p:cNvSpPr>
            <a:spLocks noGrp="1"/>
          </p:cNvSpPr>
          <p:nvPr>
            <p:ph idx="1"/>
          </p:nvPr>
        </p:nvSpPr>
        <p:spPr/>
        <p:txBody>
          <a:bodyPr>
            <a:normAutofit fontScale="92500" lnSpcReduction="10000"/>
          </a:bodyPr>
          <a:lstStyle/>
          <a:p>
            <a:r>
              <a:rPr lang="pt-BR" dirty="0"/>
              <a:t>Dispõe sobre a expedição de certidões para a defesa de direitos e esclarecimentos de situações</a:t>
            </a:r>
          </a:p>
          <a:p>
            <a:endParaRPr lang="pt-BR" dirty="0"/>
          </a:p>
          <a:p>
            <a:r>
              <a:rPr lang="pt-BR" dirty="0"/>
              <a:t>Art. 1º As certidões para a defesa de direitos e esclarecimentos de situações, requeridas aos órgãos da administração centralizada ou autárquica, às empresas públicas, às sociedades de economia mista e às fundações públicas da União, dos Estados, do Distrito Federal e dos Municípios, deverão ser expedidas no prazo improrrogável de quinze dias, contado do registro do pedido no órgão expedidor.</a:t>
            </a:r>
          </a:p>
          <a:p>
            <a:endParaRPr lang="pt-BR" dirty="0"/>
          </a:p>
          <a:p>
            <a:r>
              <a:rPr lang="pt-BR" dirty="0"/>
              <a:t>Art. 2º Nos requerimentos que objetivam a obtenção das certidões a que se refere esta lei, deverão os interessados fazer constar esclarecimentos relativos aos fins e razões do pedido.</a:t>
            </a:r>
          </a:p>
        </p:txBody>
      </p:sp>
    </p:spTree>
    <p:extLst>
      <p:ext uri="{BB962C8B-B14F-4D97-AF65-F5344CB8AC3E}">
        <p14:creationId xmlns:p14="http://schemas.microsoft.com/office/powerpoint/2010/main" val="56387493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676C43F0-3A68-6709-7A45-77503AB189F8}"/>
              </a:ext>
            </a:extLst>
          </p:cNvPr>
          <p:cNvSpPr>
            <a:spLocks noGrp="1"/>
          </p:cNvSpPr>
          <p:nvPr>
            <p:ph type="title"/>
          </p:nvPr>
        </p:nvSpPr>
        <p:spPr/>
        <p:txBody>
          <a:bodyPr/>
          <a:lstStyle/>
          <a:p>
            <a:r>
              <a:rPr lang="pt-BR" dirty="0"/>
              <a:t>Moralidade administrativa</a:t>
            </a:r>
          </a:p>
        </p:txBody>
      </p:sp>
      <p:sp>
        <p:nvSpPr>
          <p:cNvPr id="3" name="Espaço Reservado para Conteúdo 2">
            <a:extLst>
              <a:ext uri="{FF2B5EF4-FFF2-40B4-BE49-F238E27FC236}">
                <a16:creationId xmlns:a16="http://schemas.microsoft.com/office/drawing/2014/main" xmlns="" id="{28CBE9C7-E104-D591-598F-2D8A297E3A5D}"/>
              </a:ext>
            </a:extLst>
          </p:cNvPr>
          <p:cNvSpPr>
            <a:spLocks noGrp="1"/>
          </p:cNvSpPr>
          <p:nvPr>
            <p:ph idx="1"/>
          </p:nvPr>
        </p:nvSpPr>
        <p:spPr/>
        <p:txBody>
          <a:bodyPr/>
          <a:lstStyle/>
          <a:p>
            <a:r>
              <a:rPr lang="pt-BR" dirty="0"/>
              <a:t>Crítica ao conceito de moralidade na Constituição (Ver distinção entre Direito e Moral)</a:t>
            </a:r>
          </a:p>
          <a:p>
            <a:r>
              <a:rPr lang="pt-BR" dirty="0"/>
              <a:t>Licitude (legalidade) não se confunde com honestidade (subjetividade)</a:t>
            </a:r>
          </a:p>
          <a:p>
            <a:r>
              <a:rPr lang="pt-BR" dirty="0"/>
              <a:t>“Moralidade” no Direito Privado: proibição do enriquecimento sem causa (Ver artigos 814 e 882 do Código Civil)</a:t>
            </a:r>
          </a:p>
          <a:p>
            <a:r>
              <a:rPr lang="pt-BR" dirty="0"/>
              <a:t>“Moralidade no Direito Público: desvio de poder (meios lícitos para finalidades irregulares): ilegalidade quantos aos fins</a:t>
            </a:r>
          </a:p>
          <a:p>
            <a:r>
              <a:rPr lang="pt-BR" dirty="0"/>
              <a:t>Questão: Objeto apenas de averiguação interna ou passível de ser apreciada pelo judiciário?</a:t>
            </a:r>
          </a:p>
          <a:p>
            <a:r>
              <a:rPr lang="pt-BR" dirty="0"/>
              <a:t>Lei n. 4.717/1965 </a:t>
            </a:r>
          </a:p>
        </p:txBody>
      </p:sp>
    </p:spTree>
    <p:extLst>
      <p:ext uri="{BB962C8B-B14F-4D97-AF65-F5344CB8AC3E}">
        <p14:creationId xmlns:p14="http://schemas.microsoft.com/office/powerpoint/2010/main" val="240073128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3969738D-2ADC-82C7-180F-B6225BE94739}"/>
              </a:ext>
            </a:extLst>
          </p:cNvPr>
          <p:cNvSpPr>
            <a:spLocks noGrp="1"/>
          </p:cNvSpPr>
          <p:nvPr>
            <p:ph type="title"/>
          </p:nvPr>
        </p:nvSpPr>
        <p:spPr/>
        <p:txBody>
          <a:bodyPr>
            <a:normAutofit fontScale="90000"/>
          </a:bodyPr>
          <a:lstStyle/>
          <a:p>
            <a:r>
              <a:rPr lang="pt-BR" dirty="0"/>
              <a:t>LEI Nº 4.717/1965. Dispõe sobre Ação Popular</a:t>
            </a:r>
          </a:p>
        </p:txBody>
      </p:sp>
      <p:sp>
        <p:nvSpPr>
          <p:cNvPr id="3" name="Espaço Reservado para Conteúdo 2">
            <a:extLst>
              <a:ext uri="{FF2B5EF4-FFF2-40B4-BE49-F238E27FC236}">
                <a16:creationId xmlns:a16="http://schemas.microsoft.com/office/drawing/2014/main" xmlns="" id="{6D3B5E19-673E-BF48-42BC-D86134B3D82F}"/>
              </a:ext>
            </a:extLst>
          </p:cNvPr>
          <p:cNvSpPr>
            <a:spLocks noGrp="1"/>
          </p:cNvSpPr>
          <p:nvPr>
            <p:ph idx="1"/>
          </p:nvPr>
        </p:nvSpPr>
        <p:spPr/>
        <p:txBody>
          <a:bodyPr/>
          <a:lstStyle/>
          <a:p>
            <a:pPr marL="36900" indent="0" algn="just">
              <a:buNone/>
            </a:pPr>
            <a:r>
              <a:rPr lang="pt-BR" dirty="0"/>
              <a:t>Art. 1º Qualquer cidadão será parte legítima para pleitear a anulação ou a declaração de nulidade de atos lesivos ao patrimônio da União, do Distrito Federal, dos Estados, dos Municípios, de entidades autárquicas, de sociedades de economia mista, de sociedades mútuas de seguro nas quais a União represente os segurados ausentes, de empresas públicas, de serviços sociais autônomos, de instituições ou fundações para cuja criação ou custeio o tesouro público haja concorrido ou concorra com mais de cinquenta por cento do patrimônio ou da receita ânua, de empresas incorporadas ao patrimônio da União, do Distrito Federal, dos Estados e dos Municípios, e de quaisquer pessoas jurídicas ou entidades subvencionadas pelos cofres públicos.</a:t>
            </a:r>
          </a:p>
          <a:p>
            <a:pPr marL="36900" indent="0">
              <a:buNone/>
            </a:pPr>
            <a:endParaRPr lang="pt-BR" dirty="0"/>
          </a:p>
        </p:txBody>
      </p:sp>
    </p:spTree>
    <p:extLst>
      <p:ext uri="{BB962C8B-B14F-4D97-AF65-F5344CB8AC3E}">
        <p14:creationId xmlns:p14="http://schemas.microsoft.com/office/powerpoint/2010/main" val="419137811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508960BA-1214-C858-19D0-1245306FEC2D}"/>
              </a:ext>
            </a:extLst>
          </p:cNvPr>
          <p:cNvSpPr>
            <a:spLocks noGrp="1"/>
          </p:cNvSpPr>
          <p:nvPr>
            <p:ph type="title"/>
          </p:nvPr>
        </p:nvSpPr>
        <p:spPr/>
        <p:txBody>
          <a:bodyPr/>
          <a:lstStyle/>
          <a:p>
            <a:r>
              <a:rPr lang="pt-BR" dirty="0"/>
              <a:t>LEI Nº 4.717/1965</a:t>
            </a:r>
          </a:p>
        </p:txBody>
      </p:sp>
      <p:sp>
        <p:nvSpPr>
          <p:cNvPr id="3" name="Espaço Reservado para Conteúdo 2">
            <a:extLst>
              <a:ext uri="{FF2B5EF4-FFF2-40B4-BE49-F238E27FC236}">
                <a16:creationId xmlns:a16="http://schemas.microsoft.com/office/drawing/2014/main" xmlns="" id="{1980D119-9C6D-2C60-052E-4B5824DBF754}"/>
              </a:ext>
            </a:extLst>
          </p:cNvPr>
          <p:cNvSpPr>
            <a:spLocks noGrp="1"/>
          </p:cNvSpPr>
          <p:nvPr>
            <p:ph idx="1"/>
          </p:nvPr>
        </p:nvSpPr>
        <p:spPr/>
        <p:txBody>
          <a:bodyPr>
            <a:normAutofit fontScale="62500" lnSpcReduction="20000"/>
          </a:bodyPr>
          <a:lstStyle/>
          <a:p>
            <a:pPr marL="36900" indent="0">
              <a:buNone/>
            </a:pPr>
            <a:r>
              <a:rPr lang="pt-BR" dirty="0"/>
              <a:t>Art. 2º São nulos os atos lesivos ao patrimônio das entidades mencionadas no artigo anterior, nos casos de:</a:t>
            </a:r>
          </a:p>
          <a:p>
            <a:pPr marL="36900" indent="0">
              <a:buNone/>
            </a:pPr>
            <a:r>
              <a:rPr lang="pt-BR" dirty="0"/>
              <a:t>a) incompetência;</a:t>
            </a:r>
          </a:p>
          <a:p>
            <a:pPr marL="36900" indent="0">
              <a:buNone/>
            </a:pPr>
            <a:r>
              <a:rPr lang="pt-BR" dirty="0"/>
              <a:t>b) vício de forma  </a:t>
            </a:r>
          </a:p>
          <a:p>
            <a:pPr marL="36900" indent="0">
              <a:buNone/>
            </a:pPr>
            <a:r>
              <a:rPr lang="pt-BR" dirty="0"/>
              <a:t>c) ilegalidade do objeto;</a:t>
            </a:r>
          </a:p>
          <a:p>
            <a:pPr marL="36900" indent="0">
              <a:buNone/>
            </a:pPr>
            <a:r>
              <a:rPr lang="pt-BR" dirty="0"/>
              <a:t>d) inexistência dos motivos; </a:t>
            </a:r>
          </a:p>
          <a:p>
            <a:pPr marL="36900" indent="0">
              <a:buNone/>
            </a:pPr>
            <a:r>
              <a:rPr lang="pt-BR" dirty="0">
                <a:solidFill>
                  <a:srgbClr val="FF0000"/>
                </a:solidFill>
              </a:rPr>
              <a:t>e) desvio de finalidade</a:t>
            </a:r>
          </a:p>
          <a:p>
            <a:pPr marL="36900" indent="0">
              <a:buNone/>
            </a:pPr>
            <a:r>
              <a:rPr lang="pt-BR" dirty="0"/>
              <a:t>Parágrafo único. Para a conceituação dos casos de nulidade observar-se-ão as seguintes norma</a:t>
            </a:r>
          </a:p>
          <a:p>
            <a:pPr marL="36900" indent="0">
              <a:buNone/>
            </a:pPr>
            <a:r>
              <a:rPr lang="pt-BR" dirty="0"/>
              <a:t>a) a incompetência fica caracterizada quando o ato não se incluir nas atribuições legais do agente que o praticou</a:t>
            </a:r>
          </a:p>
          <a:p>
            <a:pPr marL="36900" indent="0">
              <a:buNone/>
            </a:pPr>
            <a:r>
              <a:rPr lang="pt-BR" dirty="0"/>
              <a:t>b) o vício de forma consiste na omissão ou na observância incompleta ou irregular de formalidades indispensáveis à existência ou seriedade do ato</a:t>
            </a:r>
          </a:p>
          <a:p>
            <a:pPr marL="36900" indent="0">
              <a:buNone/>
            </a:pPr>
            <a:r>
              <a:rPr lang="pt-BR" dirty="0"/>
              <a:t>c) a ilegalidade do objeto ocorre quando o resultado do ato importa em violação de lei, regulamento ou outro ato </a:t>
            </a:r>
            <a:r>
              <a:rPr lang="pt-BR" dirty="0" err="1"/>
              <a:t>normativ</a:t>
            </a:r>
            <a:endParaRPr lang="pt-BR" dirty="0"/>
          </a:p>
          <a:p>
            <a:pPr marL="36900" indent="0">
              <a:buNone/>
            </a:pPr>
            <a:r>
              <a:rPr lang="pt-BR" dirty="0"/>
              <a:t>d) a inexistência dos motivos se verifica quando a matéria de fato ou de direito, em que se fundamenta o ato, é materialmente inexistente ou juridicamente inadequada ao resultado obtido;</a:t>
            </a:r>
          </a:p>
          <a:p>
            <a:pPr marL="36900" indent="0">
              <a:buNone/>
            </a:pPr>
            <a:r>
              <a:rPr lang="pt-BR" dirty="0">
                <a:solidFill>
                  <a:srgbClr val="FF0000"/>
                </a:solidFill>
              </a:rPr>
              <a:t>e) o desvio de finalidade se verifica quando o agente pratica o ato visando a fim diverso daquele previsto, explícita ou implicitamente, na regra de competência.</a:t>
            </a:r>
          </a:p>
        </p:txBody>
      </p:sp>
    </p:spTree>
    <p:extLst>
      <p:ext uri="{BB962C8B-B14F-4D97-AF65-F5344CB8AC3E}">
        <p14:creationId xmlns:p14="http://schemas.microsoft.com/office/powerpoint/2010/main" val="11555083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11E42CE9-2520-85F6-431C-E7A577307820}"/>
              </a:ext>
            </a:extLst>
          </p:cNvPr>
          <p:cNvSpPr>
            <a:spLocks noGrp="1"/>
          </p:cNvSpPr>
          <p:nvPr>
            <p:ph type="title"/>
          </p:nvPr>
        </p:nvSpPr>
        <p:spPr/>
        <p:txBody>
          <a:bodyPr/>
          <a:lstStyle/>
          <a:p>
            <a:r>
              <a:rPr lang="pt-BR" dirty="0"/>
              <a:t>Direito Administrativo</a:t>
            </a:r>
          </a:p>
        </p:txBody>
      </p:sp>
      <p:sp>
        <p:nvSpPr>
          <p:cNvPr id="3" name="Espaço Reservado para Conteúdo 2">
            <a:extLst>
              <a:ext uri="{FF2B5EF4-FFF2-40B4-BE49-F238E27FC236}">
                <a16:creationId xmlns:a16="http://schemas.microsoft.com/office/drawing/2014/main" xmlns="" id="{80FEB042-C215-55AE-AD1A-F875717679F3}"/>
              </a:ext>
            </a:extLst>
          </p:cNvPr>
          <p:cNvSpPr>
            <a:spLocks noGrp="1"/>
          </p:cNvSpPr>
          <p:nvPr>
            <p:ph idx="1"/>
          </p:nvPr>
        </p:nvSpPr>
        <p:spPr/>
        <p:txBody>
          <a:bodyPr/>
          <a:lstStyle/>
          <a:p>
            <a:r>
              <a:rPr lang="pt-BR" dirty="0"/>
              <a:t>O Estado somente atua mediante um processo jurídico</a:t>
            </a:r>
          </a:p>
          <a:p>
            <a:pPr marL="0" indent="0">
              <a:buNone/>
            </a:pPr>
            <a:endParaRPr lang="pt-BR" dirty="0"/>
          </a:p>
          <a:p>
            <a:pPr marL="0" indent="0">
              <a:buNone/>
            </a:pPr>
            <a:r>
              <a:rPr lang="pt-BR" b="1" dirty="0"/>
              <a:t>Estado-Polícia</a:t>
            </a:r>
            <a:r>
              <a:rPr lang="pt-BR" dirty="0"/>
              <a:t> - Baixa densidade de normas administrativas: prevalência de normas de direito privado/predominância de interesses privados nas relações com o Estado </a:t>
            </a:r>
          </a:p>
          <a:p>
            <a:pPr marL="0" indent="0">
              <a:buNone/>
            </a:pPr>
            <a:endParaRPr lang="pt-BR" dirty="0"/>
          </a:p>
          <a:p>
            <a:pPr marL="0" indent="0">
              <a:buNone/>
            </a:pPr>
            <a:r>
              <a:rPr lang="pt-BR" b="1" dirty="0"/>
              <a:t>Estado de Bem-Estar </a:t>
            </a:r>
            <a:r>
              <a:rPr lang="pt-BR" dirty="0"/>
              <a:t>- Alta densidade de normas administrativas: prevalência de normas de direito público/predominância de interesses públicos/coletivos nas relações com o Estado </a:t>
            </a:r>
            <a:r>
              <a:rPr lang="pt-BR" b="1" dirty="0"/>
              <a:t>(“fins sociais”)</a:t>
            </a:r>
          </a:p>
        </p:txBody>
      </p:sp>
    </p:spTree>
    <p:extLst>
      <p:ext uri="{BB962C8B-B14F-4D97-AF65-F5344CB8AC3E}">
        <p14:creationId xmlns:p14="http://schemas.microsoft.com/office/powerpoint/2010/main" val="78394721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A6CE392E-D4D5-A019-0A7D-0FE15BD0A9AF}"/>
              </a:ext>
            </a:extLst>
          </p:cNvPr>
          <p:cNvSpPr>
            <a:spLocks noGrp="1"/>
          </p:cNvSpPr>
          <p:nvPr>
            <p:ph type="title"/>
          </p:nvPr>
        </p:nvSpPr>
        <p:spPr/>
        <p:txBody>
          <a:bodyPr>
            <a:normAutofit fontScale="90000"/>
          </a:bodyPr>
          <a:lstStyle/>
          <a:p>
            <a:r>
              <a:rPr lang="pt-BR" dirty="0"/>
              <a:t>Legalidade e Moralidade: princípios distintos (nos termos da CF)</a:t>
            </a:r>
          </a:p>
        </p:txBody>
      </p:sp>
      <p:sp>
        <p:nvSpPr>
          <p:cNvPr id="3" name="Espaço Reservado para Conteúdo 2">
            <a:extLst>
              <a:ext uri="{FF2B5EF4-FFF2-40B4-BE49-F238E27FC236}">
                <a16:creationId xmlns:a16="http://schemas.microsoft.com/office/drawing/2014/main" xmlns="" id="{BD255011-4F4A-93F8-8C00-E38213F748AD}"/>
              </a:ext>
            </a:extLst>
          </p:cNvPr>
          <p:cNvSpPr>
            <a:spLocks noGrp="1"/>
          </p:cNvSpPr>
          <p:nvPr>
            <p:ph idx="1"/>
          </p:nvPr>
        </p:nvSpPr>
        <p:spPr/>
        <p:txBody>
          <a:bodyPr>
            <a:normAutofit lnSpcReduction="10000"/>
          </a:bodyPr>
          <a:lstStyle/>
          <a:p>
            <a:pPr marL="0" indent="0">
              <a:buNone/>
            </a:pPr>
            <a:r>
              <a:rPr lang="pt-BR" b="1" dirty="0"/>
              <a:t>Art. 5º, LXXIII </a:t>
            </a:r>
            <a:r>
              <a:rPr lang="pt-BR" dirty="0"/>
              <a:t>- qualquer cidadão é parte legítima para propor ação popular que vise a anular ato lesivo ao patrimônio público ou de entidade de que o Estado participe, </a:t>
            </a:r>
            <a:r>
              <a:rPr lang="pt-BR" b="1" dirty="0"/>
              <a:t>à moralidade administrativa</a:t>
            </a:r>
            <a:r>
              <a:rPr lang="pt-BR" dirty="0"/>
              <a:t>, ao meio ambiente e ao patrimônio histórico e cultural, ficando o autor, salvo comprovada má-fé, isento de custas judiciais e do ônus da sucumbência</a:t>
            </a:r>
          </a:p>
          <a:p>
            <a:pPr marL="0" indent="0">
              <a:buNone/>
            </a:pPr>
            <a:r>
              <a:rPr lang="pt-BR" b="1" dirty="0"/>
              <a:t>CF. Art. 37. </a:t>
            </a:r>
            <a:r>
              <a:rPr lang="pt-BR" dirty="0"/>
              <a:t>A administração pública direta e indireta de qualquer dos Poderes da União, dos Estados, do Distrito Federal e dos Municípios obedecerá aos princípios de legalidade, impessoalidade, </a:t>
            </a:r>
            <a:r>
              <a:rPr lang="pt-BR" b="1" dirty="0"/>
              <a:t>moralidade</a:t>
            </a:r>
            <a:r>
              <a:rPr lang="pt-BR" dirty="0"/>
              <a:t>, publicidade e eficiência e, também, ao seguinte:</a:t>
            </a:r>
          </a:p>
          <a:p>
            <a:pPr marL="0" indent="0">
              <a:buNone/>
            </a:pPr>
            <a:r>
              <a:rPr lang="pt-BR" sz="2400" baseline="-25000" dirty="0"/>
              <a:t>§ 4º Os atos de </a:t>
            </a:r>
            <a:r>
              <a:rPr lang="pt-BR" sz="2400" b="1" baseline="-25000" dirty="0"/>
              <a:t>improbidade administrativa </a:t>
            </a:r>
            <a:r>
              <a:rPr lang="pt-BR" sz="2400" baseline="-25000" dirty="0"/>
              <a:t>importarão a suspensão dos direitos políticos, a perda da função pública, a indisponibilidade dos bens e o ressarcimento ao erário, na forma e gradação previstas em lei, sem prejuízo da ação penal cabível.</a:t>
            </a:r>
          </a:p>
        </p:txBody>
      </p:sp>
    </p:spTree>
    <p:extLst>
      <p:ext uri="{BB962C8B-B14F-4D97-AF65-F5344CB8AC3E}">
        <p14:creationId xmlns:p14="http://schemas.microsoft.com/office/powerpoint/2010/main" val="11404602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3D99A52C-1828-9F12-A163-B0A797639B16}"/>
              </a:ext>
            </a:extLst>
          </p:cNvPr>
          <p:cNvSpPr>
            <a:spLocks noGrp="1"/>
          </p:cNvSpPr>
          <p:nvPr>
            <p:ph type="title"/>
          </p:nvPr>
        </p:nvSpPr>
        <p:spPr/>
        <p:txBody>
          <a:bodyPr>
            <a:normAutofit fontScale="90000"/>
          </a:bodyPr>
          <a:lstStyle/>
          <a:p>
            <a:r>
              <a:rPr lang="pt-BR" dirty="0"/>
              <a:t>Legalidade e Moralidade: princípios distintos (nos termos da CF)</a:t>
            </a:r>
          </a:p>
        </p:txBody>
      </p:sp>
      <p:sp>
        <p:nvSpPr>
          <p:cNvPr id="3" name="Espaço Reservado para Conteúdo 2">
            <a:extLst>
              <a:ext uri="{FF2B5EF4-FFF2-40B4-BE49-F238E27FC236}">
                <a16:creationId xmlns:a16="http://schemas.microsoft.com/office/drawing/2014/main" xmlns="" id="{58E27E24-9F0E-BE2A-5DFB-24D1910D76D1}"/>
              </a:ext>
            </a:extLst>
          </p:cNvPr>
          <p:cNvSpPr>
            <a:spLocks noGrp="1"/>
          </p:cNvSpPr>
          <p:nvPr>
            <p:ph idx="1"/>
          </p:nvPr>
        </p:nvSpPr>
        <p:spPr>
          <a:xfrm>
            <a:off x="5124450" y="685800"/>
            <a:ext cx="6275870" cy="5366008"/>
          </a:xfrm>
        </p:spPr>
        <p:txBody>
          <a:bodyPr>
            <a:normAutofit fontScale="92500" lnSpcReduction="20000"/>
          </a:bodyPr>
          <a:lstStyle/>
          <a:p>
            <a:pPr algn="just"/>
            <a:endParaRPr lang="pt-BR" dirty="0"/>
          </a:p>
          <a:p>
            <a:pPr algn="just"/>
            <a:endParaRPr lang="pt-BR" dirty="0"/>
          </a:p>
          <a:p>
            <a:pPr marL="0" indent="0" algn="just">
              <a:buNone/>
            </a:pPr>
            <a:r>
              <a:rPr lang="pt-BR" b="1" dirty="0"/>
              <a:t>Art. 14</a:t>
            </a:r>
            <a:r>
              <a:rPr lang="pt-BR" dirty="0"/>
              <a:t>. A soberania popular será exercida pelo sufrágio universal e pelo voto direto e secreto, com valor igual para todos, e, nos termos da lei, mediante:</a:t>
            </a:r>
          </a:p>
          <a:p>
            <a:pPr marL="0" indent="0" algn="just">
              <a:buNone/>
            </a:pPr>
            <a:r>
              <a:rPr lang="pt-BR" dirty="0"/>
              <a:t>§ 9º Lei complementar estabelecerá outros casos de inelegibilidade e os prazos de sua cessação, a fim de proteger a </a:t>
            </a:r>
            <a:r>
              <a:rPr lang="pt-BR" b="1" dirty="0"/>
              <a:t>probidade administrativa, a moralidade para exercício de mandato </a:t>
            </a:r>
            <a:r>
              <a:rPr lang="pt-BR" dirty="0"/>
              <a:t>considerada vida pregressa do candidato, e a normalidade e legitimidade das eleições contra a influência do poder econômico ou o abuso do exercício de função, cargo ou emprego na administração direta ou indireta.</a:t>
            </a:r>
          </a:p>
          <a:p>
            <a:pPr marL="0" indent="0" algn="just">
              <a:buNone/>
            </a:pPr>
            <a:r>
              <a:rPr lang="pt-BR" b="1" dirty="0"/>
              <a:t>Art. 85. </a:t>
            </a:r>
            <a:r>
              <a:rPr lang="pt-BR" dirty="0"/>
              <a:t>São crimes de responsabilidade os atos do Presidente da República que atentem contra a Constituição Federal e, especialmente, contra:</a:t>
            </a:r>
          </a:p>
          <a:p>
            <a:pPr marL="0" indent="0" algn="just">
              <a:buNone/>
            </a:pPr>
            <a:r>
              <a:rPr lang="pt-BR" dirty="0"/>
              <a:t>V - </a:t>
            </a:r>
            <a:r>
              <a:rPr lang="pt-BR" b="1" dirty="0"/>
              <a:t>a probidade na administração;</a:t>
            </a:r>
          </a:p>
          <a:p>
            <a:pPr marL="0" indent="0" algn="just">
              <a:buNone/>
            </a:pPr>
            <a:endParaRPr lang="pt-BR" dirty="0"/>
          </a:p>
          <a:p>
            <a:pPr marL="0" indent="0">
              <a:buNone/>
            </a:pPr>
            <a:endParaRPr lang="pt-BR" dirty="0"/>
          </a:p>
          <a:p>
            <a:endParaRPr lang="pt-BR" dirty="0"/>
          </a:p>
        </p:txBody>
      </p:sp>
    </p:spTree>
    <p:extLst>
      <p:ext uri="{BB962C8B-B14F-4D97-AF65-F5344CB8AC3E}">
        <p14:creationId xmlns:p14="http://schemas.microsoft.com/office/powerpoint/2010/main" val="175026176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9B89D8A6-2BA0-FCFE-48AE-39C675C0D2B4}"/>
              </a:ext>
            </a:extLst>
          </p:cNvPr>
          <p:cNvSpPr>
            <a:spLocks noGrp="1"/>
          </p:cNvSpPr>
          <p:nvPr>
            <p:ph type="title"/>
          </p:nvPr>
        </p:nvSpPr>
        <p:spPr/>
        <p:txBody>
          <a:bodyPr>
            <a:normAutofit fontScale="90000"/>
          </a:bodyPr>
          <a:lstStyle/>
          <a:p>
            <a:r>
              <a:rPr lang="pt-BR" dirty="0"/>
              <a:t>Lei n. 1.079/1950	</a:t>
            </a:r>
            <a:br>
              <a:rPr lang="pt-BR" dirty="0"/>
            </a:br>
            <a:r>
              <a:rPr lang="pt-BR" sz="2700" dirty="0"/>
              <a:t>Define os crimes de responsabilidade e regula o respectivo processo de julgamento.</a:t>
            </a:r>
          </a:p>
        </p:txBody>
      </p:sp>
      <p:sp>
        <p:nvSpPr>
          <p:cNvPr id="3" name="Espaço Reservado para Conteúdo 2">
            <a:extLst>
              <a:ext uri="{FF2B5EF4-FFF2-40B4-BE49-F238E27FC236}">
                <a16:creationId xmlns:a16="http://schemas.microsoft.com/office/drawing/2014/main" xmlns="" id="{1F60A64F-6C87-F5AF-627B-C54B953E84F0}"/>
              </a:ext>
            </a:extLst>
          </p:cNvPr>
          <p:cNvSpPr>
            <a:spLocks noGrp="1"/>
          </p:cNvSpPr>
          <p:nvPr>
            <p:ph idx="1"/>
          </p:nvPr>
        </p:nvSpPr>
        <p:spPr/>
        <p:txBody>
          <a:bodyPr>
            <a:normAutofit fontScale="77500" lnSpcReduction="20000"/>
          </a:bodyPr>
          <a:lstStyle/>
          <a:p>
            <a:pPr marL="0" indent="0">
              <a:buNone/>
            </a:pPr>
            <a:endParaRPr lang="pt-BR" dirty="0"/>
          </a:p>
          <a:p>
            <a:pPr marL="0" indent="0">
              <a:buNone/>
            </a:pPr>
            <a:r>
              <a:rPr lang="pt-BR" dirty="0"/>
              <a:t>Art. 9º São crimes de responsabilidade contra a probidade na administração:</a:t>
            </a:r>
          </a:p>
          <a:p>
            <a:pPr marL="0" indent="0">
              <a:buNone/>
            </a:pPr>
            <a:r>
              <a:rPr lang="pt-BR" dirty="0"/>
              <a:t>1 - omitir ou retardar dolosamente a publicação das leis e resoluções do Poder Legislativo ou dos atos do Poder Executivo;</a:t>
            </a:r>
          </a:p>
          <a:p>
            <a:pPr marL="0" indent="0">
              <a:buNone/>
            </a:pPr>
            <a:r>
              <a:rPr lang="pt-BR" dirty="0"/>
              <a:t>2 - não prestar ao Congresso Nacional dentro de sessenta dias após a abertura da sessão legislativa, as contas relativas ao exercício anterior;</a:t>
            </a:r>
          </a:p>
          <a:p>
            <a:pPr marL="0" indent="0">
              <a:buNone/>
            </a:pPr>
            <a:r>
              <a:rPr lang="pt-BR" dirty="0"/>
              <a:t>3 - não tornar efetiva a responsabilidade dos seus subordinados, quando manifesta em delitos funcionais ou na prática de atos contrários à Constituição;</a:t>
            </a:r>
          </a:p>
          <a:p>
            <a:pPr marL="0" indent="0">
              <a:buNone/>
            </a:pPr>
            <a:r>
              <a:rPr lang="pt-BR" dirty="0"/>
              <a:t>4 - expedir ordens ou fazer requisição de forma contrária às disposições expressas da Constituição;</a:t>
            </a:r>
          </a:p>
          <a:p>
            <a:pPr marL="0" indent="0">
              <a:buNone/>
            </a:pPr>
            <a:r>
              <a:rPr lang="pt-BR" dirty="0"/>
              <a:t>5 - infringir no provimento dos cargos públicos, as normas legais;</a:t>
            </a:r>
          </a:p>
          <a:p>
            <a:pPr marL="0" indent="0">
              <a:buNone/>
            </a:pPr>
            <a:r>
              <a:rPr lang="pt-BR" dirty="0"/>
              <a:t>6 - Usar de violência ou ameaça contra funcionário público para </a:t>
            </a:r>
            <a:r>
              <a:rPr lang="pt-BR" dirty="0" err="1"/>
              <a:t>coagí-lo</a:t>
            </a:r>
            <a:r>
              <a:rPr lang="pt-BR" dirty="0"/>
              <a:t> a proceder ilegalmente, bem como utilizar-se de suborno ou de qualquer outra forma de corrupção para o mesmo fim;</a:t>
            </a:r>
          </a:p>
          <a:p>
            <a:pPr marL="0" indent="0">
              <a:buNone/>
            </a:pPr>
            <a:r>
              <a:rPr lang="pt-BR" dirty="0"/>
              <a:t>7 - proceder de modo incompatível com a dignidade, a honra e o </a:t>
            </a:r>
            <a:r>
              <a:rPr lang="pt-BR" dirty="0" err="1"/>
              <a:t>decôro</a:t>
            </a:r>
            <a:r>
              <a:rPr lang="pt-BR" dirty="0"/>
              <a:t> do cargo.</a:t>
            </a:r>
          </a:p>
          <a:p>
            <a:endParaRPr lang="pt-BR" dirty="0"/>
          </a:p>
          <a:p>
            <a:endParaRPr lang="pt-BR" dirty="0"/>
          </a:p>
        </p:txBody>
      </p:sp>
    </p:spTree>
    <p:extLst>
      <p:ext uri="{BB962C8B-B14F-4D97-AF65-F5344CB8AC3E}">
        <p14:creationId xmlns:p14="http://schemas.microsoft.com/office/powerpoint/2010/main" val="3877371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380CC795-A543-724A-D346-397D2EA8F388}"/>
              </a:ext>
            </a:extLst>
          </p:cNvPr>
          <p:cNvSpPr>
            <a:spLocks noGrp="1"/>
          </p:cNvSpPr>
          <p:nvPr>
            <p:ph type="title"/>
          </p:nvPr>
        </p:nvSpPr>
        <p:spPr/>
        <p:txBody>
          <a:bodyPr/>
          <a:lstStyle/>
          <a:p>
            <a:r>
              <a:rPr lang="pt-BR" dirty="0">
                <a:solidFill>
                  <a:schemeClr val="bg1"/>
                </a:solidFill>
              </a:rPr>
              <a:t>Moralidade (cont.)</a:t>
            </a:r>
          </a:p>
        </p:txBody>
      </p:sp>
      <p:sp>
        <p:nvSpPr>
          <p:cNvPr id="3" name="Espaço Reservado para Conteúdo 2">
            <a:extLst>
              <a:ext uri="{FF2B5EF4-FFF2-40B4-BE49-F238E27FC236}">
                <a16:creationId xmlns:a16="http://schemas.microsoft.com/office/drawing/2014/main" xmlns="" id="{8AB70211-164E-153E-EE03-E2C0A6D75ED5}"/>
              </a:ext>
            </a:extLst>
          </p:cNvPr>
          <p:cNvSpPr>
            <a:spLocks noGrp="1"/>
          </p:cNvSpPr>
          <p:nvPr>
            <p:ph idx="1"/>
          </p:nvPr>
        </p:nvSpPr>
        <p:spPr/>
        <p:txBody>
          <a:bodyPr/>
          <a:lstStyle/>
          <a:p>
            <a:r>
              <a:rPr lang="pt-BR" dirty="0"/>
              <a:t>Destinatários: agentes políticos, servidores públicos e qualquer pessoa que contrate com a Administração (processos licitatórios, acordo entre licitantes)</a:t>
            </a:r>
          </a:p>
          <a:p>
            <a:pPr marL="0" indent="0">
              <a:buNone/>
            </a:pPr>
            <a:endParaRPr lang="pt-BR" dirty="0"/>
          </a:p>
          <a:p>
            <a:r>
              <a:rPr lang="pt-BR" dirty="0"/>
              <a:t>Efeitos: invalidade do ato que deve ser anulado pela Administração ou pelo Judiciário</a:t>
            </a:r>
          </a:p>
        </p:txBody>
      </p:sp>
    </p:spTree>
    <p:extLst>
      <p:ext uri="{BB962C8B-B14F-4D97-AF65-F5344CB8AC3E}">
        <p14:creationId xmlns:p14="http://schemas.microsoft.com/office/powerpoint/2010/main" val="107923270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206486ED-14BA-BDC9-22D1-743F1CC5ED2B}"/>
              </a:ext>
            </a:extLst>
          </p:cNvPr>
          <p:cNvSpPr>
            <a:spLocks noGrp="1"/>
          </p:cNvSpPr>
          <p:nvPr>
            <p:ph type="title"/>
          </p:nvPr>
        </p:nvSpPr>
        <p:spPr/>
        <p:txBody>
          <a:bodyPr/>
          <a:lstStyle/>
          <a:p>
            <a:r>
              <a:rPr lang="pt-BR" dirty="0"/>
              <a:t>Razoabilidade</a:t>
            </a:r>
          </a:p>
        </p:txBody>
      </p:sp>
      <p:sp>
        <p:nvSpPr>
          <p:cNvPr id="3" name="Espaço Reservado para Conteúdo 2">
            <a:extLst>
              <a:ext uri="{FF2B5EF4-FFF2-40B4-BE49-F238E27FC236}">
                <a16:creationId xmlns:a16="http://schemas.microsoft.com/office/drawing/2014/main" xmlns="" id="{83108C3E-8531-91E6-8302-F1C5ADAA004D}"/>
              </a:ext>
            </a:extLst>
          </p:cNvPr>
          <p:cNvSpPr>
            <a:spLocks noGrp="1"/>
          </p:cNvSpPr>
          <p:nvPr>
            <p:ph idx="1"/>
          </p:nvPr>
        </p:nvSpPr>
        <p:spPr/>
        <p:txBody>
          <a:bodyPr/>
          <a:lstStyle/>
          <a:p>
            <a:pPr marL="0" indent="0" algn="ctr">
              <a:buNone/>
            </a:pPr>
            <a:r>
              <a:rPr lang="pt-BR" b="1" dirty="0"/>
              <a:t>Constituição do Estado de São Paulo (1989)</a:t>
            </a:r>
          </a:p>
          <a:p>
            <a:pPr marL="0" indent="0" algn="ctr">
              <a:buNone/>
            </a:pPr>
            <a:endParaRPr lang="pt-BR" b="1" dirty="0"/>
          </a:p>
          <a:p>
            <a:pPr algn="just"/>
            <a:r>
              <a:rPr lang="pt-BR" dirty="0"/>
              <a:t>Artigo 111 - A administração pública direta, indireta ou fundacional, de qualquer dos Poderes do Estado, obedecerá aos princípios de legalidade, impessoalidade, moralidade, publicidade, </a:t>
            </a:r>
            <a:r>
              <a:rPr lang="pt-BR" b="1" dirty="0"/>
              <a:t>razoabilidade</a:t>
            </a:r>
            <a:r>
              <a:rPr lang="pt-BR" dirty="0"/>
              <a:t>, finalidade, </a:t>
            </a:r>
            <a:r>
              <a:rPr lang="pt-BR" b="1" dirty="0"/>
              <a:t>motivação</a:t>
            </a:r>
            <a:r>
              <a:rPr lang="pt-BR" dirty="0"/>
              <a:t>, interesse público e eficiência</a:t>
            </a:r>
          </a:p>
        </p:txBody>
      </p:sp>
    </p:spTree>
    <p:extLst>
      <p:ext uri="{BB962C8B-B14F-4D97-AF65-F5344CB8AC3E}">
        <p14:creationId xmlns:p14="http://schemas.microsoft.com/office/powerpoint/2010/main" val="176660524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4E8D40E8-8331-3A70-059B-5F4AEE0CA0C7}"/>
              </a:ext>
            </a:extLst>
          </p:cNvPr>
          <p:cNvSpPr>
            <a:spLocks noGrp="1"/>
          </p:cNvSpPr>
          <p:nvPr>
            <p:ph type="title"/>
          </p:nvPr>
        </p:nvSpPr>
        <p:spPr/>
        <p:txBody>
          <a:bodyPr/>
          <a:lstStyle/>
          <a:p>
            <a:r>
              <a:rPr lang="pt-BR" dirty="0"/>
              <a:t>Razoabilidade</a:t>
            </a:r>
          </a:p>
        </p:txBody>
      </p:sp>
      <p:sp>
        <p:nvSpPr>
          <p:cNvPr id="3" name="Espaço Reservado para Conteúdo 2">
            <a:extLst>
              <a:ext uri="{FF2B5EF4-FFF2-40B4-BE49-F238E27FC236}">
                <a16:creationId xmlns:a16="http://schemas.microsoft.com/office/drawing/2014/main" xmlns="" id="{965AB063-C6EC-C01F-8E6E-2B3F41D6F55F}"/>
              </a:ext>
            </a:extLst>
          </p:cNvPr>
          <p:cNvSpPr>
            <a:spLocks noGrp="1"/>
          </p:cNvSpPr>
          <p:nvPr>
            <p:ph idx="1"/>
          </p:nvPr>
        </p:nvSpPr>
        <p:spPr/>
        <p:txBody>
          <a:bodyPr/>
          <a:lstStyle/>
          <a:p>
            <a:r>
              <a:rPr lang="pt-BR" dirty="0"/>
              <a:t>O poder discricionário da Administração Pública deve ser exercito segundo critérios de razoabilidade e proporcionalidade entre os meios utilizados e a finalidades pública (prevista em lei) a ser alcançada. </a:t>
            </a:r>
          </a:p>
          <a:p>
            <a:r>
              <a:rPr lang="pt-BR" dirty="0"/>
              <a:t>Adequação dos meios aos fins</a:t>
            </a:r>
          </a:p>
          <a:p>
            <a:r>
              <a:rPr lang="pt-BR" dirty="0"/>
              <a:t>Análise casuística (cada caso concreto)</a:t>
            </a:r>
          </a:p>
          <a:p>
            <a:r>
              <a:rPr lang="pt-BR" dirty="0"/>
              <a:t>A decisão discricionária é ilegítima se for irrazoável, mesmo se não for ilegal</a:t>
            </a:r>
          </a:p>
          <a:p>
            <a:r>
              <a:rPr lang="pt-BR" dirty="0"/>
              <a:t>Os meios devem ser adequados, fundamentados, compatíveis, proporcionais, eficientes, padronizados</a:t>
            </a:r>
          </a:p>
          <a:p>
            <a:endParaRPr lang="pt-BR" dirty="0"/>
          </a:p>
        </p:txBody>
      </p:sp>
    </p:spTree>
    <p:extLst>
      <p:ext uri="{BB962C8B-B14F-4D97-AF65-F5344CB8AC3E}">
        <p14:creationId xmlns:p14="http://schemas.microsoft.com/office/powerpoint/2010/main" val="356969893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3B017E1B-C47F-7B31-E9B4-32D7E7F3D1CC}"/>
              </a:ext>
            </a:extLst>
          </p:cNvPr>
          <p:cNvSpPr>
            <a:spLocks noGrp="1"/>
          </p:cNvSpPr>
          <p:nvPr>
            <p:ph type="title"/>
          </p:nvPr>
        </p:nvSpPr>
        <p:spPr/>
        <p:txBody>
          <a:bodyPr/>
          <a:lstStyle/>
          <a:p>
            <a:r>
              <a:rPr lang="pt-BR" dirty="0"/>
              <a:t>Motivação</a:t>
            </a:r>
          </a:p>
        </p:txBody>
      </p:sp>
      <p:sp>
        <p:nvSpPr>
          <p:cNvPr id="3" name="Espaço Reservado para Conteúdo 2">
            <a:extLst>
              <a:ext uri="{FF2B5EF4-FFF2-40B4-BE49-F238E27FC236}">
                <a16:creationId xmlns:a16="http://schemas.microsoft.com/office/drawing/2014/main" xmlns="" id="{3C1C8028-65D4-F268-DFFE-2D408C1D9700}"/>
              </a:ext>
            </a:extLst>
          </p:cNvPr>
          <p:cNvSpPr>
            <a:spLocks noGrp="1"/>
          </p:cNvSpPr>
          <p:nvPr>
            <p:ph idx="1"/>
          </p:nvPr>
        </p:nvSpPr>
        <p:spPr/>
        <p:txBody>
          <a:bodyPr/>
          <a:lstStyle/>
          <a:p>
            <a:r>
              <a:rPr lang="pt-BR" dirty="0"/>
              <a:t>Necessidade de indicar expressamente os motivos, de fato e de direito, que justificam a tomada de determinada decisão.</a:t>
            </a:r>
          </a:p>
          <a:p>
            <a:r>
              <a:rPr lang="pt-BR" dirty="0"/>
              <a:t>Tanto os atos vinculados como os atos discricionários devem ser motivados/fundamentados.</a:t>
            </a:r>
          </a:p>
          <a:p>
            <a:r>
              <a:rPr lang="pt-BR" dirty="0"/>
              <a:t>A motivação permite verificar a veracidade dos motivos e adequação do objeto aos fins públicos determinados em lei. </a:t>
            </a:r>
          </a:p>
          <a:p>
            <a:r>
              <a:rPr lang="pt-BR" dirty="0"/>
              <a:t>Lei 13.655/2018, que inclui no Decreto-Lei nº 4.657, de 4 de setembro de 1942 (Lei de Introdução às Normas do Direito Brasileiro), disposições sobre segurança jurídica e eficiência na criação e na aplicação do direito público.</a:t>
            </a:r>
          </a:p>
        </p:txBody>
      </p:sp>
    </p:spTree>
    <p:extLst>
      <p:ext uri="{BB962C8B-B14F-4D97-AF65-F5344CB8AC3E}">
        <p14:creationId xmlns:p14="http://schemas.microsoft.com/office/powerpoint/2010/main" val="164182265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B21509F3-DCB6-4FF4-56E5-BBA4FA94B688}"/>
              </a:ext>
            </a:extLst>
          </p:cNvPr>
          <p:cNvSpPr>
            <a:spLocks noGrp="1"/>
          </p:cNvSpPr>
          <p:nvPr>
            <p:ph type="title"/>
          </p:nvPr>
        </p:nvSpPr>
        <p:spPr/>
        <p:txBody>
          <a:bodyPr/>
          <a:lstStyle/>
          <a:p>
            <a:r>
              <a:rPr lang="pt-BR" dirty="0"/>
              <a:t>Motivação</a:t>
            </a:r>
            <a:br>
              <a:rPr lang="pt-BR" dirty="0"/>
            </a:br>
            <a:r>
              <a:rPr lang="pt-BR" dirty="0"/>
              <a:t>(Decreto-Lei 4.657/1942)</a:t>
            </a:r>
          </a:p>
        </p:txBody>
      </p:sp>
      <p:sp>
        <p:nvSpPr>
          <p:cNvPr id="3" name="Espaço Reservado para Conteúdo 2">
            <a:extLst>
              <a:ext uri="{FF2B5EF4-FFF2-40B4-BE49-F238E27FC236}">
                <a16:creationId xmlns:a16="http://schemas.microsoft.com/office/drawing/2014/main" xmlns="" id="{D0C8970A-8C69-FBBB-A54F-F12B774E8DE8}"/>
              </a:ext>
            </a:extLst>
          </p:cNvPr>
          <p:cNvSpPr>
            <a:spLocks noGrp="1"/>
          </p:cNvSpPr>
          <p:nvPr>
            <p:ph idx="1"/>
          </p:nvPr>
        </p:nvSpPr>
        <p:spPr/>
        <p:txBody>
          <a:bodyPr>
            <a:normAutofit fontScale="85000" lnSpcReduction="10000"/>
          </a:bodyPr>
          <a:lstStyle/>
          <a:p>
            <a:r>
              <a:rPr lang="pt-BR" dirty="0"/>
              <a:t>Art. 20.  Nas esferas administrativa, controladora e judicial, não se decidirá com base em valores jurídicos abstratos sem que sejam consideradas as consequências práticas da decisão. </a:t>
            </a:r>
          </a:p>
          <a:p>
            <a:pPr marL="0" indent="0">
              <a:buNone/>
            </a:pPr>
            <a:r>
              <a:rPr lang="pt-BR" dirty="0"/>
              <a:t>Parágrafo único. A motivação demonstrará a necessidade e a adequação da medida imposta ou da invalidação de ato, contrato, ajuste, processo ou norma administrativa, inclusive em face das possíveis alternativas. </a:t>
            </a:r>
          </a:p>
          <a:p>
            <a:r>
              <a:rPr lang="pt-BR" dirty="0"/>
              <a:t>Art. 21.  A decisão que, nas esferas administrativa, controladora ou judicial, decretar a invalidação de ato, contrato, ajuste, processo ou norma administrativa deverá indicar de modo expresso suas consequências jurídicas e administrativas.</a:t>
            </a:r>
          </a:p>
          <a:p>
            <a:pPr marL="0" indent="0">
              <a:buNone/>
            </a:pPr>
            <a:r>
              <a:rPr lang="pt-BR" dirty="0"/>
              <a:t>Parágrafo único.  A decisão a que se refere o caput deste artigo deverá, quando for o caso, indicar as condições para que a regularização ocorra de modo proporcional e equânime e sem prejuízo aos interesses gerais, não se podendo impor aos sujeitos atingidos ônus ou perdas que, em função das peculiaridades do caso, sejam anormais ou excessivos. </a:t>
            </a:r>
          </a:p>
        </p:txBody>
      </p:sp>
    </p:spTree>
    <p:extLst>
      <p:ext uri="{BB962C8B-B14F-4D97-AF65-F5344CB8AC3E}">
        <p14:creationId xmlns:p14="http://schemas.microsoft.com/office/powerpoint/2010/main" val="396469010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0D2A5F0D-CF01-9D95-F98A-52DD083D9F58}"/>
              </a:ext>
            </a:extLst>
          </p:cNvPr>
          <p:cNvSpPr>
            <a:spLocks noGrp="1"/>
          </p:cNvSpPr>
          <p:nvPr>
            <p:ph type="title"/>
          </p:nvPr>
        </p:nvSpPr>
        <p:spPr/>
        <p:txBody>
          <a:bodyPr/>
          <a:lstStyle/>
          <a:p>
            <a:r>
              <a:rPr lang="pt-BR" dirty="0"/>
              <a:t>Poderes da Administração Pública</a:t>
            </a:r>
          </a:p>
        </p:txBody>
      </p:sp>
      <p:sp>
        <p:nvSpPr>
          <p:cNvPr id="3" name="Espaço Reservado para Conteúdo 2">
            <a:extLst>
              <a:ext uri="{FF2B5EF4-FFF2-40B4-BE49-F238E27FC236}">
                <a16:creationId xmlns:a16="http://schemas.microsoft.com/office/drawing/2014/main" xmlns="" id="{EAA38F88-87CC-2D73-7EC3-9B0836C3F50E}"/>
              </a:ext>
            </a:extLst>
          </p:cNvPr>
          <p:cNvSpPr>
            <a:spLocks noGrp="1"/>
          </p:cNvSpPr>
          <p:nvPr>
            <p:ph idx="1"/>
          </p:nvPr>
        </p:nvSpPr>
        <p:spPr/>
        <p:txBody>
          <a:bodyPr/>
          <a:lstStyle/>
          <a:p>
            <a:r>
              <a:rPr lang="pt-BR" dirty="0"/>
              <a:t>Poder-dever irrenunciável exercido com prerrogativas de autoridade, por isso devem ser exercidos nos limites da lei, isto é, são exercidos com restrição  (poder vinculado)</a:t>
            </a:r>
          </a:p>
          <a:p>
            <a:pPr marL="0" indent="0">
              <a:buNone/>
            </a:pPr>
            <a:endParaRPr lang="pt-BR" dirty="0"/>
          </a:p>
          <a:p>
            <a:r>
              <a:rPr lang="pt-BR" dirty="0"/>
              <a:t>Ao editar uma decisão legal, alguns aspectos são avaliados segundo cada caso concreto, o que importa em prerrogativas e faculdades que devem ser exercidas nos limites da lei e dos princípios administrativos (poder discricionário)</a:t>
            </a:r>
          </a:p>
          <a:p>
            <a:pPr marL="0" indent="0">
              <a:buNone/>
            </a:pPr>
            <a:endParaRPr lang="pt-BR" dirty="0"/>
          </a:p>
          <a:p>
            <a:endParaRPr lang="pt-BR" dirty="0"/>
          </a:p>
        </p:txBody>
      </p:sp>
    </p:spTree>
    <p:extLst>
      <p:ext uri="{BB962C8B-B14F-4D97-AF65-F5344CB8AC3E}">
        <p14:creationId xmlns:p14="http://schemas.microsoft.com/office/powerpoint/2010/main" val="182314954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B3C89538-4854-C7F0-4D0F-E264E0A729DB}"/>
              </a:ext>
            </a:extLst>
          </p:cNvPr>
          <p:cNvSpPr>
            <a:spLocks noGrp="1"/>
          </p:cNvSpPr>
          <p:nvPr>
            <p:ph type="title"/>
          </p:nvPr>
        </p:nvSpPr>
        <p:spPr/>
        <p:txBody>
          <a:bodyPr/>
          <a:lstStyle/>
          <a:p>
            <a:r>
              <a:rPr lang="pt-BR" dirty="0"/>
              <a:t>Poderes da Administração (cont.)</a:t>
            </a:r>
          </a:p>
        </p:txBody>
      </p:sp>
      <p:sp>
        <p:nvSpPr>
          <p:cNvPr id="3" name="Espaço Reservado para Conteúdo 2">
            <a:extLst>
              <a:ext uri="{FF2B5EF4-FFF2-40B4-BE49-F238E27FC236}">
                <a16:creationId xmlns:a16="http://schemas.microsoft.com/office/drawing/2014/main" xmlns="" id="{C4AE9BDD-8806-D746-313A-CF837D83E0DA}"/>
              </a:ext>
            </a:extLst>
          </p:cNvPr>
          <p:cNvSpPr>
            <a:spLocks noGrp="1"/>
          </p:cNvSpPr>
          <p:nvPr>
            <p:ph idx="1"/>
          </p:nvPr>
        </p:nvSpPr>
        <p:spPr/>
        <p:txBody>
          <a:bodyPr/>
          <a:lstStyle/>
          <a:p>
            <a:r>
              <a:rPr lang="pt-BR" dirty="0"/>
              <a:t>Poder de polícia (fiscalização)</a:t>
            </a:r>
          </a:p>
          <a:p>
            <a:r>
              <a:rPr lang="pt-BR" dirty="0"/>
              <a:t>Poder normativo (regulamentação)</a:t>
            </a:r>
          </a:p>
          <a:p>
            <a:r>
              <a:rPr lang="pt-BR" dirty="0"/>
              <a:t>Poder disciplinar (processos administrativos)</a:t>
            </a:r>
          </a:p>
          <a:p>
            <a:r>
              <a:rPr lang="pt-BR" dirty="0"/>
              <a:t>Poder decorrente da hierarquia </a:t>
            </a:r>
          </a:p>
          <a:p>
            <a:endParaRPr lang="pt-BR" dirty="0"/>
          </a:p>
        </p:txBody>
      </p:sp>
    </p:spTree>
    <p:extLst>
      <p:ext uri="{BB962C8B-B14F-4D97-AF65-F5344CB8AC3E}">
        <p14:creationId xmlns:p14="http://schemas.microsoft.com/office/powerpoint/2010/main" val="28765061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EFB8E9AC-846E-5571-8ED6-98F9277FB37C}"/>
              </a:ext>
            </a:extLst>
          </p:cNvPr>
          <p:cNvSpPr>
            <a:spLocks noGrp="1"/>
          </p:cNvSpPr>
          <p:nvPr>
            <p:ph type="title"/>
          </p:nvPr>
        </p:nvSpPr>
        <p:spPr/>
        <p:txBody>
          <a:bodyPr/>
          <a:lstStyle/>
          <a:p>
            <a:r>
              <a:rPr lang="pt-BR" dirty="0"/>
              <a:t>Direito Administrativo no Brasil</a:t>
            </a:r>
          </a:p>
        </p:txBody>
      </p:sp>
      <p:sp>
        <p:nvSpPr>
          <p:cNvPr id="3" name="Espaço Reservado para Conteúdo 2">
            <a:extLst>
              <a:ext uri="{FF2B5EF4-FFF2-40B4-BE49-F238E27FC236}">
                <a16:creationId xmlns:a16="http://schemas.microsoft.com/office/drawing/2014/main" xmlns="" id="{FB759A31-8CA6-F3CC-E16B-4B86C4B8DA53}"/>
              </a:ext>
            </a:extLst>
          </p:cNvPr>
          <p:cNvSpPr>
            <a:spLocks noGrp="1"/>
          </p:cNvSpPr>
          <p:nvPr>
            <p:ph idx="1"/>
          </p:nvPr>
        </p:nvSpPr>
        <p:spPr/>
        <p:txBody>
          <a:bodyPr/>
          <a:lstStyle/>
          <a:p>
            <a:r>
              <a:rPr lang="pt-BR" dirty="0"/>
              <a:t>Constituição de 1934</a:t>
            </a:r>
          </a:p>
          <a:p>
            <a:pPr marL="0" indent="0">
              <a:buNone/>
            </a:pPr>
            <a:endParaRPr lang="pt-BR" dirty="0"/>
          </a:p>
          <a:p>
            <a:r>
              <a:rPr lang="pt-BR" dirty="0"/>
              <a:t>Estado assume responsabilidades sociais: saúde, higiene, educação, previdência, assistência social e desenvolvimento econômico</a:t>
            </a:r>
          </a:p>
          <a:p>
            <a:pPr marL="0" indent="0">
              <a:buNone/>
            </a:pPr>
            <a:endParaRPr lang="pt-BR" dirty="0"/>
          </a:p>
          <a:p>
            <a:r>
              <a:rPr lang="pt-BR" dirty="0"/>
              <a:t>Diversificação das pessoas jurídicas de direito público e de autarquias</a:t>
            </a:r>
          </a:p>
          <a:p>
            <a:pPr marL="0" indent="0">
              <a:buNone/>
            </a:pPr>
            <a:endParaRPr lang="pt-BR" dirty="0"/>
          </a:p>
          <a:p>
            <a:r>
              <a:rPr lang="pt-BR" dirty="0"/>
              <a:t>Aumento na quantidade de órgãos e de funcionários públicos</a:t>
            </a:r>
          </a:p>
          <a:p>
            <a:pPr marL="0" indent="0">
              <a:buNone/>
            </a:pPr>
            <a:endParaRPr lang="pt-BR" dirty="0"/>
          </a:p>
        </p:txBody>
      </p:sp>
    </p:spTree>
    <p:extLst>
      <p:ext uri="{BB962C8B-B14F-4D97-AF65-F5344CB8AC3E}">
        <p14:creationId xmlns:p14="http://schemas.microsoft.com/office/powerpoint/2010/main" val="28407726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EDE44111-DBE0-3C4B-B3E6-D20C5BB9A223}"/>
              </a:ext>
            </a:extLst>
          </p:cNvPr>
          <p:cNvSpPr>
            <a:spLocks noGrp="1"/>
          </p:cNvSpPr>
          <p:nvPr>
            <p:ph type="title"/>
          </p:nvPr>
        </p:nvSpPr>
        <p:spPr/>
        <p:txBody>
          <a:bodyPr/>
          <a:lstStyle/>
          <a:p>
            <a:r>
              <a:rPr lang="pt-BR" dirty="0"/>
              <a:t>Objeto do Direito Administrativo</a:t>
            </a:r>
          </a:p>
        </p:txBody>
      </p:sp>
      <p:sp>
        <p:nvSpPr>
          <p:cNvPr id="3" name="Espaço Reservado para Conteúdo 2">
            <a:extLst>
              <a:ext uri="{FF2B5EF4-FFF2-40B4-BE49-F238E27FC236}">
                <a16:creationId xmlns:a16="http://schemas.microsoft.com/office/drawing/2014/main" xmlns="" id="{7DC7C668-8D2C-635A-318A-B8CDDC73C177}"/>
              </a:ext>
            </a:extLst>
          </p:cNvPr>
          <p:cNvSpPr>
            <a:spLocks noGrp="1"/>
          </p:cNvSpPr>
          <p:nvPr>
            <p:ph idx="1"/>
          </p:nvPr>
        </p:nvSpPr>
        <p:spPr/>
        <p:txBody>
          <a:bodyPr>
            <a:normAutofit/>
          </a:bodyPr>
          <a:lstStyle/>
          <a:p>
            <a:pPr marL="0" indent="0">
              <a:buNone/>
            </a:pPr>
            <a:endParaRPr lang="pt-BR" dirty="0"/>
          </a:p>
          <a:p>
            <a:pPr marL="0" indent="0">
              <a:buNone/>
            </a:pPr>
            <a:r>
              <a:rPr lang="pt-BR" dirty="0"/>
              <a:t>Todas as atividades administrativas </a:t>
            </a:r>
          </a:p>
          <a:p>
            <a:pPr marL="0" indent="0">
              <a:buNone/>
            </a:pPr>
            <a:endParaRPr lang="pt-BR" dirty="0"/>
          </a:p>
          <a:p>
            <a:pPr marL="0" indent="0">
              <a:buNone/>
            </a:pPr>
            <a:r>
              <a:rPr lang="pt-BR" dirty="0"/>
              <a:t>Todas as relações jurídicas que decorrem da atuação do Estado/Administração</a:t>
            </a:r>
          </a:p>
          <a:p>
            <a:pPr marL="0" indent="0">
              <a:buNone/>
            </a:pPr>
            <a:endParaRPr lang="pt-BR" dirty="0"/>
          </a:p>
          <a:p>
            <a:pPr marL="0" indent="0">
              <a:buNone/>
            </a:pPr>
            <a:r>
              <a:rPr lang="pt-BR" dirty="0"/>
              <a:t>Bens próprios: patrimônio público necessários à consecução dos seus fins</a:t>
            </a:r>
          </a:p>
          <a:p>
            <a:pPr marL="0" indent="0">
              <a:buNone/>
            </a:pPr>
            <a:endParaRPr lang="pt-BR" dirty="0"/>
          </a:p>
          <a:p>
            <a:endParaRPr lang="pt-BR" dirty="0"/>
          </a:p>
        </p:txBody>
      </p:sp>
    </p:spTree>
    <p:extLst>
      <p:ext uri="{BB962C8B-B14F-4D97-AF65-F5344CB8AC3E}">
        <p14:creationId xmlns:p14="http://schemas.microsoft.com/office/powerpoint/2010/main" val="36385183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7E0BB760-4DD9-DEF6-4D96-50D1DD34C220}"/>
              </a:ext>
            </a:extLst>
          </p:cNvPr>
          <p:cNvSpPr>
            <a:spLocks noGrp="1"/>
          </p:cNvSpPr>
          <p:nvPr>
            <p:ph type="title"/>
          </p:nvPr>
        </p:nvSpPr>
        <p:spPr/>
        <p:txBody>
          <a:bodyPr>
            <a:normAutofit/>
          </a:bodyPr>
          <a:lstStyle/>
          <a:p>
            <a:r>
              <a:rPr lang="pt-BR" dirty="0"/>
              <a:t>Finalidade (fins sociais)</a:t>
            </a:r>
            <a:br>
              <a:rPr lang="pt-BR" dirty="0"/>
            </a:br>
            <a:endParaRPr lang="pt-BR" dirty="0"/>
          </a:p>
        </p:txBody>
      </p:sp>
      <p:sp>
        <p:nvSpPr>
          <p:cNvPr id="3" name="Espaço Reservado para Conteúdo 2">
            <a:extLst>
              <a:ext uri="{FF2B5EF4-FFF2-40B4-BE49-F238E27FC236}">
                <a16:creationId xmlns:a16="http://schemas.microsoft.com/office/drawing/2014/main" xmlns="" id="{89F13013-6A4F-5FDC-6EE9-08857052A5F9}"/>
              </a:ext>
            </a:extLst>
          </p:cNvPr>
          <p:cNvSpPr>
            <a:spLocks noGrp="1"/>
          </p:cNvSpPr>
          <p:nvPr>
            <p:ph idx="1"/>
          </p:nvPr>
        </p:nvSpPr>
        <p:spPr/>
        <p:txBody>
          <a:bodyPr/>
          <a:lstStyle/>
          <a:p>
            <a:endParaRPr lang="pt-BR" dirty="0"/>
          </a:p>
          <a:p>
            <a:pPr marL="0" indent="0">
              <a:buNone/>
            </a:pPr>
            <a:endParaRPr lang="pt-BR" dirty="0"/>
          </a:p>
          <a:p>
            <a:r>
              <a:rPr lang="pt-BR" dirty="0"/>
              <a:t>Interesse público                                                Potestade pública</a:t>
            </a:r>
          </a:p>
          <a:p>
            <a:pPr marL="0" indent="0">
              <a:buNone/>
            </a:pPr>
            <a:endParaRPr lang="pt-BR" dirty="0"/>
          </a:p>
          <a:p>
            <a:pPr marL="0" indent="0">
              <a:buNone/>
            </a:pPr>
            <a:r>
              <a:rPr lang="pt-BR" dirty="0"/>
              <a:t>                                                                                 Prerrogativas da Administração						  	</a:t>
            </a:r>
          </a:p>
          <a:p>
            <a:r>
              <a:rPr lang="pt-BR" dirty="0"/>
              <a:t>Finalidade pública</a:t>
            </a:r>
          </a:p>
        </p:txBody>
      </p:sp>
      <p:sp>
        <p:nvSpPr>
          <p:cNvPr id="14" name="Seta: para a Direita 13">
            <a:extLst>
              <a:ext uri="{FF2B5EF4-FFF2-40B4-BE49-F238E27FC236}">
                <a16:creationId xmlns:a16="http://schemas.microsoft.com/office/drawing/2014/main" xmlns="" id="{65113FC5-2091-330A-31A9-B0F8ECDA46FD}"/>
              </a:ext>
            </a:extLst>
          </p:cNvPr>
          <p:cNvSpPr/>
          <p:nvPr/>
        </p:nvSpPr>
        <p:spPr>
          <a:xfrm>
            <a:off x="3389421" y="3002755"/>
            <a:ext cx="2701255" cy="56206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Tree>
    <p:extLst>
      <p:ext uri="{BB962C8B-B14F-4D97-AF65-F5344CB8AC3E}">
        <p14:creationId xmlns:p14="http://schemas.microsoft.com/office/powerpoint/2010/main" val="5560720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474B234A-B1C4-F8AE-B50C-F51454EA2FFB}"/>
              </a:ext>
            </a:extLst>
          </p:cNvPr>
          <p:cNvSpPr>
            <a:spLocks noGrp="1"/>
          </p:cNvSpPr>
          <p:nvPr>
            <p:ph type="title"/>
          </p:nvPr>
        </p:nvSpPr>
        <p:spPr/>
        <p:txBody>
          <a:bodyPr/>
          <a:lstStyle/>
          <a:p>
            <a:r>
              <a:rPr lang="pt-BR" dirty="0"/>
              <a:t>Destinatários das normas</a:t>
            </a:r>
          </a:p>
        </p:txBody>
      </p:sp>
      <p:sp>
        <p:nvSpPr>
          <p:cNvPr id="3" name="Espaço Reservado para Conteúdo 2">
            <a:extLst>
              <a:ext uri="{FF2B5EF4-FFF2-40B4-BE49-F238E27FC236}">
                <a16:creationId xmlns:a16="http://schemas.microsoft.com/office/drawing/2014/main" xmlns="" id="{7C5D3F89-D67F-1083-4D67-2A52D38EB62B}"/>
              </a:ext>
            </a:extLst>
          </p:cNvPr>
          <p:cNvSpPr>
            <a:spLocks noGrp="1"/>
          </p:cNvSpPr>
          <p:nvPr>
            <p:ph idx="1"/>
          </p:nvPr>
        </p:nvSpPr>
        <p:spPr/>
        <p:txBody>
          <a:bodyPr/>
          <a:lstStyle/>
          <a:p>
            <a:pPr marL="0" indent="0">
              <a:buNone/>
            </a:pPr>
            <a:endParaRPr lang="pt-BR" dirty="0"/>
          </a:p>
          <a:p>
            <a:pPr marL="0" indent="0">
              <a:buNone/>
            </a:pPr>
            <a:r>
              <a:rPr lang="pt-BR" dirty="0"/>
              <a:t>Pessoas jurídicas da Administração Pública direta e indireta</a:t>
            </a:r>
          </a:p>
          <a:p>
            <a:pPr marL="0" indent="0">
              <a:buNone/>
            </a:pPr>
            <a:endParaRPr lang="pt-BR" dirty="0"/>
          </a:p>
          <a:p>
            <a:pPr marL="0" indent="0">
              <a:buNone/>
            </a:pPr>
            <a:r>
              <a:rPr lang="pt-BR" dirty="0"/>
              <a:t>Órgãos públicos</a:t>
            </a:r>
          </a:p>
          <a:p>
            <a:pPr marL="0" indent="0">
              <a:buNone/>
            </a:pPr>
            <a:endParaRPr lang="pt-BR" dirty="0"/>
          </a:p>
          <a:p>
            <a:pPr marL="0" indent="0">
              <a:buNone/>
            </a:pPr>
            <a:r>
              <a:rPr lang="pt-BR" dirty="0"/>
              <a:t>Agentes políticos e servidores</a:t>
            </a:r>
          </a:p>
          <a:p>
            <a:pPr marL="0" indent="0">
              <a:buNone/>
            </a:pPr>
            <a:endParaRPr lang="pt-BR" dirty="0"/>
          </a:p>
        </p:txBody>
      </p:sp>
    </p:spTree>
    <p:extLst>
      <p:ext uri="{BB962C8B-B14F-4D97-AF65-F5344CB8AC3E}">
        <p14:creationId xmlns:p14="http://schemas.microsoft.com/office/powerpoint/2010/main" val="20612997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2608FC83-B564-5D2D-B839-FC09B334FA7B}"/>
              </a:ext>
            </a:extLst>
          </p:cNvPr>
          <p:cNvSpPr>
            <a:spLocks noGrp="1"/>
          </p:cNvSpPr>
          <p:nvPr>
            <p:ph type="title"/>
          </p:nvPr>
        </p:nvSpPr>
        <p:spPr/>
        <p:txBody>
          <a:bodyPr/>
          <a:lstStyle/>
          <a:p>
            <a:r>
              <a:rPr lang="pt-BR" dirty="0"/>
              <a:t>Atos Administrativos</a:t>
            </a:r>
          </a:p>
        </p:txBody>
      </p:sp>
      <p:sp>
        <p:nvSpPr>
          <p:cNvPr id="3" name="Espaço Reservado para Conteúdo 2">
            <a:extLst>
              <a:ext uri="{FF2B5EF4-FFF2-40B4-BE49-F238E27FC236}">
                <a16:creationId xmlns:a16="http://schemas.microsoft.com/office/drawing/2014/main" xmlns="" id="{221D1C69-0130-6CD0-AF23-BAF8E5F677A4}"/>
              </a:ext>
            </a:extLst>
          </p:cNvPr>
          <p:cNvSpPr>
            <a:spLocks noGrp="1"/>
          </p:cNvSpPr>
          <p:nvPr>
            <p:ph idx="1"/>
          </p:nvPr>
        </p:nvSpPr>
        <p:spPr/>
        <p:txBody>
          <a:bodyPr/>
          <a:lstStyle/>
          <a:p>
            <a:endParaRPr lang="pt-BR" dirty="0"/>
          </a:p>
          <a:p>
            <a:r>
              <a:rPr lang="pt-BR" dirty="0"/>
              <a:t>Atos de império: atos próprios do Estado (procedimentos administrativos; atos de fiscalização e de investigação; atos de sanção)                  normas de Direito Administrativo</a:t>
            </a:r>
          </a:p>
          <a:p>
            <a:pPr marL="0" indent="0">
              <a:buNone/>
            </a:pPr>
            <a:endParaRPr lang="pt-BR" dirty="0"/>
          </a:p>
          <a:p>
            <a:r>
              <a:rPr lang="pt-BR" dirty="0"/>
              <a:t>Atos de gestão: contratos com pessoas jurídicas e físicas de direito privado                  normas de Direito Administrativo e de Direito Civil    			(direito privado)</a:t>
            </a:r>
          </a:p>
        </p:txBody>
      </p:sp>
      <p:sp>
        <p:nvSpPr>
          <p:cNvPr id="4" name="Seta: para a Direita 3">
            <a:extLst>
              <a:ext uri="{FF2B5EF4-FFF2-40B4-BE49-F238E27FC236}">
                <a16:creationId xmlns:a16="http://schemas.microsoft.com/office/drawing/2014/main" xmlns="" id="{BAFEAC92-FBA0-9EF1-1A0F-66548F79ECE2}"/>
              </a:ext>
            </a:extLst>
          </p:cNvPr>
          <p:cNvSpPr/>
          <p:nvPr/>
        </p:nvSpPr>
        <p:spPr>
          <a:xfrm>
            <a:off x="2516697" y="3322040"/>
            <a:ext cx="998290" cy="10696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5" name="Seta: para a Direita 4">
            <a:extLst>
              <a:ext uri="{FF2B5EF4-FFF2-40B4-BE49-F238E27FC236}">
                <a16:creationId xmlns:a16="http://schemas.microsoft.com/office/drawing/2014/main" xmlns="" id="{E99AE025-AA76-3980-5B6C-583A6F0D4F78}"/>
              </a:ext>
            </a:extLst>
          </p:cNvPr>
          <p:cNvSpPr/>
          <p:nvPr/>
        </p:nvSpPr>
        <p:spPr>
          <a:xfrm>
            <a:off x="2516697" y="4749501"/>
            <a:ext cx="998290" cy="10696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Tree>
    <p:extLst>
      <p:ext uri="{BB962C8B-B14F-4D97-AF65-F5344CB8AC3E}">
        <p14:creationId xmlns:p14="http://schemas.microsoft.com/office/powerpoint/2010/main" val="1596215200"/>
      </p:ext>
    </p:extLst>
  </p:cSld>
  <p:clrMapOvr>
    <a:masterClrMapping/>
  </p:clrMapOvr>
</p:sld>
</file>

<file path=ppt/theme/theme1.xml><?xml version="1.0" encoding="utf-8"?>
<a:theme xmlns:a="http://schemas.openxmlformats.org/drawingml/2006/main" name="Atlas">
  <a:themeElements>
    <a:clrScheme name="Atlas">
      <a:dk1>
        <a:sysClr val="windowText" lastClr="000000"/>
      </a:dk1>
      <a:lt1>
        <a:sysClr val="window" lastClr="FFFFFF"/>
      </a:lt1>
      <a:dk2>
        <a:srgbClr val="454545"/>
      </a:dk2>
      <a:lt2>
        <a:srgbClr val="E0E0E0"/>
      </a:lt2>
      <a:accent1>
        <a:srgbClr val="F81B02"/>
      </a:accent1>
      <a:accent2>
        <a:srgbClr val="FC7715"/>
      </a:accent2>
      <a:accent3>
        <a:srgbClr val="AFBF41"/>
      </a:accent3>
      <a:accent4>
        <a:srgbClr val="50C49F"/>
      </a:accent4>
      <a:accent5>
        <a:srgbClr val="3B95C4"/>
      </a:accent5>
      <a:accent6>
        <a:srgbClr val="B560D4"/>
      </a:accent6>
      <a:hlink>
        <a:srgbClr val="FC5A1A"/>
      </a:hlink>
      <a:folHlink>
        <a:srgbClr val="B49E74"/>
      </a:folHlink>
    </a:clrScheme>
    <a:fontScheme name="Atlas">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tlas">
      <a:fillStyleLst>
        <a:solidFill>
          <a:schemeClr val="phClr"/>
        </a:solidFill>
        <a:gradFill rotWithShape="1">
          <a:gsLst>
            <a:gs pos="0">
              <a:schemeClr val="phClr">
                <a:tint val="62000"/>
                <a:alpha val="60000"/>
                <a:satMod val="109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4000"/>
                <a:satMod val="130000"/>
                <a:lumMod val="92000"/>
              </a:schemeClr>
            </a:gs>
            <a:gs pos="100000">
              <a:schemeClr val="phClr">
                <a:shade val="76000"/>
                <a:satMod val="130000"/>
                <a:lumMod val="88000"/>
              </a:schemeClr>
            </a:gs>
          </a:gsLst>
          <a:lin ang="5400000" scaled="0"/>
        </a:gradFill>
      </a:fillStyleLst>
      <a:lnStyleLst>
        <a:ln w="9525" cap="flat" cmpd="sng" algn="ctr">
          <a:solidFill>
            <a:schemeClr val="phClr">
              <a:shade val="90000"/>
            </a:schemeClr>
          </a:solidFill>
          <a:prstDash val="solid"/>
        </a:ln>
        <a:ln w="15875" cap="flat" cmpd="sng" algn="ctr">
          <a:solidFill>
            <a:schemeClr val="phClr">
              <a:shade val="90000"/>
            </a:schemeClr>
          </a:solidFill>
          <a:prstDash val="solid"/>
        </a:ln>
        <a:ln w="25400" cap="flat" cmpd="sng" algn="ctr">
          <a:solidFill>
            <a:schemeClr val="phClr"/>
          </a:solidFill>
          <a:prstDash val="solid"/>
        </a:ln>
      </a:lnStyleLst>
      <a:effectStyleLst>
        <a:effectStyle>
          <a:effectLst/>
        </a:effectStyle>
        <a:effectStyle>
          <a:effectLst/>
        </a:effectStyle>
        <a:effectStyle>
          <a:effectLst>
            <a:outerShdw blurRad="38100" dist="25400" dir="5400000" rotWithShape="0">
              <a:srgbClr val="000000">
                <a:alpha val="75000"/>
              </a:srgbClr>
            </a:outerShdw>
          </a:effectLst>
          <a:scene3d>
            <a:camera prst="orthographicFront">
              <a:rot lat="0" lon="0" rev="0"/>
            </a:camera>
            <a:lightRig rig="threePt" dir="tl"/>
          </a:scene3d>
          <a:sp3d>
            <a:bevelT w="0" h="0"/>
          </a:sp3d>
        </a:effectStyle>
      </a:effectStyleLst>
      <a:bgFillStyleLst>
        <a:solidFill>
          <a:schemeClr val="phClr"/>
        </a:solidFill>
        <a:solidFill>
          <a:schemeClr val="phClr"/>
        </a:solidFill>
        <a:gradFill rotWithShape="1">
          <a:gsLst>
            <a:gs pos="10000">
              <a:schemeClr val="phClr">
                <a:tint val="94000"/>
                <a:lumMod val="116000"/>
              </a:schemeClr>
            </a:gs>
            <a:gs pos="100000">
              <a:schemeClr val="phClr">
                <a:tint val="98000"/>
                <a:shade val="86000"/>
                <a:satMod val="90000"/>
                <a:lumMod val="88000"/>
              </a:schemeClr>
            </a:gs>
          </a:gsLst>
          <a:path path="circle">
            <a:fillToRect l="50000" t="15000" r="50000" b="169000"/>
          </a:path>
        </a:gradFill>
      </a:bgFillStyleLst>
    </a:fmtScheme>
  </a:themeElements>
  <a:objectDefaults/>
  <a:extraClrSchemeLst/>
  <a:extLst>
    <a:ext uri="{05A4C25C-085E-4340-85A3-A5531E510DB2}">
      <thm15:themeFamily xmlns:thm15="http://schemas.microsoft.com/office/thememl/2012/main" xmlns="" name="Atlas" id="{5156B0E4-0EB1-49FE-A26B-15F6F698AEC6}" vid="{508F7963-D0B5-43F7-BB2C-FCE3009C08EC}"/>
    </a:ext>
  </a:extLst>
</a:theme>
</file>

<file path=docProps/app.xml><?xml version="1.0" encoding="utf-8"?>
<Properties xmlns="http://schemas.openxmlformats.org/officeDocument/2006/extended-properties" xmlns:vt="http://schemas.openxmlformats.org/officeDocument/2006/docPropsVTypes">
  <Template>Atlas</Template>
  <TotalTime>1300</TotalTime>
  <Words>4052</Words>
  <Application>Microsoft Office PowerPoint</Application>
  <PresentationFormat>Personalizar</PresentationFormat>
  <Paragraphs>330</Paragraphs>
  <Slides>49</Slides>
  <Notes>0</Notes>
  <HiddenSlides>0</HiddenSlides>
  <MMClips>0</MMClips>
  <ScaleCrop>false</ScaleCrop>
  <HeadingPairs>
    <vt:vector size="4" baseType="variant">
      <vt:variant>
        <vt:lpstr>Tema</vt:lpstr>
      </vt:variant>
      <vt:variant>
        <vt:i4>1</vt:i4>
      </vt:variant>
      <vt:variant>
        <vt:lpstr>Títulos de slides</vt:lpstr>
      </vt:variant>
      <vt:variant>
        <vt:i4>49</vt:i4>
      </vt:variant>
    </vt:vector>
  </HeadingPairs>
  <TitlesOfParts>
    <vt:vector size="50" baseType="lpstr">
      <vt:lpstr>Atlas</vt:lpstr>
      <vt:lpstr>Fundamentos de Direito Administrativo</vt:lpstr>
      <vt:lpstr>Antecedentes históricos</vt:lpstr>
      <vt:lpstr>Autonomia do Direito Administrativo</vt:lpstr>
      <vt:lpstr>Direito Administrativo</vt:lpstr>
      <vt:lpstr>Direito Administrativo no Brasil</vt:lpstr>
      <vt:lpstr>Objeto do Direito Administrativo</vt:lpstr>
      <vt:lpstr>Finalidade (fins sociais) </vt:lpstr>
      <vt:lpstr>Destinatários das normas</vt:lpstr>
      <vt:lpstr>Atos Administrativos</vt:lpstr>
      <vt:lpstr>A Administração Pública</vt:lpstr>
      <vt:lpstr> Funções da Administração</vt:lpstr>
      <vt:lpstr>Atividades adminstrativas</vt:lpstr>
      <vt:lpstr>Características das atividades administrativas</vt:lpstr>
      <vt:lpstr>Administração Pública: Dimensão objetiva</vt:lpstr>
      <vt:lpstr>Administração Pública: Dimensão Subjetiva</vt:lpstr>
      <vt:lpstr>Decreto-Lei n. 200, de 25 de fevereiro de 1967</vt:lpstr>
      <vt:lpstr>Regime Jurídico Administrativo (Constituição Federal): vertente liberal</vt:lpstr>
      <vt:lpstr>Art. 173 (continuação)</vt:lpstr>
      <vt:lpstr>Art. 173 (continuação)</vt:lpstr>
      <vt:lpstr>Constituição Federal</vt:lpstr>
      <vt:lpstr>Constituição Federal (art. 175)</vt:lpstr>
      <vt:lpstr>Princípios da Administração Pública</vt:lpstr>
      <vt:lpstr>Legalidade: a vontade decorre exclusivamente da lei (legalidade estrita)</vt:lpstr>
      <vt:lpstr>Supremacia do interesse público</vt:lpstr>
      <vt:lpstr>Supremacia do interesse público (cont.)</vt:lpstr>
      <vt:lpstr>Poder-dever</vt:lpstr>
      <vt:lpstr>Impessoalidade</vt:lpstr>
      <vt:lpstr>Presunção de legalidade/legitimidade</vt:lpstr>
      <vt:lpstr>Especialidade (CF. Art. 37, XIX e XX)</vt:lpstr>
      <vt:lpstr>Controle/Tutela</vt:lpstr>
      <vt:lpstr>Autotutela </vt:lpstr>
      <vt:lpstr>Autotutela (Súmulas do STF)</vt:lpstr>
      <vt:lpstr>Hierarquia</vt:lpstr>
      <vt:lpstr>Continuidade do serviço público</vt:lpstr>
      <vt:lpstr>Publicidade</vt:lpstr>
      <vt:lpstr>Lei 9.051/1995</vt:lpstr>
      <vt:lpstr>Moralidade administrativa</vt:lpstr>
      <vt:lpstr>LEI Nº 4.717/1965. Dispõe sobre Ação Popular</vt:lpstr>
      <vt:lpstr>LEI Nº 4.717/1965</vt:lpstr>
      <vt:lpstr>Legalidade e Moralidade: princípios distintos (nos termos da CF)</vt:lpstr>
      <vt:lpstr>Legalidade e Moralidade: princípios distintos (nos termos da CF)</vt:lpstr>
      <vt:lpstr>Lei n. 1.079/1950  Define os crimes de responsabilidade e regula o respectivo processo de julgamento.</vt:lpstr>
      <vt:lpstr>Moralidade (cont.)</vt:lpstr>
      <vt:lpstr>Razoabilidade</vt:lpstr>
      <vt:lpstr>Razoabilidade</vt:lpstr>
      <vt:lpstr>Motivação</vt:lpstr>
      <vt:lpstr>Motivação (Decreto-Lei 4.657/1942)</vt:lpstr>
      <vt:lpstr>Poderes da Administração Pública</vt:lpstr>
      <vt:lpstr>Poderes da Administração (cont.)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Fundamentos de Direito Administrativo</dc:title>
  <dc:creator>Cynthia Soares Carneiro</dc:creator>
  <cp:lastModifiedBy>Cynthia Soares Carneiro</cp:lastModifiedBy>
  <cp:revision>11</cp:revision>
  <dcterms:created xsi:type="dcterms:W3CDTF">2022-06-13T11:50:33Z</dcterms:created>
  <dcterms:modified xsi:type="dcterms:W3CDTF">2022-06-21T16:49:20Z</dcterms:modified>
</cp:coreProperties>
</file>