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3" r:id="rId1"/>
    <p:sldMasterId id="2147484010" r:id="rId2"/>
  </p:sldMasterIdLst>
  <p:notesMasterIdLst>
    <p:notesMasterId r:id="rId22"/>
  </p:notesMasterIdLst>
  <p:sldIdLst>
    <p:sldId id="256" r:id="rId3"/>
    <p:sldId id="572" r:id="rId4"/>
    <p:sldId id="588" r:id="rId5"/>
    <p:sldId id="585" r:id="rId6"/>
    <p:sldId id="589" r:id="rId7"/>
    <p:sldId id="590" r:id="rId8"/>
    <p:sldId id="591" r:id="rId9"/>
    <p:sldId id="592" r:id="rId10"/>
    <p:sldId id="600" r:id="rId11"/>
    <p:sldId id="601" r:id="rId12"/>
    <p:sldId id="593" r:id="rId13"/>
    <p:sldId id="594" r:id="rId14"/>
    <p:sldId id="595" r:id="rId15"/>
    <p:sldId id="604" r:id="rId16"/>
    <p:sldId id="605" r:id="rId17"/>
    <p:sldId id="596" r:id="rId18"/>
    <p:sldId id="599" r:id="rId19"/>
    <p:sldId id="602" r:id="rId20"/>
    <p:sldId id="603" r:id="rId2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9900"/>
    <a:srgbClr val="FF0066"/>
    <a:srgbClr val="FFFF99"/>
    <a:srgbClr val="FF0000"/>
    <a:srgbClr val="75ABE7"/>
    <a:srgbClr val="54DC1E"/>
    <a:srgbClr val="FFFFCC"/>
    <a:srgbClr val="F3993F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9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9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9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Relationship Id="rId6" Type="http://schemas.openxmlformats.org/officeDocument/2006/relationships/image" Target="../media/image33.wmf"/><Relationship Id="rId11" Type="http://schemas.openxmlformats.org/officeDocument/2006/relationships/image" Target="../media/image38.wmf"/><Relationship Id="rId5" Type="http://schemas.openxmlformats.org/officeDocument/2006/relationships/image" Target="../media/image32.wmf"/><Relationship Id="rId10" Type="http://schemas.openxmlformats.org/officeDocument/2006/relationships/image" Target="../media/image37.wmf"/><Relationship Id="rId4" Type="http://schemas.openxmlformats.org/officeDocument/2006/relationships/image" Target="../media/image31.wmf"/><Relationship Id="rId9" Type="http://schemas.openxmlformats.org/officeDocument/2006/relationships/image" Target="../media/image36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7.wmf"/><Relationship Id="rId3" Type="http://schemas.openxmlformats.org/officeDocument/2006/relationships/image" Target="../media/image42.wmf"/><Relationship Id="rId7" Type="http://schemas.openxmlformats.org/officeDocument/2006/relationships/image" Target="../media/image46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Relationship Id="rId6" Type="http://schemas.openxmlformats.org/officeDocument/2006/relationships/image" Target="../media/image45.wmf"/><Relationship Id="rId5" Type="http://schemas.openxmlformats.org/officeDocument/2006/relationships/image" Target="../media/image44.wmf"/><Relationship Id="rId10" Type="http://schemas.openxmlformats.org/officeDocument/2006/relationships/image" Target="../media/image49.wmf"/><Relationship Id="rId4" Type="http://schemas.openxmlformats.org/officeDocument/2006/relationships/image" Target="../media/image43.wmf"/><Relationship Id="rId9" Type="http://schemas.openxmlformats.org/officeDocument/2006/relationships/image" Target="../media/image4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3" Type="http://schemas.openxmlformats.org/officeDocument/2006/relationships/image" Target="../media/image51.wmf"/><Relationship Id="rId7" Type="http://schemas.openxmlformats.org/officeDocument/2006/relationships/image" Target="../media/image55.wmf"/><Relationship Id="rId2" Type="http://schemas.openxmlformats.org/officeDocument/2006/relationships/image" Target="../media/image50.wmf"/><Relationship Id="rId1" Type="http://schemas.openxmlformats.org/officeDocument/2006/relationships/image" Target="../media/image18.wmf"/><Relationship Id="rId6" Type="http://schemas.openxmlformats.org/officeDocument/2006/relationships/image" Target="../media/image54.wmf"/><Relationship Id="rId5" Type="http://schemas.openxmlformats.org/officeDocument/2006/relationships/image" Target="../media/image53.wmf"/><Relationship Id="rId10" Type="http://schemas.openxmlformats.org/officeDocument/2006/relationships/image" Target="../media/image58.wmf"/><Relationship Id="rId4" Type="http://schemas.openxmlformats.org/officeDocument/2006/relationships/image" Target="../media/image52.wmf"/><Relationship Id="rId9" Type="http://schemas.openxmlformats.org/officeDocument/2006/relationships/image" Target="../media/image57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6" Type="http://schemas.openxmlformats.org/officeDocument/2006/relationships/image" Target="../media/image64.wmf"/><Relationship Id="rId5" Type="http://schemas.openxmlformats.org/officeDocument/2006/relationships/image" Target="../media/image63.wmf"/><Relationship Id="rId4" Type="http://schemas.openxmlformats.org/officeDocument/2006/relationships/image" Target="../media/image6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0F930-A947-42D2-BD9D-6F497DCB2FC4}" type="datetimeFigureOut">
              <a:rPr lang="pt-BR" smtClean="0"/>
              <a:pPr/>
              <a:t>27/08/2020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9DDBF-818C-4D8C-9E4C-FA155443171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226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64608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0408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81108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9339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052450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95340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6603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604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33007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C72BF-EE4E-49E7-92F6-E730AEDF305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58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76592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066A3C-85C2-4404-8A06-484598A42F45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8164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2FBEC2-649E-4308-B4CA-2FC603ACB0E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0354673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536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6164370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30ED88-C8BA-4F54-AAE8-7624583DE7A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33437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38EDCE-2E9A-406A-80F3-CD4A6235A6DF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23781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30889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39674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15416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9856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D9DBA6-DB29-4302-BA18-83AEBC22055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2304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39485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337600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128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48067-A7D4-46BB-B9C8-9299E938F13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9149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F08F3F-78F9-4C74-B9D5-7744A48B9C7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8192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497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E0FC1E-E122-4A8C-A08C-0F6E0F290A9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88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BDBA28-B649-42B2-A169-4F8DC3198586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3585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78F139-876E-4176-ADBC-C11DEBDAC387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9372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75927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  <p:sldLayoutId id="2147484006" r:id="rId13"/>
    <p:sldLayoutId id="2147484007" r:id="rId14"/>
    <p:sldLayoutId id="2147484008" r:id="rId15"/>
    <p:sldLayoutId id="214748400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79FB628-F09E-4169-81FE-FB29339D68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159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1" r:id="rId1"/>
    <p:sldLayoutId id="2147484012" r:id="rId2"/>
    <p:sldLayoutId id="2147484013" r:id="rId3"/>
    <p:sldLayoutId id="2147484014" r:id="rId4"/>
    <p:sldLayoutId id="2147484015" r:id="rId5"/>
    <p:sldLayoutId id="2147484016" r:id="rId6"/>
    <p:sldLayoutId id="2147484017" r:id="rId7"/>
    <p:sldLayoutId id="2147484018" r:id="rId8"/>
    <p:sldLayoutId id="2147484019" r:id="rId9"/>
    <p:sldLayoutId id="2147484020" r:id="rId10"/>
    <p:sldLayoutId id="2147484021" r:id="rId11"/>
    <p:sldLayoutId id="2147484022" r:id="rId12"/>
    <p:sldLayoutId id="2147484023" r:id="rId13"/>
    <p:sldLayoutId id="2147484024" r:id="rId14"/>
    <p:sldLayoutId id="2147484025" r:id="rId15"/>
    <p:sldLayoutId id="214748402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simonemedeiros@usp.br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35.wmf"/><Relationship Id="rId26" Type="http://schemas.openxmlformats.org/officeDocument/2006/relationships/image" Target="../media/image39.wmf"/><Relationship Id="rId3" Type="http://schemas.openxmlformats.org/officeDocument/2006/relationships/oleObject" Target="../embeddings/oleObject6.bin"/><Relationship Id="rId21" Type="http://schemas.openxmlformats.org/officeDocument/2006/relationships/oleObject" Target="../embeddings/oleObject15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32.wmf"/><Relationship Id="rId17" Type="http://schemas.openxmlformats.org/officeDocument/2006/relationships/oleObject" Target="../embeddings/oleObject13.bin"/><Relationship Id="rId25" Type="http://schemas.openxmlformats.org/officeDocument/2006/relationships/oleObject" Target="../embeddings/oleObject17.bin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34.wmf"/><Relationship Id="rId20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9.wmf"/><Relationship Id="rId11" Type="http://schemas.openxmlformats.org/officeDocument/2006/relationships/oleObject" Target="../embeddings/oleObject10.bin"/><Relationship Id="rId24" Type="http://schemas.openxmlformats.org/officeDocument/2006/relationships/image" Target="../media/image38.wmf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23" Type="http://schemas.openxmlformats.org/officeDocument/2006/relationships/oleObject" Target="../embeddings/oleObject16.bin"/><Relationship Id="rId10" Type="http://schemas.openxmlformats.org/officeDocument/2006/relationships/image" Target="../media/image31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28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33.wmf"/><Relationship Id="rId22" Type="http://schemas.openxmlformats.org/officeDocument/2006/relationships/image" Target="../media/image37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wmf"/><Relationship Id="rId13" Type="http://schemas.openxmlformats.org/officeDocument/2006/relationships/oleObject" Target="../embeddings/oleObject23.bin"/><Relationship Id="rId18" Type="http://schemas.openxmlformats.org/officeDocument/2006/relationships/image" Target="../media/image47.wmf"/><Relationship Id="rId3" Type="http://schemas.openxmlformats.org/officeDocument/2006/relationships/oleObject" Target="../embeddings/oleObject18.bin"/><Relationship Id="rId21" Type="http://schemas.openxmlformats.org/officeDocument/2006/relationships/oleObject" Target="../embeddings/oleObject27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44.wmf"/><Relationship Id="rId17" Type="http://schemas.openxmlformats.org/officeDocument/2006/relationships/oleObject" Target="../embeddings/oleObject25.bin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46.wmf"/><Relationship Id="rId20" Type="http://schemas.openxmlformats.org/officeDocument/2006/relationships/image" Target="../media/image48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4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5" Type="http://schemas.openxmlformats.org/officeDocument/2006/relationships/oleObject" Target="../embeddings/oleObject24.bin"/><Relationship Id="rId10" Type="http://schemas.openxmlformats.org/officeDocument/2006/relationships/image" Target="../media/image43.wmf"/><Relationship Id="rId19" Type="http://schemas.openxmlformats.org/officeDocument/2006/relationships/oleObject" Target="../embeddings/oleObject26.bin"/><Relationship Id="rId4" Type="http://schemas.openxmlformats.org/officeDocument/2006/relationships/image" Target="../media/image40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45.wmf"/><Relationship Id="rId22" Type="http://schemas.openxmlformats.org/officeDocument/2006/relationships/image" Target="../media/image49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wmf"/><Relationship Id="rId13" Type="http://schemas.openxmlformats.org/officeDocument/2006/relationships/oleObject" Target="../embeddings/oleObject32.bin"/><Relationship Id="rId18" Type="http://schemas.openxmlformats.org/officeDocument/2006/relationships/image" Target="../media/image56.wmf"/><Relationship Id="rId3" Type="http://schemas.openxmlformats.org/officeDocument/2006/relationships/oleObject" Target="../embeddings/oleObject3.bin"/><Relationship Id="rId21" Type="http://schemas.openxmlformats.org/officeDocument/2006/relationships/oleObject" Target="../embeddings/oleObject36.bin"/><Relationship Id="rId7" Type="http://schemas.openxmlformats.org/officeDocument/2006/relationships/oleObject" Target="../embeddings/oleObject29.bin"/><Relationship Id="rId12" Type="http://schemas.openxmlformats.org/officeDocument/2006/relationships/image" Target="../media/image53.wmf"/><Relationship Id="rId17" Type="http://schemas.openxmlformats.org/officeDocument/2006/relationships/oleObject" Target="../embeddings/oleObject34.bin"/><Relationship Id="rId2" Type="http://schemas.openxmlformats.org/officeDocument/2006/relationships/slideLayout" Target="../slideLayouts/slideLayout23.xml"/><Relationship Id="rId16" Type="http://schemas.openxmlformats.org/officeDocument/2006/relationships/image" Target="../media/image55.wmf"/><Relationship Id="rId20" Type="http://schemas.openxmlformats.org/officeDocument/2006/relationships/image" Target="../media/image57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50.wmf"/><Relationship Id="rId11" Type="http://schemas.openxmlformats.org/officeDocument/2006/relationships/oleObject" Target="../embeddings/oleObject31.bin"/><Relationship Id="rId5" Type="http://schemas.openxmlformats.org/officeDocument/2006/relationships/oleObject" Target="../embeddings/oleObject28.bin"/><Relationship Id="rId15" Type="http://schemas.openxmlformats.org/officeDocument/2006/relationships/oleObject" Target="../embeddings/oleObject33.bin"/><Relationship Id="rId10" Type="http://schemas.openxmlformats.org/officeDocument/2006/relationships/image" Target="../media/image52.wmf"/><Relationship Id="rId19" Type="http://schemas.openxmlformats.org/officeDocument/2006/relationships/oleObject" Target="../embeddings/oleObject35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30.bin"/><Relationship Id="rId14" Type="http://schemas.openxmlformats.org/officeDocument/2006/relationships/image" Target="../media/image54.wmf"/><Relationship Id="rId22" Type="http://schemas.openxmlformats.org/officeDocument/2006/relationships/image" Target="../media/image58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63.wmf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60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6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s://edisciplinas.usp.br/acessar/" TargetMode="External"/><Relationship Id="rId1" Type="http://schemas.openxmlformats.org/officeDocument/2006/relationships/slideLayout" Target="../slideLayouts/slideLayout23.xml"/><Relationship Id="rId4" Type="http://schemas.openxmlformats.org/officeDocument/2006/relationships/hyperlink" Target="http://eaulas.usp.br/portal/hom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g"/><Relationship Id="rId3" Type="http://schemas.openxmlformats.org/officeDocument/2006/relationships/image" Target="../media/image7.jpg"/><Relationship Id="rId7" Type="http://schemas.openxmlformats.org/officeDocument/2006/relationships/image" Target="../media/image11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10.jpg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344488" y="1566567"/>
            <a:ext cx="7139525" cy="2123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6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Constantia" pitchFamily="18" charset="0"/>
              </a:rPr>
              <a:t>Operações Unitárias III</a:t>
            </a:r>
            <a:endParaRPr lang="pt-BR" sz="6600" dirty="0">
              <a:latin typeface="Constantia" pitchFamily="18" charset="0"/>
            </a:endParaRPr>
          </a:p>
        </p:txBody>
      </p:sp>
      <p:sp>
        <p:nvSpPr>
          <p:cNvPr id="29699" name="CaixaDeTexto 19"/>
          <p:cNvSpPr txBox="1">
            <a:spLocks noChangeArrowheads="1"/>
          </p:cNvSpPr>
          <p:nvPr/>
        </p:nvSpPr>
        <p:spPr bwMode="auto">
          <a:xfrm>
            <a:off x="1903413" y="5322863"/>
            <a:ext cx="418623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sz="2400" i="1" dirty="0">
                <a:latin typeface="Bookman Old Style" pitchFamily="18" charset="0"/>
              </a:rPr>
              <a:t>2° Semestre – 2020</a:t>
            </a:r>
          </a:p>
          <a:p>
            <a:pPr algn="ctr"/>
            <a:r>
              <a:rPr lang="pt-BR" sz="2400" i="1" dirty="0">
                <a:latin typeface="Bookman Old Style" pitchFamily="18" charset="0"/>
              </a:rPr>
              <a:t>Turma 20202N1</a:t>
            </a:r>
          </a:p>
        </p:txBody>
      </p:sp>
      <p:sp>
        <p:nvSpPr>
          <p:cNvPr id="29700" name="Text Box 37"/>
          <p:cNvSpPr txBox="1">
            <a:spLocks noChangeArrowheads="1"/>
          </p:cNvSpPr>
          <p:nvPr/>
        </p:nvSpPr>
        <p:spPr bwMode="auto">
          <a:xfrm>
            <a:off x="255588" y="3659010"/>
            <a:ext cx="9005887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400" i="1" dirty="0" err="1">
                <a:latin typeface="Bookman Old Style" pitchFamily="18" charset="0"/>
              </a:rPr>
              <a:t>Prof</a:t>
            </a:r>
            <a:r>
              <a:rPr lang="pt-BR" sz="2400" i="1" baseline="30000" dirty="0" err="1">
                <a:latin typeface="Bookman Old Style" pitchFamily="18" charset="0"/>
              </a:rPr>
              <a:t>a</a:t>
            </a:r>
            <a:r>
              <a:rPr lang="pt-BR" sz="2400" i="1" dirty="0">
                <a:latin typeface="Bookman Old Style" pitchFamily="18" charset="0"/>
              </a:rPr>
              <a:t>. Dr</a:t>
            </a:r>
            <a:r>
              <a:rPr lang="pt-BR" sz="2400" i="1" baseline="30000" dirty="0">
                <a:latin typeface="Bookman Old Style" pitchFamily="18" charset="0"/>
              </a:rPr>
              <a:t>a</a:t>
            </a:r>
            <a:r>
              <a:rPr lang="pt-BR" sz="2400" i="1" dirty="0">
                <a:latin typeface="Bookman Old Style" pitchFamily="18" charset="0"/>
              </a:rPr>
              <a:t>. Simone de Fátima Medeiros </a:t>
            </a:r>
          </a:p>
          <a:p>
            <a:pPr>
              <a:spcBef>
                <a:spcPct val="50000"/>
              </a:spcBef>
            </a:pPr>
            <a:r>
              <a:rPr lang="pt-BR" sz="2400" i="1" dirty="0">
                <a:latin typeface="Bookman Old Style" pitchFamily="18" charset="0"/>
              </a:rPr>
              <a:t>E-mail: </a:t>
            </a:r>
            <a:r>
              <a:rPr lang="pt-BR" sz="2400" i="1" dirty="0">
                <a:latin typeface="Bookman Old Style" pitchFamily="18" charset="0"/>
                <a:hlinkClick r:id="rId2"/>
              </a:rPr>
              <a:t>simonemedeiros@usp.br</a:t>
            </a:r>
            <a:r>
              <a:rPr lang="pt-BR" sz="2400" i="1" dirty="0">
                <a:latin typeface="Bookman Old Style" pitchFamily="18" charset="0"/>
              </a:rPr>
              <a:t> </a:t>
            </a:r>
          </a:p>
        </p:txBody>
      </p:sp>
      <p:pic>
        <p:nvPicPr>
          <p:cNvPr id="29703" name="Picture 70" descr="faenquil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6100" y="212725"/>
            <a:ext cx="1357313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704" name="Picture 12"/>
          <p:cNvPicPr>
            <a:picLocks noChangeAspect="1" noChangeArrowheads="1"/>
          </p:cNvPicPr>
          <p:nvPr/>
        </p:nvPicPr>
        <p:blipFill>
          <a:blip r:embed="rId4" cstate="print"/>
          <a:srcRect b="19679"/>
          <a:stretch>
            <a:fillRect/>
          </a:stretch>
        </p:blipFill>
        <p:spPr bwMode="auto">
          <a:xfrm>
            <a:off x="1536701" y="246461"/>
            <a:ext cx="5947312" cy="1168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E63934D5-DE84-46CA-A6AB-F65FAC73888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00" y="4806425"/>
            <a:ext cx="1536701" cy="20515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38BEDA01-1D3C-4066-B70E-D49B7A3D74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3863" y="4588050"/>
            <a:ext cx="2860137" cy="2269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80099E6-F38E-456A-9F31-1A7CF4BBE8FB}"/>
              </a:ext>
            </a:extLst>
          </p:cNvPr>
          <p:cNvSpPr txBox="1"/>
          <p:nvPr/>
        </p:nvSpPr>
        <p:spPr>
          <a:xfrm flipH="1">
            <a:off x="261596" y="117973"/>
            <a:ext cx="68054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FF6600"/>
                </a:solidFill>
              </a:rPr>
              <a:t>Determinação dos coeficientes </a:t>
            </a:r>
            <a:r>
              <a:rPr lang="pt-BR" sz="2800" dirty="0">
                <a:solidFill>
                  <a:srgbClr val="FF6600"/>
                </a:solidFill>
              </a:rPr>
              <a:t>de distribuição de Henry: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FEEF7D15-BB8E-4361-BDEB-7602C99665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2239" t="15192" r="32239" b="12369"/>
          <a:stretch/>
        </p:blipFill>
        <p:spPr>
          <a:xfrm>
            <a:off x="1241946" y="1160059"/>
            <a:ext cx="4844759" cy="555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3555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FBB2C226-4A03-4903-B5C2-24E255C2D8E5}"/>
              </a:ext>
            </a:extLst>
          </p:cNvPr>
          <p:cNvSpPr txBox="1"/>
          <p:nvPr/>
        </p:nvSpPr>
        <p:spPr>
          <a:xfrm>
            <a:off x="478023" y="222556"/>
            <a:ext cx="5729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6600"/>
                </a:solidFill>
              </a:rPr>
              <a:t>Diagramas de equilíbrio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C803962D-14F6-46D1-834B-D231E9C09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032" y="1796464"/>
            <a:ext cx="4876800" cy="4067175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4A2E03D0-3EFF-4A22-AC89-CDB5CE6F12AF}"/>
              </a:ext>
            </a:extLst>
          </p:cNvPr>
          <p:cNvSpPr txBox="1"/>
          <p:nvPr/>
        </p:nvSpPr>
        <p:spPr>
          <a:xfrm>
            <a:off x="857944" y="1178787"/>
            <a:ext cx="407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/>
              <a:t>Temperatura versus composição</a:t>
            </a:r>
          </a:p>
        </p:txBody>
      </p:sp>
    </p:spTree>
    <p:extLst>
      <p:ext uri="{BB962C8B-B14F-4D97-AF65-F5344CB8AC3E}">
        <p14:creationId xmlns:p14="http://schemas.microsoft.com/office/powerpoint/2010/main" val="25045187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id="{5FDC2ECC-154D-4086-9BCC-83394E9D9E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045" y="1748838"/>
            <a:ext cx="5045743" cy="3285179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FBB2C226-4A03-4903-B5C2-24E255C2D8E5}"/>
              </a:ext>
            </a:extLst>
          </p:cNvPr>
          <p:cNvSpPr txBox="1"/>
          <p:nvPr/>
        </p:nvSpPr>
        <p:spPr>
          <a:xfrm>
            <a:off x="478023" y="222556"/>
            <a:ext cx="5729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6600"/>
                </a:solidFill>
              </a:rPr>
              <a:t>Diagramas de equilíbrio</a:t>
            </a: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4A2E03D0-3EFF-4A22-AC89-CDB5CE6F12AF}"/>
              </a:ext>
            </a:extLst>
          </p:cNvPr>
          <p:cNvSpPr txBox="1"/>
          <p:nvPr/>
        </p:nvSpPr>
        <p:spPr>
          <a:xfrm>
            <a:off x="857944" y="1178787"/>
            <a:ext cx="40746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2. Composição das fases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100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3799829D-8527-47B9-A88B-9BFE4B805B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5819" y="578753"/>
            <a:ext cx="4876800" cy="325755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6A7B9C4C-22FE-4DF8-9301-170DD5356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023" y="3755050"/>
            <a:ext cx="4876800" cy="3190875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BB2C226-4A03-4903-B5C2-24E255C2D8E5}"/>
              </a:ext>
            </a:extLst>
          </p:cNvPr>
          <p:cNvSpPr txBox="1"/>
          <p:nvPr/>
        </p:nvSpPr>
        <p:spPr>
          <a:xfrm>
            <a:off x="478023" y="55502"/>
            <a:ext cx="5729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6600"/>
                </a:solidFill>
              </a:rPr>
              <a:t>Diagramas de equilíbrio</a:t>
            </a:r>
          </a:p>
        </p:txBody>
      </p:sp>
    </p:spTree>
    <p:extLst>
      <p:ext uri="{BB962C8B-B14F-4D97-AF65-F5344CB8AC3E}">
        <p14:creationId xmlns:p14="http://schemas.microsoft.com/office/powerpoint/2010/main" val="295504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924CB991-B737-4E0A-A3DF-64CA4415AF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660" y="742516"/>
            <a:ext cx="4876800" cy="4067175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646AD201-97D3-43D8-9758-72D3C6D79C32}"/>
              </a:ext>
            </a:extLst>
          </p:cNvPr>
          <p:cNvSpPr txBox="1"/>
          <p:nvPr/>
        </p:nvSpPr>
        <p:spPr>
          <a:xfrm flipH="1">
            <a:off x="703446" y="4809691"/>
            <a:ext cx="573422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FF0000"/>
                </a:solidFill>
              </a:rPr>
              <a:t>Temperatura de bolha: temperatura na qual uma determinada mistura líquida apresenta a formação da primeira bolha de vapor;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dirty="0">
                <a:solidFill>
                  <a:srgbClr val="0070C0"/>
                </a:solidFill>
              </a:rPr>
              <a:t>Temperatura de orvalho: temperatura na qual uma determinada mistura gasosa apresenta a formação da primeira gota de líquido.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FBB2C226-4A03-4903-B5C2-24E255C2D8E5}"/>
              </a:ext>
            </a:extLst>
          </p:cNvPr>
          <p:cNvSpPr txBox="1"/>
          <p:nvPr/>
        </p:nvSpPr>
        <p:spPr>
          <a:xfrm>
            <a:off x="478023" y="55502"/>
            <a:ext cx="5729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6600"/>
                </a:solidFill>
              </a:rPr>
              <a:t>Diagramas de equilíbrio</a:t>
            </a:r>
          </a:p>
        </p:txBody>
      </p:sp>
    </p:spTree>
    <p:extLst>
      <p:ext uri="{BB962C8B-B14F-4D97-AF65-F5344CB8AC3E}">
        <p14:creationId xmlns:p14="http://schemas.microsoft.com/office/powerpoint/2010/main" val="95653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>
            <a:extLst>
              <a:ext uri="{FF2B5EF4-FFF2-40B4-BE49-F238E27FC236}">
                <a16:creationId xmlns:a16="http://schemas.microsoft.com/office/drawing/2014/main" id="{FBB2C226-4A03-4903-B5C2-24E255C2D8E5}"/>
              </a:ext>
            </a:extLst>
          </p:cNvPr>
          <p:cNvSpPr txBox="1"/>
          <p:nvPr/>
        </p:nvSpPr>
        <p:spPr>
          <a:xfrm>
            <a:off x="478023" y="240141"/>
            <a:ext cx="57293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6600"/>
                </a:solidFill>
              </a:rPr>
              <a:t>Diagramas de equilíbrio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07F563A8-8330-4A4D-822E-6B7F66D257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5470" y="1788283"/>
            <a:ext cx="2381250" cy="28575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55CA0463-C042-4253-9AD3-699A563FF6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2856" y="2365131"/>
            <a:ext cx="3505200" cy="19496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3731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6338959"/>
              </p:ext>
            </p:extLst>
          </p:nvPr>
        </p:nvGraphicFramePr>
        <p:xfrm>
          <a:off x="3168650" y="780318"/>
          <a:ext cx="16256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4" name="Equação" r:id="rId3" imgW="812520" imgH="215640" progId="Equation.3">
                  <p:embed/>
                </p:oleObj>
              </mc:Choice>
              <mc:Fallback>
                <p:oleObj name="Equação" r:id="rId3" imgW="812520" imgH="215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8650" y="780318"/>
                        <a:ext cx="16256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55308" y="1579726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pt-BR" dirty="0" smtClean="0">
                <a:solidFill>
                  <a:srgbClr val="FF6600"/>
                </a:solidFill>
              </a:rPr>
              <a:t>Pela Lei de </a:t>
            </a:r>
            <a:r>
              <a:rPr lang="pt-BR" dirty="0" err="1" smtClean="0">
                <a:solidFill>
                  <a:srgbClr val="FF6600"/>
                </a:solidFill>
              </a:rPr>
              <a:t>Raoult</a:t>
            </a:r>
            <a:r>
              <a:rPr lang="pt-BR" dirty="0" smtClean="0">
                <a:solidFill>
                  <a:srgbClr val="FF6600"/>
                </a:solidFill>
              </a:rPr>
              <a:t>:</a:t>
            </a:r>
            <a:endParaRPr lang="pt-BR" dirty="0">
              <a:solidFill>
                <a:srgbClr val="FF6600"/>
              </a:solidFill>
            </a:endParaRPr>
          </a:p>
        </p:txBody>
      </p:sp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0699381"/>
              </p:ext>
            </p:extLst>
          </p:nvPr>
        </p:nvGraphicFramePr>
        <p:xfrm>
          <a:off x="479823" y="2677689"/>
          <a:ext cx="165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5" name="Equação" r:id="rId5" imgW="825480" imgH="241200" progId="Equation.3">
                  <p:embed/>
                </p:oleObj>
              </mc:Choice>
              <mc:Fallback>
                <p:oleObj name="Equação" r:id="rId5" imgW="825480" imgH="2412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23" y="2677689"/>
                        <a:ext cx="16510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136793"/>
              </p:ext>
            </p:extLst>
          </p:nvPr>
        </p:nvGraphicFramePr>
        <p:xfrm>
          <a:off x="479823" y="4086936"/>
          <a:ext cx="13462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6" name="Equação" r:id="rId7" imgW="672840" imgH="215640" progId="Equation.3">
                  <p:embed/>
                </p:oleObj>
              </mc:Choice>
              <mc:Fallback>
                <p:oleObj name="Equação" r:id="rId7" imgW="672840" imgH="21564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23" y="4086936"/>
                        <a:ext cx="13462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4411550"/>
              </p:ext>
            </p:extLst>
          </p:nvPr>
        </p:nvGraphicFramePr>
        <p:xfrm>
          <a:off x="479823" y="3380797"/>
          <a:ext cx="2794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7" name="Equação" r:id="rId9" imgW="1396800" imgH="241200" progId="Equation.3">
                  <p:embed/>
                </p:oleObj>
              </mc:Choice>
              <mc:Fallback>
                <p:oleObj name="Equação" r:id="rId9" imgW="1396800" imgH="24120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23" y="3380797"/>
                        <a:ext cx="27940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2552645"/>
              </p:ext>
            </p:extLst>
          </p:nvPr>
        </p:nvGraphicFramePr>
        <p:xfrm>
          <a:off x="479823" y="2033440"/>
          <a:ext cx="165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8" name="Equação" r:id="rId11" imgW="825480" imgH="241200" progId="Equation.3">
                  <p:embed/>
                </p:oleObj>
              </mc:Choice>
              <mc:Fallback>
                <p:oleObj name="Equação" r:id="rId11" imgW="825480" imgH="241200" progId="Equation.3">
                  <p:embed/>
                  <p:pic>
                    <p:nvPicPr>
                      <p:cNvPr id="6" name="Objeto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23" y="2033440"/>
                        <a:ext cx="16510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4500237"/>
              </p:ext>
            </p:extLst>
          </p:nvPr>
        </p:nvGraphicFramePr>
        <p:xfrm>
          <a:off x="479823" y="4742275"/>
          <a:ext cx="34036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9" name="Equação" r:id="rId13" imgW="1701720" imgH="241200" progId="Equation.3">
                  <p:embed/>
                </p:oleObj>
              </mc:Choice>
              <mc:Fallback>
                <p:oleObj name="Equação" r:id="rId13" imgW="1701720" imgH="241200" progId="Equation.3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823" y="4742275"/>
                        <a:ext cx="34036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1675515"/>
              </p:ext>
            </p:extLst>
          </p:nvPr>
        </p:nvGraphicFramePr>
        <p:xfrm>
          <a:off x="1279923" y="5448414"/>
          <a:ext cx="170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0" name="Equação" r:id="rId15" imgW="850680" imgH="457200" progId="Equation.3">
                  <p:embed/>
                </p:oleObj>
              </mc:Choice>
              <mc:Fallback>
                <p:oleObj name="Equação" r:id="rId15" imgW="850680" imgH="457200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9923" y="5448414"/>
                        <a:ext cx="1701800" cy="914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99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to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803953"/>
              </p:ext>
            </p:extLst>
          </p:nvPr>
        </p:nvGraphicFramePr>
        <p:xfrm>
          <a:off x="4808538" y="2066926"/>
          <a:ext cx="154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1" name="Equação" r:id="rId17" imgW="774360" imgH="215640" progId="Equation.3">
                  <p:embed/>
                </p:oleObj>
              </mc:Choice>
              <mc:Fallback>
                <p:oleObj name="Equação" r:id="rId17" imgW="774360" imgH="215640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2066926"/>
                        <a:ext cx="1549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to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1971343"/>
              </p:ext>
            </p:extLst>
          </p:nvPr>
        </p:nvGraphicFramePr>
        <p:xfrm>
          <a:off x="4795960" y="2728489"/>
          <a:ext cx="154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2" name="Equação" r:id="rId19" imgW="774360" imgH="215640" progId="Equation.3">
                  <p:embed/>
                </p:oleObj>
              </mc:Choice>
              <mc:Fallback>
                <p:oleObj name="Equação" r:id="rId19" imgW="774360" imgH="215640" progId="Equation.3">
                  <p:embed/>
                  <p:pic>
                    <p:nvPicPr>
                      <p:cNvPr id="15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5960" y="2728489"/>
                        <a:ext cx="1549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023291"/>
              </p:ext>
            </p:extLst>
          </p:nvPr>
        </p:nvGraphicFramePr>
        <p:xfrm>
          <a:off x="4808538" y="3332594"/>
          <a:ext cx="1117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3" name="Equação" r:id="rId21" imgW="558720" imgH="431640" progId="Equation.3">
                  <p:embed/>
                </p:oleObj>
              </mc:Choice>
              <mc:Fallback>
                <p:oleObj name="Equação" r:id="rId21" imgW="558720" imgH="431640" progId="Equation.3">
                  <p:embed/>
                  <p:pic>
                    <p:nvPicPr>
                      <p:cNvPr id="15" name="Objeto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3332594"/>
                        <a:ext cx="11176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to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5706452"/>
              </p:ext>
            </p:extLst>
          </p:nvPr>
        </p:nvGraphicFramePr>
        <p:xfrm>
          <a:off x="4808538" y="4302836"/>
          <a:ext cx="16256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4" name="Equação" r:id="rId23" imgW="812520" imgH="457200" progId="Equation.3">
                  <p:embed/>
                </p:oleObj>
              </mc:Choice>
              <mc:Fallback>
                <p:oleObj name="Equação" r:id="rId23" imgW="812520" imgH="457200" progId="Equation.3">
                  <p:embed/>
                  <p:pic>
                    <p:nvPicPr>
                      <p:cNvPr id="17" name="Obje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8538" y="4302836"/>
                        <a:ext cx="16256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to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1110820"/>
              </p:ext>
            </p:extLst>
          </p:nvPr>
        </p:nvGraphicFramePr>
        <p:xfrm>
          <a:off x="4479925" y="5448414"/>
          <a:ext cx="24384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5" name="Equação" r:id="rId25" imgW="1218960" imgH="457200" progId="Equation.3">
                  <p:embed/>
                </p:oleObj>
              </mc:Choice>
              <mc:Fallback>
                <p:oleObj name="Equação" r:id="rId25" imgW="1218960" imgH="457200" progId="Equation.3">
                  <p:embed/>
                  <p:pic>
                    <p:nvPicPr>
                      <p:cNvPr id="18" name="Objeto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9925" y="5448414"/>
                        <a:ext cx="2438400" cy="9144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99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802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BAFC7711-D802-410A-9EAC-100BBF61144D}"/>
              </a:ext>
            </a:extLst>
          </p:cNvPr>
          <p:cNvSpPr txBox="1"/>
          <p:nvPr/>
        </p:nvSpPr>
        <p:spPr>
          <a:xfrm>
            <a:off x="430033" y="77746"/>
            <a:ext cx="4612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dirty="0">
                <a:solidFill>
                  <a:srgbClr val="FF6600"/>
                </a:solidFill>
              </a:rPr>
              <a:t>Volatilidade:</a:t>
            </a:r>
          </a:p>
          <a:p>
            <a:endParaRPr lang="pt-BR" sz="4000" dirty="0">
              <a:solidFill>
                <a:srgbClr val="FF6600"/>
              </a:solidFill>
            </a:endParaRP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8D421BD-CE72-42C8-94B2-139EE19DA9AE}"/>
              </a:ext>
            </a:extLst>
          </p:cNvPr>
          <p:cNvSpPr txBox="1"/>
          <p:nvPr/>
        </p:nvSpPr>
        <p:spPr>
          <a:xfrm>
            <a:off x="891199" y="1882500"/>
            <a:ext cx="46129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solidFill>
                  <a:srgbClr val="FF6600"/>
                </a:solidFill>
              </a:rPr>
              <a:t>Volatilidade relativa:</a:t>
            </a:r>
          </a:p>
          <a:p>
            <a:endParaRPr lang="pt-BR" sz="2800" dirty="0">
              <a:solidFill>
                <a:srgbClr val="FF6600"/>
              </a:solidFill>
            </a:endParaRP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5021281"/>
              </p:ext>
            </p:extLst>
          </p:nvPr>
        </p:nvGraphicFramePr>
        <p:xfrm>
          <a:off x="728852" y="895350"/>
          <a:ext cx="8636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2" name="Equação" r:id="rId3" imgW="431640" imgH="393480" progId="Equation.3">
                  <p:embed/>
                </p:oleObj>
              </mc:Choice>
              <mc:Fallback>
                <p:oleObj name="Equação" r:id="rId3" imgW="431640" imgH="393480" progId="Equation.3">
                  <p:embed/>
                  <p:pic>
                    <p:nvPicPr>
                      <p:cNvPr id="3" name="Objeto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8852" y="895350"/>
                        <a:ext cx="863600" cy="78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498602"/>
              </p:ext>
            </p:extLst>
          </p:nvPr>
        </p:nvGraphicFramePr>
        <p:xfrm>
          <a:off x="1839913" y="831850"/>
          <a:ext cx="29718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3" name="Equação" r:id="rId5" imgW="1485720" imgH="457200" progId="Equation.3">
                  <p:embed/>
                </p:oleObj>
              </mc:Choice>
              <mc:Fallback>
                <p:oleObj name="Equação" r:id="rId5" imgW="1485720" imgH="4572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9913" y="831850"/>
                        <a:ext cx="29718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7351896"/>
              </p:ext>
            </p:extLst>
          </p:nvPr>
        </p:nvGraphicFramePr>
        <p:xfrm>
          <a:off x="906463" y="2338755"/>
          <a:ext cx="1092200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4" name="Equação" r:id="rId7" imgW="545760" imgH="457200" progId="Equation.3">
                  <p:embed/>
                </p:oleObj>
              </mc:Choice>
              <mc:Fallback>
                <p:oleObj name="Equação" r:id="rId7" imgW="545760" imgH="4572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463" y="2338755"/>
                        <a:ext cx="1092200" cy="914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7647392"/>
              </p:ext>
            </p:extLst>
          </p:nvPr>
        </p:nvGraphicFramePr>
        <p:xfrm>
          <a:off x="3510152" y="2288237"/>
          <a:ext cx="11684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5" name="Equação" r:id="rId9" imgW="583920" imgH="838080" progId="Equation.3">
                  <p:embed/>
                </p:oleObj>
              </mc:Choice>
              <mc:Fallback>
                <p:oleObj name="Equação" r:id="rId9" imgW="583920" imgH="83808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152" y="2288237"/>
                        <a:ext cx="1168400" cy="1676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to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5665734"/>
              </p:ext>
            </p:extLst>
          </p:nvPr>
        </p:nvGraphicFramePr>
        <p:xfrm>
          <a:off x="92476" y="3867730"/>
          <a:ext cx="2108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6" name="Equação" r:id="rId11" imgW="1054080" imgH="431640" progId="Equation.3">
                  <p:embed/>
                </p:oleObj>
              </mc:Choice>
              <mc:Fallback>
                <p:oleObj name="Equação" r:id="rId11" imgW="1054080" imgH="431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476" y="3867730"/>
                        <a:ext cx="21082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1675107"/>
              </p:ext>
            </p:extLst>
          </p:nvPr>
        </p:nvGraphicFramePr>
        <p:xfrm>
          <a:off x="5425549" y="2651815"/>
          <a:ext cx="16256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7" name="Equação" r:id="rId13" imgW="812520" imgH="431640" progId="Equation.3">
                  <p:embed/>
                </p:oleObj>
              </mc:Choice>
              <mc:Fallback>
                <p:oleObj name="Equação" r:id="rId13" imgW="812520" imgH="431640" progId="Equation.3">
                  <p:embed/>
                  <p:pic>
                    <p:nvPicPr>
                      <p:cNvPr id="9" name="Objeto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549" y="2651815"/>
                        <a:ext cx="16256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947503"/>
              </p:ext>
            </p:extLst>
          </p:nvPr>
        </p:nvGraphicFramePr>
        <p:xfrm>
          <a:off x="2944934" y="3847788"/>
          <a:ext cx="16002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8" name="Equação" r:id="rId15" imgW="799920" imgH="431640" progId="Equation.3">
                  <p:embed/>
                </p:oleObj>
              </mc:Choice>
              <mc:Fallback>
                <p:oleObj name="Equação" r:id="rId15" imgW="799920" imgH="43164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934" y="3847788"/>
                        <a:ext cx="16002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310858"/>
              </p:ext>
            </p:extLst>
          </p:nvPr>
        </p:nvGraphicFramePr>
        <p:xfrm>
          <a:off x="5425549" y="3907711"/>
          <a:ext cx="2184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9" name="Equação" r:id="rId17" imgW="1091880" imgH="431640" progId="Equation.3">
                  <p:embed/>
                </p:oleObj>
              </mc:Choice>
              <mc:Fallback>
                <p:oleObj name="Equação" r:id="rId17" imgW="1091880" imgH="431640" progId="Equation.3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5549" y="3907711"/>
                        <a:ext cx="21844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5226194"/>
              </p:ext>
            </p:extLst>
          </p:nvPr>
        </p:nvGraphicFramePr>
        <p:xfrm>
          <a:off x="2848219" y="4885536"/>
          <a:ext cx="18796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0" name="Equação" r:id="rId19" imgW="939600" imgH="419040" progId="Equation.3">
                  <p:embed/>
                </p:oleObj>
              </mc:Choice>
              <mc:Fallback>
                <p:oleObj name="Equação" r:id="rId19" imgW="939600" imgH="419040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8219" y="4885536"/>
                        <a:ext cx="1879600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85752"/>
              </p:ext>
            </p:extLst>
          </p:nvPr>
        </p:nvGraphicFramePr>
        <p:xfrm>
          <a:off x="838102" y="5806435"/>
          <a:ext cx="2362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41" name="Equação" r:id="rId21" imgW="1180800" imgH="419040" progId="Equation.3">
                  <p:embed/>
                </p:oleObj>
              </mc:Choice>
              <mc:Fallback>
                <p:oleObj name="Equação" r:id="rId21" imgW="1180800" imgH="419040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102" y="5806435"/>
                        <a:ext cx="2362200" cy="8382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9900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360464" y="6005355"/>
            <a:ext cx="33650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solidFill>
                  <a:srgbClr val="009900"/>
                </a:solidFill>
              </a:rPr>
              <a:t>Equação da curva de equilíbrio</a:t>
            </a:r>
            <a:endParaRPr lang="pt-BR" dirty="0">
              <a:solidFill>
                <a:srgbClr val="009900"/>
              </a:solidFill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2541797" y="2611289"/>
            <a:ext cx="773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ou</a:t>
            </a:r>
            <a:endParaRPr lang="pt-BR" dirty="0"/>
          </a:p>
        </p:txBody>
      </p:sp>
      <p:cxnSp>
        <p:nvCxnSpPr>
          <p:cNvPr id="17" name="Conector de Seta Reta 16"/>
          <p:cNvCxnSpPr/>
          <p:nvPr/>
        </p:nvCxnSpPr>
        <p:spPr>
          <a:xfrm>
            <a:off x="4835772" y="3036357"/>
            <a:ext cx="4308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de Seta Reta 17"/>
          <p:cNvCxnSpPr/>
          <p:nvPr/>
        </p:nvCxnSpPr>
        <p:spPr>
          <a:xfrm>
            <a:off x="2326385" y="4269277"/>
            <a:ext cx="4308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/>
          <p:nvPr/>
        </p:nvCxnSpPr>
        <p:spPr>
          <a:xfrm>
            <a:off x="4727819" y="4269277"/>
            <a:ext cx="430823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 flipH="1">
            <a:off x="4943230" y="4885536"/>
            <a:ext cx="1360855" cy="52173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7698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0CAC3E8A-DD8B-481E-8855-79E417FB84D3}"/>
              </a:ext>
            </a:extLst>
          </p:cNvPr>
          <p:cNvSpPr txBox="1"/>
          <p:nvPr/>
        </p:nvSpPr>
        <p:spPr>
          <a:xfrm>
            <a:off x="162631" y="82263"/>
            <a:ext cx="68301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6600"/>
                </a:solidFill>
              </a:rPr>
              <a:t>Determinação dos pontos de bolha e orvalho pelos coeficientes de Henry para mistura multicomponentes: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50375" y="1309798"/>
            <a:ext cx="215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Lei de Henry:</a:t>
            </a:r>
            <a:endParaRPr lang="pt-BR" dirty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283627"/>
              </p:ext>
            </p:extLst>
          </p:nvPr>
        </p:nvGraphicFramePr>
        <p:xfrm>
          <a:off x="550375" y="1742208"/>
          <a:ext cx="154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6" name="Equação" r:id="rId3" imgW="774360" imgH="215640" progId="Equation.3">
                  <p:embed/>
                </p:oleObj>
              </mc:Choice>
              <mc:Fallback>
                <p:oleObj name="Equação" r:id="rId3" imgW="774360" imgH="215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375" y="1742208"/>
                        <a:ext cx="1549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061524"/>
              </p:ext>
            </p:extLst>
          </p:nvPr>
        </p:nvGraphicFramePr>
        <p:xfrm>
          <a:off x="2654973" y="1561190"/>
          <a:ext cx="1066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7" name="Equação" r:id="rId5" imgW="533160" imgH="431640" progId="Equation.3">
                  <p:embed/>
                </p:oleObj>
              </mc:Choice>
              <mc:Fallback>
                <p:oleObj name="Equação" r:id="rId5" imgW="533160" imgH="431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4973" y="1561190"/>
                        <a:ext cx="10668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548654"/>
              </p:ext>
            </p:extLst>
          </p:nvPr>
        </p:nvGraphicFramePr>
        <p:xfrm>
          <a:off x="4300407" y="1593703"/>
          <a:ext cx="787400" cy="78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8" name="Equação" r:id="rId7" imgW="393480" imgH="393480" progId="Equation.3">
                  <p:embed/>
                </p:oleObj>
              </mc:Choice>
              <mc:Fallback>
                <p:oleObj name="Equação" r:id="rId7" imgW="393480" imgH="39348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0407" y="1593703"/>
                        <a:ext cx="787400" cy="7874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414616" y="2523847"/>
            <a:ext cx="4480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Seja uma mistura com composição inicial:</a:t>
            </a:r>
            <a:endParaRPr lang="pt-BR" dirty="0"/>
          </a:p>
        </p:txBody>
      </p:sp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966191"/>
              </p:ext>
            </p:extLst>
          </p:nvPr>
        </p:nvGraphicFramePr>
        <p:xfrm>
          <a:off x="5826371" y="1593703"/>
          <a:ext cx="93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49" name="Equação" r:id="rId9" imgW="469800" imgH="431640" progId="Equation.3">
                  <p:embed/>
                </p:oleObj>
              </mc:Choice>
              <mc:Fallback>
                <p:oleObj name="Equação" r:id="rId9" imgW="469800" imgH="431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371" y="1593703"/>
                        <a:ext cx="9398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876743" y="3035228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No ponto de bolha:</a:t>
            </a:r>
            <a:endParaRPr lang="pt-BR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783951"/>
              </p:ext>
            </p:extLst>
          </p:nvPr>
        </p:nvGraphicFramePr>
        <p:xfrm>
          <a:off x="3721773" y="3011462"/>
          <a:ext cx="838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0" name="Equação" r:id="rId11" imgW="419040" imgH="228600" progId="Equation.3">
                  <p:embed/>
                </p:oleObj>
              </mc:Choice>
              <mc:Fallback>
                <p:oleObj name="Equação" r:id="rId11" imgW="419040" imgH="2286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1773" y="3011462"/>
                        <a:ext cx="8382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to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089616"/>
              </p:ext>
            </p:extLst>
          </p:nvPr>
        </p:nvGraphicFramePr>
        <p:xfrm>
          <a:off x="687632" y="3578540"/>
          <a:ext cx="939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1" name="Equação" r:id="rId13" imgW="469800" imgH="431640" progId="Equation.3">
                  <p:embed/>
                </p:oleObj>
              </mc:Choice>
              <mc:Fallback>
                <p:oleObj name="Equação" r:id="rId13" imgW="469800" imgH="43164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7632" y="3578540"/>
                        <a:ext cx="9398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to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9771901"/>
              </p:ext>
            </p:extLst>
          </p:nvPr>
        </p:nvGraphicFramePr>
        <p:xfrm>
          <a:off x="2188845" y="3724207"/>
          <a:ext cx="129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2" name="Equação" r:id="rId15" imgW="647640" imgH="228600" progId="Equation.3">
                  <p:embed/>
                </p:oleObj>
              </mc:Choice>
              <mc:Fallback>
                <p:oleObj name="Equação" r:id="rId15" imgW="647640" imgH="228600" progId="Equation.3">
                  <p:embed/>
                  <p:pic>
                    <p:nvPicPr>
                      <p:cNvPr id="8" name="Objeto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8845" y="3724207"/>
                        <a:ext cx="12954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to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7707910"/>
              </p:ext>
            </p:extLst>
          </p:nvPr>
        </p:nvGraphicFramePr>
        <p:xfrm>
          <a:off x="4230069" y="3509466"/>
          <a:ext cx="2692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3" name="Equação" r:id="rId17" imgW="1346040" imgH="431640" progId="Equation.3">
                  <p:embed/>
                </p:oleObj>
              </mc:Choice>
              <mc:Fallback>
                <p:oleObj name="Equação" r:id="rId17" imgW="1346040" imgH="431640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0069" y="3509466"/>
                        <a:ext cx="26924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to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6320763"/>
              </p:ext>
            </p:extLst>
          </p:nvPr>
        </p:nvGraphicFramePr>
        <p:xfrm>
          <a:off x="1374775" y="4456113"/>
          <a:ext cx="1447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4" name="Equação" r:id="rId19" imgW="723600" imgH="431640" progId="Equation.3">
                  <p:embed/>
                </p:oleObj>
              </mc:Choice>
              <mc:Fallback>
                <p:oleObj name="Equação" r:id="rId19" imgW="723600" imgH="431640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4775" y="4456113"/>
                        <a:ext cx="14478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CaixaDeTexto 14"/>
          <p:cNvSpPr txBox="1"/>
          <p:nvPr/>
        </p:nvSpPr>
        <p:spPr>
          <a:xfrm>
            <a:off x="592862" y="4703247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Se: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3494006" y="4703247"/>
            <a:ext cx="29547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mistura está acima do </a:t>
            </a:r>
            <a:r>
              <a:rPr lang="pt-BR" i="1" dirty="0"/>
              <a:t>T</a:t>
            </a:r>
            <a:r>
              <a:rPr lang="pt-BR" i="1" baseline="-25000" dirty="0" smtClean="0"/>
              <a:t>B</a:t>
            </a:r>
            <a:endParaRPr lang="pt-BR" i="1" baseline="-25000" dirty="0"/>
          </a:p>
        </p:txBody>
      </p:sp>
      <p:graphicFrame>
        <p:nvGraphicFramePr>
          <p:cNvPr id="17" name="Objeto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2106774"/>
              </p:ext>
            </p:extLst>
          </p:nvPr>
        </p:nvGraphicFramePr>
        <p:xfrm>
          <a:off x="1364072" y="5333686"/>
          <a:ext cx="14478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5" name="Equação" r:id="rId21" imgW="723600" imgH="431640" progId="Equation.3">
                  <p:embed/>
                </p:oleObj>
              </mc:Choice>
              <mc:Fallback>
                <p:oleObj name="Equação" r:id="rId21" imgW="723600" imgH="43164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4072" y="5333686"/>
                        <a:ext cx="14478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CaixaDeTexto 17"/>
          <p:cNvSpPr txBox="1"/>
          <p:nvPr/>
        </p:nvSpPr>
        <p:spPr>
          <a:xfrm>
            <a:off x="3494006" y="5522515"/>
            <a:ext cx="3018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mistura está abaixo do </a:t>
            </a:r>
            <a:r>
              <a:rPr lang="pt-BR" i="1" dirty="0" smtClean="0"/>
              <a:t>T</a:t>
            </a:r>
            <a:r>
              <a:rPr lang="pt-BR" i="1" baseline="-25000" dirty="0" smtClean="0"/>
              <a:t>B</a:t>
            </a:r>
            <a:endParaRPr lang="pt-BR" i="1" baseline="-25000" dirty="0"/>
          </a:p>
        </p:txBody>
      </p:sp>
      <p:cxnSp>
        <p:nvCxnSpPr>
          <p:cNvPr id="20" name="Conector de Seta Reta 19"/>
          <p:cNvCxnSpPr/>
          <p:nvPr/>
        </p:nvCxnSpPr>
        <p:spPr>
          <a:xfrm>
            <a:off x="2989385" y="4869460"/>
            <a:ext cx="404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/>
          <p:nvPr/>
        </p:nvCxnSpPr>
        <p:spPr>
          <a:xfrm>
            <a:off x="2971496" y="5707181"/>
            <a:ext cx="404446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012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5" grpId="0"/>
      <p:bldP spid="16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27699" y="455612"/>
            <a:ext cx="2614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pt-BR" dirty="0" smtClean="0"/>
              <a:t>No ponto de orvalho:</a:t>
            </a:r>
            <a:endParaRPr lang="pt-BR" dirty="0"/>
          </a:p>
        </p:txBody>
      </p:sp>
      <p:graphicFrame>
        <p:nvGraphicFramePr>
          <p:cNvPr id="3" name="Objeto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7730542"/>
              </p:ext>
            </p:extLst>
          </p:nvPr>
        </p:nvGraphicFramePr>
        <p:xfrm>
          <a:off x="3571875" y="411678"/>
          <a:ext cx="86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0" name="Equação" r:id="rId3" imgW="431640" imgH="228600" progId="Equation.3">
                  <p:embed/>
                </p:oleObj>
              </mc:Choice>
              <mc:Fallback>
                <p:oleObj name="Equação" r:id="rId3" imgW="431640" imgH="228600" progId="Equation.3">
                  <p:embed/>
                  <p:pic>
                    <p:nvPicPr>
                      <p:cNvPr id="10" name="Objeto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411678"/>
                        <a:ext cx="863600" cy="457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5820767"/>
              </p:ext>
            </p:extLst>
          </p:nvPr>
        </p:nvGraphicFramePr>
        <p:xfrm>
          <a:off x="1052513" y="934759"/>
          <a:ext cx="914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1" name="Equação" r:id="rId5" imgW="457200" imgH="431640" progId="Equation.3">
                  <p:embed/>
                </p:oleObj>
              </mc:Choice>
              <mc:Fallback>
                <p:oleObj name="Equação" r:id="rId5" imgW="457200" imgH="431640" progId="Equation.3">
                  <p:embed/>
                  <p:pic>
                    <p:nvPicPr>
                      <p:cNvPr id="11" name="Objeto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2513" y="934759"/>
                        <a:ext cx="9144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91023"/>
              </p:ext>
            </p:extLst>
          </p:nvPr>
        </p:nvGraphicFramePr>
        <p:xfrm>
          <a:off x="2657475" y="934759"/>
          <a:ext cx="9144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2" name="Equação" r:id="rId7" imgW="457200" imgH="431640" progId="Equation.3">
                  <p:embed/>
                </p:oleObj>
              </mc:Choice>
              <mc:Fallback>
                <p:oleObj name="Equação" r:id="rId7" imgW="457200" imgH="431640" progId="Equation.3">
                  <p:embed/>
                  <p:pic>
                    <p:nvPicPr>
                      <p:cNvPr id="12" name="Objeto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7475" y="934759"/>
                        <a:ext cx="914400" cy="863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175831"/>
              </p:ext>
            </p:extLst>
          </p:nvPr>
        </p:nvGraphicFramePr>
        <p:xfrm>
          <a:off x="4347551" y="966086"/>
          <a:ext cx="21590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3" name="Equação" r:id="rId9" imgW="1079280" imgH="444240" progId="Equation.3">
                  <p:embed/>
                </p:oleObj>
              </mc:Choice>
              <mc:Fallback>
                <p:oleObj name="Equação" r:id="rId9" imgW="1079280" imgH="444240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7551" y="966086"/>
                        <a:ext cx="2159000" cy="88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8847897"/>
              </p:ext>
            </p:extLst>
          </p:nvPr>
        </p:nvGraphicFramePr>
        <p:xfrm>
          <a:off x="1450769" y="2045225"/>
          <a:ext cx="939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4" name="Equação" r:id="rId11" imgW="469800" imgH="444240" progId="Equation.3">
                  <p:embed/>
                </p:oleObj>
              </mc:Choice>
              <mc:Fallback>
                <p:oleObj name="Equação" r:id="rId11" imgW="469800" imgH="444240" progId="Equation.3">
                  <p:embed/>
                  <p:pic>
                    <p:nvPicPr>
                      <p:cNvPr id="14" name="Objeto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769" y="2045225"/>
                        <a:ext cx="939800" cy="88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37466" y="228707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Se: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3398846" y="2305059"/>
            <a:ext cx="29681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mistura está acima do </a:t>
            </a:r>
            <a:r>
              <a:rPr lang="pt-BR" i="1" dirty="0" smtClean="0"/>
              <a:t>T</a:t>
            </a:r>
            <a:r>
              <a:rPr lang="pt-BR" i="1" baseline="-25000" dirty="0" smtClean="0"/>
              <a:t>O</a:t>
            </a:r>
            <a:endParaRPr lang="pt-BR" i="1" baseline="-25000" dirty="0"/>
          </a:p>
        </p:txBody>
      </p:sp>
      <p:graphicFrame>
        <p:nvGraphicFramePr>
          <p:cNvPr id="10" name="Objeto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4756349"/>
              </p:ext>
            </p:extLst>
          </p:nvPr>
        </p:nvGraphicFramePr>
        <p:xfrm>
          <a:off x="1450769" y="3181091"/>
          <a:ext cx="9398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05" name="Equação" r:id="rId13" imgW="469800" imgH="444240" progId="Equation.3">
                  <p:embed/>
                </p:oleObj>
              </mc:Choice>
              <mc:Fallback>
                <p:oleObj name="Equação" r:id="rId13" imgW="469800" imgH="444240" progId="Equation.3">
                  <p:embed/>
                  <p:pic>
                    <p:nvPicPr>
                      <p:cNvPr id="17" name="Objeto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50769" y="3181091"/>
                        <a:ext cx="939800" cy="889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3398846" y="3362664"/>
            <a:ext cx="30146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 mistura está abaixo do </a:t>
            </a:r>
            <a:r>
              <a:rPr lang="pt-BR" i="1" dirty="0" smtClean="0"/>
              <a:t>T</a:t>
            </a:r>
            <a:r>
              <a:rPr lang="pt-BR" i="1" baseline="-25000" dirty="0"/>
              <a:t>O</a:t>
            </a:r>
          </a:p>
        </p:txBody>
      </p:sp>
      <p:cxnSp>
        <p:nvCxnSpPr>
          <p:cNvPr id="13" name="Conector de Seta Reta 12"/>
          <p:cNvCxnSpPr/>
          <p:nvPr/>
        </p:nvCxnSpPr>
        <p:spPr>
          <a:xfrm>
            <a:off x="2657475" y="2471738"/>
            <a:ext cx="5429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de Seta Reta 13"/>
          <p:cNvCxnSpPr/>
          <p:nvPr/>
        </p:nvCxnSpPr>
        <p:spPr>
          <a:xfrm>
            <a:off x="2571750" y="3547330"/>
            <a:ext cx="54292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6726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A6D98AB9-7366-4B46-9EA7-C037510728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234842"/>
              </p:ext>
            </p:extLst>
          </p:nvPr>
        </p:nvGraphicFramePr>
        <p:xfrm>
          <a:off x="457200" y="1176088"/>
          <a:ext cx="8229600" cy="54986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2000">
                  <a:extLst>
                    <a:ext uri="{9D8B030D-6E8A-4147-A177-3AD203B41FA5}">
                      <a16:colId xmlns:a16="http://schemas.microsoft.com/office/drawing/2014/main" val="3732599850"/>
                    </a:ext>
                  </a:extLst>
                </a:gridCol>
                <a:gridCol w="3358331">
                  <a:extLst>
                    <a:ext uri="{9D8B030D-6E8A-4147-A177-3AD203B41FA5}">
                      <a16:colId xmlns:a16="http://schemas.microsoft.com/office/drawing/2014/main" val="2824396381"/>
                    </a:ext>
                  </a:extLst>
                </a:gridCol>
                <a:gridCol w="1735513">
                  <a:extLst>
                    <a:ext uri="{9D8B030D-6E8A-4147-A177-3AD203B41FA5}">
                      <a16:colId xmlns:a16="http://schemas.microsoft.com/office/drawing/2014/main" val="1613943809"/>
                    </a:ext>
                  </a:extLst>
                </a:gridCol>
                <a:gridCol w="540939">
                  <a:extLst>
                    <a:ext uri="{9D8B030D-6E8A-4147-A177-3AD203B41FA5}">
                      <a16:colId xmlns:a16="http://schemas.microsoft.com/office/drawing/2014/main" val="1213144418"/>
                    </a:ext>
                  </a:extLst>
                </a:gridCol>
                <a:gridCol w="540939">
                  <a:extLst>
                    <a:ext uri="{9D8B030D-6E8A-4147-A177-3AD203B41FA5}">
                      <a16:colId xmlns:a16="http://schemas.microsoft.com/office/drawing/2014/main" val="1778530947"/>
                    </a:ext>
                  </a:extLst>
                </a:gridCol>
                <a:gridCol w="540939">
                  <a:extLst>
                    <a:ext uri="{9D8B030D-6E8A-4147-A177-3AD203B41FA5}">
                      <a16:colId xmlns:a16="http://schemas.microsoft.com/office/drawing/2014/main" val="121673594"/>
                    </a:ext>
                  </a:extLst>
                </a:gridCol>
                <a:gridCol w="540939">
                  <a:extLst>
                    <a:ext uri="{9D8B030D-6E8A-4147-A177-3AD203B41FA5}">
                      <a16:colId xmlns:a16="http://schemas.microsoft.com/office/drawing/2014/main" val="1095240699"/>
                    </a:ext>
                  </a:extLst>
                </a:gridCol>
              </a:tblGrid>
              <a:tr h="236742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Data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Conteúdo da aula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3638891420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27/08/2020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01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Introdução - Equlíbrio líquido-vapor;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868601048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03/09/2020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Destilação Flash;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3311386024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10/09/2020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Destilação Diferencial;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2725491242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17/09/2020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04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Destilação de misturas binárias: método de McCabe-Thiele;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3597003288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24/09/2020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05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Destilação de misturas binárias: método de </a:t>
                      </a:r>
                      <a:r>
                        <a:rPr lang="pt-BR" sz="12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McCabe-Thiele</a:t>
                      </a:r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 Exercício;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613982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01/10/2020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06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Eficiência de estágio e eficiência global; Destilação multicomponentes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5222390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08/10/2020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Exercício Destilação Retificação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893238517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15/10/2020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08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Destilação multicomponentes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332377472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22/10/2020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09 - P1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864049555"/>
                  </a:ext>
                </a:extLst>
              </a:tr>
              <a:tr h="306074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29/10/2020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10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Absorção: Solubilidade de gases em líquidos. Taxas de transferência de massa e contato contínuo.  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7133579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05/11/2020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11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Absorção - continuação;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182366589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12/11/2020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12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Absorção - Exercício;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688846232"/>
                  </a:ext>
                </a:extLst>
              </a:tr>
              <a:tr h="306074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19/11/2020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13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Extração Líquido-Líquido : Extração simples e múltipla, coeficiente de distribuição;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745516"/>
                  </a:ext>
                </a:extLst>
              </a:tr>
              <a:tr h="306074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14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Extração Líquido-Líquido : Extração em estágio único de equilíbrio. Extração em fluxo contra-corrente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6177911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15 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Adsorção; Cristalização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098833195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10/12/2020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16 - P2</a:t>
                      </a:r>
                      <a:endParaRPr lang="pt-BR" sz="1200" b="1" i="0" u="none" strike="noStrike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P2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910869795"/>
                  </a:ext>
                </a:extLst>
              </a:tr>
              <a:tr h="236742">
                <a:tc>
                  <a:txBody>
                    <a:bodyPr/>
                    <a:lstStyle/>
                    <a:p>
                      <a:pPr algn="r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17/12/2020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Aula 17</a:t>
                      </a:r>
                      <a:endParaRPr lang="pt-BR" sz="12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455" marR="8455" marT="8455" marB="0" anchor="b"/>
                </a:tc>
                <a:extLst>
                  <a:ext uri="{0D108BD9-81ED-4DB2-BD59-A6C34878D82A}">
                    <a16:rowId xmlns:a16="http://schemas.microsoft.com/office/drawing/2014/main" val="1275574797"/>
                  </a:ext>
                </a:extLst>
              </a:tr>
            </a:tbl>
          </a:graphicData>
        </a:graphic>
      </p:graphicFrame>
      <p:sp>
        <p:nvSpPr>
          <p:cNvPr id="30725" name="CaixaDeTexto 8"/>
          <p:cNvSpPr txBox="1">
            <a:spLocks noChangeArrowheads="1"/>
          </p:cNvSpPr>
          <p:nvPr/>
        </p:nvSpPr>
        <p:spPr bwMode="auto">
          <a:xfrm>
            <a:off x="80597" y="53027"/>
            <a:ext cx="8617923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3D52AD"/>
                </a:solidFill>
                <a:latin typeface="Bookman Old Style" pitchFamily="18" charset="0"/>
              </a:rPr>
              <a:t>Cronograma de atividades:</a:t>
            </a:r>
          </a:p>
          <a:p>
            <a:r>
              <a:rPr lang="pt-BR" sz="2400" dirty="0">
                <a:solidFill>
                  <a:srgbClr val="3D52AD"/>
                </a:solidFill>
                <a:latin typeface="Bookman Old Style" pitchFamily="18" charset="0"/>
              </a:rPr>
              <a:t> </a:t>
            </a:r>
            <a:r>
              <a:rPr lang="pt-BR" sz="2400" i="1" dirty="0">
                <a:latin typeface="Bookman Old Style" pitchFamily="18" charset="0"/>
              </a:rPr>
              <a:t>(sujeito a alterações)</a:t>
            </a:r>
            <a:r>
              <a:rPr lang="pt-BR" sz="2400" dirty="0">
                <a:latin typeface="Bookman Old Style" pitchFamily="18" charset="0"/>
              </a:rPr>
              <a:t>:</a:t>
            </a:r>
          </a:p>
        </p:txBody>
      </p:sp>
      <p:sp>
        <p:nvSpPr>
          <p:cNvPr id="3" name="Retângulo 2"/>
          <p:cNvSpPr/>
          <p:nvPr/>
        </p:nvSpPr>
        <p:spPr>
          <a:xfrm>
            <a:off x="437573" y="4180552"/>
            <a:ext cx="8249227" cy="221452"/>
          </a:xfrm>
          <a:prstGeom prst="rect">
            <a:avLst/>
          </a:prstGeom>
          <a:solidFill>
            <a:srgbClr val="FF0000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5E6A98D6-EC13-4441-B96A-037B39E86F0E}"/>
              </a:ext>
            </a:extLst>
          </p:cNvPr>
          <p:cNvSpPr/>
          <p:nvPr/>
        </p:nvSpPr>
        <p:spPr>
          <a:xfrm>
            <a:off x="449293" y="6246164"/>
            <a:ext cx="8249227" cy="221452"/>
          </a:xfrm>
          <a:prstGeom prst="rect">
            <a:avLst/>
          </a:prstGeom>
          <a:solidFill>
            <a:srgbClr val="FF0000">
              <a:alpha val="3607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CaixaDeTexto 8"/>
          <p:cNvSpPr txBox="1">
            <a:spLocks noChangeArrowheads="1"/>
          </p:cNvSpPr>
          <p:nvPr/>
        </p:nvSpPr>
        <p:spPr bwMode="auto">
          <a:xfrm>
            <a:off x="132182" y="205275"/>
            <a:ext cx="676098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pt-BR" sz="2400" dirty="0">
                <a:solidFill>
                  <a:srgbClr val="3D52AD"/>
                </a:solidFill>
                <a:latin typeface="Bookman Old Style" pitchFamily="18" charset="0"/>
              </a:rPr>
              <a:t>Material de aula, comunicados, avaliações, notas: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426676" y="1195753"/>
            <a:ext cx="3253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n-lt"/>
              </a:rPr>
              <a:t>e-disciplinas: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787160" y="1858691"/>
            <a:ext cx="5037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>
                <a:hlinkClick r:id="rId2"/>
              </a:rPr>
              <a:t>https://edisciplinas.usp.br/acessar/</a:t>
            </a:r>
            <a:r>
              <a:rPr lang="pt-BR" dirty="0"/>
              <a:t> </a:t>
            </a:r>
          </a:p>
        </p:txBody>
      </p:sp>
      <p:sp>
        <p:nvSpPr>
          <p:cNvPr id="9" name="Seta Dobrada para Cima 8"/>
          <p:cNvSpPr/>
          <p:nvPr/>
        </p:nvSpPr>
        <p:spPr>
          <a:xfrm rot="5400000">
            <a:off x="984737" y="1109190"/>
            <a:ext cx="1169376" cy="151227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CaixaDeTexto 9"/>
          <p:cNvSpPr txBox="1"/>
          <p:nvPr/>
        </p:nvSpPr>
        <p:spPr>
          <a:xfrm>
            <a:off x="426425" y="4622230"/>
            <a:ext cx="2672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0070C0"/>
                </a:solidFill>
                <a:latin typeface="Bookman Old Style" panose="02050604050505020204" pitchFamily="18" charset="0"/>
              </a:rPr>
              <a:t>Dúvidas:</a:t>
            </a: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5066" y="4259605"/>
            <a:ext cx="1546349" cy="1546349"/>
          </a:xfrm>
          <a:prstGeom prst="rect">
            <a:avLst/>
          </a:prstGeom>
        </p:spPr>
      </p:pic>
      <p:sp>
        <p:nvSpPr>
          <p:cNvPr id="14" name="Seta Dobrada para Cima 13"/>
          <p:cNvSpPr/>
          <p:nvPr/>
        </p:nvSpPr>
        <p:spPr>
          <a:xfrm rot="5400000">
            <a:off x="1842263" y="5665447"/>
            <a:ext cx="966603" cy="120454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CaixaDeTexto 12"/>
          <p:cNvSpPr txBox="1"/>
          <p:nvPr/>
        </p:nvSpPr>
        <p:spPr>
          <a:xfrm>
            <a:off x="3099286" y="6381690"/>
            <a:ext cx="51215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simonemedeiros@usp.br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4F27142-D70B-4F90-BDAD-5F0BE84DBF72}"/>
              </a:ext>
            </a:extLst>
          </p:cNvPr>
          <p:cNvSpPr txBox="1"/>
          <p:nvPr/>
        </p:nvSpPr>
        <p:spPr>
          <a:xfrm>
            <a:off x="2438396" y="2304760"/>
            <a:ext cx="32531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+mn-lt"/>
              </a:rPr>
              <a:t>e-aulas</a:t>
            </a: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0F44CF7F-0FE4-4451-954B-2C7D3D9CE74C}"/>
              </a:ext>
            </a:extLst>
          </p:cNvPr>
          <p:cNvSpPr/>
          <p:nvPr/>
        </p:nvSpPr>
        <p:spPr>
          <a:xfrm>
            <a:off x="2787160" y="2904855"/>
            <a:ext cx="34291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>
                <a:hlinkClick r:id="rId4"/>
              </a:rPr>
              <a:t>http://eaulas.usp.br/portal/home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1893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9" grpId="0" animBg="1"/>
      <p:bldP spid="10" grpId="0"/>
      <p:bldP spid="14" grpId="0" animBg="1"/>
      <p:bldP spid="13" grpId="0"/>
      <p:bldP spid="12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ixaDeTexto 8"/>
          <p:cNvSpPr txBox="1">
            <a:spLocks noChangeArrowheads="1"/>
          </p:cNvSpPr>
          <p:nvPr/>
        </p:nvSpPr>
        <p:spPr bwMode="auto">
          <a:xfrm>
            <a:off x="158406" y="-11333"/>
            <a:ext cx="6427787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5400" dirty="0">
                <a:solidFill>
                  <a:srgbClr val="3D52AD"/>
                </a:solidFill>
                <a:latin typeface="Bookman Old Style" pitchFamily="18" charset="0"/>
              </a:rPr>
              <a:t>Ementa:</a:t>
            </a:r>
          </a:p>
        </p:txBody>
      </p:sp>
      <p:sp>
        <p:nvSpPr>
          <p:cNvPr id="13" name="CaixaDeTexto 12"/>
          <p:cNvSpPr txBox="1"/>
          <p:nvPr/>
        </p:nvSpPr>
        <p:spPr>
          <a:xfrm>
            <a:off x="323732" y="808327"/>
            <a:ext cx="79297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Constantia" pitchFamily="18" charset="0"/>
              </a:rPr>
              <a:t>Equilíbrio líquido-vapor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323732" y="1399003"/>
            <a:ext cx="80262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3200" dirty="0">
                <a:solidFill>
                  <a:srgbClr val="FFC000"/>
                </a:solidFill>
                <a:latin typeface="Constantia" pitchFamily="18" charset="0"/>
              </a:rPr>
              <a:t>Destilação</a:t>
            </a: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61254"/>
            <a:ext cx="3250930" cy="2425694"/>
          </a:xfrm>
          <a:prstGeom prst="rect">
            <a:avLst/>
          </a:prstGeom>
        </p:spPr>
      </p:pic>
      <p:pic>
        <p:nvPicPr>
          <p:cNvPr id="23" name="Imagem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339" y="1961254"/>
            <a:ext cx="2190750" cy="2514600"/>
          </a:xfrm>
          <a:prstGeom prst="rect">
            <a:avLst/>
          </a:prstGeom>
        </p:spPr>
      </p:pic>
      <p:pic>
        <p:nvPicPr>
          <p:cNvPr id="24" name="Imagem 2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7481" y="1961254"/>
            <a:ext cx="2353571" cy="3142268"/>
          </a:xfrm>
          <a:prstGeom prst="rect">
            <a:avLst/>
          </a:prstGeom>
        </p:spPr>
      </p:pic>
      <p:pic>
        <p:nvPicPr>
          <p:cNvPr id="25" name="Imagem 2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180" y="4840379"/>
            <a:ext cx="5143500" cy="1762125"/>
          </a:xfrm>
          <a:prstGeom prst="rect">
            <a:avLst/>
          </a:prstGeom>
        </p:spPr>
      </p:pic>
      <p:sp>
        <p:nvSpPr>
          <p:cNvPr id="26" name="CaixaDeTexto 25"/>
          <p:cNvSpPr txBox="1"/>
          <p:nvPr/>
        </p:nvSpPr>
        <p:spPr>
          <a:xfrm>
            <a:off x="1256634" y="1820535"/>
            <a:ext cx="19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Diferencial:</a:t>
            </a:r>
          </a:p>
        </p:txBody>
      </p:sp>
      <p:sp>
        <p:nvSpPr>
          <p:cNvPr id="28" name="CaixaDeTexto 27"/>
          <p:cNvSpPr txBox="1"/>
          <p:nvPr/>
        </p:nvSpPr>
        <p:spPr>
          <a:xfrm>
            <a:off x="5572156" y="1586021"/>
            <a:ext cx="19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Retificação:</a:t>
            </a:r>
          </a:p>
        </p:txBody>
      </p:sp>
      <p:sp>
        <p:nvSpPr>
          <p:cNvPr id="29" name="CaixaDeTexto 28"/>
          <p:cNvSpPr txBox="1"/>
          <p:nvPr/>
        </p:nvSpPr>
        <p:spPr>
          <a:xfrm>
            <a:off x="1256634" y="4836247"/>
            <a:ext cx="1976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Flash: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323732" y="2045954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3200" dirty="0">
                <a:solidFill>
                  <a:srgbClr val="00B050"/>
                </a:solidFill>
                <a:latin typeface="Constantia" pitchFamily="18" charset="0"/>
              </a:rPr>
              <a:t>Absorção - </a:t>
            </a:r>
            <a:r>
              <a:rPr lang="pt-BR" sz="3200" dirty="0" err="1">
                <a:solidFill>
                  <a:srgbClr val="00B050"/>
                </a:solidFill>
                <a:latin typeface="Constantia" pitchFamily="18" charset="0"/>
              </a:rPr>
              <a:t>dessorção</a:t>
            </a:r>
            <a:endParaRPr lang="pt-BR" sz="3200" dirty="0">
              <a:solidFill>
                <a:srgbClr val="00B050"/>
              </a:solidFill>
              <a:latin typeface="Constantia" pitchFamily="18" charset="0"/>
            </a:endParaRPr>
          </a:p>
        </p:txBody>
      </p:sp>
      <p:pic>
        <p:nvPicPr>
          <p:cNvPr id="27" name="Imagem 26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73" t="17070" r="9634"/>
          <a:stretch/>
        </p:blipFill>
        <p:spPr>
          <a:xfrm>
            <a:off x="529596" y="2674602"/>
            <a:ext cx="4492870" cy="3492698"/>
          </a:xfrm>
          <a:prstGeom prst="rect">
            <a:avLst/>
          </a:prstGeom>
        </p:spPr>
      </p:pic>
      <p:sp>
        <p:nvSpPr>
          <p:cNvPr id="16" name="CaixaDeTexto 15"/>
          <p:cNvSpPr txBox="1"/>
          <p:nvPr/>
        </p:nvSpPr>
        <p:spPr>
          <a:xfrm>
            <a:off x="323732" y="2676129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3200" dirty="0">
                <a:solidFill>
                  <a:srgbClr val="FF6600"/>
                </a:solidFill>
                <a:latin typeface="Constantia" pitchFamily="18" charset="0"/>
              </a:rPr>
              <a:t>Extração líquido-líquido</a:t>
            </a:r>
          </a:p>
        </p:txBody>
      </p:sp>
      <p:pic>
        <p:nvPicPr>
          <p:cNvPr id="30" name="Imagem 2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539" y="3417816"/>
            <a:ext cx="2809875" cy="1628775"/>
          </a:xfrm>
          <a:prstGeom prst="rect">
            <a:avLst/>
          </a:prstGeom>
        </p:spPr>
      </p:pic>
      <p:sp>
        <p:nvSpPr>
          <p:cNvPr id="22" name="CaixaDeTexto 21"/>
          <p:cNvSpPr txBox="1"/>
          <p:nvPr/>
        </p:nvSpPr>
        <p:spPr>
          <a:xfrm>
            <a:off x="351204" y="3387598"/>
            <a:ext cx="447487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pt-BR" sz="3200" dirty="0">
                <a:solidFill>
                  <a:srgbClr val="FF0000"/>
                </a:solidFill>
                <a:latin typeface="Constantia" pitchFamily="18" charset="0"/>
              </a:rPr>
              <a:t>Adsorção/Cristalização</a:t>
            </a:r>
            <a:endParaRPr lang="pt-BR" sz="3200" dirty="0">
              <a:solidFill>
                <a:srgbClr val="FF0000"/>
              </a:solidFill>
            </a:endParaRPr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365" y="4044355"/>
            <a:ext cx="2813645" cy="2813645"/>
          </a:xfrm>
          <a:prstGeom prst="rect">
            <a:avLst/>
          </a:prstGeom>
        </p:spPr>
      </p:pic>
      <p:sp>
        <p:nvSpPr>
          <p:cNvPr id="33" name="CaixaDeTexto 32"/>
          <p:cNvSpPr txBox="1"/>
          <p:nvPr/>
        </p:nvSpPr>
        <p:spPr>
          <a:xfrm>
            <a:off x="490527" y="5833959"/>
            <a:ext cx="29298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Bibliografia: Júpiter</a:t>
            </a:r>
          </a:p>
        </p:txBody>
      </p:sp>
    </p:spTree>
    <p:extLst>
      <p:ext uri="{BB962C8B-B14F-4D97-AF65-F5344CB8AC3E}">
        <p14:creationId xmlns:p14="http://schemas.microsoft.com/office/powerpoint/2010/main" val="3401210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6" grpId="0"/>
      <p:bldP spid="26" grpId="1"/>
      <p:bldP spid="28" grpId="0"/>
      <p:bldP spid="28" grpId="1"/>
      <p:bldP spid="29" grpId="0"/>
      <p:bldP spid="29" grpId="1"/>
      <p:bldP spid="15" grpId="0"/>
      <p:bldP spid="16" grpId="0"/>
      <p:bldP spid="2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89995C1-13FF-43F4-A2D2-49445DFCBED7}"/>
              </a:ext>
            </a:extLst>
          </p:cNvPr>
          <p:cNvSpPr txBox="1"/>
          <p:nvPr/>
        </p:nvSpPr>
        <p:spPr>
          <a:xfrm flipH="1">
            <a:off x="650629" y="337625"/>
            <a:ext cx="53984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>
                <a:latin typeface="+mn-lt"/>
              </a:rPr>
              <a:t>Equilíbrio líquido-vapor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609AC9F2-ACC1-49D5-B456-AF7BFD67489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27" t="32723" r="2674" b="6580"/>
          <a:stretch/>
        </p:blipFill>
        <p:spPr>
          <a:xfrm>
            <a:off x="650630" y="998809"/>
            <a:ext cx="5593373" cy="2729133"/>
          </a:xfrm>
          <a:prstGeom prst="rect">
            <a:avLst/>
          </a:prstGeom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AEC06375-0780-4D5E-A439-1012ECEF4C25}"/>
              </a:ext>
            </a:extLst>
          </p:cNvPr>
          <p:cNvSpPr/>
          <p:nvPr/>
        </p:nvSpPr>
        <p:spPr>
          <a:xfrm>
            <a:off x="5584874" y="2082022"/>
            <a:ext cx="590843" cy="4642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028B8832-F2F0-4538-84C8-3256259831AE}"/>
              </a:ext>
            </a:extLst>
          </p:cNvPr>
          <p:cNvSpPr/>
          <p:nvPr/>
        </p:nvSpPr>
        <p:spPr>
          <a:xfrm>
            <a:off x="2293034" y="2922567"/>
            <a:ext cx="2278966" cy="45368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6912317C-9D3E-43B8-8EA2-6E6112289862}"/>
              </a:ext>
            </a:extLst>
          </p:cNvPr>
          <p:cNvSpPr txBox="1"/>
          <p:nvPr/>
        </p:nvSpPr>
        <p:spPr>
          <a:xfrm>
            <a:off x="650629" y="3995619"/>
            <a:ext cx="61722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>
                <a:latin typeface="Bahnschrift SemiBold" panose="020B0502040204020203" pitchFamily="34" charset="0"/>
              </a:rPr>
              <a:t>Efeito da temperatura: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t-BR" dirty="0">
              <a:latin typeface="Bahnschrift SemiBold" panose="020B0502040204020203" pitchFamily="34" charset="0"/>
            </a:endParaRP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74125E06-FC0F-4CD1-B0B1-69DD591E3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91" y="4353006"/>
            <a:ext cx="6848475" cy="2409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15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62DF59F0-E39B-486F-B612-D7440D19A636}"/>
              </a:ext>
            </a:extLst>
          </p:cNvPr>
          <p:cNvSpPr txBox="1"/>
          <p:nvPr/>
        </p:nvSpPr>
        <p:spPr>
          <a:xfrm>
            <a:off x="383343" y="246917"/>
            <a:ext cx="650982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Footlight MT Light" panose="0204060206030A020304" pitchFamily="18" charset="0"/>
              </a:rPr>
              <a:t>Pressão de vapor: pressão exercida pela substância resultante das colisões das moléculas na interface líquido-vapor;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t-BR" sz="2800" dirty="0">
                <a:latin typeface="Footlight MT Light" panose="0204060206030A020304" pitchFamily="18" charset="0"/>
              </a:rPr>
              <a:t>Equilíbrio líquido-vapor: a taxa das moléculas que atravessam a interface em ambos os sentidos se igualam.</a:t>
            </a:r>
          </a:p>
        </p:txBody>
      </p:sp>
      <p:grpSp>
        <p:nvGrpSpPr>
          <p:cNvPr id="3" name="Agrupar 2"/>
          <p:cNvGrpSpPr/>
          <p:nvPr/>
        </p:nvGrpSpPr>
        <p:grpSpPr>
          <a:xfrm>
            <a:off x="402687" y="3429000"/>
            <a:ext cx="3235569" cy="2924572"/>
            <a:chOff x="402687" y="3429000"/>
            <a:chExt cx="3235569" cy="2924572"/>
          </a:xfrm>
        </p:grpSpPr>
        <p:pic>
          <p:nvPicPr>
            <p:cNvPr id="4" name="Imagem 3">
              <a:extLst>
                <a:ext uri="{FF2B5EF4-FFF2-40B4-BE49-F238E27FC236}">
                  <a16:creationId xmlns:a16="http://schemas.microsoft.com/office/drawing/2014/main" id="{0C1B05F8-4ACD-4CE7-B1CA-9AD0C0205FA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23" t="57355" r="9693"/>
            <a:stretch/>
          </p:blipFill>
          <p:spPr>
            <a:xfrm>
              <a:off x="402687" y="3429000"/>
              <a:ext cx="3235569" cy="2924572"/>
            </a:xfrm>
            <a:prstGeom prst="rect">
              <a:avLst/>
            </a:prstGeom>
          </p:spPr>
        </p:pic>
        <p:sp>
          <p:nvSpPr>
            <p:cNvPr id="5" name="CaixaDeTexto 4">
              <a:extLst>
                <a:ext uri="{FF2B5EF4-FFF2-40B4-BE49-F238E27FC236}">
                  <a16:creationId xmlns:a16="http://schemas.microsoft.com/office/drawing/2014/main" id="{A0A5ADAA-75DB-416D-B2F3-878980C4DB23}"/>
                </a:ext>
              </a:extLst>
            </p:cNvPr>
            <p:cNvSpPr txBox="1"/>
            <p:nvPr/>
          </p:nvSpPr>
          <p:spPr>
            <a:xfrm>
              <a:off x="1443696" y="4521954"/>
              <a:ext cx="576775" cy="369332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FF0066"/>
                  </a:solidFill>
                </a:rPr>
                <a:t>A</a:t>
              </a:r>
            </a:p>
          </p:txBody>
        </p:sp>
        <p:sp>
          <p:nvSpPr>
            <p:cNvPr id="6" name="CaixaDeTexto 5">
              <a:extLst>
                <a:ext uri="{FF2B5EF4-FFF2-40B4-BE49-F238E27FC236}">
                  <a16:creationId xmlns:a16="http://schemas.microsoft.com/office/drawing/2014/main" id="{FD2417F5-9879-460C-ADE6-A76DBB4871D6}"/>
                </a:ext>
              </a:extLst>
            </p:cNvPr>
            <p:cNvSpPr txBox="1"/>
            <p:nvPr/>
          </p:nvSpPr>
          <p:spPr>
            <a:xfrm>
              <a:off x="2549767" y="4389288"/>
              <a:ext cx="576775" cy="369332"/>
            </a:xfrm>
            <a:prstGeom prst="rect">
              <a:avLst/>
            </a:prstGeom>
            <a:solidFill>
              <a:srgbClr val="FFFF99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pt-BR" b="1" dirty="0">
                  <a:solidFill>
                    <a:srgbClr val="FF0066"/>
                  </a:solidFill>
                </a:rPr>
                <a:t>A</a:t>
              </a: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Objeto 6">
                <a:extLst>
                  <a:ext uri="{FF2B5EF4-FFF2-40B4-BE49-F238E27FC236}">
                    <a16:creationId xmlns:a16="http://schemas.microsoft.com/office/drawing/2014/main" id="{39C0B505-F5F1-42ED-8C18-EFDB2B3ADEDC}"/>
                  </a:ext>
                </a:extLst>
              </p:cNvPr>
              <p:cNvSpPr txBox="1"/>
              <p:nvPr/>
            </p:nvSpPr>
            <p:spPr bwMode="auto">
              <a:xfrm>
                <a:off x="4572000" y="3429000"/>
                <a:ext cx="1295400" cy="4572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2400" b="0" i="1" baseline="30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pt-BR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Objeto 6">
                <a:extLst>
                  <a:ext uri="{FF2B5EF4-FFF2-40B4-BE49-F238E27FC236}">
                    <a16:creationId xmlns:a16="http://schemas.microsoft.com/office/drawing/2014/main" id="{39C0B505-F5F1-42ED-8C18-EFDB2B3ADED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3429000"/>
                <a:ext cx="1295400" cy="457200"/>
              </a:xfrm>
              <a:prstGeom prst="rect">
                <a:avLst/>
              </a:prstGeom>
              <a:blipFill>
                <a:blip r:embed="rId3"/>
                <a:stretch>
                  <a:fillRect l="-939" b="-14667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aixaDeTexto 9">
            <a:extLst>
              <a:ext uri="{FF2B5EF4-FFF2-40B4-BE49-F238E27FC236}">
                <a16:creationId xmlns:a16="http://schemas.microsoft.com/office/drawing/2014/main" id="{0D4F89CD-D234-45D3-972F-4E5730B0DE10}"/>
              </a:ext>
            </a:extLst>
          </p:cNvPr>
          <p:cNvSpPr txBox="1"/>
          <p:nvPr/>
        </p:nvSpPr>
        <p:spPr>
          <a:xfrm flipH="1">
            <a:off x="4364500" y="4389288"/>
            <a:ext cx="32355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/>
              <a:t>P</a:t>
            </a:r>
            <a:r>
              <a:rPr lang="pt-BR" i="1" baseline="-25000" dirty="0"/>
              <a:t>T</a:t>
            </a:r>
            <a:r>
              <a:rPr lang="pt-BR" dirty="0"/>
              <a:t>... Pressão total;</a:t>
            </a:r>
          </a:p>
          <a:p>
            <a:r>
              <a:rPr lang="pt-BR" i="1" dirty="0"/>
              <a:t>P</a:t>
            </a:r>
            <a:r>
              <a:rPr lang="pt-BR" i="1" baseline="-25000" dirty="0"/>
              <a:t>A</a:t>
            </a:r>
            <a:r>
              <a:rPr lang="pt-BR" i="1" baseline="30000" dirty="0"/>
              <a:t>0</a:t>
            </a:r>
            <a:r>
              <a:rPr lang="pt-BR" dirty="0"/>
              <a:t> = pressão de vapor da substância A.</a:t>
            </a:r>
          </a:p>
        </p:txBody>
      </p:sp>
    </p:spTree>
    <p:extLst>
      <p:ext uri="{BB962C8B-B14F-4D97-AF65-F5344CB8AC3E}">
        <p14:creationId xmlns:p14="http://schemas.microsoft.com/office/powerpoint/2010/main" val="58807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ixaDeTexto 8">
            <a:extLst>
              <a:ext uri="{FF2B5EF4-FFF2-40B4-BE49-F238E27FC236}">
                <a16:creationId xmlns:a16="http://schemas.microsoft.com/office/drawing/2014/main" id="{983AF3F8-3605-432A-A573-0687C47E7430}"/>
              </a:ext>
            </a:extLst>
          </p:cNvPr>
          <p:cNvSpPr txBox="1"/>
          <p:nvPr/>
        </p:nvSpPr>
        <p:spPr>
          <a:xfrm>
            <a:off x="1443696" y="1258253"/>
            <a:ext cx="717452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66"/>
                </a:solidFill>
              </a:rPr>
              <a:t>A</a:t>
            </a:r>
            <a:r>
              <a:rPr lang="pt-BR" b="1" dirty="0"/>
              <a:t>, </a:t>
            </a:r>
            <a:r>
              <a:rPr lang="pt-BR" b="1" dirty="0">
                <a:solidFill>
                  <a:srgbClr val="00B0F0"/>
                </a:solidFill>
              </a:rPr>
              <a:t>B</a:t>
            </a:r>
            <a:r>
              <a:rPr lang="pt-BR" b="1" dirty="0">
                <a:solidFill>
                  <a:srgbClr val="FF0066"/>
                </a:solidFill>
              </a:rPr>
              <a:t> </a:t>
            </a:r>
          </a:p>
        </p:txBody>
      </p:sp>
      <p:grpSp>
        <p:nvGrpSpPr>
          <p:cNvPr id="10" name="Agrupar 9"/>
          <p:cNvGrpSpPr/>
          <p:nvPr/>
        </p:nvGrpSpPr>
        <p:grpSpPr>
          <a:xfrm>
            <a:off x="430822" y="221566"/>
            <a:ext cx="3235569" cy="2924572"/>
            <a:chOff x="430822" y="221566"/>
            <a:chExt cx="3235569" cy="2924572"/>
          </a:xfrm>
        </p:grpSpPr>
        <p:pic>
          <p:nvPicPr>
            <p:cNvPr id="2" name="Imagem 1">
              <a:extLst>
                <a:ext uri="{FF2B5EF4-FFF2-40B4-BE49-F238E27FC236}">
                  <a16:creationId xmlns:a16="http://schemas.microsoft.com/office/drawing/2014/main" id="{F15C4572-44B3-4A7D-BC0D-AA32C2C0C5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4923" t="57355" r="9693"/>
            <a:stretch/>
          </p:blipFill>
          <p:spPr>
            <a:xfrm>
              <a:off x="430822" y="221566"/>
              <a:ext cx="3235569" cy="2924572"/>
            </a:xfrm>
            <a:prstGeom prst="rect">
              <a:avLst/>
            </a:prstGeom>
          </p:spPr>
        </p:pic>
        <p:sp>
          <p:nvSpPr>
            <p:cNvPr id="3" name="Elipse 2">
              <a:extLst>
                <a:ext uri="{FF2B5EF4-FFF2-40B4-BE49-F238E27FC236}">
                  <a16:creationId xmlns:a16="http://schemas.microsoft.com/office/drawing/2014/main" id="{163D5FFA-0595-473E-8364-14BF3E70D9DF}"/>
                </a:ext>
              </a:extLst>
            </p:cNvPr>
            <p:cNvSpPr/>
            <p:nvPr/>
          </p:nvSpPr>
          <p:spPr>
            <a:xfrm>
              <a:off x="970670" y="2321170"/>
              <a:ext cx="225084" cy="22508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4" name="Elipse 3">
              <a:extLst>
                <a:ext uri="{FF2B5EF4-FFF2-40B4-BE49-F238E27FC236}">
                  <a16:creationId xmlns:a16="http://schemas.microsoft.com/office/drawing/2014/main" id="{30E64DB7-2B0D-4A2F-894B-434B8E662E37}"/>
                </a:ext>
              </a:extLst>
            </p:cNvPr>
            <p:cNvSpPr/>
            <p:nvPr/>
          </p:nvSpPr>
          <p:spPr>
            <a:xfrm>
              <a:off x="1936064" y="2105466"/>
              <a:ext cx="225084" cy="22508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  <p:sp>
          <p:nvSpPr>
            <p:cNvPr id="5" name="Elipse 4">
              <a:extLst>
                <a:ext uri="{FF2B5EF4-FFF2-40B4-BE49-F238E27FC236}">
                  <a16:creationId xmlns:a16="http://schemas.microsoft.com/office/drawing/2014/main" id="{77FD6BDF-2E3E-4CD3-8D3D-29C448A16F7E}"/>
                </a:ext>
              </a:extLst>
            </p:cNvPr>
            <p:cNvSpPr/>
            <p:nvPr/>
          </p:nvSpPr>
          <p:spPr>
            <a:xfrm>
              <a:off x="1491760" y="2375096"/>
              <a:ext cx="225084" cy="22508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6" name="Elipse 5">
              <a:extLst>
                <a:ext uri="{FF2B5EF4-FFF2-40B4-BE49-F238E27FC236}">
                  <a16:creationId xmlns:a16="http://schemas.microsoft.com/office/drawing/2014/main" id="{45ADFD1A-7407-4DDB-A35C-5E1338C06D4A}"/>
                </a:ext>
              </a:extLst>
            </p:cNvPr>
            <p:cNvSpPr/>
            <p:nvPr/>
          </p:nvSpPr>
          <p:spPr>
            <a:xfrm>
              <a:off x="2546252" y="2738511"/>
              <a:ext cx="225084" cy="22508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7" name="Elipse 6">
              <a:extLst>
                <a:ext uri="{FF2B5EF4-FFF2-40B4-BE49-F238E27FC236}">
                  <a16:creationId xmlns:a16="http://schemas.microsoft.com/office/drawing/2014/main" id="{FA8FC7D6-D324-4989-9FD4-84BD50452C61}"/>
                </a:ext>
              </a:extLst>
            </p:cNvPr>
            <p:cNvSpPr/>
            <p:nvPr/>
          </p:nvSpPr>
          <p:spPr>
            <a:xfrm>
              <a:off x="2452467" y="1791286"/>
              <a:ext cx="225084" cy="22508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8" name="Elipse 7">
              <a:extLst>
                <a:ext uri="{FF2B5EF4-FFF2-40B4-BE49-F238E27FC236}">
                  <a16:creationId xmlns:a16="http://schemas.microsoft.com/office/drawing/2014/main" id="{3C375615-18F2-4B78-A16F-A09DF35F6E6A}"/>
                </a:ext>
              </a:extLst>
            </p:cNvPr>
            <p:cNvSpPr/>
            <p:nvPr/>
          </p:nvSpPr>
          <p:spPr>
            <a:xfrm>
              <a:off x="2980005" y="2473570"/>
              <a:ext cx="225084" cy="22508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3" name="Elipse 12">
              <a:extLst>
                <a:ext uri="{FF2B5EF4-FFF2-40B4-BE49-F238E27FC236}">
                  <a16:creationId xmlns:a16="http://schemas.microsoft.com/office/drawing/2014/main" id="{26CCD795-2162-4A00-90AD-C70F5AB2E121}"/>
                </a:ext>
              </a:extLst>
            </p:cNvPr>
            <p:cNvSpPr/>
            <p:nvPr/>
          </p:nvSpPr>
          <p:spPr>
            <a:xfrm>
              <a:off x="2227383" y="548975"/>
              <a:ext cx="225084" cy="225083"/>
            </a:xfrm>
            <a:prstGeom prst="ellipse">
              <a:avLst/>
            </a:prstGeom>
            <a:solidFill>
              <a:srgbClr val="00B0F0"/>
            </a:solidFill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 dirty="0"/>
            </a:p>
          </p:txBody>
        </p:sp>
      </p:grp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390492A1-BAEF-4862-B310-9ED8DA73B0A1}"/>
              </a:ext>
            </a:extLst>
          </p:cNvPr>
          <p:cNvSpPr txBox="1"/>
          <p:nvPr/>
        </p:nvSpPr>
        <p:spPr>
          <a:xfrm>
            <a:off x="2574388" y="1170916"/>
            <a:ext cx="658837" cy="369332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solidFill>
                  <a:srgbClr val="FF0066"/>
                </a:solidFill>
              </a:rPr>
              <a:t>A</a:t>
            </a:r>
            <a:r>
              <a:rPr lang="pt-BR" b="1" dirty="0"/>
              <a:t>, </a:t>
            </a:r>
            <a:r>
              <a:rPr lang="pt-BR" b="1" dirty="0">
                <a:solidFill>
                  <a:srgbClr val="00B0F0"/>
                </a:solidFill>
              </a:rPr>
              <a:t>B</a:t>
            </a:r>
            <a:r>
              <a:rPr lang="pt-BR" b="1" dirty="0">
                <a:solidFill>
                  <a:srgbClr val="FF0066"/>
                </a:solidFill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Objeto 6">
                <a:extLst>
                  <a:ext uri="{FF2B5EF4-FFF2-40B4-BE49-F238E27FC236}">
                    <a16:creationId xmlns:a16="http://schemas.microsoft.com/office/drawing/2014/main" id="{E692946F-19DC-4425-A8EC-FDECC8A71619}"/>
                  </a:ext>
                </a:extLst>
              </p:cNvPr>
              <p:cNvSpPr txBox="1"/>
              <p:nvPr/>
            </p:nvSpPr>
            <p:spPr bwMode="auto">
              <a:xfrm>
                <a:off x="4572000" y="811604"/>
                <a:ext cx="2329960" cy="643534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pt-BR" sz="24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pt-BR" sz="2400" b="0" i="1" baseline="-2500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𝐵</m:t>
                      </m:r>
                    </m:oMath>
                  </m:oMathPara>
                </a14:m>
                <a:endParaRPr lang="pt-BR" sz="2400" i="1" baseline="-25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5" name="Objeto 6">
                <a:extLst>
                  <a:ext uri="{FF2B5EF4-FFF2-40B4-BE49-F238E27FC236}">
                    <a16:creationId xmlns:a16="http://schemas.microsoft.com/office/drawing/2014/main" id="{E692946F-19DC-4425-A8EC-FDECC8A716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811604"/>
                <a:ext cx="2329960" cy="643534"/>
              </a:xfrm>
              <a:prstGeom prst="rect">
                <a:avLst/>
              </a:prstGeom>
              <a:blipFill>
                <a:blip r:embed="rId3"/>
                <a:stretch>
                  <a:fillRect l="-524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CaixaDeTexto 15">
            <a:extLst>
              <a:ext uri="{FF2B5EF4-FFF2-40B4-BE49-F238E27FC236}">
                <a16:creationId xmlns:a16="http://schemas.microsoft.com/office/drawing/2014/main" id="{B7F00970-2F2E-47A3-9B84-57A74DD3624A}"/>
              </a:ext>
            </a:extLst>
          </p:cNvPr>
          <p:cNvSpPr txBox="1"/>
          <p:nvPr/>
        </p:nvSpPr>
        <p:spPr>
          <a:xfrm>
            <a:off x="4304714" y="1683852"/>
            <a:ext cx="31230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i="1" dirty="0" err="1"/>
              <a:t>p</a:t>
            </a:r>
            <a:r>
              <a:rPr lang="pt-BR" i="1" baseline="-25000" dirty="0" err="1"/>
              <a:t>A</a:t>
            </a:r>
            <a:r>
              <a:rPr lang="pt-BR" dirty="0" err="1"/>
              <a:t>.</a:t>
            </a:r>
            <a:r>
              <a:rPr lang="pt-BR" dirty="0"/>
              <a:t>.. Pressão parcial de A;</a:t>
            </a:r>
          </a:p>
          <a:p>
            <a:r>
              <a:rPr lang="pt-BR" i="1" dirty="0" err="1"/>
              <a:t>p</a:t>
            </a:r>
            <a:r>
              <a:rPr lang="pt-BR" i="1" baseline="-25000" dirty="0" err="1"/>
              <a:t>B</a:t>
            </a:r>
            <a:r>
              <a:rPr lang="pt-BR" dirty="0" err="1"/>
              <a:t>.</a:t>
            </a:r>
            <a:r>
              <a:rPr lang="pt-BR" dirty="0"/>
              <a:t>.. Pressão parcial de B.</a:t>
            </a:r>
          </a:p>
        </p:txBody>
      </p:sp>
      <p:sp>
        <p:nvSpPr>
          <p:cNvPr id="17" name="Retângulo 16">
            <a:extLst>
              <a:ext uri="{FF2B5EF4-FFF2-40B4-BE49-F238E27FC236}">
                <a16:creationId xmlns:a16="http://schemas.microsoft.com/office/drawing/2014/main" id="{EC886828-2B39-43DB-A52E-688F5747C7E1}"/>
              </a:ext>
            </a:extLst>
          </p:cNvPr>
          <p:cNvSpPr/>
          <p:nvPr/>
        </p:nvSpPr>
        <p:spPr>
          <a:xfrm>
            <a:off x="3007552" y="2558897"/>
            <a:ext cx="1297162" cy="242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i="1" baseline="-25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pt-BR" i="1" baseline="-25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tângulo 17">
            <a:extLst>
              <a:ext uri="{FF2B5EF4-FFF2-40B4-BE49-F238E27FC236}">
                <a16:creationId xmlns:a16="http://schemas.microsoft.com/office/drawing/2014/main" id="{4249DC7C-B950-4130-9EF2-97669ABA2082}"/>
              </a:ext>
            </a:extLst>
          </p:cNvPr>
          <p:cNvSpPr/>
          <p:nvPr/>
        </p:nvSpPr>
        <p:spPr>
          <a:xfrm>
            <a:off x="3017810" y="974859"/>
            <a:ext cx="1297162" cy="242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i="1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err="1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Ay</a:t>
            </a:r>
            <a:r>
              <a:rPr lang="pt-BR" i="1" dirty="0">
                <a:solidFill>
                  <a:srgbClr val="FF00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i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i="1" baseline="-25000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pt-BR" i="1" baseline="-250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004A6152-91A7-46A0-A7FE-541CEAF4EBF1}"/>
              </a:ext>
            </a:extLst>
          </p:cNvPr>
          <p:cNvSpPr txBox="1"/>
          <p:nvPr/>
        </p:nvSpPr>
        <p:spPr>
          <a:xfrm>
            <a:off x="1443696" y="3688246"/>
            <a:ext cx="520035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Fração molar de A no líquido;</a:t>
            </a:r>
            <a:endParaRPr lang="pt-BR" sz="2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pt-BR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Fração molar de B no líquido;</a:t>
            </a:r>
          </a:p>
          <a:p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Fração molar de A no vapor;</a:t>
            </a:r>
          </a:p>
          <a:p>
            <a:r>
              <a:rPr lang="pt-BR" sz="2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pt-BR" sz="2800" i="1" baseline="-25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Fração molar de B no vapor.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pt-B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273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4" grpId="0" animBg="1"/>
      <p:bldP spid="15" grpId="0"/>
      <p:bldP spid="16" grpId="0"/>
      <p:bldP spid="17" grpId="0"/>
      <p:bldP spid="18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E4D20C80-2472-4D42-AA33-AC45121E3D7E}"/>
              </a:ext>
            </a:extLst>
          </p:cNvPr>
          <p:cNvSpPr txBox="1"/>
          <p:nvPr/>
        </p:nvSpPr>
        <p:spPr>
          <a:xfrm>
            <a:off x="773444" y="382724"/>
            <a:ext cx="42802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+mj-lt"/>
              </a:rPr>
              <a:t>Lei de </a:t>
            </a:r>
            <a:r>
              <a:rPr lang="pt-BR" sz="4000" dirty="0" err="1">
                <a:solidFill>
                  <a:srgbClr val="FF0000"/>
                </a:solidFill>
                <a:latin typeface="+mj-lt"/>
              </a:rPr>
              <a:t>Raoult</a:t>
            </a:r>
            <a:r>
              <a:rPr lang="pt-BR" sz="4000" dirty="0">
                <a:solidFill>
                  <a:srgbClr val="FF0000"/>
                </a:solidFill>
                <a:latin typeface="+mj-lt"/>
              </a:rPr>
              <a:t>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A7925E46-1781-47A9-947C-5A224D34F770}"/>
              </a:ext>
            </a:extLst>
          </p:cNvPr>
          <p:cNvSpPr txBox="1"/>
          <p:nvPr/>
        </p:nvSpPr>
        <p:spPr>
          <a:xfrm>
            <a:off x="810471" y="2388633"/>
            <a:ext cx="39637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sz="4000" dirty="0">
                <a:solidFill>
                  <a:srgbClr val="FF0000"/>
                </a:solidFill>
                <a:latin typeface="+mj-lt"/>
              </a:rPr>
              <a:t>Lei de Henry: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pt-BR" sz="4000" dirty="0">
              <a:solidFill>
                <a:srgbClr val="FF0000"/>
              </a:solidFill>
              <a:latin typeface="+mj-lt"/>
            </a:endParaRPr>
          </a:p>
        </p:txBody>
      </p:sp>
      <p:graphicFrame>
        <p:nvGraphicFramePr>
          <p:cNvPr id="5" name="Obje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663575"/>
              </p:ext>
            </p:extLst>
          </p:nvPr>
        </p:nvGraphicFramePr>
        <p:xfrm>
          <a:off x="1515818" y="1142871"/>
          <a:ext cx="165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ção" r:id="rId3" imgW="825480" imgH="241200" progId="Equation.3">
                  <p:embed/>
                </p:oleObj>
              </mc:Choice>
              <mc:Fallback>
                <p:oleObj name="Equação" r:id="rId3" imgW="825480" imgH="241200" progId="Equation.3">
                  <p:embed/>
                  <p:pic>
                    <p:nvPicPr>
                      <p:cNvPr id="4" name="Objeto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818" y="1142871"/>
                        <a:ext cx="16510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to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0508772"/>
              </p:ext>
            </p:extLst>
          </p:nvPr>
        </p:nvGraphicFramePr>
        <p:xfrm>
          <a:off x="1515818" y="1706163"/>
          <a:ext cx="16510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ção" r:id="rId5" imgW="825480" imgH="241200" progId="Equation.3">
                  <p:embed/>
                </p:oleObj>
              </mc:Choice>
              <mc:Fallback>
                <p:oleObj name="Equação" r:id="rId5" imgW="825480" imgH="24120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5818" y="1706163"/>
                        <a:ext cx="1651000" cy="4826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to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239769"/>
              </p:ext>
            </p:extLst>
          </p:nvPr>
        </p:nvGraphicFramePr>
        <p:xfrm>
          <a:off x="1566863" y="3136532"/>
          <a:ext cx="154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ção" r:id="rId7" imgW="774360" imgH="215640" progId="Equation.3">
                  <p:embed/>
                </p:oleObj>
              </mc:Choice>
              <mc:Fallback>
                <p:oleObj name="Equação" r:id="rId7" imgW="774360" imgH="215640" progId="Equation.3">
                  <p:embed/>
                  <p:pic>
                    <p:nvPicPr>
                      <p:cNvPr id="5" name="Obje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863" y="3136532"/>
                        <a:ext cx="1549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to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3278569"/>
              </p:ext>
            </p:extLst>
          </p:nvPr>
        </p:nvGraphicFramePr>
        <p:xfrm>
          <a:off x="1566618" y="3701131"/>
          <a:ext cx="1549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ção" r:id="rId9" imgW="774360" imgH="215640" progId="Equation.3">
                  <p:embed/>
                </p:oleObj>
              </mc:Choice>
              <mc:Fallback>
                <p:oleObj name="Equação" r:id="rId9" imgW="774360" imgH="215640" progId="Equation.3">
                  <p:embed/>
                  <p:pic>
                    <p:nvPicPr>
                      <p:cNvPr id="7" name="Objeto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6618" y="3701131"/>
                        <a:ext cx="1549400" cy="431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8518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22DD2C12-01B5-4EA2-A6D0-706C69DB9DB6}"/>
              </a:ext>
            </a:extLst>
          </p:cNvPr>
          <p:cNvSpPr txBox="1"/>
          <p:nvPr/>
        </p:nvSpPr>
        <p:spPr>
          <a:xfrm flipH="1">
            <a:off x="782697" y="477672"/>
            <a:ext cx="52576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800" dirty="0" smtClean="0">
                <a:solidFill>
                  <a:srgbClr val="FF6600"/>
                </a:solidFill>
              </a:rPr>
              <a:t>Determinação da Pressão </a:t>
            </a:r>
            <a:r>
              <a:rPr lang="pt-BR" sz="2800" dirty="0">
                <a:solidFill>
                  <a:srgbClr val="FF6600"/>
                </a:solidFill>
              </a:rPr>
              <a:t>de vapor </a:t>
            </a:r>
            <a:r>
              <a:rPr lang="pt-BR" sz="2800" dirty="0" smtClean="0">
                <a:solidFill>
                  <a:srgbClr val="FF6600"/>
                </a:solidFill>
              </a:rPr>
              <a:t>(P</a:t>
            </a:r>
            <a:r>
              <a:rPr lang="pt-BR" sz="2800" baseline="30000" dirty="0" smtClean="0">
                <a:solidFill>
                  <a:srgbClr val="FF6600"/>
                </a:solidFill>
              </a:rPr>
              <a:t>0</a:t>
            </a:r>
            <a:r>
              <a:rPr lang="pt-BR" sz="2800" dirty="0" smtClean="0">
                <a:solidFill>
                  <a:srgbClr val="FF6600"/>
                </a:solidFill>
              </a:rPr>
              <a:t>) de </a:t>
            </a:r>
            <a:r>
              <a:rPr lang="pt-BR" sz="2800" dirty="0">
                <a:solidFill>
                  <a:srgbClr val="FF6600"/>
                </a:solidFill>
              </a:rPr>
              <a:t>uma substância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56D0C95-DFAC-4247-886D-165F5E6F9794}"/>
              </a:ext>
            </a:extLst>
          </p:cNvPr>
          <p:cNvSpPr txBox="1"/>
          <p:nvPr/>
        </p:nvSpPr>
        <p:spPr>
          <a:xfrm flipH="1">
            <a:off x="1301262" y="2431611"/>
            <a:ext cx="4903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2. Equação </a:t>
            </a:r>
            <a:r>
              <a:rPr lang="pt-BR" dirty="0"/>
              <a:t>de Antoine:</a:t>
            </a:r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8634899"/>
              </p:ext>
            </p:extLst>
          </p:nvPr>
        </p:nvGraphicFramePr>
        <p:xfrm>
          <a:off x="2649416" y="3005095"/>
          <a:ext cx="2362200" cy="7825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ção" r:id="rId3" imgW="1180800" imgH="393480" progId="Equation.3">
                  <p:embed/>
                </p:oleObj>
              </mc:Choice>
              <mc:Fallback>
                <p:oleObj name="Equação" r:id="rId3" imgW="1180800" imgH="393480" progId="Equation.3">
                  <p:embed/>
                  <p:pic>
                    <p:nvPicPr>
                      <p:cNvPr id="13" name="Objeto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9416" y="3005095"/>
                        <a:ext cx="2362200" cy="78251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2145321" y="4102367"/>
            <a:ext cx="38949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Apêndice D-2e, </a:t>
            </a:r>
            <a:r>
              <a:rPr lang="pt-BR" dirty="0" err="1" smtClean="0"/>
              <a:t>Foust</a:t>
            </a:r>
            <a:r>
              <a:rPr lang="pt-BR" dirty="0" smtClean="0"/>
              <a:t>, pag. 646: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6917510"/>
              </p:ext>
            </p:extLst>
          </p:nvPr>
        </p:nvGraphicFramePr>
        <p:xfrm>
          <a:off x="644769" y="4786457"/>
          <a:ext cx="60960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000">
                  <a:extLst>
                    <a:ext uri="{9D8B030D-6E8A-4147-A177-3AD203B41FA5}">
                      <a16:colId xmlns:a16="http://schemas.microsoft.com/office/drawing/2014/main" val="1979043231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0879820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39375297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1913981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Substância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B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42034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Metanol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7,87863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1473,11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230,00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9453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Etanol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8,04494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1554,30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222,65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2124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Benzeno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6,90595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1211,03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220,79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97301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Tolueno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6,95464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1344,80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219,48</a:t>
                      </a:r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657645"/>
                  </a:ext>
                </a:extLst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01262" y="1714022"/>
            <a:ext cx="3710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pt-BR" dirty="0" err="1" smtClean="0"/>
              <a:t>Foust</a:t>
            </a:r>
            <a:r>
              <a:rPr lang="pt-BR" dirty="0" smtClean="0"/>
              <a:t>, Apêndice D-1, pág. 643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0054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7" grpId="0"/>
    </p:bld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1_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12109</TotalTime>
  <Words>577</Words>
  <Application>Microsoft Office PowerPoint</Application>
  <PresentationFormat>Apresentação na tela (4:3)</PresentationFormat>
  <Paragraphs>151</Paragraphs>
  <Slides>19</Slides>
  <Notes>0</Notes>
  <HiddenSlides>0</HiddenSlides>
  <MMClips>0</MMClips>
  <ScaleCrop>false</ScaleCrop>
  <HeadingPairs>
    <vt:vector size="8" baseType="variant">
      <vt:variant>
        <vt:lpstr>Fontes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33" baseType="lpstr">
      <vt:lpstr>Arial</vt:lpstr>
      <vt:lpstr>Bahnschrift SemiBold</vt:lpstr>
      <vt:lpstr>Bookman Old Style</vt:lpstr>
      <vt:lpstr>Calibri</vt:lpstr>
      <vt:lpstr>Cambria Math</vt:lpstr>
      <vt:lpstr>Constantia</vt:lpstr>
      <vt:lpstr>Footlight MT Light</vt:lpstr>
      <vt:lpstr>Times New Roman</vt:lpstr>
      <vt:lpstr>Trebuchet MS</vt:lpstr>
      <vt:lpstr>Wingdings</vt:lpstr>
      <vt:lpstr>Wingdings 3</vt:lpstr>
      <vt:lpstr>Facetado</vt:lpstr>
      <vt:lpstr>1_Facetado</vt:lpstr>
      <vt:lpstr>Equação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Simone</dc:creator>
  <cp:lastModifiedBy>Simone</cp:lastModifiedBy>
  <cp:revision>535</cp:revision>
  <dcterms:created xsi:type="dcterms:W3CDTF">2010-07-26T12:13:06Z</dcterms:created>
  <dcterms:modified xsi:type="dcterms:W3CDTF">2020-08-28T00:25:17Z</dcterms:modified>
</cp:coreProperties>
</file>