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1" r:id="rId6"/>
    <p:sldId id="260" r:id="rId7"/>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A6D21AFE-2BA6-4E25-9FFF-FD19BDFD7B1D}" type="datetimeFigureOut">
              <a:rPr lang="pt-BR" smtClean="0"/>
              <a:pPr/>
              <a:t>27/09/2020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8CBEA807-659F-465C-9C61-5E00944B7717}"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21AFE-2BA6-4E25-9FFF-FD19BDFD7B1D}" type="datetimeFigureOut">
              <a:rPr lang="pt-BR" smtClean="0"/>
              <a:pPr/>
              <a:t>27/09/2020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BEA807-659F-465C-9C61-5E00944B7717}"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es.wikipedia.org/wiki/1929" TargetMode="External"/><Relationship Id="rId2" Type="http://schemas.openxmlformats.org/officeDocument/2006/relationships/hyperlink" Target="https://es.wikipedia.org/wiki/Rafael_Hern%C3%A1ndez_Mar%C3%ADn" TargetMode="External"/><Relationship Id="rId1" Type="http://schemas.openxmlformats.org/officeDocument/2006/relationships/slideLayout" Target="../slideLayouts/slideLayout2.xml"/><Relationship Id="rId5" Type="http://schemas.openxmlformats.org/officeDocument/2006/relationships/hyperlink" Target="https://es.wikipedia.org/wiki/Am%C3%A9rica_Latina" TargetMode="External"/><Relationship Id="rId4" Type="http://schemas.openxmlformats.org/officeDocument/2006/relationships/hyperlink" Target="https://es.wikipedia.org/wiki/Puerto_Ric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s.wikipedia.org/wiki/Taino" TargetMode="External"/><Relationship Id="rId2" Type="http://schemas.openxmlformats.org/officeDocument/2006/relationships/hyperlink" Target="https://es.wikipedia.org/wiki/Jibaro" TargetMode="External"/><Relationship Id="rId1" Type="http://schemas.openxmlformats.org/officeDocument/2006/relationships/slideLayout" Target="../slideLayouts/slideLayout2.xml"/><Relationship Id="rId6" Type="http://schemas.openxmlformats.org/officeDocument/2006/relationships/hyperlink" Target="https://es.wikipedia.org/wiki/Borinquen" TargetMode="External"/><Relationship Id="rId5" Type="http://schemas.openxmlformats.org/officeDocument/2006/relationships/hyperlink" Target="https://es.wikipedia.org/wiki/Africano" TargetMode="External"/><Relationship Id="rId4" Type="http://schemas.openxmlformats.org/officeDocument/2006/relationships/hyperlink" Target="https://es.wikipedia.org/wiki/Espa%C3%B1a"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ZOLMn06UwY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smtClean="0"/>
              <a:t>Puerto Rico </a:t>
            </a:r>
            <a:endParaRPr lang="pt-BR" dirty="0"/>
          </a:p>
        </p:txBody>
      </p:sp>
      <p:sp>
        <p:nvSpPr>
          <p:cNvPr id="3" name="Subtítulo 2"/>
          <p:cNvSpPr>
            <a:spLocks noGrp="1"/>
          </p:cNvSpPr>
          <p:nvPr>
            <p:ph type="subTitle" idx="1"/>
          </p:nvPr>
        </p:nvSpPr>
        <p:spPr/>
        <p:txBody>
          <a:bodyPr/>
          <a:lstStyle/>
          <a:p>
            <a:r>
              <a:rPr lang="pt-BR" smtClean="0"/>
              <a:t>Lamento borincano</a:t>
            </a:r>
          </a:p>
          <a:p>
            <a:endParaRPr lang="pt-B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1" name="Picture 7" descr="Mapa de Porto Rico"/>
          <p:cNvPicPr>
            <a:picLocks noChangeAspect="1" noChangeArrowheads="1"/>
          </p:cNvPicPr>
          <p:nvPr/>
        </p:nvPicPr>
        <p:blipFill>
          <a:blip r:embed="rId2" cstate="print"/>
          <a:srcRect/>
          <a:stretch>
            <a:fillRect/>
          </a:stretch>
        </p:blipFill>
        <p:spPr bwMode="auto">
          <a:xfrm>
            <a:off x="899592" y="1556792"/>
            <a:ext cx="7422147" cy="3852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Locator Map of Puerto Rico"/>
          <p:cNvPicPr>
            <a:picLocks noChangeAspect="1" noChangeArrowheads="1"/>
          </p:cNvPicPr>
          <p:nvPr/>
        </p:nvPicPr>
        <p:blipFill>
          <a:blip r:embed="rId2" cstate="print"/>
          <a:srcRect/>
          <a:stretch>
            <a:fillRect/>
          </a:stretch>
        </p:blipFill>
        <p:spPr bwMode="auto">
          <a:xfrm>
            <a:off x="1691680" y="1052736"/>
            <a:ext cx="5960567" cy="4392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smtClean="0"/>
              <a:t>Lamento </a:t>
            </a:r>
            <a:r>
              <a:rPr lang="es-ES" b="1" dirty="0" err="1" smtClean="0"/>
              <a:t>Borincano</a:t>
            </a:r>
            <a:endParaRPr lang="pt-BR" dirty="0"/>
          </a:p>
        </p:txBody>
      </p:sp>
      <p:sp>
        <p:nvSpPr>
          <p:cNvPr id="3" name="Espaço Reservado para Conteúdo 2"/>
          <p:cNvSpPr>
            <a:spLocks noGrp="1"/>
          </p:cNvSpPr>
          <p:nvPr>
            <p:ph idx="1"/>
          </p:nvPr>
        </p:nvSpPr>
        <p:spPr/>
        <p:txBody>
          <a:bodyPr>
            <a:normAutofit fontScale="92500" lnSpcReduction="20000"/>
          </a:bodyPr>
          <a:lstStyle/>
          <a:p>
            <a:pPr algn="just">
              <a:buNone/>
            </a:pPr>
            <a:r>
              <a:rPr lang="es-ES" dirty="0"/>
              <a:t> es una canción escrita por </a:t>
            </a:r>
            <a:r>
              <a:rPr lang="es-ES" dirty="0">
                <a:hlinkClick r:id="rId2" tooltip="Rafael Hernández Marín"/>
              </a:rPr>
              <a:t>Rafael Hernández Marín</a:t>
            </a:r>
            <a:r>
              <a:rPr lang="es-ES" dirty="0"/>
              <a:t> en </a:t>
            </a:r>
            <a:r>
              <a:rPr lang="es-ES" dirty="0">
                <a:hlinkClick r:id="rId3" tooltip="1929"/>
              </a:rPr>
              <a:t>1929</a:t>
            </a:r>
            <a:r>
              <a:rPr lang="es-ES" dirty="0"/>
              <a:t>, que describe las condiciones de pobreza de los campesinos en </a:t>
            </a:r>
            <a:r>
              <a:rPr lang="es-ES" dirty="0">
                <a:hlinkClick r:id="rId4" tooltip="Puerto Rico"/>
              </a:rPr>
              <a:t>Puerto Rico</a:t>
            </a:r>
            <a:r>
              <a:rPr lang="es-ES" dirty="0"/>
              <a:t>. Después de su creación, se convirtió en un éxito casi instantáneo en Puerto Rico y </a:t>
            </a:r>
            <a:r>
              <a:rPr lang="es-ES" dirty="0">
                <a:hlinkClick r:id="rId5" tooltip="América Latina"/>
              </a:rPr>
              <a:t>América Latina</a:t>
            </a:r>
            <a:r>
              <a:rPr lang="es-ES" dirty="0"/>
              <a:t>.</a:t>
            </a:r>
          </a:p>
          <a:p>
            <a:pPr>
              <a:buNone/>
            </a:pPr>
            <a:endParaRPr lang="es-ES" dirty="0"/>
          </a:p>
          <a:p>
            <a:pPr algn="just">
              <a:buNone/>
            </a:pPr>
            <a:r>
              <a:rPr lang="es-ES" dirty="0"/>
              <a:t>Rafael Hernández escribió el Lamento </a:t>
            </a:r>
            <a:r>
              <a:rPr lang="es-ES" dirty="0" err="1"/>
              <a:t>Borincano</a:t>
            </a:r>
            <a:r>
              <a:rPr lang="es-ES" dirty="0"/>
              <a:t> cuando vivía en la ciudad de Nueva York. Existen varias versiones acerca del lugar de su creación. Se ha establecido con certeza que su composición fue en el Harlem Español.</a:t>
            </a:r>
          </a:p>
          <a:p>
            <a:endParaRPr lang="pt-B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rmAutofit fontScale="92500" lnSpcReduction="20000"/>
          </a:bodyPr>
          <a:lstStyle/>
          <a:p>
            <a:pPr algn="just"/>
            <a:r>
              <a:rPr lang="es-ES" dirty="0" smtClean="0"/>
              <a:t>El tema comienza con un tono positivo y presenta al </a:t>
            </a:r>
            <a:r>
              <a:rPr lang="es-ES" dirty="0" smtClean="0">
                <a:hlinkClick r:id="rId2" tooltip="Jibaro"/>
              </a:rPr>
              <a:t>jibarito</a:t>
            </a:r>
            <a:r>
              <a:rPr lang="es-ES" dirty="0" smtClean="0"/>
              <a:t>, o campesino descendiente de </a:t>
            </a:r>
            <a:r>
              <a:rPr lang="es-ES" dirty="0" smtClean="0">
                <a:hlinkClick r:id="rId3" tooltip="Taino"/>
              </a:rPr>
              <a:t>taino</a:t>
            </a:r>
            <a:r>
              <a:rPr lang="es-ES" dirty="0" smtClean="0"/>
              <a:t>, </a:t>
            </a:r>
            <a:r>
              <a:rPr lang="es-ES" dirty="0" smtClean="0">
                <a:hlinkClick r:id="rId4" tooltip="España"/>
              </a:rPr>
              <a:t>español</a:t>
            </a:r>
            <a:r>
              <a:rPr lang="es-ES" dirty="0" smtClean="0"/>
              <a:t> y/o </a:t>
            </a:r>
            <a:r>
              <a:rPr lang="es-ES" dirty="0" smtClean="0">
                <a:hlinkClick r:id="rId5" tooltip="Africano"/>
              </a:rPr>
              <a:t>africano</a:t>
            </a:r>
            <a:r>
              <a:rPr lang="es-ES" dirty="0" smtClean="0"/>
              <a:t>, que es el ícono representativo del pueblo puertorriqueño. El jibarito es un vendedor de mercancías, quien se dirige al pueblo para vender su carga. Desilusionado por la pobreza que rodea al poblado e incapaz de vender su cargamento, el jibarito vuelve a su hogar. En la canción, no se nombra al país Puerto Rico, sino su nombre ancestral </a:t>
            </a:r>
            <a:r>
              <a:rPr lang="es-ES" dirty="0" err="1" smtClean="0">
                <a:hlinkClick r:id="rId6" tooltip="Borinquen"/>
              </a:rPr>
              <a:t>Borinquen</a:t>
            </a:r>
            <a:r>
              <a:rPr lang="es-ES" dirty="0" smtClean="0"/>
              <a:t>.</a:t>
            </a:r>
          </a:p>
          <a:p>
            <a:endParaRPr lang="pt-B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US" dirty="0" smtClean="0"/>
              <a:t>Enlace para escuchar la canción </a:t>
            </a:r>
            <a:endParaRPr lang="es-US" dirty="0"/>
          </a:p>
        </p:txBody>
      </p:sp>
      <p:sp>
        <p:nvSpPr>
          <p:cNvPr id="3" name="Espaço Reservado para Conteúdo 2"/>
          <p:cNvSpPr>
            <a:spLocks noGrp="1"/>
          </p:cNvSpPr>
          <p:nvPr>
            <p:ph idx="1"/>
          </p:nvPr>
        </p:nvSpPr>
        <p:spPr/>
        <p:txBody>
          <a:bodyPr/>
          <a:lstStyle/>
          <a:p>
            <a:pPr>
              <a:buNone/>
            </a:pPr>
            <a:endParaRPr lang="pt-BR" u="sng" dirty="0" smtClean="0">
              <a:hlinkClick r:id="rId2"/>
            </a:endParaRPr>
          </a:p>
          <a:p>
            <a:pPr>
              <a:buNone/>
            </a:pPr>
            <a:endParaRPr lang="pt-BR" u="sng" dirty="0" smtClean="0">
              <a:hlinkClick r:id="rId2"/>
            </a:endParaRPr>
          </a:p>
          <a:p>
            <a:pPr algn="ctr">
              <a:buNone/>
            </a:pPr>
            <a:r>
              <a:rPr lang="pt-BR" u="sng" dirty="0" smtClean="0">
                <a:hlinkClick r:id="rId2"/>
              </a:rPr>
              <a:t>https://www.youtube.com/watch?v=ZOLMn06UwYw</a:t>
            </a:r>
            <a:r>
              <a:rPr lang="pt-BR" dirty="0" smtClean="0"/>
              <a:t> </a:t>
            </a:r>
          </a:p>
          <a:p>
            <a:endParaRPr lang="pt-BR" dirty="0" smtClean="0"/>
          </a:p>
          <a:p>
            <a:endParaRPr lang="pt-BR" dirty="0" smtClean="0"/>
          </a:p>
          <a:p>
            <a:pPr algn="ctr">
              <a:buNone/>
            </a:pPr>
            <a:r>
              <a:rPr lang="pt-BR" dirty="0" smtClean="0"/>
              <a:t>(</a:t>
            </a:r>
            <a:r>
              <a:rPr lang="es-US" dirty="0" smtClean="0"/>
              <a:t>vale la pena </a:t>
            </a:r>
            <a:r>
              <a:rPr lang="es-US" dirty="0" err="1" smtClean="0"/>
              <a:t>eschucharla</a:t>
            </a:r>
            <a:r>
              <a:rPr lang="es-US" dirty="0" smtClean="0"/>
              <a:t> por </a:t>
            </a:r>
            <a:r>
              <a:rPr lang="es-US" dirty="0" err="1" smtClean="0"/>
              <a:t>Caetano</a:t>
            </a:r>
            <a:r>
              <a:rPr lang="es-US" dirty="0" smtClean="0"/>
              <a:t> </a:t>
            </a:r>
            <a:r>
              <a:rPr lang="es-US" dirty="0" err="1" smtClean="0"/>
              <a:t>Veloso</a:t>
            </a:r>
            <a:r>
              <a:rPr lang="es-US" dirty="0" smtClean="0"/>
              <a:t>, </a:t>
            </a:r>
            <a:r>
              <a:rPr lang="es-US" dirty="0" err="1" smtClean="0"/>
              <a:t>album</a:t>
            </a:r>
            <a:r>
              <a:rPr lang="es-US" dirty="0" smtClean="0"/>
              <a:t> Fina estampa). </a:t>
            </a:r>
            <a:endParaRPr lang="es-US"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TotalTime>
  <Words>37</Words>
  <Application>Microsoft Office PowerPoint</Application>
  <PresentationFormat>Apresentação na tela (4:3)</PresentationFormat>
  <Paragraphs>14</Paragraphs>
  <Slides>6</Slides>
  <Notes>0</Notes>
  <HiddenSlides>0</HiddenSlides>
  <MMClips>0</MMClips>
  <ScaleCrop>false</ScaleCrop>
  <HeadingPairs>
    <vt:vector size="4" baseType="variant">
      <vt:variant>
        <vt:lpstr>Tema</vt:lpstr>
      </vt:variant>
      <vt:variant>
        <vt:i4>1</vt:i4>
      </vt:variant>
      <vt:variant>
        <vt:lpstr>Títulos de slides</vt:lpstr>
      </vt:variant>
      <vt:variant>
        <vt:i4>6</vt:i4>
      </vt:variant>
    </vt:vector>
  </HeadingPairs>
  <TitlesOfParts>
    <vt:vector size="7" baseType="lpstr">
      <vt:lpstr>Tema do Office</vt:lpstr>
      <vt:lpstr>Puerto Rico </vt:lpstr>
      <vt:lpstr>Slide 2</vt:lpstr>
      <vt:lpstr>Slide 3</vt:lpstr>
      <vt:lpstr>Lamento Borincano</vt:lpstr>
      <vt:lpstr>Slide 5</vt:lpstr>
      <vt:lpstr>Enlace para escuchar la canción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Puerto Rico</dc:title>
  <dc:creator>Maite</dc:creator>
  <cp:lastModifiedBy>Maite</cp:lastModifiedBy>
  <cp:revision>14</cp:revision>
  <dcterms:created xsi:type="dcterms:W3CDTF">2018-09-12T13:33:37Z</dcterms:created>
  <dcterms:modified xsi:type="dcterms:W3CDTF">2020-09-27T12:51:06Z</dcterms:modified>
</cp:coreProperties>
</file>