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342"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341"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343" r:id="rId46"/>
    <p:sldId id="344" r:id="rId47"/>
    <p:sldId id="345" r:id="rId48"/>
    <p:sldId id="346" r:id="rId49"/>
    <p:sldId id="347" r:id="rId50"/>
    <p:sldId id="299" r:id="rId51"/>
    <p:sldId id="300" r:id="rId52"/>
    <p:sldId id="301" r:id="rId53"/>
    <p:sldId id="302" r:id="rId54"/>
    <p:sldId id="303" r:id="rId55"/>
    <p:sldId id="304" r:id="rId56"/>
    <p:sldId id="305" r:id="rId57"/>
    <p:sldId id="306" r:id="rId58"/>
    <p:sldId id="307" r:id="rId59"/>
    <p:sldId id="308" r:id="rId60"/>
    <p:sldId id="309" r:id="rId61"/>
    <p:sldId id="348" r:id="rId62"/>
    <p:sldId id="349" r:id="rId63"/>
    <p:sldId id="350" r:id="rId64"/>
    <p:sldId id="351" r:id="rId65"/>
    <p:sldId id="310" r:id="rId66"/>
    <p:sldId id="311" r:id="rId67"/>
    <p:sldId id="312" r:id="rId68"/>
    <p:sldId id="313" r:id="rId69"/>
    <p:sldId id="314" r:id="rId70"/>
    <p:sldId id="315" r:id="rId71"/>
    <p:sldId id="316" r:id="rId72"/>
    <p:sldId id="317" r:id="rId73"/>
    <p:sldId id="318" r:id="rId74"/>
    <p:sldId id="319" r:id="rId75"/>
    <p:sldId id="320" r:id="rId76"/>
    <p:sldId id="321" r:id="rId77"/>
    <p:sldId id="322" r:id="rId78"/>
    <p:sldId id="323" r:id="rId79"/>
    <p:sldId id="324" r:id="rId80"/>
    <p:sldId id="325" r:id="rId81"/>
    <p:sldId id="326" r:id="rId82"/>
    <p:sldId id="327" r:id="rId83"/>
    <p:sldId id="328" r:id="rId84"/>
    <p:sldId id="329" r:id="rId85"/>
    <p:sldId id="330" r:id="rId86"/>
    <p:sldId id="331" r:id="rId87"/>
    <p:sldId id="332" r:id="rId88"/>
    <p:sldId id="333" r:id="rId89"/>
    <p:sldId id="334" r:id="rId90"/>
    <p:sldId id="335" r:id="rId91"/>
    <p:sldId id="336" r:id="rId92"/>
    <p:sldId id="337" r:id="rId93"/>
    <p:sldId id="352" r:id="rId94"/>
    <p:sldId id="353" r:id="rId95"/>
    <p:sldId id="354" r:id="rId96"/>
    <p:sldId id="355" r:id="rId97"/>
    <p:sldId id="356" r:id="rId98"/>
    <p:sldId id="357" r:id="rId99"/>
    <p:sldId id="358" r:id="rId100"/>
    <p:sldId id="359" r:id="rId101"/>
    <p:sldId id="360" r:id="rId102"/>
    <p:sldId id="361" r:id="rId103"/>
    <p:sldId id="362" r:id="rId104"/>
    <p:sldId id="338" r:id="rId105"/>
    <p:sldId id="339" r:id="rId10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notesMaster" Target="notesMasters/notes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F01134-09F8-4DFB-B1EC-EA2D5BE7F42C}" type="datetimeFigureOut">
              <a:rPr lang="pt-BR" smtClean="0"/>
              <a:t>12/05/2023</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6AC144-7916-4B5B-883D-5A3D20CFB562}" type="slidenum">
              <a:rPr lang="pt-BR" smtClean="0"/>
              <a:t>‹nº›</a:t>
            </a:fld>
            <a:endParaRPr lang="pt-BR"/>
          </a:p>
        </p:txBody>
      </p:sp>
    </p:spTree>
    <p:extLst>
      <p:ext uri="{BB962C8B-B14F-4D97-AF65-F5344CB8AC3E}">
        <p14:creationId xmlns:p14="http://schemas.microsoft.com/office/powerpoint/2010/main" val="1637056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8547887F-7726-4BF8-926D-419B8FF26368}" type="datetime1">
              <a:rPr lang="pt-BR" smtClean="0"/>
              <a:t>12/05/2023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4C6A3C5-0F43-4D59-A72B-AD65B25B5D1D}" type="slidenum">
              <a:rPr lang="pt-BR" smtClean="0"/>
              <a:t>‹nº›</a:t>
            </a:fld>
            <a:endParaRPr lang="pt-BR"/>
          </a:p>
        </p:txBody>
      </p:sp>
    </p:spTree>
    <p:extLst>
      <p:ext uri="{BB962C8B-B14F-4D97-AF65-F5344CB8AC3E}">
        <p14:creationId xmlns:p14="http://schemas.microsoft.com/office/powerpoint/2010/main" val="644356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C8FB864-B431-4519-BBE9-D2D76CDC4A76}" type="datetime1">
              <a:rPr lang="pt-BR" smtClean="0"/>
              <a:t>12/05/2023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4C6A3C5-0F43-4D59-A72B-AD65B25B5D1D}" type="slidenum">
              <a:rPr lang="pt-BR" smtClean="0"/>
              <a:t>‹nº›</a:t>
            </a:fld>
            <a:endParaRPr lang="pt-BR"/>
          </a:p>
        </p:txBody>
      </p:sp>
    </p:spTree>
    <p:extLst>
      <p:ext uri="{BB962C8B-B14F-4D97-AF65-F5344CB8AC3E}">
        <p14:creationId xmlns:p14="http://schemas.microsoft.com/office/powerpoint/2010/main" val="308148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80B4AA48-1642-40C0-94F9-609CFE1200D4}" type="datetime1">
              <a:rPr lang="pt-BR" smtClean="0"/>
              <a:t>12/05/2023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4C6A3C5-0F43-4D59-A72B-AD65B25B5D1D}" type="slidenum">
              <a:rPr lang="pt-BR" smtClean="0"/>
              <a:t>‹nº›</a:t>
            </a:fld>
            <a:endParaRPr lang="pt-BR"/>
          </a:p>
        </p:txBody>
      </p:sp>
    </p:spTree>
    <p:extLst>
      <p:ext uri="{BB962C8B-B14F-4D97-AF65-F5344CB8AC3E}">
        <p14:creationId xmlns:p14="http://schemas.microsoft.com/office/powerpoint/2010/main" val="3068486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132A17F-E45F-4643-B1C2-4F10EB39C2D1}" type="datetime1">
              <a:rPr lang="pt-BR" smtClean="0"/>
              <a:t>12/05/2023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4C6A3C5-0F43-4D59-A72B-AD65B25B5D1D}" type="slidenum">
              <a:rPr lang="pt-BR" smtClean="0"/>
              <a:t>‹nº›</a:t>
            </a:fld>
            <a:endParaRPr lang="pt-BR"/>
          </a:p>
        </p:txBody>
      </p:sp>
    </p:spTree>
    <p:extLst>
      <p:ext uri="{BB962C8B-B14F-4D97-AF65-F5344CB8AC3E}">
        <p14:creationId xmlns:p14="http://schemas.microsoft.com/office/powerpoint/2010/main" val="2924019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33176337-8F7A-4236-BD9C-1ABEE5AE249E}" type="datetime1">
              <a:rPr lang="pt-BR" smtClean="0"/>
              <a:t>12/05/2023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4C6A3C5-0F43-4D59-A72B-AD65B25B5D1D}" type="slidenum">
              <a:rPr lang="pt-BR" smtClean="0"/>
              <a:t>‹nº›</a:t>
            </a:fld>
            <a:endParaRPr lang="pt-BR"/>
          </a:p>
        </p:txBody>
      </p:sp>
    </p:spTree>
    <p:extLst>
      <p:ext uri="{BB962C8B-B14F-4D97-AF65-F5344CB8AC3E}">
        <p14:creationId xmlns:p14="http://schemas.microsoft.com/office/powerpoint/2010/main" val="2342539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CDA32E3B-0CD3-4787-9E2A-36EF034678A1}" type="datetime1">
              <a:rPr lang="pt-BR" smtClean="0"/>
              <a:t>12/05/2023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4C6A3C5-0F43-4D59-A72B-AD65B25B5D1D}" type="slidenum">
              <a:rPr lang="pt-BR" smtClean="0"/>
              <a:t>‹nº›</a:t>
            </a:fld>
            <a:endParaRPr lang="pt-BR"/>
          </a:p>
        </p:txBody>
      </p:sp>
    </p:spTree>
    <p:extLst>
      <p:ext uri="{BB962C8B-B14F-4D97-AF65-F5344CB8AC3E}">
        <p14:creationId xmlns:p14="http://schemas.microsoft.com/office/powerpoint/2010/main" val="2236481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7F633E3F-B43F-42D6-9DDD-ED8A28D886A0}" type="datetime1">
              <a:rPr lang="pt-BR" smtClean="0"/>
              <a:t>12/05/2023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4C6A3C5-0F43-4D59-A72B-AD65B25B5D1D}" type="slidenum">
              <a:rPr lang="pt-BR" smtClean="0"/>
              <a:t>‹nº›</a:t>
            </a:fld>
            <a:endParaRPr lang="pt-BR"/>
          </a:p>
        </p:txBody>
      </p:sp>
    </p:spTree>
    <p:extLst>
      <p:ext uri="{BB962C8B-B14F-4D97-AF65-F5344CB8AC3E}">
        <p14:creationId xmlns:p14="http://schemas.microsoft.com/office/powerpoint/2010/main" val="51708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6B44D8CA-8359-4CFF-8253-CDC24C6BD0FD}" type="datetime1">
              <a:rPr lang="pt-BR" smtClean="0"/>
              <a:t>12/05/2023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4C6A3C5-0F43-4D59-A72B-AD65B25B5D1D}" type="slidenum">
              <a:rPr lang="pt-BR" smtClean="0"/>
              <a:t>‹nº›</a:t>
            </a:fld>
            <a:endParaRPr lang="pt-BR"/>
          </a:p>
        </p:txBody>
      </p:sp>
    </p:spTree>
    <p:extLst>
      <p:ext uri="{BB962C8B-B14F-4D97-AF65-F5344CB8AC3E}">
        <p14:creationId xmlns:p14="http://schemas.microsoft.com/office/powerpoint/2010/main" val="1232288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B6ABBE9-12EA-4866-9E31-95AA4445C03F}" type="datetime1">
              <a:rPr lang="pt-BR" smtClean="0"/>
              <a:t>12/05/2023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4C6A3C5-0F43-4D59-A72B-AD65B25B5D1D}" type="slidenum">
              <a:rPr lang="pt-BR" smtClean="0"/>
              <a:t>‹nº›</a:t>
            </a:fld>
            <a:endParaRPr lang="pt-BR"/>
          </a:p>
        </p:txBody>
      </p:sp>
    </p:spTree>
    <p:extLst>
      <p:ext uri="{BB962C8B-B14F-4D97-AF65-F5344CB8AC3E}">
        <p14:creationId xmlns:p14="http://schemas.microsoft.com/office/powerpoint/2010/main" val="2818444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951159B8-9A6E-498F-91B2-EE35907C9DD1}" type="datetime1">
              <a:rPr lang="pt-BR" smtClean="0"/>
              <a:t>12/05/2023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4C6A3C5-0F43-4D59-A72B-AD65B25B5D1D}" type="slidenum">
              <a:rPr lang="pt-BR" smtClean="0"/>
              <a:t>‹nº›</a:t>
            </a:fld>
            <a:endParaRPr lang="pt-BR"/>
          </a:p>
        </p:txBody>
      </p:sp>
    </p:spTree>
    <p:extLst>
      <p:ext uri="{BB962C8B-B14F-4D97-AF65-F5344CB8AC3E}">
        <p14:creationId xmlns:p14="http://schemas.microsoft.com/office/powerpoint/2010/main" val="1351533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82005A9C-F107-412D-8E60-ADAE521C3CD0}" type="datetime1">
              <a:rPr lang="pt-BR" smtClean="0"/>
              <a:t>12/05/2023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4C6A3C5-0F43-4D59-A72B-AD65B25B5D1D}" type="slidenum">
              <a:rPr lang="pt-BR" smtClean="0"/>
              <a:t>‹nº›</a:t>
            </a:fld>
            <a:endParaRPr lang="pt-BR"/>
          </a:p>
        </p:txBody>
      </p:sp>
    </p:spTree>
    <p:extLst>
      <p:ext uri="{BB962C8B-B14F-4D97-AF65-F5344CB8AC3E}">
        <p14:creationId xmlns:p14="http://schemas.microsoft.com/office/powerpoint/2010/main" val="2039330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0B2AE6-07A8-485A-924B-2FEDA4954B94}" type="datetime1">
              <a:rPr lang="pt-BR" smtClean="0"/>
              <a:t>12/05/2023</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6A3C5-0F43-4D59-A72B-AD65B25B5D1D}" type="slidenum">
              <a:rPr lang="pt-BR" smtClean="0"/>
              <a:t>‹nº›</a:t>
            </a:fld>
            <a:endParaRPr lang="pt-BR"/>
          </a:p>
        </p:txBody>
      </p:sp>
    </p:spTree>
    <p:extLst>
      <p:ext uri="{BB962C8B-B14F-4D97-AF65-F5344CB8AC3E}">
        <p14:creationId xmlns:p14="http://schemas.microsoft.com/office/powerpoint/2010/main" val="754979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ctrTitle"/>
          </p:nvPr>
        </p:nvSpPr>
        <p:spPr>
          <a:xfrm>
            <a:off x="990600" y="1676400"/>
            <a:ext cx="7924800" cy="3886200"/>
          </a:xfrm>
        </p:spPr>
        <p:txBody>
          <a:bodyPr/>
          <a:lstStyle/>
          <a:p>
            <a:r>
              <a:rPr lang="pt-BR" sz="3200" b="1" dirty="0">
                <a:solidFill>
                  <a:schemeClr val="tx1"/>
                </a:solidFill>
                <a:cs typeface="Times New Roman" charset="0"/>
              </a:rPr>
              <a:t>ÁREAS TÍPICAS DAS EMPRESAS NO BRASIL:</a:t>
            </a:r>
            <a:br>
              <a:rPr lang="pt-BR" sz="3200" b="1" dirty="0">
                <a:solidFill>
                  <a:schemeClr val="tx1"/>
                </a:solidFill>
                <a:cs typeface="Times New Roman" charset="0"/>
              </a:rPr>
            </a:br>
            <a:r>
              <a:rPr lang="pt-BR" sz="3200" b="1" dirty="0">
                <a:solidFill>
                  <a:schemeClr val="tx1"/>
                </a:solidFill>
                <a:cs typeface="Times New Roman" charset="0"/>
              </a:rPr>
              <a:t>estrutura das organizações</a:t>
            </a:r>
            <a:endParaRPr lang="pt-PT" sz="3200" b="1" u="sng" dirty="0">
              <a:solidFill>
                <a:schemeClr val="tx1"/>
              </a:solidFill>
              <a:latin typeface="Courier New" pitchFamily="49" charset="0"/>
              <a:cs typeface="Times New Roman" charset="0"/>
            </a:endParaRPr>
          </a:p>
        </p:txBody>
      </p:sp>
    </p:spTree>
    <p:extLst>
      <p:ext uri="{BB962C8B-B14F-4D97-AF65-F5344CB8AC3E}">
        <p14:creationId xmlns:p14="http://schemas.microsoft.com/office/powerpoint/2010/main" val="2555055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Finanças</a:t>
            </a:r>
            <a:endParaRPr lang="pt-PT" b="1">
              <a:solidFill>
                <a:schemeClr val="tx1"/>
              </a:solidFill>
            </a:endParaRPr>
          </a:p>
        </p:txBody>
      </p:sp>
      <p:sp>
        <p:nvSpPr>
          <p:cNvPr id="132099" name="Rectangle 3"/>
          <p:cNvSpPr>
            <a:spLocks noGrp="1" noChangeArrowheads="1"/>
          </p:cNvSpPr>
          <p:nvPr>
            <p:ph type="body" idx="1"/>
          </p:nvPr>
        </p:nvSpPr>
        <p:spPr>
          <a:xfrm>
            <a:off x="1676400" y="2133600"/>
            <a:ext cx="6858000" cy="4343400"/>
          </a:xfrm>
        </p:spPr>
        <p:txBody>
          <a:bodyPr/>
          <a:lstStyle/>
          <a:p>
            <a:pPr algn="just"/>
            <a:r>
              <a:rPr lang="pt-PT" sz="2800" u="sng">
                <a:cs typeface="Courier New" pitchFamily="49" charset="0"/>
              </a:rPr>
              <a:t>Funções do controller</a:t>
            </a:r>
          </a:p>
          <a:p>
            <a:pPr algn="just"/>
            <a:endParaRPr lang="pt-PT" sz="2800" u="sng">
              <a:cs typeface="Courier New" pitchFamily="49" charset="0"/>
            </a:endParaRPr>
          </a:p>
          <a:p>
            <a:pPr lvl="1" algn="just"/>
            <a:r>
              <a:rPr lang="pt-BR" sz="2800" i="1">
                <a:cs typeface="Courier New" pitchFamily="49" charset="0"/>
              </a:rPr>
              <a:t>responsável pelas atividades contábeis da empresa;</a:t>
            </a:r>
            <a:endParaRPr lang="pt-BR" sz="2800" i="1">
              <a:cs typeface="Times New Roman" charset="0"/>
            </a:endParaRPr>
          </a:p>
          <a:p>
            <a:pPr lvl="1" algn="just"/>
            <a:r>
              <a:rPr lang="pt-BR" sz="2800" i="1">
                <a:cs typeface="Courier New" pitchFamily="49" charset="0"/>
              </a:rPr>
              <a:t>enfoque mais interno;</a:t>
            </a:r>
            <a:endParaRPr lang="pt-BR" sz="2800" i="1">
              <a:cs typeface="Times New Roman" charset="0"/>
            </a:endParaRPr>
          </a:p>
          <a:p>
            <a:pPr lvl="1" algn="just"/>
            <a:r>
              <a:rPr lang="pt-BR" sz="2800" i="1">
                <a:cs typeface="Courier New" pitchFamily="49" charset="0"/>
              </a:rPr>
              <a:t>constantemente preocupado com a rentabilidade; e</a:t>
            </a:r>
            <a:endParaRPr lang="pt-BR" sz="2800" i="1">
              <a:cs typeface="Times New Roman" charset="0"/>
            </a:endParaRPr>
          </a:p>
          <a:p>
            <a:pPr lvl="1" algn="just"/>
            <a:r>
              <a:rPr lang="pt-BR" sz="2800" i="1">
                <a:cs typeface="Courier New" pitchFamily="49" charset="0"/>
              </a:rPr>
              <a:t>desenvolve funções de assessoramento.</a:t>
            </a:r>
            <a:endParaRPr lang="pt-PT" sz="2800" i="1">
              <a:cs typeface="Courier New" pitchFamily="49" charset="0"/>
            </a:endParaRPr>
          </a:p>
        </p:txBody>
      </p:sp>
    </p:spTree>
    <p:extLst>
      <p:ext uri="{BB962C8B-B14F-4D97-AF65-F5344CB8AC3E}">
        <p14:creationId xmlns:p14="http://schemas.microsoft.com/office/powerpoint/2010/main" val="280368814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574467" name="Rectangle 3"/>
          <p:cNvSpPr>
            <a:spLocks noChangeArrowheads="1"/>
          </p:cNvSpPr>
          <p:nvPr/>
        </p:nvSpPr>
        <p:spPr bwMode="auto">
          <a:xfrm>
            <a:off x="1524000" y="2590800"/>
            <a:ext cx="68580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Clr>
                <a:schemeClr val="tx2"/>
              </a:buClr>
              <a:buSzPct val="75000"/>
              <a:buFont typeface="Wingdings" pitchFamily="2" charset="2"/>
              <a:buChar char="n"/>
            </a:pPr>
            <a:r>
              <a:rPr lang="pt-BR" sz="2800" i="1">
                <a:effectLst>
                  <a:outerShdw blurRad="38100" dist="38100" dir="2700000" algn="tl">
                    <a:srgbClr val="000000"/>
                  </a:outerShdw>
                </a:effectLst>
                <a:cs typeface="Courier New" pitchFamily="49" charset="0"/>
              </a:rPr>
              <a:t>4. Que cuidados devem ser tomados no atingimento dos objetivos da TI?  Mencione 2 ou 3 e os demais colegas irão falar sobre os restantes. Explique cada um desses cuidados.</a:t>
            </a:r>
            <a:endParaRPr lang="pt-BR" sz="2800" i="1">
              <a:effectLst>
                <a:outerShdw blurRad="38100" dist="38100" dir="2700000" algn="tl">
                  <a:srgbClr val="000000"/>
                </a:outerShdw>
              </a:effectLst>
              <a:ea typeface="Arial Unicode MS" pitchFamily="34" charset="-128"/>
              <a:cs typeface="Arial Unicode MS" pitchFamily="34" charset="-128"/>
            </a:endParaRPr>
          </a:p>
        </p:txBody>
      </p:sp>
    </p:spTree>
    <p:extLst>
      <p:ext uri="{BB962C8B-B14F-4D97-AF65-F5344CB8AC3E}">
        <p14:creationId xmlns:p14="http://schemas.microsoft.com/office/powerpoint/2010/main" val="6055443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575491" name="Rectangle 3"/>
          <p:cNvSpPr>
            <a:spLocks noChangeArrowheads="1"/>
          </p:cNvSpPr>
          <p:nvPr/>
        </p:nvSpPr>
        <p:spPr bwMode="auto">
          <a:xfrm>
            <a:off x="1524000" y="2286000"/>
            <a:ext cx="68580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Clr>
                <a:schemeClr val="tx2"/>
              </a:buClr>
              <a:buSzPct val="75000"/>
              <a:buFont typeface="Wingdings" pitchFamily="2" charset="2"/>
              <a:buChar char="n"/>
            </a:pPr>
            <a:r>
              <a:rPr lang="pt-BR" sz="2800" i="1">
                <a:effectLst>
                  <a:outerShdw blurRad="38100" dist="38100" dir="2700000" algn="tl">
                    <a:srgbClr val="000000"/>
                  </a:outerShdw>
                </a:effectLst>
                <a:cs typeface="Courier New" pitchFamily="49" charset="0"/>
              </a:rPr>
              <a:t>5. Hardware e seus dispositivos e periféricos; software e seus recursos; sistemas de telecomunicações; e gestão de dados e informações são ferramentas de...? E por que?</a:t>
            </a:r>
            <a:endParaRPr lang="pt-BR" sz="2800" i="1">
              <a:effectLst>
                <a:outerShdw blurRad="38100" dist="38100" dir="2700000" algn="tl">
                  <a:srgbClr val="000000"/>
                </a:outerShdw>
              </a:effectLst>
              <a:ea typeface="Arial Unicode MS" pitchFamily="34" charset="-128"/>
              <a:cs typeface="Arial Unicode MS" pitchFamily="34" charset="-128"/>
            </a:endParaRPr>
          </a:p>
          <a:p>
            <a:pPr marL="342900" indent="-342900" algn="just">
              <a:spcBef>
                <a:spcPct val="20000"/>
              </a:spcBef>
              <a:buClr>
                <a:schemeClr val="tx2"/>
              </a:buClr>
              <a:buSzPct val="75000"/>
              <a:buFont typeface="Wingdings" pitchFamily="2" charset="2"/>
              <a:buChar char="n"/>
            </a:pPr>
            <a:endParaRPr lang="pt-BR" sz="2800" i="1">
              <a:effectLst>
                <a:outerShdw blurRad="38100" dist="38100" dir="2700000" algn="tl">
                  <a:srgbClr val="000000"/>
                </a:outerShdw>
              </a:effectLst>
              <a:ea typeface="Arial Unicode MS" pitchFamily="34" charset="-128"/>
              <a:cs typeface="Arial Unicode MS" pitchFamily="34" charset="-128"/>
            </a:endParaRPr>
          </a:p>
          <a:p>
            <a:pPr marL="342900" indent="-342900" algn="just">
              <a:spcBef>
                <a:spcPct val="20000"/>
              </a:spcBef>
              <a:buClr>
                <a:schemeClr val="tx2"/>
              </a:buClr>
              <a:buSzPct val="75000"/>
              <a:buFont typeface="Wingdings" pitchFamily="2" charset="2"/>
              <a:buChar char="n"/>
            </a:pPr>
            <a:r>
              <a:rPr lang="pt-BR" sz="2800" i="1">
                <a:effectLst>
                  <a:outerShdw blurRad="38100" dist="38100" dir="2700000" algn="tl">
                    <a:srgbClr val="000000"/>
                  </a:outerShdw>
                </a:effectLst>
                <a:cs typeface="Courier New" pitchFamily="49" charset="0"/>
              </a:rPr>
              <a:t>6. Dê 3 fatores que tornam a gestão de TI realmente importante. Explique cada fator.</a:t>
            </a:r>
            <a:endParaRPr lang="pt-PT" sz="2800" i="1">
              <a:effectLst>
                <a:outerShdw blurRad="38100" dist="38100" dir="2700000" algn="tl">
                  <a:srgbClr val="000000"/>
                </a:outerShdw>
              </a:effectLst>
              <a:cs typeface="Courier New" pitchFamily="49" charset="0"/>
            </a:endParaRPr>
          </a:p>
        </p:txBody>
      </p:sp>
    </p:spTree>
    <p:extLst>
      <p:ext uri="{BB962C8B-B14F-4D97-AF65-F5344CB8AC3E}">
        <p14:creationId xmlns:p14="http://schemas.microsoft.com/office/powerpoint/2010/main" val="349846370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576515" name="Rectangle 3"/>
          <p:cNvSpPr>
            <a:spLocks noChangeArrowheads="1"/>
          </p:cNvSpPr>
          <p:nvPr/>
        </p:nvSpPr>
        <p:spPr bwMode="auto">
          <a:xfrm>
            <a:off x="1524000" y="2057400"/>
            <a:ext cx="68580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Clr>
                <a:schemeClr val="tx2"/>
              </a:buClr>
              <a:buSzPct val="75000"/>
              <a:buFont typeface="Wingdings" pitchFamily="2" charset="2"/>
              <a:buChar char="n"/>
            </a:pPr>
            <a:r>
              <a:rPr lang="pt-BR" sz="2800" i="1">
                <a:effectLst>
                  <a:outerShdw blurRad="38100" dist="38100" dir="2700000" algn="tl">
                    <a:srgbClr val="000000"/>
                  </a:outerShdw>
                </a:effectLst>
                <a:cs typeface="Courier New" pitchFamily="49" charset="0"/>
              </a:rPr>
              <a:t>7. Você acha que terá condições de abraçar a área de TI, tornando-se um especialista? Sim, não e porquê.</a:t>
            </a:r>
            <a:endParaRPr lang="pt-BR" sz="2800" i="1">
              <a:effectLst>
                <a:outerShdw blurRad="38100" dist="38100" dir="2700000" algn="tl">
                  <a:srgbClr val="000000"/>
                </a:outerShdw>
              </a:effectLst>
              <a:ea typeface="Arial Unicode MS" pitchFamily="34" charset="-128"/>
              <a:cs typeface="Arial Unicode MS" pitchFamily="34" charset="-128"/>
            </a:endParaRPr>
          </a:p>
          <a:p>
            <a:pPr marL="342900" indent="-342900" algn="just">
              <a:spcBef>
                <a:spcPct val="20000"/>
              </a:spcBef>
              <a:buClr>
                <a:schemeClr val="tx2"/>
              </a:buClr>
              <a:buSzPct val="75000"/>
              <a:buFont typeface="Wingdings" pitchFamily="2" charset="2"/>
              <a:buChar char="n"/>
            </a:pPr>
            <a:endParaRPr lang="pt-BR" sz="2800" i="1">
              <a:effectLst>
                <a:outerShdw blurRad="38100" dist="38100" dir="2700000" algn="tl">
                  <a:srgbClr val="000000"/>
                </a:outerShdw>
              </a:effectLst>
              <a:ea typeface="Arial Unicode MS" pitchFamily="34" charset="-128"/>
              <a:cs typeface="Arial Unicode MS" pitchFamily="34" charset="-128"/>
            </a:endParaRPr>
          </a:p>
          <a:p>
            <a:pPr marL="342900" indent="-342900" algn="just">
              <a:spcBef>
                <a:spcPct val="20000"/>
              </a:spcBef>
              <a:buClr>
                <a:schemeClr val="tx2"/>
              </a:buClr>
              <a:buSzPct val="75000"/>
              <a:buFont typeface="Wingdings" pitchFamily="2" charset="2"/>
              <a:buChar char="n"/>
            </a:pPr>
            <a:r>
              <a:rPr lang="pt-BR" sz="2800" i="1">
                <a:effectLst>
                  <a:outerShdw blurRad="38100" dist="38100" dir="2700000" algn="tl">
                    <a:srgbClr val="000000"/>
                  </a:outerShdw>
                </a:effectLst>
                <a:cs typeface="Courier New" pitchFamily="49" charset="0"/>
              </a:rPr>
              <a:t>8. Você poderá ser (ou pode ser) comandante de um negócio ou uma pessoa empreendedora, então coloque seu ponto de vista com relação ao nível de conhecimento que você deveria ter sobre TI.</a:t>
            </a:r>
            <a:endParaRPr lang="pt-PT" sz="2800" i="1">
              <a:effectLst>
                <a:outerShdw blurRad="38100" dist="38100" dir="2700000" algn="tl">
                  <a:srgbClr val="000000"/>
                </a:outerShdw>
              </a:effectLst>
              <a:cs typeface="Courier New" pitchFamily="49" charset="0"/>
            </a:endParaRPr>
          </a:p>
        </p:txBody>
      </p:sp>
    </p:spTree>
    <p:extLst>
      <p:ext uri="{BB962C8B-B14F-4D97-AF65-F5344CB8AC3E}">
        <p14:creationId xmlns:p14="http://schemas.microsoft.com/office/powerpoint/2010/main" val="258462366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577539" name="Rectangle 3"/>
          <p:cNvSpPr>
            <a:spLocks noChangeArrowheads="1"/>
          </p:cNvSpPr>
          <p:nvPr/>
        </p:nvSpPr>
        <p:spPr bwMode="auto">
          <a:xfrm>
            <a:off x="1524000" y="2286000"/>
            <a:ext cx="68580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Clr>
                <a:schemeClr val="tx2"/>
              </a:buClr>
              <a:buSzPct val="75000"/>
              <a:buFont typeface="Wingdings" pitchFamily="2" charset="2"/>
              <a:buChar char="n"/>
            </a:pPr>
            <a:r>
              <a:rPr lang="pt-BR" sz="2800" i="1">
                <a:effectLst>
                  <a:outerShdw blurRad="38100" dist="38100" dir="2700000" algn="tl">
                    <a:srgbClr val="000000"/>
                  </a:outerShdw>
                </a:effectLst>
                <a:cs typeface="Courier New" pitchFamily="49" charset="0"/>
              </a:rPr>
              <a:t>9. Você acha correto entender TI como despesa e não como investimento? Sim, não e porquê.</a:t>
            </a:r>
            <a:endParaRPr lang="pt-BR" sz="2800" i="1">
              <a:effectLst>
                <a:outerShdw blurRad="38100" dist="38100" dir="2700000" algn="tl">
                  <a:srgbClr val="000000"/>
                </a:outerShdw>
              </a:effectLst>
              <a:ea typeface="Arial Unicode MS" pitchFamily="34" charset="-128"/>
              <a:cs typeface="Arial Unicode MS" pitchFamily="34" charset="-128"/>
            </a:endParaRPr>
          </a:p>
          <a:p>
            <a:pPr marL="342900" indent="-342900" algn="just">
              <a:spcBef>
                <a:spcPct val="20000"/>
              </a:spcBef>
              <a:buClr>
                <a:schemeClr val="tx2"/>
              </a:buClr>
              <a:buSzPct val="75000"/>
              <a:buFont typeface="Wingdings" pitchFamily="2" charset="2"/>
              <a:buChar char="n"/>
            </a:pPr>
            <a:endParaRPr lang="pt-BR" sz="2800" i="1">
              <a:effectLst>
                <a:outerShdw blurRad="38100" dist="38100" dir="2700000" algn="tl">
                  <a:srgbClr val="000000"/>
                </a:outerShdw>
              </a:effectLst>
              <a:ea typeface="Arial Unicode MS" pitchFamily="34" charset="-128"/>
              <a:cs typeface="Arial Unicode MS" pitchFamily="34" charset="-128"/>
            </a:endParaRPr>
          </a:p>
          <a:p>
            <a:pPr marL="342900" indent="-342900" algn="just">
              <a:spcBef>
                <a:spcPct val="20000"/>
              </a:spcBef>
              <a:buClr>
                <a:schemeClr val="tx2"/>
              </a:buClr>
              <a:buSzPct val="75000"/>
              <a:buFont typeface="Wingdings" pitchFamily="2" charset="2"/>
              <a:buChar char="n"/>
            </a:pPr>
            <a:r>
              <a:rPr lang="pt-BR" sz="2800" i="1">
                <a:effectLst>
                  <a:outerShdw blurRad="38100" dist="38100" dir="2700000" algn="tl">
                    <a:srgbClr val="000000"/>
                  </a:outerShdw>
                </a:effectLst>
                <a:cs typeface="Courier New" pitchFamily="49" charset="0"/>
              </a:rPr>
              <a:t>10. Qual será o futuro próximo de TI nas empresas brasileiras (pequenas, médias e de grande porte)? Justifique a sua resposta.</a:t>
            </a:r>
            <a:endParaRPr lang="pt-PT" sz="2800" i="1">
              <a:effectLst>
                <a:outerShdw blurRad="38100" dist="38100" dir="2700000" algn="tl">
                  <a:srgbClr val="000000"/>
                </a:outerShdw>
              </a:effectLst>
              <a:cs typeface="Courier New" pitchFamily="49" charset="0"/>
            </a:endParaRPr>
          </a:p>
        </p:txBody>
      </p:sp>
    </p:spTree>
    <p:extLst>
      <p:ext uri="{BB962C8B-B14F-4D97-AF65-F5344CB8AC3E}">
        <p14:creationId xmlns:p14="http://schemas.microsoft.com/office/powerpoint/2010/main" val="110840311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205827" name="Rectangle 3"/>
          <p:cNvSpPr>
            <a:spLocks noGrp="1" noChangeArrowheads="1"/>
          </p:cNvSpPr>
          <p:nvPr>
            <p:ph type="body" idx="1"/>
          </p:nvPr>
        </p:nvSpPr>
        <p:spPr>
          <a:xfrm>
            <a:off x="1524000" y="1905000"/>
            <a:ext cx="6858000" cy="4267200"/>
          </a:xfrm>
        </p:spPr>
        <p:txBody>
          <a:bodyPr/>
          <a:lstStyle/>
          <a:p>
            <a:pPr algn="just"/>
            <a:r>
              <a:rPr lang="pt-BR" u="sng">
                <a:cs typeface="Courier New" pitchFamily="49" charset="0"/>
              </a:rPr>
              <a:t>Concluindo...</a:t>
            </a:r>
            <a:endParaRPr lang="pt-PT" u="sng">
              <a:cs typeface="Courier New" pitchFamily="49" charset="0"/>
            </a:endParaRPr>
          </a:p>
        </p:txBody>
      </p:sp>
    </p:spTree>
    <p:extLst>
      <p:ext uri="{BB962C8B-B14F-4D97-AF65-F5344CB8AC3E}">
        <p14:creationId xmlns:p14="http://schemas.microsoft.com/office/powerpoint/2010/main" val="286155209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r>
              <a:rPr lang="pt-BR" b="1">
                <a:solidFill>
                  <a:schemeClr val="tx1"/>
                </a:solidFill>
              </a:rPr>
              <a:t>Concluindo...</a:t>
            </a:r>
            <a:endParaRPr lang="pt-PT" b="1">
              <a:solidFill>
                <a:schemeClr val="tx1"/>
              </a:solidFill>
            </a:endParaRPr>
          </a:p>
        </p:txBody>
      </p:sp>
      <p:pic>
        <p:nvPicPr>
          <p:cNvPr id="206851" name="Picture 3" descr="C:\Program Files\Common Files\Microsoft Shared\Clipart\cagcat50\PE01561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2133600"/>
            <a:ext cx="5035550" cy="3341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9423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Finanças</a:t>
            </a:r>
            <a:endParaRPr lang="pt-PT" b="1">
              <a:solidFill>
                <a:schemeClr val="tx1"/>
              </a:solidFill>
            </a:endParaRPr>
          </a:p>
        </p:txBody>
      </p:sp>
      <p:sp>
        <p:nvSpPr>
          <p:cNvPr id="133123" name="Rectangle 3"/>
          <p:cNvSpPr>
            <a:spLocks noGrp="1" noChangeArrowheads="1"/>
          </p:cNvSpPr>
          <p:nvPr>
            <p:ph type="body" idx="1"/>
          </p:nvPr>
        </p:nvSpPr>
        <p:spPr>
          <a:xfrm>
            <a:off x="1676400" y="2286000"/>
            <a:ext cx="6858000" cy="4267200"/>
          </a:xfrm>
        </p:spPr>
        <p:txBody>
          <a:bodyPr/>
          <a:lstStyle/>
          <a:p>
            <a:pPr algn="just"/>
            <a:r>
              <a:rPr lang="pt-PT" u="sng">
                <a:cs typeface="Courier New" pitchFamily="49" charset="0"/>
              </a:rPr>
              <a:t>Presença dos típicos profissionais</a:t>
            </a:r>
          </a:p>
          <a:p>
            <a:pPr algn="just"/>
            <a:endParaRPr lang="pt-PT" u="sng">
              <a:cs typeface="Courier New" pitchFamily="49" charset="0"/>
            </a:endParaRPr>
          </a:p>
          <a:p>
            <a:pPr lvl="1" algn="just"/>
            <a:r>
              <a:rPr lang="pt-BR" sz="2800" b="1" i="1">
                <a:cs typeface="Courier New" pitchFamily="49" charset="0"/>
              </a:rPr>
              <a:t>Pequenas empresas</a:t>
            </a:r>
            <a:r>
              <a:rPr lang="pt-BR" sz="2800" i="1">
                <a:cs typeface="Courier New" pitchFamily="49" charset="0"/>
              </a:rPr>
              <a:t>: </a:t>
            </a:r>
            <a:r>
              <a:rPr lang="pt-PT" sz="2800" i="1">
                <a:cs typeface="Courier New" pitchFamily="49" charset="0"/>
              </a:rPr>
              <a:t>próprio empresário, empreendedor ou um dos sócios  é quem comanda a função financeira</a:t>
            </a:r>
            <a:r>
              <a:rPr lang="pt-BR" sz="2800" i="1">
                <a:cs typeface="Courier New" pitchFamily="49" charset="0"/>
              </a:rPr>
              <a:t>. (Não existe uma área específica para isso, fazendo este o papel de tesoureiro e controller).</a:t>
            </a:r>
          </a:p>
        </p:txBody>
      </p:sp>
    </p:spTree>
    <p:extLst>
      <p:ext uri="{BB962C8B-B14F-4D97-AF65-F5344CB8AC3E}">
        <p14:creationId xmlns:p14="http://schemas.microsoft.com/office/powerpoint/2010/main" val="3094766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Finanças</a:t>
            </a:r>
            <a:endParaRPr lang="pt-PT" b="1">
              <a:solidFill>
                <a:schemeClr val="tx1"/>
              </a:solidFill>
            </a:endParaRPr>
          </a:p>
        </p:txBody>
      </p:sp>
      <p:sp>
        <p:nvSpPr>
          <p:cNvPr id="134147" name="Rectangle 3"/>
          <p:cNvSpPr>
            <a:spLocks noGrp="1" noChangeArrowheads="1"/>
          </p:cNvSpPr>
          <p:nvPr>
            <p:ph type="body" idx="1"/>
          </p:nvPr>
        </p:nvSpPr>
        <p:spPr>
          <a:xfrm>
            <a:off x="1676400" y="2286000"/>
            <a:ext cx="6858000" cy="4267200"/>
          </a:xfrm>
        </p:spPr>
        <p:txBody>
          <a:bodyPr/>
          <a:lstStyle/>
          <a:p>
            <a:pPr algn="just"/>
            <a:r>
              <a:rPr lang="pt-PT" u="sng">
                <a:cs typeface="Courier New" pitchFamily="49" charset="0"/>
              </a:rPr>
              <a:t>Presença dos profissionais típicos </a:t>
            </a:r>
          </a:p>
          <a:p>
            <a:pPr algn="just">
              <a:buFont typeface="Wingdings" pitchFamily="2" charset="2"/>
              <a:buNone/>
            </a:pPr>
            <a:endParaRPr lang="pt-PT" u="sng">
              <a:cs typeface="Courier New" pitchFamily="49" charset="0"/>
            </a:endParaRPr>
          </a:p>
          <a:p>
            <a:pPr lvl="1" algn="just"/>
            <a:r>
              <a:rPr lang="pt-BR" sz="2800" b="1" i="1">
                <a:cs typeface="Courier New" pitchFamily="49" charset="0"/>
              </a:rPr>
              <a:t>Grandes empresas</a:t>
            </a:r>
            <a:r>
              <a:rPr lang="pt-BR" sz="2800" i="1">
                <a:cs typeface="Courier New" pitchFamily="49" charset="0"/>
              </a:rPr>
              <a:t>: </a:t>
            </a:r>
            <a:r>
              <a:rPr lang="pt-PT" sz="2800" i="1">
                <a:cs typeface="Courier New" pitchFamily="49" charset="0"/>
              </a:rPr>
              <a:t>possuem tanto o tesoureiro como o controller, o que não pode ser considerado um exagero devido a irrelevância de suas diferentes funções</a:t>
            </a:r>
            <a:r>
              <a:rPr lang="pt-BR" sz="2800" i="1">
                <a:cs typeface="Courier New" pitchFamily="49" charset="0"/>
              </a:rPr>
              <a:t>.</a:t>
            </a:r>
          </a:p>
        </p:txBody>
      </p:sp>
    </p:spTree>
    <p:extLst>
      <p:ext uri="{BB962C8B-B14F-4D97-AF65-F5344CB8AC3E}">
        <p14:creationId xmlns:p14="http://schemas.microsoft.com/office/powerpoint/2010/main" val="2292564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Finanças</a:t>
            </a:r>
            <a:endParaRPr lang="pt-PT" b="1">
              <a:solidFill>
                <a:schemeClr val="tx1"/>
              </a:solidFill>
            </a:endParaRPr>
          </a:p>
        </p:txBody>
      </p:sp>
      <p:sp>
        <p:nvSpPr>
          <p:cNvPr id="135171" name="Rectangle 3"/>
          <p:cNvSpPr>
            <a:spLocks noGrp="1" noChangeArrowheads="1"/>
          </p:cNvSpPr>
          <p:nvPr>
            <p:ph type="body" idx="1"/>
          </p:nvPr>
        </p:nvSpPr>
        <p:spPr>
          <a:xfrm>
            <a:off x="1524000" y="1905000"/>
            <a:ext cx="6858000" cy="4267200"/>
          </a:xfrm>
        </p:spPr>
        <p:txBody>
          <a:bodyPr/>
          <a:lstStyle/>
          <a:p>
            <a:pPr algn="just">
              <a:lnSpc>
                <a:spcPct val="90000"/>
              </a:lnSpc>
            </a:pPr>
            <a:r>
              <a:rPr lang="pt-BR" u="sng">
                <a:cs typeface="Courier New" pitchFamily="49" charset="0"/>
              </a:rPr>
              <a:t>Razões que fazem do trabalho de um gestor financeiro algo interessante e desafiador, segundo Myers e Brealey (1992)</a:t>
            </a:r>
            <a:r>
              <a:rPr lang="pt-BR" u="sng">
                <a:latin typeface="Courier New" pitchFamily="49" charset="0"/>
                <a:cs typeface="Courier New" pitchFamily="49" charset="0"/>
              </a:rPr>
              <a:t> </a:t>
            </a:r>
            <a:endParaRPr lang="pt-PT" u="sng">
              <a:cs typeface="Courier New" pitchFamily="49" charset="0"/>
            </a:endParaRPr>
          </a:p>
          <a:p>
            <a:pPr algn="just">
              <a:lnSpc>
                <a:spcPct val="90000"/>
              </a:lnSpc>
              <a:buFont typeface="Wingdings" pitchFamily="2" charset="2"/>
              <a:buNone/>
            </a:pPr>
            <a:endParaRPr lang="pt-PT" u="sng">
              <a:cs typeface="Courier New" pitchFamily="49" charset="0"/>
            </a:endParaRPr>
          </a:p>
          <a:p>
            <a:pPr lvl="1" algn="just">
              <a:lnSpc>
                <a:spcPct val="90000"/>
              </a:lnSpc>
            </a:pPr>
            <a:r>
              <a:rPr lang="pt-PT" sz="2800" i="1">
                <a:cs typeface="Courier New" pitchFamily="49" charset="0"/>
              </a:rPr>
              <a:t>A importância do Mercado de Capitais;</a:t>
            </a:r>
          </a:p>
          <a:p>
            <a:pPr lvl="1" algn="just">
              <a:lnSpc>
                <a:spcPct val="90000"/>
              </a:lnSpc>
            </a:pPr>
            <a:r>
              <a:rPr lang="pt-PT" sz="2800" i="1">
                <a:cs typeface="Courier New" pitchFamily="49" charset="0"/>
              </a:rPr>
              <a:t>Compreensão do valor;</a:t>
            </a:r>
          </a:p>
          <a:p>
            <a:pPr lvl="1" algn="just">
              <a:lnSpc>
                <a:spcPct val="90000"/>
              </a:lnSpc>
            </a:pPr>
            <a:r>
              <a:rPr lang="pt-PT" sz="2800" i="1">
                <a:cs typeface="Courier New" pitchFamily="49" charset="0"/>
              </a:rPr>
              <a:t>Tempo e incerteza; e</a:t>
            </a:r>
          </a:p>
          <a:p>
            <a:pPr lvl="1" algn="just">
              <a:lnSpc>
                <a:spcPct val="90000"/>
              </a:lnSpc>
            </a:pPr>
            <a:r>
              <a:rPr lang="pt-PT" sz="2800" i="1">
                <a:cs typeface="Courier New" pitchFamily="49" charset="0"/>
              </a:rPr>
              <a:t>Compreender pessoas.</a:t>
            </a:r>
            <a:endParaRPr lang="pt-BR" sz="2800" i="1">
              <a:cs typeface="Courier New" pitchFamily="49" charset="0"/>
            </a:endParaRPr>
          </a:p>
        </p:txBody>
      </p:sp>
    </p:spTree>
    <p:extLst>
      <p:ext uri="{BB962C8B-B14F-4D97-AF65-F5344CB8AC3E}">
        <p14:creationId xmlns:p14="http://schemas.microsoft.com/office/powerpoint/2010/main" val="4083377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Finanças</a:t>
            </a:r>
            <a:endParaRPr lang="pt-PT" b="1">
              <a:solidFill>
                <a:schemeClr val="tx1"/>
              </a:solidFill>
            </a:endParaRPr>
          </a:p>
        </p:txBody>
      </p:sp>
      <p:sp>
        <p:nvSpPr>
          <p:cNvPr id="136195" name="Rectangle 3"/>
          <p:cNvSpPr>
            <a:spLocks noGrp="1" noChangeArrowheads="1"/>
          </p:cNvSpPr>
          <p:nvPr>
            <p:ph type="body" idx="1"/>
          </p:nvPr>
        </p:nvSpPr>
        <p:spPr>
          <a:xfrm>
            <a:off x="1524000" y="1905000"/>
            <a:ext cx="6858000" cy="4267200"/>
          </a:xfrm>
        </p:spPr>
        <p:txBody>
          <a:bodyPr/>
          <a:lstStyle/>
          <a:p>
            <a:pPr algn="just"/>
            <a:r>
              <a:rPr lang="pt-BR" u="sng">
                <a:cs typeface="Courier New" pitchFamily="49" charset="0"/>
              </a:rPr>
              <a:t>Na teoria das organizações</a:t>
            </a:r>
            <a:endParaRPr lang="pt-PT" u="sng">
              <a:cs typeface="Courier New" pitchFamily="49" charset="0"/>
            </a:endParaRPr>
          </a:p>
          <a:p>
            <a:pPr algn="just">
              <a:buFont typeface="Wingdings" pitchFamily="2" charset="2"/>
              <a:buNone/>
            </a:pPr>
            <a:endParaRPr lang="pt-PT" u="sng">
              <a:cs typeface="Courier New" pitchFamily="49" charset="0"/>
            </a:endParaRPr>
          </a:p>
          <a:p>
            <a:pPr lvl="1" algn="just"/>
            <a:r>
              <a:rPr lang="pt-PT" sz="2800">
                <a:cs typeface="Courier New" pitchFamily="49" charset="0"/>
              </a:rPr>
              <a:t>Exemplo</a:t>
            </a:r>
          </a:p>
          <a:p>
            <a:pPr lvl="2" algn="just"/>
            <a:r>
              <a:rPr lang="pt-PT" sz="2400" i="1">
                <a:cs typeface="Courier New" pitchFamily="49" charset="0"/>
              </a:rPr>
              <a:t>Abertura de uma marcenaria de “fundo de quintal”.</a:t>
            </a:r>
          </a:p>
          <a:p>
            <a:pPr lvl="3" algn="just"/>
            <a:r>
              <a:rPr lang="pt-BR" sz="2000" i="1">
                <a:cs typeface="Courier New" pitchFamily="49" charset="0"/>
              </a:rPr>
              <a:t>Apoio familiar;</a:t>
            </a:r>
          </a:p>
          <a:p>
            <a:pPr lvl="3" algn="just"/>
            <a:r>
              <a:rPr lang="pt-BR" sz="2000" i="1">
                <a:cs typeface="Courier New" pitchFamily="49" charset="0"/>
              </a:rPr>
              <a:t>Empresa cresce;</a:t>
            </a:r>
          </a:p>
          <a:p>
            <a:pPr lvl="3" algn="just"/>
            <a:r>
              <a:rPr lang="pt-BR" sz="2000" i="1">
                <a:cs typeface="Courier New" pitchFamily="49" charset="0"/>
              </a:rPr>
              <a:t>Necessidade de mais funcionários; e</a:t>
            </a:r>
          </a:p>
          <a:p>
            <a:pPr lvl="3" algn="just"/>
            <a:r>
              <a:rPr lang="pt-BR" sz="2000" i="1">
                <a:cs typeface="Courier New" pitchFamily="49" charset="0"/>
              </a:rPr>
              <a:t>Necessidade de uma área específica para as finanças.</a:t>
            </a:r>
          </a:p>
        </p:txBody>
      </p:sp>
    </p:spTree>
    <p:extLst>
      <p:ext uri="{BB962C8B-B14F-4D97-AF65-F5344CB8AC3E}">
        <p14:creationId xmlns:p14="http://schemas.microsoft.com/office/powerpoint/2010/main" val="1071469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Finanças</a:t>
            </a:r>
            <a:endParaRPr lang="pt-PT" b="1">
              <a:solidFill>
                <a:schemeClr val="tx1"/>
              </a:solidFill>
            </a:endParaRPr>
          </a:p>
        </p:txBody>
      </p:sp>
      <p:sp>
        <p:nvSpPr>
          <p:cNvPr id="137219" name="Rectangle 3"/>
          <p:cNvSpPr>
            <a:spLocks noGrp="1" noChangeArrowheads="1"/>
          </p:cNvSpPr>
          <p:nvPr>
            <p:ph type="body" idx="1"/>
          </p:nvPr>
        </p:nvSpPr>
        <p:spPr>
          <a:xfrm>
            <a:off x="1524000" y="1905000"/>
            <a:ext cx="6858000" cy="4267200"/>
          </a:xfrm>
        </p:spPr>
        <p:txBody>
          <a:bodyPr/>
          <a:lstStyle/>
          <a:p>
            <a:pPr algn="just"/>
            <a:r>
              <a:rPr lang="pt-BR" u="sng">
                <a:cs typeface="Courier New" pitchFamily="49" charset="0"/>
              </a:rPr>
              <a:t>Nova concepção</a:t>
            </a:r>
            <a:endParaRPr lang="pt-PT" u="sng">
              <a:cs typeface="Courier New" pitchFamily="49" charset="0"/>
            </a:endParaRPr>
          </a:p>
          <a:p>
            <a:pPr algn="just">
              <a:buFont typeface="Wingdings" pitchFamily="2" charset="2"/>
              <a:buNone/>
            </a:pPr>
            <a:endParaRPr lang="pt-PT" u="sng">
              <a:cs typeface="Courier New" pitchFamily="49" charset="0"/>
            </a:endParaRPr>
          </a:p>
          <a:p>
            <a:pPr lvl="1" algn="just"/>
            <a:r>
              <a:rPr lang="pt-PT" sz="2800" i="1">
                <a:cs typeface="Courier New" pitchFamily="49" charset="0"/>
              </a:rPr>
              <a:t>A importãncia de se saber analisar “números” neste contexto de mundialização; e</a:t>
            </a:r>
          </a:p>
          <a:p>
            <a:pPr lvl="1" algn="just"/>
            <a:r>
              <a:rPr lang="pt-PT" sz="2800" i="1">
                <a:cs typeface="Courier New" pitchFamily="49" charset="0"/>
              </a:rPr>
              <a:t>Número de companhias norte-americanas que tem investido em outros países, como o Brasil.</a:t>
            </a:r>
            <a:endParaRPr lang="pt-BR" sz="2800" i="1">
              <a:cs typeface="Courier New" pitchFamily="49" charset="0"/>
            </a:endParaRPr>
          </a:p>
        </p:txBody>
      </p:sp>
    </p:spTree>
    <p:extLst>
      <p:ext uri="{BB962C8B-B14F-4D97-AF65-F5344CB8AC3E}">
        <p14:creationId xmlns:p14="http://schemas.microsoft.com/office/powerpoint/2010/main" val="3084279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Finanças</a:t>
            </a:r>
            <a:endParaRPr lang="pt-PT" b="1">
              <a:solidFill>
                <a:schemeClr val="tx1"/>
              </a:solidFill>
            </a:endParaRPr>
          </a:p>
        </p:txBody>
      </p:sp>
      <p:sp>
        <p:nvSpPr>
          <p:cNvPr id="138243" name="Rectangle 3"/>
          <p:cNvSpPr>
            <a:spLocks noGrp="1" noChangeArrowheads="1"/>
          </p:cNvSpPr>
          <p:nvPr>
            <p:ph type="body" idx="1"/>
          </p:nvPr>
        </p:nvSpPr>
        <p:spPr>
          <a:xfrm>
            <a:off x="1524000" y="1905000"/>
            <a:ext cx="6858000" cy="4267200"/>
          </a:xfrm>
        </p:spPr>
        <p:txBody>
          <a:bodyPr/>
          <a:lstStyle/>
          <a:p>
            <a:pPr algn="just"/>
            <a:r>
              <a:rPr lang="pt-BR" u="sng">
                <a:cs typeface="Courier New" pitchFamily="49" charset="0"/>
              </a:rPr>
              <a:t>Área fundamental para empresas do séc. 21</a:t>
            </a:r>
            <a:endParaRPr lang="pt-PT" u="sng">
              <a:cs typeface="Courier New" pitchFamily="49" charset="0"/>
            </a:endParaRPr>
          </a:p>
          <a:p>
            <a:pPr algn="just">
              <a:buFont typeface="Wingdings" pitchFamily="2" charset="2"/>
              <a:buNone/>
            </a:pPr>
            <a:endParaRPr lang="pt-PT" u="sng">
              <a:cs typeface="Courier New" pitchFamily="49" charset="0"/>
            </a:endParaRPr>
          </a:p>
          <a:p>
            <a:pPr lvl="1" algn="just">
              <a:buFont typeface="Wingdings" pitchFamily="2" charset="2"/>
              <a:buNone/>
            </a:pPr>
            <a:r>
              <a:rPr lang="pt-PT" sz="2800" i="1">
                <a:cs typeface="Courier New" pitchFamily="49" charset="0"/>
              </a:rPr>
              <a:t>“Sabemos bastante acerca do valor dos ativos, mas não sabemos muito sobre as decisões que fazem aumentar esse valor”. (MYERS e BREALEY, 1992).</a:t>
            </a:r>
            <a:endParaRPr lang="pt-BR" sz="2800" i="1">
              <a:cs typeface="Courier New" pitchFamily="49" charset="0"/>
            </a:endParaRPr>
          </a:p>
        </p:txBody>
      </p:sp>
    </p:spTree>
    <p:extLst>
      <p:ext uri="{BB962C8B-B14F-4D97-AF65-F5344CB8AC3E}">
        <p14:creationId xmlns:p14="http://schemas.microsoft.com/office/powerpoint/2010/main" val="4272486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Finanças</a:t>
            </a:r>
            <a:endParaRPr lang="pt-PT" b="1">
              <a:solidFill>
                <a:schemeClr val="tx1"/>
              </a:solidFill>
            </a:endParaRPr>
          </a:p>
        </p:txBody>
      </p:sp>
      <p:sp>
        <p:nvSpPr>
          <p:cNvPr id="139267" name="Rectangle 3"/>
          <p:cNvSpPr>
            <a:spLocks noGrp="1" noChangeArrowheads="1"/>
          </p:cNvSpPr>
          <p:nvPr>
            <p:ph type="body" idx="1"/>
          </p:nvPr>
        </p:nvSpPr>
        <p:spPr>
          <a:xfrm>
            <a:off x="1524000" y="1905000"/>
            <a:ext cx="6858000" cy="4267200"/>
          </a:xfrm>
        </p:spPr>
        <p:txBody>
          <a:bodyPr/>
          <a:lstStyle/>
          <a:p>
            <a:pPr algn="just"/>
            <a:r>
              <a:rPr lang="pt-BR" u="sng" dirty="0">
                <a:cs typeface="Courier New" pitchFamily="49" charset="0"/>
              </a:rPr>
              <a:t>Concluindo...</a:t>
            </a:r>
          </a:p>
          <a:p>
            <a:pPr algn="just"/>
            <a:r>
              <a:rPr lang="pt-BR" u="sng" dirty="0">
                <a:cs typeface="Courier New" pitchFamily="49" charset="0"/>
              </a:rPr>
              <a:t>QUAIS OS CONHECIMENTOS DE ECONOMIA SÃO NECESSÁRIOS PARA SER UM ADMINISTRADOR FINANCEIRO?</a:t>
            </a:r>
          </a:p>
          <a:p>
            <a:pPr lvl="1" algn="just"/>
            <a:r>
              <a:rPr lang="pt-BR" u="sng" dirty="0">
                <a:cs typeface="Courier New" pitchFamily="49" charset="0"/>
              </a:rPr>
              <a:t>Microeconomia???</a:t>
            </a:r>
          </a:p>
          <a:p>
            <a:pPr lvl="1" algn="just"/>
            <a:r>
              <a:rPr lang="pt-BR" u="sng" dirty="0">
                <a:cs typeface="Courier New" pitchFamily="49" charset="0"/>
              </a:rPr>
              <a:t>Macroeconomia???</a:t>
            </a:r>
          </a:p>
          <a:p>
            <a:pPr algn="just"/>
            <a:endParaRPr lang="pt-PT" u="sng" dirty="0">
              <a:cs typeface="Courier New" pitchFamily="49" charset="0"/>
            </a:endParaRPr>
          </a:p>
        </p:txBody>
      </p:sp>
    </p:spTree>
    <p:extLst>
      <p:ext uri="{BB962C8B-B14F-4D97-AF65-F5344CB8AC3E}">
        <p14:creationId xmlns:p14="http://schemas.microsoft.com/office/powerpoint/2010/main" val="3592714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ChangeArrowheads="1"/>
          </p:cNvSpPr>
          <p:nvPr>
            <p:ph type="title"/>
          </p:nvPr>
        </p:nvSpPr>
        <p:spPr>
          <a:xfrm>
            <a:off x="1066800" y="457200"/>
            <a:ext cx="7772400" cy="1447800"/>
          </a:xfrm>
        </p:spPr>
        <p:txBody>
          <a:bodyPr/>
          <a:lstStyle/>
          <a:p>
            <a:r>
              <a:rPr lang="pt-BR" b="1">
                <a:solidFill>
                  <a:schemeClr val="tx1"/>
                </a:solidFill>
                <a:cs typeface="Courier New" pitchFamily="49" charset="0"/>
              </a:rPr>
              <a:t>Finanças</a:t>
            </a:r>
            <a:endParaRPr lang="pt-PT" b="1">
              <a:solidFill>
                <a:schemeClr val="tx1"/>
              </a:solidFill>
            </a:endParaRPr>
          </a:p>
        </p:txBody>
      </p:sp>
      <p:sp>
        <p:nvSpPr>
          <p:cNvPr id="619523" name="Rectangle 3"/>
          <p:cNvSpPr>
            <a:spLocks noGrp="1" noChangeArrowheads="1"/>
          </p:cNvSpPr>
          <p:nvPr>
            <p:ph type="body" idx="1"/>
          </p:nvPr>
        </p:nvSpPr>
        <p:spPr>
          <a:xfrm>
            <a:off x="1600200" y="1752600"/>
            <a:ext cx="7010400" cy="4572000"/>
          </a:xfrm>
        </p:spPr>
        <p:txBody>
          <a:bodyPr/>
          <a:lstStyle/>
          <a:p>
            <a:pPr algn="just"/>
            <a:r>
              <a:rPr lang="pt-PT" sz="2800" i="1">
                <a:cs typeface="Courier New" pitchFamily="49" charset="0"/>
              </a:rPr>
              <a:t>A Empresa Regioni que entrou em processo de completa reestruturação organizacional recebeu do gerente financeiro a proposta de que na nova estrutura a auditoria financeira seria subordinada a ele e não mais ao presidente da organização, que segundo ele não sabia nada de finanças. </a:t>
            </a:r>
          </a:p>
          <a:p>
            <a:pPr algn="just"/>
            <a:r>
              <a:rPr lang="pt-PT" sz="2800" i="1">
                <a:cs typeface="Courier New" pitchFamily="49" charset="0"/>
              </a:rPr>
              <a:t>Na posição de presidente, o que você faria neste caso? Aprovaria ou não? Porquê?</a:t>
            </a:r>
            <a:endParaRPr lang="pt-BR" sz="2800" i="1">
              <a:cs typeface="Courier New" pitchFamily="49" charset="0"/>
            </a:endParaRPr>
          </a:p>
        </p:txBody>
      </p:sp>
    </p:spTree>
    <p:extLst>
      <p:ext uri="{BB962C8B-B14F-4D97-AF65-F5344CB8AC3E}">
        <p14:creationId xmlns:p14="http://schemas.microsoft.com/office/powerpoint/2010/main" val="3409473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Gestão de pessoas</a:t>
            </a:r>
            <a:endParaRPr lang="pt-PT" b="1">
              <a:solidFill>
                <a:schemeClr val="tx1"/>
              </a:solidFill>
            </a:endParaRPr>
          </a:p>
        </p:txBody>
      </p:sp>
      <p:sp>
        <p:nvSpPr>
          <p:cNvPr id="140291" name="Rectangle 3"/>
          <p:cNvSpPr>
            <a:spLocks noGrp="1" noChangeArrowheads="1"/>
          </p:cNvSpPr>
          <p:nvPr>
            <p:ph type="body" idx="1"/>
          </p:nvPr>
        </p:nvSpPr>
        <p:spPr>
          <a:xfrm>
            <a:off x="1447800" y="2667000"/>
            <a:ext cx="6934200" cy="3276600"/>
          </a:xfrm>
        </p:spPr>
        <p:txBody>
          <a:bodyPr/>
          <a:lstStyle/>
          <a:p>
            <a:pPr lvl="1" algn="just"/>
            <a:r>
              <a:rPr lang="pt-PT" sz="2800" i="1">
                <a:cs typeface="Courier New" pitchFamily="49" charset="0"/>
              </a:rPr>
              <a:t>Meados da década de 70 – surge uma nova ideologia com enfâse na necessidade de um conhecimento amplo da organização.</a:t>
            </a:r>
          </a:p>
          <a:p>
            <a:pPr lvl="2" algn="just"/>
            <a:r>
              <a:rPr lang="pt-BR" sz="2400" i="1">
                <a:cs typeface="Courier New" pitchFamily="49" charset="0"/>
              </a:rPr>
              <a:t>Legislação trabalhista; e</a:t>
            </a:r>
          </a:p>
          <a:p>
            <a:pPr lvl="2" algn="just"/>
            <a:r>
              <a:rPr lang="pt-BR" sz="2400" i="1">
                <a:cs typeface="Courier New" pitchFamily="49" charset="0"/>
              </a:rPr>
              <a:t>Criação do Ministério do Trabalho.</a:t>
            </a:r>
          </a:p>
        </p:txBody>
      </p:sp>
    </p:spTree>
    <p:extLst>
      <p:ext uri="{BB962C8B-B14F-4D97-AF65-F5344CB8AC3E}">
        <p14:creationId xmlns:p14="http://schemas.microsoft.com/office/powerpoint/2010/main" val="1711290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Áreas típicas das empresas no Brasil</a:t>
            </a:r>
            <a:endParaRPr lang="pt-PT" b="1">
              <a:solidFill>
                <a:schemeClr val="tx1"/>
              </a:solidFill>
            </a:endParaRPr>
          </a:p>
        </p:txBody>
      </p:sp>
      <p:sp>
        <p:nvSpPr>
          <p:cNvPr id="123907" name="Rectangle 3"/>
          <p:cNvSpPr>
            <a:spLocks noGrp="1" noChangeArrowheads="1"/>
          </p:cNvSpPr>
          <p:nvPr>
            <p:ph type="body" idx="1"/>
          </p:nvPr>
        </p:nvSpPr>
        <p:spPr>
          <a:xfrm>
            <a:off x="1219200" y="2133600"/>
            <a:ext cx="6858000" cy="4267200"/>
          </a:xfrm>
        </p:spPr>
        <p:txBody>
          <a:bodyPr/>
          <a:lstStyle/>
          <a:p>
            <a:pPr lvl="1" algn="just"/>
            <a:r>
              <a:rPr lang="pt-PT" sz="2800" b="1" i="1">
                <a:cs typeface="Courier New" pitchFamily="49" charset="0"/>
              </a:rPr>
              <a:t>“Sendo a organização composta por diversas áreas que juntas ditam a sua vida, não é difícil compreender que o bom funcionamento destas áreas é fundamental. Para tanto elas devem ser coordenadas e controladas, numa perfeita harmonia sendo necessário que se entenda suas respectivas importâncias”. (Araujo, 2004).</a:t>
            </a:r>
            <a:endParaRPr lang="pt-BR" sz="2800" i="1">
              <a:cs typeface="Courier New" pitchFamily="49" charset="0"/>
            </a:endParaRPr>
          </a:p>
        </p:txBody>
      </p:sp>
    </p:spTree>
    <p:extLst>
      <p:ext uri="{BB962C8B-B14F-4D97-AF65-F5344CB8AC3E}">
        <p14:creationId xmlns:p14="http://schemas.microsoft.com/office/powerpoint/2010/main" val="813496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Gestão de pessoas</a:t>
            </a:r>
            <a:endParaRPr lang="pt-PT" b="1">
              <a:solidFill>
                <a:schemeClr val="tx1"/>
              </a:solidFill>
            </a:endParaRPr>
          </a:p>
        </p:txBody>
      </p:sp>
      <p:sp>
        <p:nvSpPr>
          <p:cNvPr id="141315" name="Rectangle 3"/>
          <p:cNvSpPr>
            <a:spLocks noGrp="1" noChangeArrowheads="1"/>
          </p:cNvSpPr>
          <p:nvPr>
            <p:ph type="body" idx="1"/>
          </p:nvPr>
        </p:nvSpPr>
        <p:spPr>
          <a:xfrm>
            <a:off x="1447800" y="2133600"/>
            <a:ext cx="6934200" cy="3810000"/>
          </a:xfrm>
        </p:spPr>
        <p:txBody>
          <a:bodyPr/>
          <a:lstStyle/>
          <a:p>
            <a:pPr lvl="1" algn="just">
              <a:buFont typeface="Wingdings" pitchFamily="2" charset="2"/>
              <a:buNone/>
            </a:pPr>
            <a:r>
              <a:rPr lang="pt-PT" sz="2400" i="1">
                <a:cs typeface="Courier New" pitchFamily="49" charset="0"/>
              </a:rPr>
              <a:t>“compreende o processo gerencial de identificação e análise das necessidades organizacionais de gestão de pessoas e o conseqüente desenvolvimento de políticas, programas, sistemas e atividades que satisfaçam essas necessidades em curto, médio e longo prazo, tendo em vista assegurar a realização das estratégias do negócio, dos objetivos da empresa e de sua continuidade sob condições de mudanças”. (Zouain, 2001).</a:t>
            </a:r>
            <a:endParaRPr lang="pt-BR" sz="2400" i="1">
              <a:cs typeface="Courier New" pitchFamily="49" charset="0"/>
            </a:endParaRPr>
          </a:p>
        </p:txBody>
      </p:sp>
    </p:spTree>
    <p:extLst>
      <p:ext uri="{BB962C8B-B14F-4D97-AF65-F5344CB8AC3E}">
        <p14:creationId xmlns:p14="http://schemas.microsoft.com/office/powerpoint/2010/main" val="3996333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1066800" y="457200"/>
            <a:ext cx="7772400" cy="1447800"/>
          </a:xfrm>
        </p:spPr>
        <p:txBody>
          <a:bodyPr/>
          <a:lstStyle/>
          <a:p>
            <a:r>
              <a:rPr lang="pt-BR" b="1">
                <a:solidFill>
                  <a:schemeClr val="tx1"/>
                </a:solidFill>
                <a:cs typeface="Courier New" pitchFamily="49" charset="0"/>
              </a:rPr>
              <a:t>Gestão de pessoas</a:t>
            </a:r>
            <a:endParaRPr lang="pt-PT" b="1">
              <a:solidFill>
                <a:schemeClr val="tx1"/>
              </a:solidFill>
            </a:endParaRPr>
          </a:p>
        </p:txBody>
      </p:sp>
      <p:sp>
        <p:nvSpPr>
          <p:cNvPr id="142339" name="Rectangle 3"/>
          <p:cNvSpPr>
            <a:spLocks noGrp="1" noChangeArrowheads="1"/>
          </p:cNvSpPr>
          <p:nvPr>
            <p:ph type="body" idx="1"/>
          </p:nvPr>
        </p:nvSpPr>
        <p:spPr>
          <a:xfrm>
            <a:off x="1600200" y="2209800"/>
            <a:ext cx="6858000" cy="4267200"/>
          </a:xfrm>
        </p:spPr>
        <p:txBody>
          <a:bodyPr/>
          <a:lstStyle/>
          <a:p>
            <a:pPr algn="just"/>
            <a:r>
              <a:rPr lang="pt-PT" u="sng">
                <a:cs typeface="Courier New" pitchFamily="49" charset="0"/>
              </a:rPr>
              <a:t>Característica</a:t>
            </a:r>
          </a:p>
          <a:p>
            <a:pPr algn="just">
              <a:buFont typeface="Wingdings" pitchFamily="2" charset="2"/>
              <a:buNone/>
            </a:pPr>
            <a:endParaRPr lang="pt-PT" u="sng">
              <a:cs typeface="Courier New" pitchFamily="49" charset="0"/>
            </a:endParaRPr>
          </a:p>
          <a:p>
            <a:pPr lvl="1" algn="just"/>
            <a:r>
              <a:rPr lang="pt-PT" sz="2800" i="1">
                <a:cs typeface="Courier New" pitchFamily="49" charset="0"/>
              </a:rPr>
              <a:t>Considerada área interdisciplinar por abranger assuntos das mais variadas áreas de conhecimento e que afetam a organização como um todo.</a:t>
            </a:r>
            <a:endParaRPr lang="pt-BR" sz="2800" i="1">
              <a:cs typeface="Courier New" pitchFamily="49" charset="0"/>
            </a:endParaRPr>
          </a:p>
        </p:txBody>
      </p:sp>
    </p:spTree>
    <p:extLst>
      <p:ext uri="{BB962C8B-B14F-4D97-AF65-F5344CB8AC3E}">
        <p14:creationId xmlns:p14="http://schemas.microsoft.com/office/powerpoint/2010/main" val="3434290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Gestão de pessoas</a:t>
            </a:r>
            <a:endParaRPr lang="pt-PT" b="1">
              <a:solidFill>
                <a:schemeClr val="tx1"/>
              </a:solidFill>
            </a:endParaRPr>
          </a:p>
        </p:txBody>
      </p:sp>
      <p:sp>
        <p:nvSpPr>
          <p:cNvPr id="143363" name="Rectangle 3"/>
          <p:cNvSpPr>
            <a:spLocks noGrp="1" noChangeArrowheads="1"/>
          </p:cNvSpPr>
          <p:nvPr>
            <p:ph type="body" idx="1"/>
          </p:nvPr>
        </p:nvSpPr>
        <p:spPr>
          <a:xfrm>
            <a:off x="1676400" y="2057400"/>
            <a:ext cx="6858000" cy="4267200"/>
          </a:xfrm>
        </p:spPr>
        <p:txBody>
          <a:bodyPr/>
          <a:lstStyle/>
          <a:p>
            <a:pPr algn="just"/>
            <a:r>
              <a:rPr lang="pt-PT" u="sng">
                <a:cs typeface="Courier New" pitchFamily="49" charset="0"/>
              </a:rPr>
              <a:t>Classificação das atividades de Gestão de pessoas, segundo Gil (2001)</a:t>
            </a:r>
          </a:p>
          <a:p>
            <a:pPr algn="just"/>
            <a:endParaRPr lang="pt-PT" sz="2800">
              <a:cs typeface="Courier New" pitchFamily="49" charset="0"/>
            </a:endParaRPr>
          </a:p>
          <a:p>
            <a:pPr lvl="1" algn="just"/>
            <a:r>
              <a:rPr lang="pt-BR" sz="2800" b="1" i="1">
                <a:cs typeface="Courier New" pitchFamily="49" charset="0"/>
              </a:rPr>
              <a:t>Suprimento ou Agregação</a:t>
            </a:r>
          </a:p>
          <a:p>
            <a:pPr lvl="2" algn="just"/>
            <a:r>
              <a:rPr lang="pt-BR" sz="2400" i="1">
                <a:cs typeface="Courier New" pitchFamily="49" charset="0"/>
              </a:rPr>
              <a:t>Identificação das necessidades de pessoal;</a:t>
            </a:r>
          </a:p>
          <a:p>
            <a:pPr lvl="2" algn="just"/>
            <a:r>
              <a:rPr lang="pt-BR" sz="2400" i="1">
                <a:cs typeface="Courier New" pitchFamily="49" charset="0"/>
              </a:rPr>
              <a:t>Pesquisa de mercado de gestão de pessoas;</a:t>
            </a:r>
          </a:p>
          <a:p>
            <a:pPr lvl="2" algn="just"/>
            <a:r>
              <a:rPr lang="pt-BR" sz="2400" i="1">
                <a:cs typeface="Courier New" pitchFamily="49" charset="0"/>
              </a:rPr>
              <a:t>Recrutamento (inclui fontes recentes de recrutamento); e</a:t>
            </a:r>
          </a:p>
          <a:p>
            <a:pPr lvl="2" algn="just"/>
            <a:r>
              <a:rPr lang="pt-BR" sz="2400" i="1">
                <a:cs typeface="Courier New" pitchFamily="49" charset="0"/>
              </a:rPr>
              <a:t>Seleção.</a:t>
            </a:r>
          </a:p>
        </p:txBody>
      </p:sp>
    </p:spTree>
    <p:extLst>
      <p:ext uri="{BB962C8B-B14F-4D97-AF65-F5344CB8AC3E}">
        <p14:creationId xmlns:p14="http://schemas.microsoft.com/office/powerpoint/2010/main" val="1832735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Gestão de pessoas</a:t>
            </a:r>
            <a:endParaRPr lang="pt-PT" b="1">
              <a:solidFill>
                <a:schemeClr val="tx1"/>
              </a:solidFill>
            </a:endParaRPr>
          </a:p>
        </p:txBody>
      </p:sp>
      <p:sp>
        <p:nvSpPr>
          <p:cNvPr id="144387" name="Rectangle 3"/>
          <p:cNvSpPr>
            <a:spLocks noGrp="1" noChangeArrowheads="1"/>
          </p:cNvSpPr>
          <p:nvPr>
            <p:ph type="body" idx="1"/>
          </p:nvPr>
        </p:nvSpPr>
        <p:spPr>
          <a:xfrm>
            <a:off x="1676400" y="2057400"/>
            <a:ext cx="6858000" cy="4267200"/>
          </a:xfrm>
        </p:spPr>
        <p:txBody>
          <a:bodyPr/>
          <a:lstStyle/>
          <a:p>
            <a:pPr algn="just">
              <a:lnSpc>
                <a:spcPct val="90000"/>
              </a:lnSpc>
            </a:pPr>
            <a:r>
              <a:rPr lang="pt-PT" u="sng">
                <a:cs typeface="Courier New" pitchFamily="49" charset="0"/>
              </a:rPr>
              <a:t>Classificação das atividades de Gestão de pessoas, segundo Gil (2001)</a:t>
            </a:r>
          </a:p>
          <a:p>
            <a:pPr algn="just">
              <a:lnSpc>
                <a:spcPct val="90000"/>
              </a:lnSpc>
            </a:pPr>
            <a:endParaRPr lang="pt-PT" sz="2800">
              <a:cs typeface="Courier New" pitchFamily="49" charset="0"/>
            </a:endParaRPr>
          </a:p>
          <a:p>
            <a:pPr lvl="1" algn="just">
              <a:lnSpc>
                <a:spcPct val="90000"/>
              </a:lnSpc>
            </a:pPr>
            <a:r>
              <a:rPr lang="pt-BR" sz="2800" b="1" i="1">
                <a:cs typeface="Courier New" pitchFamily="49" charset="0"/>
              </a:rPr>
              <a:t>Aplicação</a:t>
            </a:r>
          </a:p>
          <a:p>
            <a:pPr lvl="2" algn="just">
              <a:lnSpc>
                <a:spcPct val="90000"/>
              </a:lnSpc>
            </a:pPr>
            <a:r>
              <a:rPr lang="pt-BR" sz="2400" i="1">
                <a:cs typeface="Courier New" pitchFamily="49" charset="0"/>
              </a:rPr>
              <a:t>Análise e descrição de cargos (exigindo flexibilização e não “engessamento” dos cargos); e</a:t>
            </a:r>
            <a:endParaRPr lang="pt-BR" sz="2400" i="1">
              <a:cs typeface="Times New Roman" charset="0"/>
            </a:endParaRPr>
          </a:p>
          <a:p>
            <a:pPr lvl="2" algn="just">
              <a:lnSpc>
                <a:spcPct val="90000"/>
              </a:lnSpc>
            </a:pPr>
            <a:r>
              <a:rPr lang="pt-BR" sz="2400" i="1">
                <a:cs typeface="Courier New" pitchFamily="49" charset="0"/>
              </a:rPr>
              <a:t>Planejamento e alocação interna das pessoas da organização (inclui ação conjunta com as unidades envolvidas).</a:t>
            </a:r>
          </a:p>
        </p:txBody>
      </p:sp>
    </p:spTree>
    <p:extLst>
      <p:ext uri="{BB962C8B-B14F-4D97-AF65-F5344CB8AC3E}">
        <p14:creationId xmlns:p14="http://schemas.microsoft.com/office/powerpoint/2010/main" val="3747793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Gestão de pessoas</a:t>
            </a:r>
            <a:endParaRPr lang="pt-PT" b="1">
              <a:solidFill>
                <a:schemeClr val="tx1"/>
              </a:solidFill>
            </a:endParaRPr>
          </a:p>
        </p:txBody>
      </p:sp>
      <p:sp>
        <p:nvSpPr>
          <p:cNvPr id="145411" name="Rectangle 3"/>
          <p:cNvSpPr>
            <a:spLocks noGrp="1" noChangeArrowheads="1"/>
          </p:cNvSpPr>
          <p:nvPr>
            <p:ph type="body" idx="1"/>
          </p:nvPr>
        </p:nvSpPr>
        <p:spPr>
          <a:xfrm>
            <a:off x="1676400" y="1981200"/>
            <a:ext cx="6858000" cy="4267200"/>
          </a:xfrm>
        </p:spPr>
        <p:txBody>
          <a:bodyPr/>
          <a:lstStyle/>
          <a:p>
            <a:pPr algn="just">
              <a:lnSpc>
                <a:spcPct val="90000"/>
              </a:lnSpc>
            </a:pPr>
            <a:r>
              <a:rPr lang="pt-PT" u="sng">
                <a:cs typeface="Courier New" pitchFamily="49" charset="0"/>
              </a:rPr>
              <a:t>Classificação das atividades de Gestão de pessoas, segundo Gil (2001)</a:t>
            </a:r>
          </a:p>
          <a:p>
            <a:pPr algn="just">
              <a:lnSpc>
                <a:spcPct val="90000"/>
              </a:lnSpc>
            </a:pPr>
            <a:endParaRPr lang="pt-PT" sz="2800">
              <a:cs typeface="Courier New" pitchFamily="49" charset="0"/>
            </a:endParaRPr>
          </a:p>
          <a:p>
            <a:pPr lvl="1" algn="just">
              <a:lnSpc>
                <a:spcPct val="90000"/>
              </a:lnSpc>
            </a:pPr>
            <a:r>
              <a:rPr lang="pt-BR" sz="2800" b="1" i="1">
                <a:cs typeface="Courier New" pitchFamily="49" charset="0"/>
              </a:rPr>
              <a:t>Compensação ou Manutenção</a:t>
            </a:r>
          </a:p>
          <a:p>
            <a:pPr lvl="2" algn="just">
              <a:lnSpc>
                <a:spcPct val="90000"/>
              </a:lnSpc>
            </a:pPr>
            <a:r>
              <a:rPr lang="pt-BR" sz="2400" i="1">
                <a:cs typeface="Courier New" pitchFamily="49" charset="0"/>
              </a:rPr>
              <a:t>Salários;</a:t>
            </a:r>
            <a:endParaRPr lang="pt-BR" sz="2400" i="1">
              <a:cs typeface="Times New Roman" charset="0"/>
            </a:endParaRPr>
          </a:p>
          <a:p>
            <a:pPr lvl="2" algn="just">
              <a:lnSpc>
                <a:spcPct val="90000"/>
              </a:lnSpc>
            </a:pPr>
            <a:r>
              <a:rPr lang="pt-BR" sz="2400" i="1">
                <a:cs typeface="Courier New" pitchFamily="49" charset="0"/>
              </a:rPr>
              <a:t>Benefícios;</a:t>
            </a:r>
            <a:endParaRPr lang="pt-BR" sz="2400" i="1">
              <a:cs typeface="Times New Roman" charset="0"/>
            </a:endParaRPr>
          </a:p>
          <a:p>
            <a:pPr lvl="2" algn="just">
              <a:lnSpc>
                <a:spcPct val="90000"/>
              </a:lnSpc>
            </a:pPr>
            <a:r>
              <a:rPr lang="pt-BR" sz="2400" i="1">
                <a:cs typeface="Courier New" pitchFamily="49" charset="0"/>
              </a:rPr>
              <a:t>Carreiras;</a:t>
            </a:r>
            <a:endParaRPr lang="pt-BR" sz="2400" i="1">
              <a:cs typeface="Times New Roman" charset="0"/>
            </a:endParaRPr>
          </a:p>
          <a:p>
            <a:pPr lvl="2" algn="just">
              <a:lnSpc>
                <a:spcPct val="90000"/>
              </a:lnSpc>
            </a:pPr>
            <a:r>
              <a:rPr lang="pt-BR" sz="2400" i="1">
                <a:cs typeface="Courier New" pitchFamily="49" charset="0"/>
              </a:rPr>
              <a:t>Higiene e segurança no trabalho; e</a:t>
            </a:r>
            <a:endParaRPr lang="pt-BR" sz="2400" i="1">
              <a:cs typeface="Times New Roman" charset="0"/>
            </a:endParaRPr>
          </a:p>
          <a:p>
            <a:pPr lvl="2" algn="just">
              <a:lnSpc>
                <a:spcPct val="90000"/>
              </a:lnSpc>
            </a:pPr>
            <a:r>
              <a:rPr lang="pt-BR" sz="2400" i="1">
                <a:cs typeface="Courier New" pitchFamily="49" charset="0"/>
              </a:rPr>
              <a:t>Relações trabalhistas (inclui sindicatos).</a:t>
            </a:r>
          </a:p>
        </p:txBody>
      </p:sp>
    </p:spTree>
    <p:extLst>
      <p:ext uri="{BB962C8B-B14F-4D97-AF65-F5344CB8AC3E}">
        <p14:creationId xmlns:p14="http://schemas.microsoft.com/office/powerpoint/2010/main" val="2939743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Gestão de pessoas</a:t>
            </a:r>
            <a:endParaRPr lang="pt-PT" b="1">
              <a:solidFill>
                <a:schemeClr val="tx1"/>
              </a:solidFill>
            </a:endParaRPr>
          </a:p>
        </p:txBody>
      </p:sp>
      <p:sp>
        <p:nvSpPr>
          <p:cNvPr id="146435" name="Rectangle 3"/>
          <p:cNvSpPr>
            <a:spLocks noGrp="1" noChangeArrowheads="1"/>
          </p:cNvSpPr>
          <p:nvPr>
            <p:ph type="body" idx="1"/>
          </p:nvPr>
        </p:nvSpPr>
        <p:spPr>
          <a:xfrm>
            <a:off x="1371600" y="1981200"/>
            <a:ext cx="7239000" cy="4267200"/>
          </a:xfrm>
        </p:spPr>
        <p:txBody>
          <a:bodyPr/>
          <a:lstStyle/>
          <a:p>
            <a:pPr algn="just">
              <a:lnSpc>
                <a:spcPct val="90000"/>
              </a:lnSpc>
            </a:pPr>
            <a:r>
              <a:rPr lang="pt-PT" u="sng">
                <a:cs typeface="Courier New" pitchFamily="49" charset="0"/>
              </a:rPr>
              <a:t>Classificação das atividades de Gestão de pessoas, segundo Gil (2001)</a:t>
            </a:r>
          </a:p>
          <a:p>
            <a:pPr algn="just">
              <a:lnSpc>
                <a:spcPct val="90000"/>
              </a:lnSpc>
            </a:pPr>
            <a:endParaRPr lang="pt-PT" sz="2800">
              <a:cs typeface="Courier New" pitchFamily="49" charset="0"/>
            </a:endParaRPr>
          </a:p>
          <a:p>
            <a:pPr lvl="1" algn="just">
              <a:lnSpc>
                <a:spcPct val="90000"/>
              </a:lnSpc>
            </a:pPr>
            <a:r>
              <a:rPr lang="pt-BR" sz="2800" b="1" i="1">
                <a:cs typeface="Courier New" pitchFamily="49" charset="0"/>
              </a:rPr>
              <a:t>Desenvolvimento ou Capacitação</a:t>
            </a:r>
          </a:p>
          <a:p>
            <a:pPr lvl="2" algn="just">
              <a:lnSpc>
                <a:spcPct val="90000"/>
              </a:lnSpc>
            </a:pPr>
            <a:r>
              <a:rPr lang="pt-BR" sz="2400" i="1">
                <a:cs typeface="Courier New" pitchFamily="49" charset="0"/>
              </a:rPr>
              <a:t>Treinamento e desenvolvimento das pessoas da organização;</a:t>
            </a:r>
            <a:endParaRPr lang="pt-BR" sz="2400" i="1">
              <a:cs typeface="Times New Roman" charset="0"/>
            </a:endParaRPr>
          </a:p>
          <a:p>
            <a:pPr lvl="2" algn="just">
              <a:lnSpc>
                <a:spcPct val="90000"/>
              </a:lnSpc>
            </a:pPr>
            <a:r>
              <a:rPr lang="pt-BR" sz="2400" i="1">
                <a:cs typeface="Courier New" pitchFamily="49" charset="0"/>
              </a:rPr>
              <a:t>Desenvolvimento e mudança organizacional; e</a:t>
            </a:r>
            <a:endParaRPr lang="pt-BR" sz="2400" i="1">
              <a:cs typeface="Times New Roman" charset="0"/>
            </a:endParaRPr>
          </a:p>
          <a:p>
            <a:pPr lvl="2" algn="just">
              <a:lnSpc>
                <a:spcPct val="90000"/>
              </a:lnSpc>
            </a:pPr>
            <a:r>
              <a:rPr lang="pt-BR" sz="2400" i="1">
                <a:cs typeface="Courier New" pitchFamily="49" charset="0"/>
              </a:rPr>
              <a:t>ambas incluem necessário envolvimento das unidades todas na formatação do treinamento e desenvolvimento</a:t>
            </a:r>
            <a:r>
              <a:rPr lang="pt-PT" sz="2400" i="1">
                <a:cs typeface="Times New Roman" charset="0"/>
              </a:rPr>
              <a:t>.</a:t>
            </a:r>
            <a:endParaRPr lang="pt-BR" sz="2400" i="1">
              <a:cs typeface="Times New Roman" charset="0"/>
            </a:endParaRPr>
          </a:p>
        </p:txBody>
      </p:sp>
    </p:spTree>
    <p:extLst>
      <p:ext uri="{BB962C8B-B14F-4D97-AF65-F5344CB8AC3E}">
        <p14:creationId xmlns:p14="http://schemas.microsoft.com/office/powerpoint/2010/main" val="11620031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Gestão de pessoas</a:t>
            </a:r>
            <a:endParaRPr lang="pt-PT" b="1">
              <a:solidFill>
                <a:schemeClr val="tx1"/>
              </a:solidFill>
            </a:endParaRPr>
          </a:p>
        </p:txBody>
      </p:sp>
      <p:sp>
        <p:nvSpPr>
          <p:cNvPr id="147459" name="Rectangle 3"/>
          <p:cNvSpPr>
            <a:spLocks noGrp="1" noChangeArrowheads="1"/>
          </p:cNvSpPr>
          <p:nvPr>
            <p:ph type="body" idx="1"/>
          </p:nvPr>
        </p:nvSpPr>
        <p:spPr>
          <a:xfrm>
            <a:off x="1371600" y="1981200"/>
            <a:ext cx="7239000" cy="4267200"/>
          </a:xfrm>
        </p:spPr>
        <p:txBody>
          <a:bodyPr/>
          <a:lstStyle/>
          <a:p>
            <a:pPr algn="just">
              <a:lnSpc>
                <a:spcPct val="90000"/>
              </a:lnSpc>
            </a:pPr>
            <a:r>
              <a:rPr lang="pt-PT" u="sng">
                <a:cs typeface="Courier New" pitchFamily="49" charset="0"/>
              </a:rPr>
              <a:t>Classificação das atividades de Gestão de pessoas, segundo Gil (2001)</a:t>
            </a:r>
          </a:p>
          <a:p>
            <a:pPr algn="just">
              <a:lnSpc>
                <a:spcPct val="90000"/>
              </a:lnSpc>
            </a:pPr>
            <a:endParaRPr lang="pt-PT" sz="2800">
              <a:cs typeface="Courier New" pitchFamily="49" charset="0"/>
            </a:endParaRPr>
          </a:p>
          <a:p>
            <a:pPr lvl="1" algn="just">
              <a:lnSpc>
                <a:spcPct val="90000"/>
              </a:lnSpc>
            </a:pPr>
            <a:r>
              <a:rPr lang="pt-BR" sz="2800" b="1" i="1">
                <a:cs typeface="Courier New" pitchFamily="49" charset="0"/>
              </a:rPr>
              <a:t>Controle ou Monitoração</a:t>
            </a:r>
          </a:p>
          <a:p>
            <a:pPr lvl="2" algn="just">
              <a:lnSpc>
                <a:spcPct val="90000"/>
              </a:lnSpc>
            </a:pPr>
            <a:r>
              <a:rPr lang="pt-BR" sz="2400" i="1">
                <a:cs typeface="Courier New" pitchFamily="49" charset="0"/>
              </a:rPr>
              <a:t>Avaliação de desempenho;</a:t>
            </a:r>
            <a:endParaRPr lang="pt-BR" sz="2400" i="1">
              <a:cs typeface="Times New Roman" charset="0"/>
            </a:endParaRPr>
          </a:p>
          <a:p>
            <a:pPr lvl="2" algn="just">
              <a:lnSpc>
                <a:spcPct val="90000"/>
              </a:lnSpc>
            </a:pPr>
            <a:r>
              <a:rPr lang="pt-BR" sz="2400" i="1">
                <a:cs typeface="Courier New" pitchFamily="49" charset="0"/>
              </a:rPr>
              <a:t>Banco de dados;</a:t>
            </a:r>
            <a:endParaRPr lang="pt-BR" sz="2400" i="1">
              <a:cs typeface="Times New Roman" charset="0"/>
            </a:endParaRPr>
          </a:p>
          <a:p>
            <a:pPr lvl="2" algn="just">
              <a:lnSpc>
                <a:spcPct val="90000"/>
              </a:lnSpc>
            </a:pPr>
            <a:r>
              <a:rPr lang="pt-BR" sz="2400" i="1">
                <a:cs typeface="Courier New" pitchFamily="49" charset="0"/>
              </a:rPr>
              <a:t>Sistemas de informações gerenciais (específicos e genéricos, ou seja, sistemas gerenciais globais); e</a:t>
            </a:r>
            <a:endParaRPr lang="pt-BR" sz="2400" i="1">
              <a:cs typeface="Times New Roman" charset="0"/>
            </a:endParaRPr>
          </a:p>
          <a:p>
            <a:pPr lvl="2" algn="just">
              <a:lnSpc>
                <a:spcPct val="90000"/>
              </a:lnSpc>
            </a:pPr>
            <a:r>
              <a:rPr lang="pt-BR" sz="2400" i="1">
                <a:cs typeface="Courier New" pitchFamily="49" charset="0"/>
              </a:rPr>
              <a:t>Auditoria de gestão de pessoas</a:t>
            </a:r>
            <a:r>
              <a:rPr lang="pt-PT" sz="2400" i="1">
                <a:cs typeface="Times New Roman" charset="0"/>
              </a:rPr>
              <a:t>.</a:t>
            </a:r>
            <a:endParaRPr lang="pt-BR" sz="2400" i="1">
              <a:cs typeface="Times New Roman" charset="0"/>
            </a:endParaRPr>
          </a:p>
        </p:txBody>
      </p:sp>
    </p:spTree>
    <p:extLst>
      <p:ext uri="{BB962C8B-B14F-4D97-AF65-F5344CB8AC3E}">
        <p14:creationId xmlns:p14="http://schemas.microsoft.com/office/powerpoint/2010/main" val="35672446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Gestão de pessoas</a:t>
            </a:r>
            <a:endParaRPr lang="pt-PT" b="1">
              <a:solidFill>
                <a:schemeClr val="tx1"/>
              </a:solidFill>
            </a:endParaRPr>
          </a:p>
        </p:txBody>
      </p:sp>
      <p:sp>
        <p:nvSpPr>
          <p:cNvPr id="148483" name="Rectangle 3"/>
          <p:cNvSpPr>
            <a:spLocks noGrp="1" noChangeArrowheads="1"/>
          </p:cNvSpPr>
          <p:nvPr>
            <p:ph type="body" idx="1"/>
          </p:nvPr>
        </p:nvSpPr>
        <p:spPr>
          <a:xfrm>
            <a:off x="1676400" y="1828800"/>
            <a:ext cx="6858000" cy="4267200"/>
          </a:xfrm>
        </p:spPr>
        <p:txBody>
          <a:bodyPr/>
          <a:lstStyle/>
          <a:p>
            <a:pPr algn="just"/>
            <a:r>
              <a:rPr lang="pt-PT" u="sng">
                <a:cs typeface="Courier New" pitchFamily="49" charset="0"/>
              </a:rPr>
              <a:t>Perfil do profissional</a:t>
            </a:r>
          </a:p>
          <a:p>
            <a:pPr algn="just"/>
            <a:endParaRPr lang="pt-PT" u="sng">
              <a:cs typeface="Courier New" pitchFamily="49" charset="0"/>
            </a:endParaRPr>
          </a:p>
          <a:p>
            <a:pPr lvl="1" algn="just"/>
            <a:r>
              <a:rPr lang="pt-BR" sz="2800" i="1">
                <a:cs typeface="Courier New" pitchFamily="49" charset="0"/>
              </a:rPr>
              <a:t>Estar sempre atento as contingências;</a:t>
            </a:r>
          </a:p>
          <a:p>
            <a:pPr lvl="1" algn="just"/>
            <a:r>
              <a:rPr lang="pt-BR" sz="2800" i="1">
                <a:cs typeface="Courier New" pitchFamily="49" charset="0"/>
              </a:rPr>
              <a:t>Saber considerar a cultura organizacional em seus estudos; e</a:t>
            </a:r>
          </a:p>
          <a:p>
            <a:pPr lvl="1" algn="just"/>
            <a:r>
              <a:rPr lang="pt-BR" sz="2800" i="1">
                <a:cs typeface="Courier New" pitchFamily="49" charset="0"/>
              </a:rPr>
              <a:t>Ter exata dimensão do que lhe espera, seguindo o seu trabalho de forma competente.</a:t>
            </a:r>
          </a:p>
        </p:txBody>
      </p:sp>
    </p:spTree>
    <p:extLst>
      <p:ext uri="{BB962C8B-B14F-4D97-AF65-F5344CB8AC3E}">
        <p14:creationId xmlns:p14="http://schemas.microsoft.com/office/powerpoint/2010/main" val="3191417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1066800" y="457200"/>
            <a:ext cx="7772400" cy="1447800"/>
          </a:xfrm>
        </p:spPr>
        <p:txBody>
          <a:bodyPr/>
          <a:lstStyle/>
          <a:p>
            <a:r>
              <a:rPr lang="pt-BR" b="1">
                <a:solidFill>
                  <a:schemeClr val="tx1"/>
                </a:solidFill>
                <a:cs typeface="Courier New" pitchFamily="49" charset="0"/>
              </a:rPr>
              <a:t>Gestão de pessoas</a:t>
            </a:r>
            <a:endParaRPr lang="pt-PT" b="1">
              <a:solidFill>
                <a:schemeClr val="tx1"/>
              </a:solidFill>
            </a:endParaRPr>
          </a:p>
        </p:txBody>
      </p:sp>
      <p:sp>
        <p:nvSpPr>
          <p:cNvPr id="149507" name="Rectangle 3"/>
          <p:cNvSpPr>
            <a:spLocks noGrp="1" noChangeArrowheads="1"/>
          </p:cNvSpPr>
          <p:nvPr>
            <p:ph type="body" idx="1"/>
          </p:nvPr>
        </p:nvSpPr>
        <p:spPr>
          <a:xfrm>
            <a:off x="1524000" y="1828800"/>
            <a:ext cx="6858000" cy="4648200"/>
          </a:xfrm>
        </p:spPr>
        <p:txBody>
          <a:bodyPr/>
          <a:lstStyle/>
          <a:p>
            <a:pPr algn="just">
              <a:lnSpc>
                <a:spcPct val="90000"/>
              </a:lnSpc>
            </a:pPr>
            <a:r>
              <a:rPr lang="pt-BR" u="sng">
                <a:cs typeface="Courier New" pitchFamily="49" charset="0"/>
              </a:rPr>
              <a:t>Na teoria das organizações</a:t>
            </a:r>
          </a:p>
          <a:p>
            <a:pPr lvl="1" algn="just">
              <a:lnSpc>
                <a:spcPct val="90000"/>
              </a:lnSpc>
            </a:pPr>
            <a:r>
              <a:rPr lang="pt-PT" sz="2800" i="1">
                <a:cs typeface="Courier New" pitchFamily="49" charset="0"/>
              </a:rPr>
              <a:t>A partir da década de 50/60</a:t>
            </a:r>
          </a:p>
          <a:p>
            <a:pPr lvl="2" algn="just">
              <a:lnSpc>
                <a:spcPct val="90000"/>
              </a:lnSpc>
            </a:pPr>
            <a:r>
              <a:rPr lang="pt-PT" sz="2400" i="1">
                <a:cs typeface="Courier New" pitchFamily="49" charset="0"/>
              </a:rPr>
              <a:t>estudiosos começam a dedicar seus textos ao corpo funcional.</a:t>
            </a:r>
          </a:p>
          <a:p>
            <a:pPr lvl="3" algn="just">
              <a:lnSpc>
                <a:spcPct val="90000"/>
              </a:lnSpc>
            </a:pPr>
            <a:r>
              <a:rPr lang="pt-PT" sz="2000" b="1" i="1">
                <a:cs typeface="Courier New" pitchFamily="49" charset="0"/>
              </a:rPr>
              <a:t>Conflitos;</a:t>
            </a:r>
          </a:p>
          <a:p>
            <a:pPr lvl="3" algn="just">
              <a:lnSpc>
                <a:spcPct val="90000"/>
              </a:lnSpc>
            </a:pPr>
            <a:r>
              <a:rPr lang="pt-PT" sz="2000" b="1" i="1">
                <a:cs typeface="Courier New" pitchFamily="49" charset="0"/>
              </a:rPr>
              <a:t>Lideranças;</a:t>
            </a:r>
          </a:p>
          <a:p>
            <a:pPr lvl="3" algn="just">
              <a:lnSpc>
                <a:spcPct val="90000"/>
              </a:lnSpc>
            </a:pPr>
            <a:r>
              <a:rPr lang="pt-PT" sz="2000" b="1" i="1">
                <a:cs typeface="Courier New" pitchFamily="49" charset="0"/>
              </a:rPr>
              <a:t>Habilidades;</a:t>
            </a:r>
          </a:p>
          <a:p>
            <a:pPr lvl="3" algn="just">
              <a:lnSpc>
                <a:spcPct val="90000"/>
              </a:lnSpc>
            </a:pPr>
            <a:r>
              <a:rPr lang="pt-PT" sz="2000" b="1" i="1">
                <a:cs typeface="Courier New" pitchFamily="49" charset="0"/>
              </a:rPr>
              <a:t>Desenvolvimentos;</a:t>
            </a:r>
          </a:p>
          <a:p>
            <a:pPr lvl="3" algn="just">
              <a:lnSpc>
                <a:spcPct val="90000"/>
              </a:lnSpc>
            </a:pPr>
            <a:r>
              <a:rPr lang="pt-PT" sz="2000" b="1" i="1">
                <a:cs typeface="Courier New" pitchFamily="49" charset="0"/>
              </a:rPr>
              <a:t>Avaliações;</a:t>
            </a:r>
          </a:p>
          <a:p>
            <a:pPr lvl="3" algn="just">
              <a:lnSpc>
                <a:spcPct val="90000"/>
              </a:lnSpc>
            </a:pPr>
            <a:r>
              <a:rPr lang="pt-PT" sz="2000" b="1" i="1">
                <a:cs typeface="Courier New" pitchFamily="49" charset="0"/>
              </a:rPr>
              <a:t>Integração vertical, horizontal;</a:t>
            </a:r>
          </a:p>
          <a:p>
            <a:pPr lvl="3" algn="just">
              <a:lnSpc>
                <a:spcPct val="90000"/>
              </a:lnSpc>
            </a:pPr>
            <a:r>
              <a:rPr lang="pt-PT" sz="2000" b="1" i="1">
                <a:cs typeface="Courier New" pitchFamily="49" charset="0"/>
              </a:rPr>
              <a:t>Estilos de gerenciamento;</a:t>
            </a:r>
          </a:p>
          <a:p>
            <a:pPr lvl="3" algn="just">
              <a:lnSpc>
                <a:spcPct val="90000"/>
              </a:lnSpc>
            </a:pPr>
            <a:r>
              <a:rPr lang="pt-PT" sz="2000" b="1" i="1">
                <a:cs typeface="Courier New" pitchFamily="49" charset="0"/>
              </a:rPr>
              <a:t>Etc.</a:t>
            </a:r>
            <a:endParaRPr lang="pt-BR" sz="2000" b="1" i="1">
              <a:cs typeface="Courier New" pitchFamily="49" charset="0"/>
            </a:endParaRPr>
          </a:p>
        </p:txBody>
      </p:sp>
    </p:spTree>
    <p:extLst>
      <p:ext uri="{BB962C8B-B14F-4D97-AF65-F5344CB8AC3E}">
        <p14:creationId xmlns:p14="http://schemas.microsoft.com/office/powerpoint/2010/main" val="42144071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Gestão de pessoas</a:t>
            </a:r>
            <a:endParaRPr lang="pt-PT" b="1">
              <a:solidFill>
                <a:schemeClr val="tx1"/>
              </a:solidFill>
            </a:endParaRPr>
          </a:p>
        </p:txBody>
      </p:sp>
      <p:sp>
        <p:nvSpPr>
          <p:cNvPr id="150531" name="Rectangle 3"/>
          <p:cNvSpPr>
            <a:spLocks noGrp="1" noChangeArrowheads="1"/>
          </p:cNvSpPr>
          <p:nvPr>
            <p:ph type="body" idx="1"/>
          </p:nvPr>
        </p:nvSpPr>
        <p:spPr>
          <a:xfrm>
            <a:off x="1524000" y="1905000"/>
            <a:ext cx="6858000" cy="4267200"/>
          </a:xfrm>
        </p:spPr>
        <p:txBody>
          <a:bodyPr/>
          <a:lstStyle/>
          <a:p>
            <a:pPr algn="just"/>
            <a:r>
              <a:rPr lang="pt-BR" u="sng">
                <a:cs typeface="Courier New" pitchFamily="49" charset="0"/>
              </a:rPr>
              <a:t>Nova concepção</a:t>
            </a:r>
            <a:endParaRPr lang="pt-PT" u="sng">
              <a:cs typeface="Courier New" pitchFamily="49" charset="0"/>
            </a:endParaRPr>
          </a:p>
          <a:p>
            <a:pPr algn="just">
              <a:buFont typeface="Wingdings" pitchFamily="2" charset="2"/>
              <a:buNone/>
            </a:pPr>
            <a:endParaRPr lang="pt-PT" u="sng">
              <a:cs typeface="Courier New" pitchFamily="49" charset="0"/>
            </a:endParaRPr>
          </a:p>
          <a:p>
            <a:pPr lvl="1" algn="just"/>
            <a:r>
              <a:rPr lang="pt-PT" sz="2800" i="1">
                <a:cs typeface="Courier New" pitchFamily="49" charset="0"/>
              </a:rPr>
              <a:t>Internet;</a:t>
            </a:r>
          </a:p>
          <a:p>
            <a:pPr lvl="1" algn="just"/>
            <a:r>
              <a:rPr lang="pt-PT" sz="2800" i="1">
                <a:cs typeface="Courier New" pitchFamily="49" charset="0"/>
              </a:rPr>
              <a:t>Intranet; e</a:t>
            </a:r>
          </a:p>
          <a:p>
            <a:pPr lvl="1" algn="just"/>
            <a:r>
              <a:rPr lang="pt-BR" sz="2800" i="1">
                <a:cs typeface="Courier New" pitchFamily="49" charset="0"/>
              </a:rPr>
              <a:t>Outros incrementos tecnológicos.</a:t>
            </a:r>
          </a:p>
        </p:txBody>
      </p:sp>
    </p:spTree>
    <p:extLst>
      <p:ext uri="{BB962C8B-B14F-4D97-AF65-F5344CB8AC3E}">
        <p14:creationId xmlns:p14="http://schemas.microsoft.com/office/powerpoint/2010/main" val="3800784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Áreas típicas das empresas no Brasil</a:t>
            </a:r>
            <a:endParaRPr lang="pt-PT" b="1">
              <a:solidFill>
                <a:schemeClr val="tx1"/>
              </a:solidFill>
            </a:endParaRPr>
          </a:p>
        </p:txBody>
      </p:sp>
      <p:sp>
        <p:nvSpPr>
          <p:cNvPr id="124931" name="Rectangle 3"/>
          <p:cNvSpPr>
            <a:spLocks noGrp="1" noChangeArrowheads="1"/>
          </p:cNvSpPr>
          <p:nvPr>
            <p:ph type="body" idx="1"/>
          </p:nvPr>
        </p:nvSpPr>
        <p:spPr>
          <a:xfrm>
            <a:off x="1524000" y="2209800"/>
            <a:ext cx="6858000" cy="4267200"/>
          </a:xfrm>
        </p:spPr>
        <p:txBody>
          <a:bodyPr/>
          <a:lstStyle/>
          <a:p>
            <a:pPr algn="just"/>
            <a:r>
              <a:rPr lang="pt-BR" u="sng">
                <a:cs typeface="Courier New" pitchFamily="49" charset="0"/>
              </a:rPr>
              <a:t>São elas:</a:t>
            </a:r>
          </a:p>
          <a:p>
            <a:pPr lvl="1" algn="just"/>
            <a:r>
              <a:rPr lang="pt-BR" sz="2800" i="1">
                <a:cs typeface="Courier New" pitchFamily="49" charset="0"/>
              </a:rPr>
              <a:t>Finanças;</a:t>
            </a:r>
          </a:p>
          <a:p>
            <a:pPr lvl="1" algn="just"/>
            <a:r>
              <a:rPr lang="pt-BR" sz="2800" i="1">
                <a:cs typeface="Courier New" pitchFamily="49" charset="0"/>
              </a:rPr>
              <a:t>Gestão de pessoas;</a:t>
            </a:r>
          </a:p>
          <a:p>
            <a:pPr lvl="1" algn="just"/>
            <a:r>
              <a:rPr lang="pt-BR" sz="2800" i="1">
                <a:cs typeface="Courier New" pitchFamily="49" charset="0"/>
              </a:rPr>
              <a:t>Marketing;</a:t>
            </a:r>
          </a:p>
          <a:p>
            <a:pPr lvl="1" algn="just"/>
            <a:r>
              <a:rPr lang="pt-BR" sz="2800" i="1">
                <a:cs typeface="Courier New" pitchFamily="49" charset="0"/>
              </a:rPr>
              <a:t>Operações e logística;</a:t>
            </a:r>
          </a:p>
          <a:p>
            <a:pPr lvl="1" algn="just"/>
            <a:r>
              <a:rPr lang="pt-BR" sz="2800" i="1">
                <a:cs typeface="Courier New" pitchFamily="49" charset="0"/>
              </a:rPr>
              <a:t>Organização; e</a:t>
            </a:r>
          </a:p>
          <a:p>
            <a:pPr lvl="1" algn="just"/>
            <a:r>
              <a:rPr lang="pt-BR" sz="2800" i="1">
                <a:cs typeface="Courier New" pitchFamily="49" charset="0"/>
              </a:rPr>
              <a:t>Tecnologia da informação.</a:t>
            </a:r>
          </a:p>
        </p:txBody>
      </p:sp>
    </p:spTree>
    <p:extLst>
      <p:ext uri="{BB962C8B-B14F-4D97-AF65-F5344CB8AC3E}">
        <p14:creationId xmlns:p14="http://schemas.microsoft.com/office/powerpoint/2010/main" val="37532895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Gestão de pessoas</a:t>
            </a:r>
            <a:endParaRPr lang="pt-PT" b="1">
              <a:solidFill>
                <a:schemeClr val="tx1"/>
              </a:solidFill>
            </a:endParaRPr>
          </a:p>
        </p:txBody>
      </p:sp>
      <p:sp>
        <p:nvSpPr>
          <p:cNvPr id="151555" name="Rectangle 3"/>
          <p:cNvSpPr>
            <a:spLocks noGrp="1" noChangeArrowheads="1"/>
          </p:cNvSpPr>
          <p:nvPr>
            <p:ph type="body" idx="1"/>
          </p:nvPr>
        </p:nvSpPr>
        <p:spPr>
          <a:xfrm>
            <a:off x="1524000" y="1905000"/>
            <a:ext cx="6858000" cy="4267200"/>
          </a:xfrm>
        </p:spPr>
        <p:txBody>
          <a:bodyPr/>
          <a:lstStyle/>
          <a:p>
            <a:pPr algn="just"/>
            <a:r>
              <a:rPr lang="pt-BR" u="sng" dirty="0">
                <a:cs typeface="Courier New" pitchFamily="49" charset="0"/>
              </a:rPr>
              <a:t>Área fundamental para empresas do séc. 21</a:t>
            </a:r>
            <a:endParaRPr lang="pt-PT" u="sng" dirty="0">
              <a:cs typeface="Courier New" pitchFamily="49" charset="0"/>
            </a:endParaRPr>
          </a:p>
          <a:p>
            <a:pPr algn="just"/>
            <a:endParaRPr lang="pt-PT" u="sng" dirty="0">
              <a:cs typeface="Courier New" pitchFamily="49" charset="0"/>
            </a:endParaRPr>
          </a:p>
          <a:p>
            <a:pPr lvl="1" algn="just"/>
            <a:r>
              <a:rPr lang="pt-PT" sz="2800" i="1" dirty="0">
                <a:cs typeface="Courier New" pitchFamily="49" charset="0"/>
              </a:rPr>
              <a:t>Sendo as empresas formadas por pessoas, não é difícil compreender a importância de saber gerí-las.</a:t>
            </a:r>
          </a:p>
        </p:txBody>
      </p:sp>
    </p:spTree>
    <p:extLst>
      <p:ext uri="{BB962C8B-B14F-4D97-AF65-F5344CB8AC3E}">
        <p14:creationId xmlns:p14="http://schemas.microsoft.com/office/powerpoint/2010/main" val="36521790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Gestão de pessoas</a:t>
            </a:r>
            <a:endParaRPr lang="pt-PT" b="1">
              <a:solidFill>
                <a:schemeClr val="tx1"/>
              </a:solidFill>
            </a:endParaRPr>
          </a:p>
        </p:txBody>
      </p:sp>
      <p:sp>
        <p:nvSpPr>
          <p:cNvPr id="152579" name="Rectangle 3"/>
          <p:cNvSpPr>
            <a:spLocks noGrp="1" noChangeArrowheads="1"/>
          </p:cNvSpPr>
          <p:nvPr>
            <p:ph type="body" idx="1"/>
          </p:nvPr>
        </p:nvSpPr>
        <p:spPr>
          <a:xfrm>
            <a:off x="1524000" y="1905000"/>
            <a:ext cx="6858000" cy="4267200"/>
          </a:xfrm>
        </p:spPr>
        <p:txBody>
          <a:bodyPr/>
          <a:lstStyle/>
          <a:p>
            <a:pPr algn="just"/>
            <a:r>
              <a:rPr lang="pt-BR" u="sng" dirty="0">
                <a:cs typeface="Courier New" pitchFamily="49" charset="0"/>
              </a:rPr>
              <a:t>Concluindo...</a:t>
            </a:r>
          </a:p>
          <a:p>
            <a:pPr marL="0" indent="0" algn="just">
              <a:buNone/>
            </a:pPr>
            <a:r>
              <a:rPr lang="pt-BR" u="sng" dirty="0">
                <a:cs typeface="Courier New" pitchFamily="49" charset="0"/>
              </a:rPr>
              <a:t>CONECIMENTO DE:</a:t>
            </a:r>
          </a:p>
          <a:p>
            <a:pPr algn="just"/>
            <a:r>
              <a:rPr lang="pt-BR" u="sng" dirty="0">
                <a:cs typeface="Courier New" pitchFamily="49" charset="0"/>
              </a:rPr>
              <a:t>Economia;</a:t>
            </a:r>
          </a:p>
          <a:p>
            <a:pPr algn="just"/>
            <a:r>
              <a:rPr lang="pt-BR" u="sng" dirty="0">
                <a:cs typeface="Courier New" pitchFamily="49" charset="0"/>
              </a:rPr>
              <a:t>Sociologia;</a:t>
            </a:r>
          </a:p>
          <a:p>
            <a:pPr algn="just"/>
            <a:r>
              <a:rPr lang="pt-BR" u="sng" dirty="0">
                <a:cs typeface="Courier New" pitchFamily="49" charset="0"/>
              </a:rPr>
              <a:t>Psicologia;</a:t>
            </a:r>
            <a:endParaRPr lang="pt-PT" u="sng" dirty="0">
              <a:cs typeface="Courier New" pitchFamily="49" charset="0"/>
            </a:endParaRPr>
          </a:p>
        </p:txBody>
      </p:sp>
    </p:spTree>
    <p:extLst>
      <p:ext uri="{BB962C8B-B14F-4D97-AF65-F5344CB8AC3E}">
        <p14:creationId xmlns:p14="http://schemas.microsoft.com/office/powerpoint/2010/main" val="23495374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2"/>
          <p:cNvSpPr>
            <a:spLocks noGrp="1" noChangeArrowheads="1"/>
          </p:cNvSpPr>
          <p:nvPr>
            <p:ph type="title"/>
          </p:nvPr>
        </p:nvSpPr>
        <p:spPr>
          <a:xfrm>
            <a:off x="1066800" y="457200"/>
            <a:ext cx="7772400" cy="1447800"/>
          </a:xfrm>
        </p:spPr>
        <p:txBody>
          <a:bodyPr/>
          <a:lstStyle/>
          <a:p>
            <a:r>
              <a:rPr lang="pt-BR" b="1">
                <a:solidFill>
                  <a:schemeClr val="tx1"/>
                </a:solidFill>
                <a:cs typeface="Courier New" pitchFamily="49" charset="0"/>
              </a:rPr>
              <a:t>Gestão de pessoas</a:t>
            </a:r>
            <a:endParaRPr lang="pt-PT" b="1">
              <a:solidFill>
                <a:schemeClr val="tx1"/>
              </a:solidFill>
            </a:endParaRPr>
          </a:p>
        </p:txBody>
      </p:sp>
      <p:sp>
        <p:nvSpPr>
          <p:cNvPr id="627716" name="Rectangle 4"/>
          <p:cNvSpPr>
            <a:spLocks noGrp="1" noChangeArrowheads="1"/>
          </p:cNvSpPr>
          <p:nvPr>
            <p:ph type="body" idx="1"/>
          </p:nvPr>
        </p:nvSpPr>
        <p:spPr/>
        <p:txBody>
          <a:bodyPr/>
          <a:lstStyle/>
          <a:p>
            <a:pPr>
              <a:buFont typeface="Wingdings" pitchFamily="2" charset="2"/>
              <a:buNone/>
            </a:pPr>
            <a:r>
              <a:rPr lang="pt-BR"/>
              <a:t>Situação A</a:t>
            </a:r>
          </a:p>
          <a:p>
            <a:pPr algn="just"/>
            <a:r>
              <a:rPr lang="pt-PT" sz="2800" i="1">
                <a:cs typeface="Courier New" pitchFamily="49" charset="0"/>
              </a:rPr>
              <a:t>O caso mostra o titular da gerência de contratos pedindo demissão de um funcionário, no entanto a gerente de gestão de pessoas resolve alocá-lo para outra região no mesmo cargo, sem ele saber a cerca da sua possível demissão. </a:t>
            </a:r>
          </a:p>
          <a:p>
            <a:pPr algn="just"/>
            <a:r>
              <a:rPr lang="pt-PT" sz="2800" i="1">
                <a:cs typeface="Courier New" pitchFamily="49" charset="0"/>
              </a:rPr>
              <a:t>O que você faria se fosse a gerente? Por que?</a:t>
            </a:r>
            <a:endParaRPr lang="pt-BR" sz="2800" i="1"/>
          </a:p>
        </p:txBody>
      </p:sp>
    </p:spTree>
    <p:extLst>
      <p:ext uri="{BB962C8B-B14F-4D97-AF65-F5344CB8AC3E}">
        <p14:creationId xmlns:p14="http://schemas.microsoft.com/office/powerpoint/2010/main" val="3746947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153603" name="Rectangle 3"/>
          <p:cNvSpPr>
            <a:spLocks noGrp="1" noChangeArrowheads="1"/>
          </p:cNvSpPr>
          <p:nvPr>
            <p:ph type="body" idx="1"/>
          </p:nvPr>
        </p:nvSpPr>
        <p:spPr>
          <a:xfrm>
            <a:off x="1447800" y="2286000"/>
            <a:ext cx="6934200" cy="3581400"/>
          </a:xfrm>
        </p:spPr>
        <p:txBody>
          <a:bodyPr/>
          <a:lstStyle/>
          <a:p>
            <a:pPr lvl="1" algn="just">
              <a:lnSpc>
                <a:spcPct val="90000"/>
              </a:lnSpc>
            </a:pPr>
            <a:r>
              <a:rPr lang="pt-PT" sz="2800">
                <a:cs typeface="Courier New" pitchFamily="49" charset="0"/>
              </a:rPr>
              <a:t>Primeira Onda</a:t>
            </a:r>
            <a:r>
              <a:rPr lang="pt-PT" sz="2800" i="1">
                <a:cs typeface="Courier New" pitchFamily="49" charset="0"/>
              </a:rPr>
              <a:t> – Era da produção;</a:t>
            </a:r>
          </a:p>
          <a:p>
            <a:pPr lvl="2" algn="just">
              <a:lnSpc>
                <a:spcPct val="90000"/>
              </a:lnSpc>
            </a:pPr>
            <a:r>
              <a:rPr lang="pt-PT" sz="2400" i="1">
                <a:cs typeface="Courier New" pitchFamily="49" charset="0"/>
              </a:rPr>
              <a:t>Produção artesanal e baseada na agricultura.</a:t>
            </a:r>
          </a:p>
          <a:p>
            <a:pPr lvl="1" algn="just">
              <a:lnSpc>
                <a:spcPct val="90000"/>
              </a:lnSpc>
            </a:pPr>
            <a:r>
              <a:rPr lang="pt-BR" sz="2800">
                <a:cs typeface="Courier New" pitchFamily="49" charset="0"/>
              </a:rPr>
              <a:t>Segunda Onda</a:t>
            </a:r>
            <a:r>
              <a:rPr lang="pt-BR" sz="2800" i="1">
                <a:cs typeface="Courier New" pitchFamily="49" charset="0"/>
              </a:rPr>
              <a:t> – Era de vendas; e</a:t>
            </a:r>
          </a:p>
          <a:p>
            <a:pPr lvl="2" algn="just">
              <a:lnSpc>
                <a:spcPct val="90000"/>
              </a:lnSpc>
            </a:pPr>
            <a:r>
              <a:rPr lang="pt-BR" sz="2400" i="1">
                <a:cs typeface="Courier New" pitchFamily="49" charset="0"/>
              </a:rPr>
              <a:t>Excesso de oferta.</a:t>
            </a:r>
          </a:p>
          <a:p>
            <a:pPr lvl="1" algn="just">
              <a:lnSpc>
                <a:spcPct val="90000"/>
              </a:lnSpc>
            </a:pPr>
            <a:r>
              <a:rPr lang="pt-BR" sz="2800">
                <a:cs typeface="Courier New" pitchFamily="49" charset="0"/>
              </a:rPr>
              <a:t>Terceira Onda</a:t>
            </a:r>
            <a:r>
              <a:rPr lang="pt-BR" sz="2800" i="1">
                <a:cs typeface="Courier New" pitchFamily="49" charset="0"/>
              </a:rPr>
              <a:t> – Era do marketing.</a:t>
            </a:r>
          </a:p>
          <a:p>
            <a:pPr lvl="2" algn="just">
              <a:lnSpc>
                <a:spcPct val="90000"/>
              </a:lnSpc>
            </a:pPr>
            <a:r>
              <a:rPr lang="pt-BR" sz="2400" i="1">
                <a:cs typeface="Courier New" pitchFamily="49" charset="0"/>
              </a:rPr>
              <a:t>Serviços tão importantes quanto o próprio produto.</a:t>
            </a:r>
          </a:p>
        </p:txBody>
      </p:sp>
    </p:spTree>
    <p:extLst>
      <p:ext uri="{BB962C8B-B14F-4D97-AF65-F5344CB8AC3E}">
        <p14:creationId xmlns:p14="http://schemas.microsoft.com/office/powerpoint/2010/main" val="15376915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154627" name="Rectangle 3"/>
          <p:cNvSpPr>
            <a:spLocks noGrp="1" noChangeArrowheads="1"/>
          </p:cNvSpPr>
          <p:nvPr>
            <p:ph type="body" idx="1"/>
          </p:nvPr>
        </p:nvSpPr>
        <p:spPr>
          <a:xfrm>
            <a:off x="1143000" y="1828800"/>
            <a:ext cx="7799388" cy="4606925"/>
          </a:xfrm>
        </p:spPr>
        <p:txBody>
          <a:bodyPr/>
          <a:lstStyle/>
          <a:p>
            <a:pPr>
              <a:lnSpc>
                <a:spcPct val="90000"/>
              </a:lnSpc>
            </a:pPr>
            <a:r>
              <a:rPr lang="pt-BR" sz="2800" i="1" u="sng"/>
              <a:t>Visão equivocada do marketing</a:t>
            </a:r>
          </a:p>
          <a:p>
            <a:pPr lvl="1">
              <a:lnSpc>
                <a:spcPct val="90000"/>
              </a:lnSpc>
            </a:pPr>
            <a:r>
              <a:rPr lang="pt-PT" sz="2400" i="1"/>
              <a:t>Marketing é propaganda e vendas.</a:t>
            </a:r>
          </a:p>
          <a:p>
            <a:pPr>
              <a:lnSpc>
                <a:spcPct val="90000"/>
              </a:lnSpc>
            </a:pPr>
            <a:endParaRPr lang="pt-BR" sz="2400" i="1" u="sng"/>
          </a:p>
          <a:p>
            <a:pPr>
              <a:lnSpc>
                <a:spcPct val="90000"/>
              </a:lnSpc>
            </a:pPr>
            <a:r>
              <a:rPr lang="pt-BR" sz="2800" i="1" u="sng"/>
              <a:t>Distinção entre vendas e marketing</a:t>
            </a:r>
          </a:p>
          <a:p>
            <a:pPr lvl="1" algn="just">
              <a:lnSpc>
                <a:spcPct val="90000"/>
              </a:lnSpc>
            </a:pPr>
            <a:r>
              <a:rPr lang="pt-PT" sz="2400" i="1">
                <a:cs typeface="Courier New" pitchFamily="49" charset="0"/>
              </a:rPr>
              <a:t>"A venda enfoca as necessidades do vendedor; o marketing, as do comprador. A venda está preocupada com as necessidades do vendedor de converter seu produto em dinheiro; o marketing, com a idéia de satisfazer às necessidades do consumidor por meio do produto e toda a gama de coisas associadas com a criação, a entrega e o consumo final". Theodore Levitt, 1990).</a:t>
            </a:r>
          </a:p>
        </p:txBody>
      </p:sp>
    </p:spTree>
    <p:extLst>
      <p:ext uri="{BB962C8B-B14F-4D97-AF65-F5344CB8AC3E}">
        <p14:creationId xmlns:p14="http://schemas.microsoft.com/office/powerpoint/2010/main" val="2544034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1066800" y="457200"/>
            <a:ext cx="7772400" cy="1447800"/>
          </a:xfrm>
        </p:spPr>
        <p:txBody>
          <a:bodyPr/>
          <a:lstStyle/>
          <a:p>
            <a:r>
              <a:rPr lang="pt-BR" b="1" i="1">
                <a:solidFill>
                  <a:schemeClr val="tx1"/>
                </a:solidFill>
                <a:cs typeface="Courier New" pitchFamily="49" charset="0"/>
              </a:rPr>
              <a:t>Marketing</a:t>
            </a:r>
            <a:endParaRPr lang="pt-PT" b="1" i="1">
              <a:solidFill>
                <a:schemeClr val="tx1"/>
              </a:solidFill>
            </a:endParaRPr>
          </a:p>
        </p:txBody>
      </p:sp>
      <p:sp>
        <p:nvSpPr>
          <p:cNvPr id="155651" name="Rectangle 3"/>
          <p:cNvSpPr>
            <a:spLocks noGrp="1" noChangeArrowheads="1"/>
          </p:cNvSpPr>
          <p:nvPr>
            <p:ph type="body" idx="1"/>
          </p:nvPr>
        </p:nvSpPr>
        <p:spPr>
          <a:xfrm>
            <a:off x="1371600" y="2438400"/>
            <a:ext cx="7162800" cy="2743200"/>
          </a:xfrm>
        </p:spPr>
        <p:txBody>
          <a:bodyPr/>
          <a:lstStyle/>
          <a:p>
            <a:pPr lvl="1" algn="just"/>
            <a:r>
              <a:rPr lang="pt-PT" sz="2800" i="1">
                <a:cs typeface="Courier New" pitchFamily="49" charset="0"/>
              </a:rPr>
              <a:t>“processo social e gerencial através do qual indivíduos e grupos obtêm aquilo que desejam, que necessitam, criando e trocando produtos e valores uns com os outros”. (Philip Kotler, 1974).</a:t>
            </a:r>
            <a:endParaRPr lang="pt-BR" i="1" u="sng">
              <a:latin typeface="Courier New" pitchFamily="49" charset="0"/>
              <a:cs typeface="Courier New" pitchFamily="49" charset="0"/>
            </a:endParaRPr>
          </a:p>
        </p:txBody>
      </p:sp>
    </p:spTree>
    <p:extLst>
      <p:ext uri="{BB962C8B-B14F-4D97-AF65-F5344CB8AC3E}">
        <p14:creationId xmlns:p14="http://schemas.microsoft.com/office/powerpoint/2010/main" val="35728795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156675" name="Rectangle 3"/>
          <p:cNvSpPr>
            <a:spLocks noGrp="1" noChangeArrowheads="1"/>
          </p:cNvSpPr>
          <p:nvPr>
            <p:ph type="body" idx="1"/>
          </p:nvPr>
        </p:nvSpPr>
        <p:spPr>
          <a:xfrm>
            <a:off x="1676400" y="2057400"/>
            <a:ext cx="6858000" cy="4267200"/>
          </a:xfrm>
        </p:spPr>
        <p:txBody>
          <a:bodyPr/>
          <a:lstStyle/>
          <a:p>
            <a:pPr algn="just"/>
            <a:r>
              <a:rPr lang="pt-PT" i="1" u="sng">
                <a:cs typeface="Courier New" pitchFamily="49" charset="0"/>
              </a:rPr>
              <a:t>Administração de marketing</a:t>
            </a:r>
          </a:p>
          <a:p>
            <a:pPr algn="just"/>
            <a:endParaRPr lang="pt-PT" i="1">
              <a:cs typeface="Courier New" pitchFamily="49" charset="0"/>
            </a:endParaRPr>
          </a:p>
          <a:p>
            <a:pPr lvl="1" algn="just"/>
            <a:r>
              <a:rPr lang="pt-PT" sz="2800" i="1">
                <a:cs typeface="Courier New" pitchFamily="49" charset="0"/>
              </a:rPr>
              <a:t>“análise, planejamento, implementação e controle dos programas destinados a criar, desenvolver e manter trocas de benefício com os compradores-alvo a fim de atingir objetivos organizacionais” (op.cit. 1974). </a:t>
            </a:r>
            <a:endParaRPr lang="pt-BR" sz="2800" i="1">
              <a:cs typeface="Courier New" pitchFamily="49" charset="0"/>
            </a:endParaRPr>
          </a:p>
        </p:txBody>
      </p:sp>
    </p:spTree>
    <p:extLst>
      <p:ext uri="{BB962C8B-B14F-4D97-AF65-F5344CB8AC3E}">
        <p14:creationId xmlns:p14="http://schemas.microsoft.com/office/powerpoint/2010/main" val="2935424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157699" name="Rectangle 3"/>
          <p:cNvSpPr>
            <a:spLocks noGrp="1" noChangeArrowheads="1"/>
          </p:cNvSpPr>
          <p:nvPr>
            <p:ph type="body" idx="1"/>
          </p:nvPr>
        </p:nvSpPr>
        <p:spPr>
          <a:xfrm>
            <a:off x="1676400" y="2057400"/>
            <a:ext cx="6858000" cy="4267200"/>
          </a:xfrm>
        </p:spPr>
        <p:txBody>
          <a:bodyPr/>
          <a:lstStyle/>
          <a:p>
            <a:pPr algn="just"/>
            <a:r>
              <a:rPr lang="pt-PT" i="1" u="sng">
                <a:cs typeface="Courier New" pitchFamily="49" charset="0"/>
              </a:rPr>
              <a:t>Importância no mundo</a:t>
            </a:r>
          </a:p>
          <a:p>
            <a:pPr algn="just"/>
            <a:endParaRPr lang="pt-PT" sz="2800" i="1">
              <a:cs typeface="Courier New" pitchFamily="49" charset="0"/>
            </a:endParaRPr>
          </a:p>
          <a:p>
            <a:pPr lvl="1" algn="just"/>
            <a:r>
              <a:rPr lang="pt-PT" sz="2400" i="1">
                <a:cs typeface="Courier New" pitchFamily="49" charset="0"/>
              </a:rPr>
              <a:t>“vivemos num mundo onde trabalhamos com clientes cada vez mais exigentes. Portanto, seria inteligente uma empresa mensurar a sua (e a dos clientes) satisfação regularmente, de forma a evitar a perda. Além do mais, não é tarefa fácil conquistar um novo cliente ou mesmo consumidores potenciais. Isto requer todo um esforço de marketing”. (Garcia, 2003). </a:t>
            </a:r>
            <a:endParaRPr lang="pt-BR" sz="2400" i="1">
              <a:cs typeface="Courier New" pitchFamily="49" charset="0"/>
            </a:endParaRPr>
          </a:p>
        </p:txBody>
      </p:sp>
    </p:spTree>
    <p:extLst>
      <p:ext uri="{BB962C8B-B14F-4D97-AF65-F5344CB8AC3E}">
        <p14:creationId xmlns:p14="http://schemas.microsoft.com/office/powerpoint/2010/main" val="4050171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158723" name="Rectangle 3"/>
          <p:cNvSpPr>
            <a:spLocks noGrp="1" noChangeArrowheads="1"/>
          </p:cNvSpPr>
          <p:nvPr>
            <p:ph type="body" idx="1"/>
          </p:nvPr>
        </p:nvSpPr>
        <p:spPr>
          <a:xfrm>
            <a:off x="1676400" y="2057400"/>
            <a:ext cx="6858000" cy="3048000"/>
          </a:xfrm>
        </p:spPr>
        <p:txBody>
          <a:bodyPr/>
          <a:lstStyle/>
          <a:p>
            <a:pPr algn="just"/>
            <a:r>
              <a:rPr lang="pt-PT" i="1" u="sng">
                <a:cs typeface="Courier New" pitchFamily="49" charset="0"/>
              </a:rPr>
              <a:t>Perfil do profissional</a:t>
            </a:r>
          </a:p>
          <a:p>
            <a:pPr algn="just">
              <a:buFont typeface="Wingdings" pitchFamily="2" charset="2"/>
              <a:buNone/>
            </a:pPr>
            <a:endParaRPr lang="pt-PT" i="1" u="sng">
              <a:cs typeface="Courier New" pitchFamily="49" charset="0"/>
            </a:endParaRPr>
          </a:p>
          <a:p>
            <a:pPr lvl="1" algn="just"/>
            <a:r>
              <a:rPr lang="pt-BR" sz="2800" i="1">
                <a:cs typeface="Courier New" pitchFamily="49" charset="0"/>
              </a:rPr>
              <a:t>Conhecimento de...</a:t>
            </a:r>
          </a:p>
          <a:p>
            <a:pPr lvl="2" algn="just"/>
            <a:r>
              <a:rPr lang="pt-BR" sz="2400" i="1">
                <a:cs typeface="Courier New" pitchFamily="49" charset="0"/>
              </a:rPr>
              <a:t>Cliente;</a:t>
            </a:r>
          </a:p>
          <a:p>
            <a:pPr lvl="2" algn="just"/>
            <a:r>
              <a:rPr lang="pt-BR" sz="2400" i="1">
                <a:cs typeface="Courier New" pitchFamily="49" charset="0"/>
              </a:rPr>
              <a:t>Produto; e</a:t>
            </a:r>
          </a:p>
          <a:p>
            <a:pPr lvl="2" algn="just"/>
            <a:r>
              <a:rPr lang="pt-BR" sz="2400" i="1">
                <a:cs typeface="Courier New" pitchFamily="49" charset="0"/>
              </a:rPr>
              <a:t>Volatilidade do mercado.</a:t>
            </a:r>
          </a:p>
        </p:txBody>
      </p:sp>
    </p:spTree>
    <p:extLst>
      <p:ext uri="{BB962C8B-B14F-4D97-AF65-F5344CB8AC3E}">
        <p14:creationId xmlns:p14="http://schemas.microsoft.com/office/powerpoint/2010/main" val="28797858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159747" name="Rectangle 3"/>
          <p:cNvSpPr>
            <a:spLocks noGrp="1" noChangeArrowheads="1"/>
          </p:cNvSpPr>
          <p:nvPr>
            <p:ph type="body" idx="1"/>
          </p:nvPr>
        </p:nvSpPr>
        <p:spPr>
          <a:xfrm>
            <a:off x="1676400" y="1905000"/>
            <a:ext cx="6858000" cy="4267200"/>
          </a:xfrm>
        </p:spPr>
        <p:txBody>
          <a:bodyPr/>
          <a:lstStyle/>
          <a:p>
            <a:pPr algn="just"/>
            <a:r>
              <a:rPr lang="pt-PT" i="1" u="sng">
                <a:cs typeface="Courier New" pitchFamily="49" charset="0"/>
              </a:rPr>
              <a:t>Perfil do profissional</a:t>
            </a:r>
          </a:p>
          <a:p>
            <a:pPr lvl="1" algn="just"/>
            <a:endParaRPr lang="pt-BR" sz="2800" i="1">
              <a:cs typeface="Courier New" pitchFamily="49" charset="0"/>
            </a:endParaRPr>
          </a:p>
          <a:p>
            <a:pPr lvl="1" algn="just"/>
            <a:r>
              <a:rPr lang="pt-BR" sz="2800" i="1">
                <a:cs typeface="Courier New" pitchFamily="49" charset="0"/>
              </a:rPr>
              <a:t>Responsabilidade sobre...</a:t>
            </a:r>
          </a:p>
          <a:p>
            <a:pPr lvl="2" algn="just"/>
            <a:r>
              <a:rPr lang="pt-BR" sz="2400" i="1">
                <a:cs typeface="Courier New" pitchFamily="49" charset="0"/>
              </a:rPr>
              <a:t>A a</a:t>
            </a:r>
            <a:r>
              <a:rPr lang="pt-PT" sz="2400" i="1">
                <a:cs typeface="Courier New" pitchFamily="49" charset="0"/>
              </a:rPr>
              <a:t>valiação de oportunidades de mercado e da capacidade e recursos da empresa </a:t>
            </a:r>
            <a:r>
              <a:rPr lang="pt-BR" sz="2400" i="1">
                <a:cs typeface="Courier New" pitchFamily="49" charset="0"/>
              </a:rPr>
              <a:t>;</a:t>
            </a:r>
          </a:p>
          <a:p>
            <a:pPr lvl="2" algn="just"/>
            <a:r>
              <a:rPr lang="pt-BR" sz="2400" i="1">
                <a:cs typeface="Courier New" pitchFamily="49" charset="0"/>
              </a:rPr>
              <a:t>O posicionamento do produto;</a:t>
            </a:r>
          </a:p>
          <a:p>
            <a:pPr lvl="2" algn="just"/>
            <a:r>
              <a:rPr lang="pt-PT" sz="2400" i="1">
                <a:cs typeface="Courier New" pitchFamily="49" charset="0"/>
              </a:rPr>
              <a:t>A determinação do </a:t>
            </a:r>
            <a:r>
              <a:rPr lang="pt-PT" sz="2400" b="1" i="1">
                <a:cs typeface="Courier New" pitchFamily="49" charset="0"/>
              </a:rPr>
              <a:t>marketing mix</a:t>
            </a:r>
            <a:r>
              <a:rPr lang="pt-PT" sz="2400" i="1">
                <a:cs typeface="Courier New" pitchFamily="49" charset="0"/>
              </a:rPr>
              <a:t>; e</a:t>
            </a:r>
          </a:p>
          <a:p>
            <a:pPr lvl="2" algn="just"/>
            <a:r>
              <a:rPr lang="pt-BR" sz="2400" i="1">
                <a:cs typeface="Courier New" pitchFamily="49" charset="0"/>
              </a:rPr>
              <a:t>A implementação e controle dos programas de marketing.</a:t>
            </a:r>
            <a:endParaRPr lang="pt-BR" sz="2400" i="1">
              <a:ea typeface="Arial Unicode MS" pitchFamily="34" charset="-128"/>
              <a:cs typeface="Arial Unicode MS" pitchFamily="34" charset="-128"/>
            </a:endParaRPr>
          </a:p>
          <a:p>
            <a:pPr lvl="2" algn="just"/>
            <a:endParaRPr lang="pt-BR" sz="2400" i="1">
              <a:cs typeface="Courier New" pitchFamily="49" charset="0"/>
            </a:endParaRPr>
          </a:p>
        </p:txBody>
      </p:sp>
    </p:spTree>
    <p:extLst>
      <p:ext uri="{BB962C8B-B14F-4D97-AF65-F5344CB8AC3E}">
        <p14:creationId xmlns:p14="http://schemas.microsoft.com/office/powerpoint/2010/main" val="4283681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Finanças</a:t>
            </a:r>
            <a:endParaRPr lang="pt-PT" b="1">
              <a:solidFill>
                <a:schemeClr val="tx1"/>
              </a:solidFill>
            </a:endParaRPr>
          </a:p>
        </p:txBody>
      </p:sp>
      <p:sp>
        <p:nvSpPr>
          <p:cNvPr id="125955" name="Rectangle 3"/>
          <p:cNvSpPr>
            <a:spLocks noGrp="1" noChangeArrowheads="1"/>
          </p:cNvSpPr>
          <p:nvPr>
            <p:ph type="body" idx="1"/>
          </p:nvPr>
        </p:nvSpPr>
        <p:spPr>
          <a:xfrm>
            <a:off x="1447800" y="2667000"/>
            <a:ext cx="6858000" cy="1905000"/>
          </a:xfrm>
        </p:spPr>
        <p:txBody>
          <a:bodyPr/>
          <a:lstStyle/>
          <a:p>
            <a:pPr lvl="1" algn="just"/>
            <a:r>
              <a:rPr lang="pt-PT" sz="2800" i="1">
                <a:cs typeface="Courier New" pitchFamily="49" charset="0"/>
              </a:rPr>
              <a:t>“Cada empresa pode ser visualizada como um sistema que multiplica os recursos financeiros nela investidos”. (</a:t>
            </a:r>
            <a:r>
              <a:rPr lang="pt-BR" sz="2800" i="1">
                <a:cs typeface="Courier New" pitchFamily="49" charset="0"/>
              </a:rPr>
              <a:t>Braga, 1989).</a:t>
            </a:r>
            <a:r>
              <a:rPr lang="pt-BR" sz="2800" i="1">
                <a:latin typeface="Courier New" pitchFamily="49" charset="0"/>
                <a:cs typeface="Courier New" pitchFamily="49" charset="0"/>
              </a:rPr>
              <a:t> </a:t>
            </a:r>
          </a:p>
        </p:txBody>
      </p:sp>
      <p:pic>
        <p:nvPicPr>
          <p:cNvPr id="125956" name="Picture 4" descr="C:\Program Files\Common Files\Microsoft Shared\Clipart\cagcat50\BS00508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92800" y="4419600"/>
            <a:ext cx="1574800" cy="1662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72412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160771" name="Rectangle 3"/>
          <p:cNvSpPr>
            <a:spLocks noGrp="1" noChangeArrowheads="1"/>
          </p:cNvSpPr>
          <p:nvPr>
            <p:ph type="body" idx="1"/>
          </p:nvPr>
        </p:nvSpPr>
        <p:spPr>
          <a:xfrm>
            <a:off x="1676400" y="1828800"/>
            <a:ext cx="6858000" cy="4419600"/>
          </a:xfrm>
        </p:spPr>
        <p:txBody>
          <a:bodyPr/>
          <a:lstStyle/>
          <a:p>
            <a:pPr algn="just"/>
            <a:r>
              <a:rPr lang="pt-PT" i="1" u="sng">
                <a:cs typeface="Courier New" pitchFamily="49" charset="0"/>
              </a:rPr>
              <a:t>Marketing mix</a:t>
            </a:r>
          </a:p>
          <a:p>
            <a:pPr algn="just"/>
            <a:endParaRPr lang="pt-PT" i="1" u="sng">
              <a:cs typeface="Courier New" pitchFamily="49" charset="0"/>
            </a:endParaRPr>
          </a:p>
          <a:p>
            <a:pPr lvl="1" algn="just"/>
            <a:r>
              <a:rPr lang="pt-BR" sz="2800" i="1">
                <a:cs typeface="Courier New" pitchFamily="49" charset="0"/>
              </a:rPr>
              <a:t>“</a:t>
            </a:r>
            <a:r>
              <a:rPr lang="pt-PT" sz="2800" i="1">
                <a:cs typeface="Courier New" pitchFamily="49" charset="0"/>
              </a:rPr>
              <a:t>conjunto de ferramentas por intermédio das quais se pode obter um melhor ajustamento entre a oferta que a empresa faz ao mercado e a demanda existente (ou não).” (Araujo, 2004).</a:t>
            </a:r>
            <a:endParaRPr lang="pt-BR" sz="2800" i="1">
              <a:cs typeface="Courier New" pitchFamily="49" charset="0"/>
            </a:endParaRPr>
          </a:p>
        </p:txBody>
      </p:sp>
    </p:spTree>
    <p:extLst>
      <p:ext uri="{BB962C8B-B14F-4D97-AF65-F5344CB8AC3E}">
        <p14:creationId xmlns:p14="http://schemas.microsoft.com/office/powerpoint/2010/main" val="26805467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161795" name="Rectangle 3"/>
          <p:cNvSpPr>
            <a:spLocks noGrp="1" noChangeArrowheads="1"/>
          </p:cNvSpPr>
          <p:nvPr>
            <p:ph type="body" idx="1"/>
          </p:nvPr>
        </p:nvSpPr>
        <p:spPr>
          <a:xfrm>
            <a:off x="1676400" y="1828800"/>
            <a:ext cx="6858000" cy="4419600"/>
          </a:xfrm>
        </p:spPr>
        <p:txBody>
          <a:bodyPr/>
          <a:lstStyle/>
          <a:p>
            <a:pPr algn="just"/>
            <a:r>
              <a:rPr lang="pt-PT" i="1" u="sng">
                <a:cs typeface="Courier New" pitchFamily="49" charset="0"/>
              </a:rPr>
              <a:t>Marketing mix</a:t>
            </a:r>
          </a:p>
          <a:p>
            <a:pPr algn="just"/>
            <a:endParaRPr lang="pt-PT" i="1" u="sng">
              <a:cs typeface="Courier New" pitchFamily="49" charset="0"/>
            </a:endParaRPr>
          </a:p>
          <a:p>
            <a:pPr lvl="1" algn="just"/>
            <a:r>
              <a:rPr lang="pt-BR" sz="2800" i="1">
                <a:cs typeface="Courier New" pitchFamily="49" charset="0"/>
              </a:rPr>
              <a:t>Composição: “os 4 Ps”.</a:t>
            </a:r>
          </a:p>
          <a:p>
            <a:pPr lvl="2" algn="just"/>
            <a:r>
              <a:rPr lang="pt-BR" sz="2400" i="1">
                <a:cs typeface="Courier New" pitchFamily="49" charset="0"/>
              </a:rPr>
              <a:t>Produto;</a:t>
            </a:r>
          </a:p>
          <a:p>
            <a:pPr lvl="2" algn="just"/>
            <a:r>
              <a:rPr lang="pt-BR" sz="2400" i="1">
                <a:cs typeface="Courier New" pitchFamily="49" charset="0"/>
              </a:rPr>
              <a:t>Preço;</a:t>
            </a:r>
          </a:p>
          <a:p>
            <a:pPr lvl="2" algn="just"/>
            <a:r>
              <a:rPr lang="pt-BR" sz="2400" i="1">
                <a:cs typeface="Courier New" pitchFamily="49" charset="0"/>
              </a:rPr>
              <a:t>Praça; e</a:t>
            </a:r>
          </a:p>
          <a:p>
            <a:pPr lvl="2" algn="just"/>
            <a:r>
              <a:rPr lang="pt-BR" sz="2400" i="1">
                <a:cs typeface="Courier New" pitchFamily="49" charset="0"/>
              </a:rPr>
              <a:t>Promoção.</a:t>
            </a:r>
          </a:p>
        </p:txBody>
      </p:sp>
    </p:spTree>
    <p:extLst>
      <p:ext uri="{BB962C8B-B14F-4D97-AF65-F5344CB8AC3E}">
        <p14:creationId xmlns:p14="http://schemas.microsoft.com/office/powerpoint/2010/main" val="1990059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1066800" y="457200"/>
            <a:ext cx="7772400" cy="1447800"/>
          </a:xfrm>
        </p:spPr>
        <p:txBody>
          <a:bodyPr/>
          <a:lstStyle/>
          <a:p>
            <a:r>
              <a:rPr lang="pt-BR" b="1" i="1">
                <a:solidFill>
                  <a:schemeClr val="tx1"/>
                </a:solidFill>
                <a:cs typeface="Courier New" pitchFamily="49" charset="0"/>
              </a:rPr>
              <a:t>Marketing</a:t>
            </a:r>
            <a:endParaRPr lang="pt-PT" b="1" i="1">
              <a:solidFill>
                <a:schemeClr val="tx1"/>
              </a:solidFill>
            </a:endParaRPr>
          </a:p>
        </p:txBody>
      </p:sp>
      <p:sp>
        <p:nvSpPr>
          <p:cNvPr id="162819" name="Rectangle 3"/>
          <p:cNvSpPr>
            <a:spLocks noGrp="1" noChangeArrowheads="1"/>
          </p:cNvSpPr>
          <p:nvPr>
            <p:ph type="body" idx="1"/>
          </p:nvPr>
        </p:nvSpPr>
        <p:spPr>
          <a:xfrm>
            <a:off x="1524000" y="1981200"/>
            <a:ext cx="6858000" cy="4648200"/>
          </a:xfrm>
        </p:spPr>
        <p:txBody>
          <a:bodyPr/>
          <a:lstStyle/>
          <a:p>
            <a:pPr algn="just"/>
            <a:r>
              <a:rPr lang="pt-BR" sz="3600" i="1" u="sng">
                <a:cs typeface="Courier New" pitchFamily="49" charset="0"/>
              </a:rPr>
              <a:t>Na teoria das organizações</a:t>
            </a:r>
          </a:p>
          <a:p>
            <a:pPr lvl="1" algn="just"/>
            <a:endParaRPr lang="pt-PT" i="1">
              <a:cs typeface="Courier New" pitchFamily="49" charset="0"/>
            </a:endParaRPr>
          </a:p>
          <a:p>
            <a:pPr lvl="1" algn="just"/>
            <a:r>
              <a:rPr lang="pt-PT" i="1">
                <a:cs typeface="Courier New" pitchFamily="49" charset="0"/>
              </a:rPr>
              <a:t>Exemplo</a:t>
            </a:r>
          </a:p>
          <a:p>
            <a:pPr lvl="2" algn="just"/>
            <a:r>
              <a:rPr lang="pt-BR" sz="2400" i="1">
                <a:cs typeface="Courier New" pitchFamily="49" charset="0"/>
              </a:rPr>
              <a:t>Área política em eleições.</a:t>
            </a:r>
          </a:p>
          <a:p>
            <a:pPr eaLnBrk="0" hangingPunct="0">
              <a:spcBef>
                <a:spcPct val="0"/>
              </a:spcBef>
              <a:buClrTx/>
              <a:buSzTx/>
              <a:buFontTx/>
              <a:buNone/>
            </a:pPr>
            <a:endParaRPr lang="pt-BR" sz="3600" i="1" u="sng">
              <a:cs typeface="Courier New" pitchFamily="49" charset="0"/>
            </a:endParaRPr>
          </a:p>
          <a:p>
            <a:pPr eaLnBrk="0" hangingPunct="0">
              <a:spcBef>
                <a:spcPct val="0"/>
              </a:spcBef>
              <a:buClrTx/>
              <a:buSzTx/>
              <a:buFontTx/>
              <a:buNone/>
            </a:pPr>
            <a:endParaRPr lang="pt-BR" i="1" u="sng">
              <a:cs typeface="Courier New" pitchFamily="49" charset="0"/>
            </a:endParaRPr>
          </a:p>
          <a:p>
            <a:pPr algn="just" eaLnBrk="0" hangingPunct="0">
              <a:spcBef>
                <a:spcPct val="0"/>
              </a:spcBef>
              <a:buClrTx/>
              <a:buSzTx/>
              <a:buFontTx/>
              <a:buNone/>
            </a:pPr>
            <a:r>
              <a:rPr lang="pt-PT" sz="2000" b="1" i="1">
                <a:cs typeface="Courier New" pitchFamily="49" charset="0"/>
              </a:rPr>
              <a:t>“sempre que existir uma relação de troca, no sentido amplo, haverá a possibilidade de aplicação da tecnologia de marketing”. (Las Casas, 1997).</a:t>
            </a:r>
            <a:endParaRPr lang="pt-BR" sz="2000" b="1" i="1">
              <a:cs typeface="Courier New" pitchFamily="49" charset="0"/>
            </a:endParaRPr>
          </a:p>
        </p:txBody>
      </p:sp>
    </p:spTree>
    <p:extLst>
      <p:ext uri="{BB962C8B-B14F-4D97-AF65-F5344CB8AC3E}">
        <p14:creationId xmlns:p14="http://schemas.microsoft.com/office/powerpoint/2010/main" val="35691952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163843" name="Rectangle 3"/>
          <p:cNvSpPr>
            <a:spLocks noGrp="1" noChangeArrowheads="1"/>
          </p:cNvSpPr>
          <p:nvPr>
            <p:ph type="body" idx="1"/>
          </p:nvPr>
        </p:nvSpPr>
        <p:spPr>
          <a:xfrm>
            <a:off x="1524000" y="1905000"/>
            <a:ext cx="6858000" cy="4267200"/>
          </a:xfrm>
        </p:spPr>
        <p:txBody>
          <a:bodyPr/>
          <a:lstStyle/>
          <a:p>
            <a:pPr algn="just"/>
            <a:r>
              <a:rPr lang="pt-BR" i="1" u="sng">
                <a:cs typeface="Courier New" pitchFamily="49" charset="0"/>
              </a:rPr>
              <a:t>Nova concepção</a:t>
            </a:r>
            <a:endParaRPr lang="pt-PT" i="1" u="sng">
              <a:cs typeface="Courier New" pitchFamily="49" charset="0"/>
            </a:endParaRPr>
          </a:p>
          <a:p>
            <a:pPr algn="just">
              <a:buFont typeface="Wingdings" pitchFamily="2" charset="2"/>
              <a:buNone/>
            </a:pPr>
            <a:endParaRPr lang="pt-PT" i="1" u="sng">
              <a:cs typeface="Courier New" pitchFamily="49" charset="0"/>
            </a:endParaRPr>
          </a:p>
          <a:p>
            <a:pPr lvl="1" algn="just"/>
            <a:r>
              <a:rPr lang="pt-PT" sz="2800" i="1">
                <a:cs typeface="Courier New" pitchFamily="49" charset="0"/>
              </a:rPr>
              <a:t>“Num mundo rápido e flexível as empresas precisam estar abertas a adaptações, flexibilizações, motivadas por mudanças constantes do ambiente. E esse ambiente pode estar muito próximo a empresa ou num ponto qualquer do... planeta”. (Araujo, 2004).</a:t>
            </a:r>
            <a:endParaRPr lang="pt-BR" sz="2800" i="1">
              <a:cs typeface="Courier New" pitchFamily="49" charset="0"/>
            </a:endParaRPr>
          </a:p>
        </p:txBody>
      </p:sp>
    </p:spTree>
    <p:extLst>
      <p:ext uri="{BB962C8B-B14F-4D97-AF65-F5344CB8AC3E}">
        <p14:creationId xmlns:p14="http://schemas.microsoft.com/office/powerpoint/2010/main" val="6494191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164867" name="Rectangle 3"/>
          <p:cNvSpPr>
            <a:spLocks noGrp="1" noChangeArrowheads="1"/>
          </p:cNvSpPr>
          <p:nvPr>
            <p:ph type="body" idx="1"/>
          </p:nvPr>
        </p:nvSpPr>
        <p:spPr>
          <a:xfrm>
            <a:off x="1524000" y="1905000"/>
            <a:ext cx="6858000" cy="4267200"/>
          </a:xfrm>
        </p:spPr>
        <p:txBody>
          <a:bodyPr/>
          <a:lstStyle/>
          <a:p>
            <a:pPr algn="just"/>
            <a:r>
              <a:rPr lang="pt-BR" sz="2800" i="1" u="sng">
                <a:cs typeface="Courier New" pitchFamily="49" charset="0"/>
              </a:rPr>
              <a:t>Área fundamental para empresas do séc. 21</a:t>
            </a:r>
            <a:endParaRPr lang="pt-PT" sz="2800" i="1" u="sng">
              <a:cs typeface="Courier New" pitchFamily="49" charset="0"/>
            </a:endParaRPr>
          </a:p>
          <a:p>
            <a:pPr algn="just"/>
            <a:endParaRPr lang="pt-PT" sz="2800" i="1" u="sng">
              <a:cs typeface="Courier New" pitchFamily="49" charset="0"/>
            </a:endParaRPr>
          </a:p>
          <a:p>
            <a:pPr lvl="1" algn="just"/>
            <a:r>
              <a:rPr lang="pt-PT" sz="2400" i="1">
                <a:cs typeface="Courier New" pitchFamily="49" charset="0"/>
              </a:rPr>
              <a:t>“vivemos na era da informação, elemento fundamental para o sucesso empresarial e adaptação ao mercado, não só no sentido de obter e acumular as informações, mas sim de saber interpretá-las e utilizá-las adequadamente e de forma criativa”. (Samara, 1994).</a:t>
            </a:r>
            <a:r>
              <a:rPr lang="pt-PT" sz="2400" i="1">
                <a:latin typeface="Courier New" pitchFamily="49" charset="0"/>
                <a:cs typeface="Courier New" pitchFamily="49" charset="0"/>
              </a:rPr>
              <a:t> </a:t>
            </a:r>
          </a:p>
        </p:txBody>
      </p:sp>
    </p:spTree>
    <p:extLst>
      <p:ext uri="{BB962C8B-B14F-4D97-AF65-F5344CB8AC3E}">
        <p14:creationId xmlns:p14="http://schemas.microsoft.com/office/powerpoint/2010/main" val="37272552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154627" name="Rectangle 3"/>
          <p:cNvSpPr>
            <a:spLocks noGrp="1" noChangeArrowheads="1"/>
          </p:cNvSpPr>
          <p:nvPr>
            <p:ph type="body" idx="1"/>
          </p:nvPr>
        </p:nvSpPr>
        <p:spPr>
          <a:xfrm>
            <a:off x="1143000" y="1828800"/>
            <a:ext cx="7799388" cy="4606925"/>
          </a:xfrm>
        </p:spPr>
        <p:txBody>
          <a:bodyPr/>
          <a:lstStyle/>
          <a:p>
            <a:pPr algn="just"/>
            <a:r>
              <a:rPr lang="pt-BR" sz="2800" i="1"/>
              <a:t>1. </a:t>
            </a:r>
            <a:r>
              <a:rPr lang="pt-BR" sz="2800" i="1">
                <a:cs typeface="Courier New" pitchFamily="49" charset="0"/>
              </a:rPr>
              <a:t>O que é marketing? (lógico que você não tem de falar exaustivamente, mas nos dê uma boa idéia da área).</a:t>
            </a:r>
            <a:endParaRPr lang="pt-BR" sz="2800" i="1">
              <a:ea typeface="Arial Unicode MS" pitchFamily="34" charset="-128"/>
              <a:cs typeface="Arial Unicode MS" pitchFamily="34" charset="-128"/>
            </a:endParaRPr>
          </a:p>
          <a:p>
            <a:pPr algn="just"/>
            <a:endParaRPr lang="pt-BR" sz="2800" i="1">
              <a:ea typeface="Arial Unicode MS" pitchFamily="34" charset="-128"/>
              <a:cs typeface="Arial Unicode MS" pitchFamily="34" charset="-128"/>
            </a:endParaRPr>
          </a:p>
          <a:p>
            <a:pPr algn="just"/>
            <a:r>
              <a:rPr lang="pt-PT" sz="2800" i="1">
                <a:cs typeface="Courier New" pitchFamily="49" charset="0"/>
              </a:rPr>
              <a:t>2. O que vem a ser “análise, planejamento, implementação e controle dos programas destinados a criar, desenvolver e manter trocas de benefício com os compradores-alvo a fim de atingir objetivos organizacionais” mencionada por Philip Kotler.</a:t>
            </a:r>
            <a:r>
              <a:rPr lang="pt-PT" sz="2800" i="1"/>
              <a:t> </a:t>
            </a:r>
          </a:p>
        </p:txBody>
      </p:sp>
    </p:spTree>
    <p:extLst>
      <p:ext uri="{BB962C8B-B14F-4D97-AF65-F5344CB8AC3E}">
        <p14:creationId xmlns:p14="http://schemas.microsoft.com/office/powerpoint/2010/main" val="969900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557059" name="Rectangle 3"/>
          <p:cNvSpPr>
            <a:spLocks noGrp="1" noChangeArrowheads="1"/>
          </p:cNvSpPr>
          <p:nvPr>
            <p:ph type="body" idx="1"/>
          </p:nvPr>
        </p:nvSpPr>
        <p:spPr>
          <a:xfrm>
            <a:off x="1447800" y="2251075"/>
            <a:ext cx="7391400" cy="4225925"/>
          </a:xfrm>
        </p:spPr>
        <p:txBody>
          <a:bodyPr/>
          <a:lstStyle/>
          <a:p>
            <a:pPr algn="just"/>
            <a:r>
              <a:rPr lang="pt-BR" sz="2800" i="1"/>
              <a:t>3. </a:t>
            </a:r>
            <a:r>
              <a:rPr lang="pt-BR" sz="2800" i="1">
                <a:cs typeface="Courier New" pitchFamily="49" charset="0"/>
              </a:rPr>
              <a:t>Qual seria para você o perfil de um profissional de marketing? E você consegue, em sua opinião, imaginar um perfil diferente para um profissional de marketing de empresa de pequeno porte?</a:t>
            </a:r>
            <a:endParaRPr lang="pt-BR" sz="2800" i="1">
              <a:ea typeface="Arial Unicode MS" pitchFamily="34" charset="-128"/>
              <a:cs typeface="Arial Unicode MS" pitchFamily="34" charset="-128"/>
            </a:endParaRPr>
          </a:p>
          <a:p>
            <a:pPr algn="just"/>
            <a:endParaRPr lang="pt-BR" sz="2800" i="1">
              <a:ea typeface="Arial Unicode MS" pitchFamily="34" charset="-128"/>
              <a:cs typeface="Arial Unicode MS" pitchFamily="34" charset="-128"/>
            </a:endParaRPr>
          </a:p>
          <a:p>
            <a:pPr algn="just"/>
            <a:r>
              <a:rPr lang="pt-PT" sz="2800" i="1">
                <a:cs typeface="Courier New" pitchFamily="49" charset="0"/>
              </a:rPr>
              <a:t>4. E a questão que não pode faltar: o que são os 4 Ps? Seja detalhista em sua resposta.</a:t>
            </a:r>
            <a:endParaRPr lang="pt-PT" sz="2800" i="1"/>
          </a:p>
        </p:txBody>
      </p:sp>
    </p:spTree>
    <p:extLst>
      <p:ext uri="{BB962C8B-B14F-4D97-AF65-F5344CB8AC3E}">
        <p14:creationId xmlns:p14="http://schemas.microsoft.com/office/powerpoint/2010/main" val="1219978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561155" name="Rectangle 3"/>
          <p:cNvSpPr>
            <a:spLocks noGrp="1" noChangeArrowheads="1"/>
          </p:cNvSpPr>
          <p:nvPr>
            <p:ph type="body" idx="1"/>
          </p:nvPr>
        </p:nvSpPr>
        <p:spPr>
          <a:xfrm>
            <a:off x="1447800" y="2251075"/>
            <a:ext cx="7391400" cy="4225925"/>
          </a:xfrm>
        </p:spPr>
        <p:txBody>
          <a:bodyPr/>
          <a:lstStyle/>
          <a:p>
            <a:pPr algn="just"/>
            <a:r>
              <a:rPr lang="pt-BR" sz="2800" i="1"/>
              <a:t>5. </a:t>
            </a:r>
            <a:r>
              <a:rPr lang="pt-BR" sz="2800" i="1">
                <a:cs typeface="Courier New" pitchFamily="49" charset="0"/>
              </a:rPr>
              <a:t>Você acha que a contribuição da Katz e Kahn no que se refere a sistemas abertos trouxe algum benefício à área de marketing? Sim, não e porquê.</a:t>
            </a:r>
            <a:endParaRPr lang="pt-BR" sz="2800" i="1">
              <a:ea typeface="Arial Unicode MS" pitchFamily="34" charset="-128"/>
              <a:cs typeface="Arial Unicode MS" pitchFamily="34" charset="-128"/>
            </a:endParaRPr>
          </a:p>
          <a:p>
            <a:pPr algn="just"/>
            <a:endParaRPr lang="pt-BR" sz="2800" i="1">
              <a:ea typeface="Arial Unicode MS" pitchFamily="34" charset="-128"/>
              <a:cs typeface="Arial Unicode MS" pitchFamily="34" charset="-128"/>
            </a:endParaRPr>
          </a:p>
          <a:p>
            <a:pPr algn="just"/>
            <a:r>
              <a:rPr lang="pt-PT" sz="2800" i="1">
                <a:cs typeface="Courier New" pitchFamily="49" charset="0"/>
              </a:rPr>
              <a:t>6. Mercados globais e concorrentes fazem parte hoje do universo particular de marketing? Sim, não e porquês.</a:t>
            </a:r>
            <a:endParaRPr lang="pt-PT" sz="2800" i="1">
              <a:ea typeface="Arial Unicode MS" pitchFamily="34" charset="-128"/>
              <a:cs typeface="Arial Unicode MS" pitchFamily="34" charset="-128"/>
            </a:endParaRPr>
          </a:p>
        </p:txBody>
      </p:sp>
    </p:spTree>
    <p:extLst>
      <p:ext uri="{BB962C8B-B14F-4D97-AF65-F5344CB8AC3E}">
        <p14:creationId xmlns:p14="http://schemas.microsoft.com/office/powerpoint/2010/main" val="3064806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562179" name="Rectangle 3"/>
          <p:cNvSpPr>
            <a:spLocks noGrp="1" noChangeArrowheads="1"/>
          </p:cNvSpPr>
          <p:nvPr>
            <p:ph type="body" idx="1"/>
          </p:nvPr>
        </p:nvSpPr>
        <p:spPr>
          <a:xfrm>
            <a:off x="1447800" y="2251075"/>
            <a:ext cx="7391400" cy="4225925"/>
          </a:xfrm>
        </p:spPr>
        <p:txBody>
          <a:bodyPr/>
          <a:lstStyle/>
          <a:p>
            <a:pPr algn="just">
              <a:lnSpc>
                <a:spcPct val="90000"/>
              </a:lnSpc>
            </a:pPr>
            <a:r>
              <a:rPr lang="pt-BR" sz="2800" i="1"/>
              <a:t>7. </a:t>
            </a:r>
            <a:r>
              <a:rPr lang="pt-BR" sz="2800" i="1">
                <a:cs typeface="Courier New" pitchFamily="49" charset="0"/>
              </a:rPr>
              <a:t>A informática trouxe benefícios à área de marketing, principalmente, no que diz respeito à rapidez e flexibilidade. Comente essa afirmação, concordando, discordando e informando os porquês.</a:t>
            </a:r>
            <a:endParaRPr lang="pt-BR" sz="2800" i="1">
              <a:ea typeface="Arial Unicode MS" pitchFamily="34" charset="-128"/>
              <a:cs typeface="Arial Unicode MS" pitchFamily="34" charset="-128"/>
            </a:endParaRPr>
          </a:p>
          <a:p>
            <a:pPr algn="just">
              <a:lnSpc>
                <a:spcPct val="90000"/>
              </a:lnSpc>
            </a:pPr>
            <a:endParaRPr lang="pt-BR" sz="2800" i="1">
              <a:ea typeface="Arial Unicode MS" pitchFamily="34" charset="-128"/>
              <a:cs typeface="Arial Unicode MS" pitchFamily="34" charset="-128"/>
            </a:endParaRPr>
          </a:p>
          <a:p>
            <a:pPr algn="just">
              <a:lnSpc>
                <a:spcPct val="90000"/>
              </a:lnSpc>
            </a:pPr>
            <a:r>
              <a:rPr lang="pt-PT" sz="2800" i="1">
                <a:cs typeface="Courier New" pitchFamily="49" charset="0"/>
              </a:rPr>
              <a:t>8. Fosse você profissional de consultoria como projetaria marketing para uma empresa brasileira até o final da primeira década século 21?  Dê detalhes.</a:t>
            </a:r>
            <a:endParaRPr lang="pt-PT" sz="2800" i="1"/>
          </a:p>
        </p:txBody>
      </p:sp>
    </p:spTree>
    <p:extLst>
      <p:ext uri="{BB962C8B-B14F-4D97-AF65-F5344CB8AC3E}">
        <p14:creationId xmlns:p14="http://schemas.microsoft.com/office/powerpoint/2010/main" val="6880101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563203" name="Rectangle 3"/>
          <p:cNvSpPr>
            <a:spLocks noGrp="1" noChangeArrowheads="1"/>
          </p:cNvSpPr>
          <p:nvPr>
            <p:ph type="body" idx="1"/>
          </p:nvPr>
        </p:nvSpPr>
        <p:spPr>
          <a:xfrm>
            <a:off x="1447800" y="2057400"/>
            <a:ext cx="7391400" cy="4225925"/>
          </a:xfrm>
        </p:spPr>
        <p:txBody>
          <a:bodyPr/>
          <a:lstStyle/>
          <a:p>
            <a:pPr algn="just"/>
            <a:r>
              <a:rPr lang="pt-BR" sz="2800" i="1"/>
              <a:t>9. </a:t>
            </a:r>
            <a:r>
              <a:rPr lang="pt-BR" sz="2800" i="1">
                <a:cs typeface="Courier New" pitchFamily="49" charset="0"/>
              </a:rPr>
              <a:t>Você acha que a marca é mesmo fundamental e, por essa razão, quando a marca é forte indica sucesso de marketing garantido? Sim, não e porquê.</a:t>
            </a:r>
            <a:endParaRPr lang="pt-BR" sz="2800" i="1">
              <a:ea typeface="Arial Unicode MS" pitchFamily="34" charset="-128"/>
              <a:cs typeface="Arial Unicode MS" pitchFamily="34" charset="-128"/>
            </a:endParaRPr>
          </a:p>
          <a:p>
            <a:pPr algn="just"/>
            <a:endParaRPr lang="pt-BR" sz="2800" i="1">
              <a:ea typeface="Arial Unicode MS" pitchFamily="34" charset="-128"/>
              <a:cs typeface="Arial Unicode MS" pitchFamily="34" charset="-128"/>
            </a:endParaRPr>
          </a:p>
          <a:p>
            <a:pPr algn="just"/>
            <a:r>
              <a:rPr lang="pt-PT" sz="2800" i="1">
                <a:cs typeface="Courier New" pitchFamily="49" charset="0"/>
              </a:rPr>
              <a:t>10. Você acha que marketing é definitivamente uma área de especialização que você tem fortes tendências a segui-la profissionalmente? Sim, não e porquê.</a:t>
            </a:r>
            <a:endParaRPr lang="pt-PT" sz="2800" i="1"/>
          </a:p>
        </p:txBody>
      </p:sp>
    </p:spTree>
    <p:extLst>
      <p:ext uri="{BB962C8B-B14F-4D97-AF65-F5344CB8AC3E}">
        <p14:creationId xmlns:p14="http://schemas.microsoft.com/office/powerpoint/2010/main" val="279823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1066800" y="457200"/>
            <a:ext cx="7772400" cy="1447800"/>
          </a:xfrm>
        </p:spPr>
        <p:txBody>
          <a:bodyPr/>
          <a:lstStyle/>
          <a:p>
            <a:r>
              <a:rPr lang="pt-BR" b="1">
                <a:solidFill>
                  <a:schemeClr val="tx1"/>
                </a:solidFill>
                <a:cs typeface="Courier New" pitchFamily="49" charset="0"/>
              </a:rPr>
              <a:t>Finanças</a:t>
            </a:r>
            <a:endParaRPr lang="pt-PT" b="1">
              <a:solidFill>
                <a:schemeClr val="tx1"/>
              </a:solidFill>
            </a:endParaRPr>
          </a:p>
        </p:txBody>
      </p:sp>
      <p:sp>
        <p:nvSpPr>
          <p:cNvPr id="126979" name="Rectangle 3"/>
          <p:cNvSpPr>
            <a:spLocks noGrp="1" noChangeArrowheads="1"/>
          </p:cNvSpPr>
          <p:nvPr>
            <p:ph type="body" idx="1"/>
          </p:nvPr>
        </p:nvSpPr>
        <p:spPr>
          <a:xfrm>
            <a:off x="1600200" y="2209800"/>
            <a:ext cx="6858000" cy="4267200"/>
          </a:xfrm>
        </p:spPr>
        <p:txBody>
          <a:bodyPr/>
          <a:lstStyle/>
          <a:p>
            <a:pPr algn="just"/>
            <a:r>
              <a:rPr lang="pt-PT" u="sng">
                <a:cs typeface="Courier New" pitchFamily="49" charset="0"/>
              </a:rPr>
              <a:t>Distingüindo a função financeira da contábil</a:t>
            </a:r>
          </a:p>
          <a:p>
            <a:pPr algn="just">
              <a:buFont typeface="Wingdings" pitchFamily="2" charset="2"/>
              <a:buNone/>
            </a:pPr>
            <a:endParaRPr lang="pt-PT" u="sng">
              <a:cs typeface="Courier New" pitchFamily="49" charset="0"/>
            </a:endParaRPr>
          </a:p>
          <a:p>
            <a:pPr lvl="1" algn="just"/>
            <a:r>
              <a:rPr lang="pt-PT" sz="2800" i="1">
                <a:cs typeface="Courier New" pitchFamily="49" charset="0"/>
              </a:rPr>
              <a:t>Basta saber que a contabilidade fornecerá dados objetivos que serão interpretados pela administração financeira.</a:t>
            </a:r>
            <a:endParaRPr lang="pt-BR" sz="2800" i="1">
              <a:cs typeface="Courier New" pitchFamily="49" charset="0"/>
            </a:endParaRPr>
          </a:p>
        </p:txBody>
      </p:sp>
    </p:spTree>
    <p:extLst>
      <p:ext uri="{BB962C8B-B14F-4D97-AF65-F5344CB8AC3E}">
        <p14:creationId xmlns:p14="http://schemas.microsoft.com/office/powerpoint/2010/main" val="31505219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1066800" y="457200"/>
            <a:ext cx="7772400" cy="1447800"/>
          </a:xfrm>
        </p:spPr>
        <p:txBody>
          <a:bodyPr/>
          <a:lstStyle/>
          <a:p>
            <a:r>
              <a:rPr lang="pt-PT" b="1" i="1">
                <a:solidFill>
                  <a:schemeClr val="tx1"/>
                </a:solidFill>
                <a:cs typeface="Courier New" pitchFamily="49" charset="0"/>
              </a:rPr>
              <a:t>Marketing</a:t>
            </a:r>
            <a:endParaRPr lang="pt-PT" b="1" i="1">
              <a:solidFill>
                <a:schemeClr val="tx1"/>
              </a:solidFill>
            </a:endParaRPr>
          </a:p>
        </p:txBody>
      </p:sp>
      <p:sp>
        <p:nvSpPr>
          <p:cNvPr id="165891" name="Rectangle 3"/>
          <p:cNvSpPr>
            <a:spLocks noGrp="1" noChangeArrowheads="1"/>
          </p:cNvSpPr>
          <p:nvPr>
            <p:ph type="body" idx="1"/>
          </p:nvPr>
        </p:nvSpPr>
        <p:spPr>
          <a:xfrm>
            <a:off x="1524000" y="1905000"/>
            <a:ext cx="6858000" cy="4267200"/>
          </a:xfrm>
        </p:spPr>
        <p:txBody>
          <a:bodyPr/>
          <a:lstStyle/>
          <a:p>
            <a:pPr algn="just"/>
            <a:r>
              <a:rPr lang="pt-BR" i="1" u="sng">
                <a:cs typeface="Courier New" pitchFamily="49" charset="0"/>
              </a:rPr>
              <a:t>Concluindo...</a:t>
            </a:r>
            <a:endParaRPr lang="pt-PT" i="1" u="sng">
              <a:cs typeface="Courier New" pitchFamily="49" charset="0"/>
            </a:endParaRPr>
          </a:p>
        </p:txBody>
      </p:sp>
    </p:spTree>
    <p:extLst>
      <p:ext uri="{BB962C8B-B14F-4D97-AF65-F5344CB8AC3E}">
        <p14:creationId xmlns:p14="http://schemas.microsoft.com/office/powerpoint/2010/main" val="753765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Operações e logística</a:t>
            </a:r>
            <a:endParaRPr lang="pt-PT" b="1">
              <a:solidFill>
                <a:schemeClr val="tx1"/>
              </a:solidFill>
            </a:endParaRPr>
          </a:p>
        </p:txBody>
      </p:sp>
      <p:sp>
        <p:nvSpPr>
          <p:cNvPr id="166915" name="Rectangle 3"/>
          <p:cNvSpPr>
            <a:spLocks noGrp="1" noChangeArrowheads="1"/>
          </p:cNvSpPr>
          <p:nvPr>
            <p:ph type="body" idx="1"/>
          </p:nvPr>
        </p:nvSpPr>
        <p:spPr>
          <a:xfrm>
            <a:off x="1447800" y="2286000"/>
            <a:ext cx="6934200" cy="3505200"/>
          </a:xfrm>
        </p:spPr>
        <p:txBody>
          <a:bodyPr/>
          <a:lstStyle/>
          <a:p>
            <a:pPr lvl="1" algn="just"/>
            <a:r>
              <a:rPr lang="pt-PT" sz="2800">
                <a:cs typeface="Courier New" pitchFamily="49" charset="0"/>
              </a:rPr>
              <a:t>Antes da década de 50</a:t>
            </a:r>
            <a:r>
              <a:rPr lang="pt-PT" sz="2800" i="1">
                <a:cs typeface="Courier New" pitchFamily="49" charset="0"/>
              </a:rPr>
              <a:t> – Período letárgico;</a:t>
            </a:r>
          </a:p>
          <a:p>
            <a:pPr lvl="2" algn="just"/>
            <a:r>
              <a:rPr lang="pt-PT" sz="2400" i="1">
                <a:cs typeface="Courier New" pitchFamily="49" charset="0"/>
              </a:rPr>
              <a:t>Mercados restritos e tranquilos.</a:t>
            </a:r>
          </a:p>
          <a:p>
            <a:pPr lvl="2" algn="just">
              <a:buFont typeface="Wingdings" pitchFamily="2" charset="2"/>
              <a:buNone/>
            </a:pPr>
            <a:endParaRPr lang="pt-PT" sz="2400" i="1">
              <a:cs typeface="Courier New" pitchFamily="49" charset="0"/>
            </a:endParaRPr>
          </a:p>
          <a:p>
            <a:pPr lvl="1" algn="just"/>
            <a:r>
              <a:rPr lang="pt-BR" sz="2800">
                <a:cs typeface="Courier New" pitchFamily="49" charset="0"/>
              </a:rPr>
              <a:t>Entre as décadas de 50 e 70</a:t>
            </a:r>
            <a:r>
              <a:rPr lang="pt-BR" sz="2800" i="1">
                <a:cs typeface="Courier New" pitchFamily="49" charset="0"/>
              </a:rPr>
              <a:t> – Período de decolagem; e</a:t>
            </a:r>
          </a:p>
          <a:p>
            <a:pPr lvl="2" algn="just"/>
            <a:r>
              <a:rPr lang="pt-BR" sz="2400" i="1">
                <a:cs typeface="Courier New" pitchFamily="49" charset="0"/>
              </a:rPr>
              <a:t>Distribuição física em evidência.</a:t>
            </a:r>
          </a:p>
        </p:txBody>
      </p:sp>
    </p:spTree>
    <p:extLst>
      <p:ext uri="{BB962C8B-B14F-4D97-AF65-F5344CB8AC3E}">
        <p14:creationId xmlns:p14="http://schemas.microsoft.com/office/powerpoint/2010/main" val="40563117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Operações e logística</a:t>
            </a:r>
            <a:endParaRPr lang="pt-PT" b="1">
              <a:solidFill>
                <a:schemeClr val="tx1"/>
              </a:solidFill>
            </a:endParaRPr>
          </a:p>
        </p:txBody>
      </p:sp>
      <p:sp>
        <p:nvSpPr>
          <p:cNvPr id="167939" name="Rectangle 3"/>
          <p:cNvSpPr>
            <a:spLocks noGrp="1" noChangeArrowheads="1"/>
          </p:cNvSpPr>
          <p:nvPr>
            <p:ph type="body" idx="1"/>
          </p:nvPr>
        </p:nvSpPr>
        <p:spPr>
          <a:xfrm>
            <a:off x="1295400" y="2133600"/>
            <a:ext cx="6934200" cy="3962400"/>
          </a:xfrm>
        </p:spPr>
        <p:txBody>
          <a:bodyPr/>
          <a:lstStyle/>
          <a:p>
            <a:pPr lvl="1" algn="just">
              <a:lnSpc>
                <a:spcPct val="90000"/>
              </a:lnSpc>
            </a:pPr>
            <a:r>
              <a:rPr lang="pt-BR" sz="2800">
                <a:cs typeface="Courier New" pitchFamily="49" charset="0"/>
              </a:rPr>
              <a:t>Além da década de 70</a:t>
            </a:r>
            <a:r>
              <a:rPr lang="pt-BR" sz="2800" i="1">
                <a:cs typeface="Courier New" pitchFamily="49" charset="0"/>
              </a:rPr>
              <a:t> – Período de semimaturidade.</a:t>
            </a:r>
          </a:p>
          <a:p>
            <a:pPr lvl="2" algn="just">
              <a:lnSpc>
                <a:spcPct val="90000"/>
              </a:lnSpc>
            </a:pPr>
            <a:r>
              <a:rPr lang="pt-BR" sz="2400" i="1">
                <a:cs typeface="Courier New" pitchFamily="49" charset="0"/>
              </a:rPr>
              <a:t>Princípios básicos trazem benefícios às empresas.</a:t>
            </a:r>
          </a:p>
          <a:p>
            <a:pPr lvl="3" algn="just">
              <a:lnSpc>
                <a:spcPct val="90000"/>
              </a:lnSpc>
            </a:pPr>
            <a:r>
              <a:rPr lang="pt-BR" sz="2000" i="1">
                <a:cs typeface="Courier New" pitchFamily="49" charset="0"/>
              </a:rPr>
              <a:t>Contexto:</a:t>
            </a:r>
          </a:p>
          <a:p>
            <a:pPr lvl="4" algn="just">
              <a:lnSpc>
                <a:spcPct val="90000"/>
              </a:lnSpc>
            </a:pPr>
            <a:r>
              <a:rPr lang="pt-PT" sz="1800" i="1">
                <a:cs typeface="Courier New" pitchFamily="49" charset="0"/>
              </a:rPr>
              <a:t>Alterações nos padrões e atitudes da demanda de consumidores;</a:t>
            </a:r>
          </a:p>
          <a:p>
            <a:pPr lvl="4" algn="just">
              <a:lnSpc>
                <a:spcPct val="90000"/>
              </a:lnSpc>
            </a:pPr>
            <a:r>
              <a:rPr lang="pt-PT" sz="1800" i="1">
                <a:cs typeface="Courier New" pitchFamily="49" charset="0"/>
              </a:rPr>
              <a:t>Pressão por custo nas indústrias;</a:t>
            </a:r>
          </a:p>
          <a:p>
            <a:pPr lvl="4" algn="just">
              <a:lnSpc>
                <a:spcPct val="90000"/>
              </a:lnSpc>
            </a:pPr>
            <a:r>
              <a:rPr lang="pt-PT" sz="1800" i="1">
                <a:cs typeface="Courier New" pitchFamily="49" charset="0"/>
              </a:rPr>
              <a:t>Avanços da tecnologia de computadores ; e</a:t>
            </a:r>
          </a:p>
          <a:p>
            <a:pPr lvl="4" algn="just">
              <a:lnSpc>
                <a:spcPct val="90000"/>
              </a:lnSpc>
            </a:pPr>
            <a:r>
              <a:rPr lang="pt-PT" sz="1800" i="1">
                <a:cs typeface="Courier New" pitchFamily="49" charset="0"/>
              </a:rPr>
              <a:t>Influências do trato com a logística militar (experiência militar).</a:t>
            </a:r>
            <a:endParaRPr lang="pt-BR" sz="1800" i="1">
              <a:cs typeface="Courier New" pitchFamily="49" charset="0"/>
            </a:endParaRPr>
          </a:p>
        </p:txBody>
      </p:sp>
    </p:spTree>
    <p:extLst>
      <p:ext uri="{BB962C8B-B14F-4D97-AF65-F5344CB8AC3E}">
        <p14:creationId xmlns:p14="http://schemas.microsoft.com/office/powerpoint/2010/main" val="13202925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1066800" y="457200"/>
            <a:ext cx="7772400" cy="1447800"/>
          </a:xfrm>
        </p:spPr>
        <p:txBody>
          <a:bodyPr/>
          <a:lstStyle/>
          <a:p>
            <a:r>
              <a:rPr lang="pt-BR" b="1">
                <a:solidFill>
                  <a:schemeClr val="tx1"/>
                </a:solidFill>
                <a:cs typeface="Courier New" pitchFamily="49" charset="0"/>
              </a:rPr>
              <a:t>Operações e logística</a:t>
            </a:r>
            <a:endParaRPr lang="pt-PT" b="1">
              <a:solidFill>
                <a:schemeClr val="tx1"/>
              </a:solidFill>
            </a:endParaRPr>
          </a:p>
        </p:txBody>
      </p:sp>
      <p:sp>
        <p:nvSpPr>
          <p:cNvPr id="168963" name="Rectangle 3"/>
          <p:cNvSpPr>
            <a:spLocks noGrp="1" noChangeArrowheads="1"/>
          </p:cNvSpPr>
          <p:nvPr>
            <p:ph type="body" idx="1"/>
          </p:nvPr>
        </p:nvSpPr>
        <p:spPr>
          <a:xfrm>
            <a:off x="1295400" y="2209800"/>
            <a:ext cx="7162800" cy="4038600"/>
          </a:xfrm>
        </p:spPr>
        <p:txBody>
          <a:bodyPr/>
          <a:lstStyle/>
          <a:p>
            <a:pPr lvl="1" algn="just">
              <a:lnSpc>
                <a:spcPct val="90000"/>
              </a:lnSpc>
            </a:pPr>
            <a:r>
              <a:rPr lang="pt-PT" sz="2800" i="1">
                <a:cs typeface="Times New Roman" charset="0"/>
              </a:rPr>
              <a:t>“A logística empresarial trata de todas atividades de movimentação e armazenagem que facilitam o fluxo de produtos desde o ponto de aquisição da matéria-prima até o ponto de consumo final, assim como dos fluxos de informação que colocam os produtos em movimento, com o propósito de providenciar níveis de serviço adequados aos clientes a um custo razoável”.</a:t>
            </a:r>
            <a:r>
              <a:rPr lang="pt-PT" sz="2800" i="1">
                <a:cs typeface="Courier New" pitchFamily="49" charset="0"/>
              </a:rPr>
              <a:t> (</a:t>
            </a:r>
            <a:r>
              <a:rPr lang="pt-PT" sz="2800" i="1">
                <a:cs typeface="Times New Roman" charset="0"/>
              </a:rPr>
              <a:t>Pozo, 2001).</a:t>
            </a:r>
            <a:r>
              <a:rPr lang="pt-PT" sz="2800" u="sng">
                <a:latin typeface="Courier New" pitchFamily="49" charset="0"/>
                <a:cs typeface="Times New Roman" charset="0"/>
              </a:rPr>
              <a:t> </a:t>
            </a:r>
            <a:endParaRPr lang="pt-BR" sz="2800" u="sng">
              <a:latin typeface="Courier New" pitchFamily="49" charset="0"/>
              <a:cs typeface="Times New Roman" charset="0"/>
            </a:endParaRPr>
          </a:p>
        </p:txBody>
      </p:sp>
    </p:spTree>
    <p:extLst>
      <p:ext uri="{BB962C8B-B14F-4D97-AF65-F5344CB8AC3E}">
        <p14:creationId xmlns:p14="http://schemas.microsoft.com/office/powerpoint/2010/main" val="28533759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Operações e logística</a:t>
            </a:r>
            <a:endParaRPr lang="pt-PT" b="1">
              <a:solidFill>
                <a:schemeClr val="tx1"/>
              </a:solidFill>
            </a:endParaRPr>
          </a:p>
        </p:txBody>
      </p:sp>
      <p:sp>
        <p:nvSpPr>
          <p:cNvPr id="169987" name="Rectangle 3"/>
          <p:cNvSpPr>
            <a:spLocks noGrp="1" noChangeArrowheads="1"/>
          </p:cNvSpPr>
          <p:nvPr>
            <p:ph type="body" idx="1"/>
          </p:nvPr>
        </p:nvSpPr>
        <p:spPr>
          <a:xfrm>
            <a:off x="1295400" y="1981200"/>
            <a:ext cx="7620000" cy="4572000"/>
          </a:xfrm>
        </p:spPr>
        <p:txBody>
          <a:bodyPr/>
          <a:lstStyle/>
          <a:p>
            <a:pPr algn="just"/>
            <a:r>
              <a:rPr lang="pt-PT" u="sng">
                <a:cs typeface="Courier New" pitchFamily="49" charset="0"/>
              </a:rPr>
              <a:t>Atividades que compõem o fluxo de um produto, segundo Lambert, Stock e Vantine (1998)</a:t>
            </a:r>
            <a:endParaRPr lang="pt-PT">
              <a:cs typeface="Courier New" pitchFamily="49" charset="0"/>
            </a:endParaRPr>
          </a:p>
          <a:p>
            <a:pPr lvl="1" algn="just">
              <a:buFont typeface="Wingdings" pitchFamily="2" charset="2"/>
              <a:buNone/>
            </a:pPr>
            <a:r>
              <a:rPr lang="pt-PT" sz="2800" i="1">
                <a:cs typeface="Courier New" pitchFamily="49" charset="0"/>
              </a:rPr>
              <a:t>1) Serviço ao cliente;</a:t>
            </a:r>
          </a:p>
          <a:p>
            <a:pPr lvl="1" algn="just">
              <a:buFont typeface="Wingdings" pitchFamily="2" charset="2"/>
              <a:buNone/>
            </a:pPr>
            <a:r>
              <a:rPr lang="pt-PT" sz="2800" i="1">
                <a:cs typeface="Courier New" pitchFamily="49" charset="0"/>
              </a:rPr>
              <a:t>2) Processamento de pedidos;</a:t>
            </a:r>
          </a:p>
          <a:p>
            <a:pPr lvl="1" algn="just">
              <a:buFont typeface="Wingdings" pitchFamily="2" charset="2"/>
              <a:buNone/>
            </a:pPr>
            <a:r>
              <a:rPr lang="pt-PT" sz="2800" i="1">
                <a:cs typeface="Courier New" pitchFamily="49" charset="0"/>
              </a:rPr>
              <a:t>3) Comunicações de distribuição;</a:t>
            </a:r>
          </a:p>
          <a:p>
            <a:pPr lvl="1" algn="just">
              <a:buFont typeface="Wingdings" pitchFamily="2" charset="2"/>
              <a:buNone/>
            </a:pPr>
            <a:r>
              <a:rPr lang="pt-PT" sz="2800" i="1">
                <a:cs typeface="Courier New" pitchFamily="49" charset="0"/>
              </a:rPr>
              <a:t>4) Controle de inventário;</a:t>
            </a:r>
          </a:p>
          <a:p>
            <a:pPr lvl="1" algn="just">
              <a:buFont typeface="Wingdings" pitchFamily="2" charset="2"/>
              <a:buNone/>
            </a:pPr>
            <a:r>
              <a:rPr lang="pt-PT" sz="2800" i="1">
                <a:cs typeface="Courier New" pitchFamily="49" charset="0"/>
              </a:rPr>
              <a:t>5) Previsão de demanda;</a:t>
            </a:r>
            <a:endParaRPr lang="pt-BR" sz="2800" i="1">
              <a:cs typeface="Courier New" pitchFamily="49" charset="0"/>
            </a:endParaRPr>
          </a:p>
        </p:txBody>
      </p:sp>
    </p:spTree>
    <p:extLst>
      <p:ext uri="{BB962C8B-B14F-4D97-AF65-F5344CB8AC3E}">
        <p14:creationId xmlns:p14="http://schemas.microsoft.com/office/powerpoint/2010/main" val="17280094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Operações e logística</a:t>
            </a:r>
            <a:endParaRPr lang="pt-PT" b="1">
              <a:solidFill>
                <a:schemeClr val="tx1"/>
              </a:solidFill>
            </a:endParaRPr>
          </a:p>
        </p:txBody>
      </p:sp>
      <p:sp>
        <p:nvSpPr>
          <p:cNvPr id="171011" name="Rectangle 3"/>
          <p:cNvSpPr>
            <a:spLocks noGrp="1" noChangeArrowheads="1"/>
          </p:cNvSpPr>
          <p:nvPr>
            <p:ph type="body" idx="1"/>
          </p:nvPr>
        </p:nvSpPr>
        <p:spPr>
          <a:xfrm>
            <a:off x="990600" y="2057400"/>
            <a:ext cx="7848600" cy="4572000"/>
          </a:xfrm>
        </p:spPr>
        <p:txBody>
          <a:bodyPr/>
          <a:lstStyle/>
          <a:p>
            <a:pPr algn="just"/>
            <a:r>
              <a:rPr lang="pt-PT" u="sng">
                <a:cs typeface="Courier New" pitchFamily="49" charset="0"/>
              </a:rPr>
              <a:t>Atividades que compõem o fluxo de um produto, segundo Lambert, Stock e Vantine (1998)</a:t>
            </a:r>
            <a:endParaRPr lang="pt-PT">
              <a:cs typeface="Courier New" pitchFamily="49" charset="0"/>
            </a:endParaRPr>
          </a:p>
          <a:p>
            <a:pPr lvl="1" algn="just">
              <a:buFont typeface="Wingdings" pitchFamily="2" charset="2"/>
              <a:buNone/>
            </a:pPr>
            <a:r>
              <a:rPr lang="pt-PT" sz="2800" i="1">
                <a:cs typeface="Courier New" pitchFamily="49" charset="0"/>
              </a:rPr>
              <a:t>6) Tráfego e transporte ;</a:t>
            </a:r>
          </a:p>
          <a:p>
            <a:pPr lvl="1" algn="just">
              <a:buFont typeface="Wingdings" pitchFamily="2" charset="2"/>
              <a:buNone/>
            </a:pPr>
            <a:r>
              <a:rPr lang="pt-PT" sz="2800" i="1">
                <a:cs typeface="Courier New" pitchFamily="49" charset="0"/>
              </a:rPr>
              <a:t>7) Armazenagem e estocagem ;</a:t>
            </a:r>
          </a:p>
          <a:p>
            <a:pPr lvl="1" algn="just">
              <a:buFont typeface="Wingdings" pitchFamily="2" charset="2"/>
              <a:buNone/>
            </a:pPr>
            <a:r>
              <a:rPr lang="pt-PT" sz="2800" i="1">
                <a:cs typeface="Courier New" pitchFamily="49" charset="0"/>
              </a:rPr>
              <a:t>8) Localização de fábrica e armazéns/depósitos;</a:t>
            </a:r>
          </a:p>
          <a:p>
            <a:pPr lvl="1" algn="just">
              <a:buFont typeface="Wingdings" pitchFamily="2" charset="2"/>
              <a:buNone/>
            </a:pPr>
            <a:r>
              <a:rPr lang="pt-PT" sz="2800" i="1">
                <a:cs typeface="Courier New" pitchFamily="49" charset="0"/>
              </a:rPr>
              <a:t>9) Movimentação de materiais;</a:t>
            </a:r>
            <a:endParaRPr lang="pt-BR" sz="2800" i="1">
              <a:cs typeface="Courier New" pitchFamily="49" charset="0"/>
            </a:endParaRPr>
          </a:p>
        </p:txBody>
      </p:sp>
    </p:spTree>
    <p:extLst>
      <p:ext uri="{BB962C8B-B14F-4D97-AF65-F5344CB8AC3E}">
        <p14:creationId xmlns:p14="http://schemas.microsoft.com/office/powerpoint/2010/main" val="12861604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Operações e logística</a:t>
            </a:r>
            <a:endParaRPr lang="pt-PT" b="1">
              <a:solidFill>
                <a:schemeClr val="tx1"/>
              </a:solidFill>
            </a:endParaRPr>
          </a:p>
        </p:txBody>
      </p:sp>
      <p:sp>
        <p:nvSpPr>
          <p:cNvPr id="172035" name="Rectangle 3"/>
          <p:cNvSpPr>
            <a:spLocks noGrp="1" noChangeArrowheads="1"/>
          </p:cNvSpPr>
          <p:nvPr>
            <p:ph type="body" idx="1"/>
          </p:nvPr>
        </p:nvSpPr>
        <p:spPr>
          <a:xfrm>
            <a:off x="1295400" y="1905000"/>
            <a:ext cx="7467600" cy="4572000"/>
          </a:xfrm>
        </p:spPr>
        <p:txBody>
          <a:bodyPr/>
          <a:lstStyle/>
          <a:p>
            <a:pPr algn="just"/>
            <a:r>
              <a:rPr lang="pt-PT" u="sng">
                <a:cs typeface="Courier New" pitchFamily="49" charset="0"/>
              </a:rPr>
              <a:t>Atividades que compõem o fluxo de um produto, segundo Lambert, Stock e Vantine (1998)</a:t>
            </a:r>
            <a:endParaRPr lang="pt-PT">
              <a:cs typeface="Courier New" pitchFamily="49" charset="0"/>
            </a:endParaRPr>
          </a:p>
          <a:p>
            <a:pPr lvl="1" algn="just">
              <a:buFont typeface="Wingdings" pitchFamily="2" charset="2"/>
              <a:buNone/>
            </a:pPr>
            <a:r>
              <a:rPr lang="pt-PT" sz="2800" i="1">
                <a:cs typeface="Courier New" pitchFamily="49" charset="0"/>
              </a:rPr>
              <a:t>10) Suprimentos ;</a:t>
            </a:r>
          </a:p>
          <a:p>
            <a:pPr lvl="1" algn="just">
              <a:buFont typeface="Wingdings" pitchFamily="2" charset="2"/>
              <a:buNone/>
            </a:pPr>
            <a:r>
              <a:rPr lang="pt-PT" sz="2800" i="1">
                <a:cs typeface="Courier New" pitchFamily="49" charset="0"/>
              </a:rPr>
              <a:t>11) Suporte de peças de reposição e serviço ;</a:t>
            </a:r>
          </a:p>
          <a:p>
            <a:pPr lvl="1" algn="just">
              <a:buFont typeface="Wingdings" pitchFamily="2" charset="2"/>
              <a:buNone/>
            </a:pPr>
            <a:r>
              <a:rPr lang="pt-PT" sz="2800" i="1">
                <a:cs typeface="Courier New" pitchFamily="49" charset="0"/>
              </a:rPr>
              <a:t>12) Embalagem ;</a:t>
            </a:r>
          </a:p>
          <a:p>
            <a:pPr lvl="1" algn="just">
              <a:buFont typeface="Wingdings" pitchFamily="2" charset="2"/>
              <a:buNone/>
            </a:pPr>
            <a:r>
              <a:rPr lang="pt-PT" sz="2800" i="1">
                <a:cs typeface="Courier New" pitchFamily="49" charset="0"/>
              </a:rPr>
              <a:t>13) Reaproveitamento e remoção de refugo ; e</a:t>
            </a:r>
          </a:p>
          <a:p>
            <a:pPr lvl="1" algn="just">
              <a:buFont typeface="Wingdings" pitchFamily="2" charset="2"/>
              <a:buNone/>
            </a:pPr>
            <a:r>
              <a:rPr lang="pt-PT" sz="2800" i="1">
                <a:cs typeface="Courier New" pitchFamily="49" charset="0"/>
              </a:rPr>
              <a:t>14) Administração de devoluções .</a:t>
            </a:r>
            <a:endParaRPr lang="pt-BR" sz="2800" i="1">
              <a:cs typeface="Courier New" pitchFamily="49" charset="0"/>
            </a:endParaRPr>
          </a:p>
        </p:txBody>
      </p:sp>
    </p:spTree>
    <p:extLst>
      <p:ext uri="{BB962C8B-B14F-4D97-AF65-F5344CB8AC3E}">
        <p14:creationId xmlns:p14="http://schemas.microsoft.com/office/powerpoint/2010/main" val="38548702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Operações e logística</a:t>
            </a:r>
            <a:endParaRPr lang="pt-PT" b="1">
              <a:solidFill>
                <a:schemeClr val="tx1"/>
              </a:solidFill>
            </a:endParaRPr>
          </a:p>
        </p:txBody>
      </p:sp>
      <p:sp>
        <p:nvSpPr>
          <p:cNvPr id="173059" name="Rectangle 3"/>
          <p:cNvSpPr>
            <a:spLocks noGrp="1" noChangeArrowheads="1"/>
          </p:cNvSpPr>
          <p:nvPr>
            <p:ph type="body" idx="1"/>
          </p:nvPr>
        </p:nvSpPr>
        <p:spPr>
          <a:xfrm>
            <a:off x="1524000" y="1752600"/>
            <a:ext cx="6858000" cy="4800600"/>
          </a:xfrm>
        </p:spPr>
        <p:txBody>
          <a:bodyPr/>
          <a:lstStyle/>
          <a:p>
            <a:pPr algn="just"/>
            <a:r>
              <a:rPr lang="pt-PT" u="sng">
                <a:cs typeface="Courier New" pitchFamily="49" charset="0"/>
              </a:rPr>
              <a:t>Perfil do profissional</a:t>
            </a:r>
          </a:p>
          <a:p>
            <a:pPr algn="just">
              <a:buFont typeface="Wingdings" pitchFamily="2" charset="2"/>
              <a:buNone/>
            </a:pPr>
            <a:endParaRPr lang="pt-PT" u="sng">
              <a:cs typeface="Courier New" pitchFamily="49" charset="0"/>
            </a:endParaRPr>
          </a:p>
          <a:p>
            <a:pPr lvl="1" algn="just"/>
            <a:r>
              <a:rPr lang="pt-BR" sz="2800">
                <a:cs typeface="Courier New" pitchFamily="49" charset="0"/>
              </a:rPr>
              <a:t>Missão</a:t>
            </a:r>
            <a:r>
              <a:rPr lang="pt-BR" sz="2800" i="1">
                <a:cs typeface="Courier New" pitchFamily="49" charset="0"/>
              </a:rPr>
              <a:t>: “colocar as mercadorias ou os serviços certos no lugar e no instante corretos e na condição desejada, ao menor custo possível”. (</a:t>
            </a:r>
            <a:r>
              <a:rPr lang="pt-PT" sz="2800" i="1">
                <a:cs typeface="Times New Roman" charset="0"/>
              </a:rPr>
              <a:t>Ballou, 1995).</a:t>
            </a:r>
          </a:p>
          <a:p>
            <a:pPr lvl="1" algn="just"/>
            <a:r>
              <a:rPr lang="pt-BR" sz="2800">
                <a:cs typeface="Times New Roman" charset="0"/>
              </a:rPr>
              <a:t>Característica</a:t>
            </a:r>
            <a:r>
              <a:rPr lang="pt-BR" sz="2800" i="1">
                <a:cs typeface="Times New Roman" charset="0"/>
              </a:rPr>
              <a:t>: possuidor de </a:t>
            </a:r>
            <a:r>
              <a:rPr lang="pt-PT" sz="2800" i="1">
                <a:cs typeface="Courier New" pitchFamily="49" charset="0"/>
              </a:rPr>
              <a:t>habilidade para conduzir esse nível de integração, sistêmica em sua plenitude</a:t>
            </a:r>
            <a:r>
              <a:rPr lang="pt-PT" sz="2800" i="1">
                <a:cs typeface="Times New Roman" charset="0"/>
              </a:rPr>
              <a:t>.</a:t>
            </a:r>
            <a:endParaRPr lang="pt-BR" sz="2800" i="1">
              <a:cs typeface="Times New Roman" charset="0"/>
            </a:endParaRPr>
          </a:p>
        </p:txBody>
      </p:sp>
    </p:spTree>
    <p:extLst>
      <p:ext uri="{BB962C8B-B14F-4D97-AF65-F5344CB8AC3E}">
        <p14:creationId xmlns:p14="http://schemas.microsoft.com/office/powerpoint/2010/main" val="38464597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1066800" y="457200"/>
            <a:ext cx="7772400" cy="1447800"/>
          </a:xfrm>
        </p:spPr>
        <p:txBody>
          <a:bodyPr/>
          <a:lstStyle/>
          <a:p>
            <a:r>
              <a:rPr lang="pt-BR" b="1">
                <a:solidFill>
                  <a:schemeClr val="tx1"/>
                </a:solidFill>
                <a:cs typeface="Courier New" pitchFamily="49" charset="0"/>
              </a:rPr>
              <a:t>Operações e logística</a:t>
            </a:r>
            <a:endParaRPr lang="pt-PT" b="1">
              <a:solidFill>
                <a:schemeClr val="tx1"/>
              </a:solidFill>
            </a:endParaRPr>
          </a:p>
        </p:txBody>
      </p:sp>
      <p:sp>
        <p:nvSpPr>
          <p:cNvPr id="174083" name="Rectangle 3"/>
          <p:cNvSpPr>
            <a:spLocks noGrp="1" noChangeArrowheads="1"/>
          </p:cNvSpPr>
          <p:nvPr>
            <p:ph type="body" idx="1"/>
          </p:nvPr>
        </p:nvSpPr>
        <p:spPr>
          <a:xfrm>
            <a:off x="1524000" y="1981200"/>
            <a:ext cx="6858000" cy="4648200"/>
          </a:xfrm>
        </p:spPr>
        <p:txBody>
          <a:bodyPr/>
          <a:lstStyle/>
          <a:p>
            <a:pPr algn="just"/>
            <a:r>
              <a:rPr lang="pt-BR" sz="3600" u="sng">
                <a:cs typeface="Courier New" pitchFamily="49" charset="0"/>
              </a:rPr>
              <a:t>Na teoria das organizações</a:t>
            </a:r>
          </a:p>
          <a:p>
            <a:pPr lvl="1" algn="just"/>
            <a:endParaRPr lang="pt-PT" i="1">
              <a:cs typeface="Courier New" pitchFamily="49" charset="0"/>
            </a:endParaRPr>
          </a:p>
          <a:p>
            <a:pPr lvl="1" algn="just"/>
            <a:r>
              <a:rPr lang="pt-PT" i="1">
                <a:cs typeface="Courier New" pitchFamily="49" charset="0"/>
              </a:rPr>
              <a:t>Intermediador entre finanças e marketing.</a:t>
            </a:r>
            <a:endParaRPr lang="pt-BR" sz="3600" u="sng">
              <a:cs typeface="Courier New" pitchFamily="49" charset="0"/>
            </a:endParaRPr>
          </a:p>
          <a:p>
            <a:pPr eaLnBrk="0" hangingPunct="0">
              <a:spcBef>
                <a:spcPct val="0"/>
              </a:spcBef>
              <a:buClrTx/>
              <a:buSzTx/>
              <a:buFontTx/>
              <a:buNone/>
            </a:pPr>
            <a:endParaRPr lang="pt-BR" sz="3600" u="sng">
              <a:cs typeface="Courier New" pitchFamily="49" charset="0"/>
            </a:endParaRPr>
          </a:p>
          <a:p>
            <a:pPr eaLnBrk="0" hangingPunct="0">
              <a:spcBef>
                <a:spcPct val="0"/>
              </a:spcBef>
              <a:buClrTx/>
              <a:buSzTx/>
              <a:buFontTx/>
              <a:buNone/>
            </a:pPr>
            <a:endParaRPr lang="pt-BR" u="sng">
              <a:cs typeface="Courier New" pitchFamily="49" charset="0"/>
            </a:endParaRPr>
          </a:p>
          <a:p>
            <a:pPr algn="just" eaLnBrk="0" hangingPunct="0">
              <a:spcBef>
                <a:spcPct val="0"/>
              </a:spcBef>
              <a:buClrTx/>
              <a:buSzTx/>
              <a:buFontTx/>
              <a:buNone/>
            </a:pPr>
            <a:r>
              <a:rPr lang="pt-PT" sz="2000" i="1">
                <a:cs typeface="Courier New" pitchFamily="49" charset="0"/>
              </a:rPr>
              <a:t>“a logística é uma arma que se mal administrada pode “ferir” a própria empresa. Mas, se bem administrada, trará valores inestimáveis”. (Araujo, 2004).</a:t>
            </a:r>
            <a:endParaRPr lang="pt-BR" sz="2000" i="1">
              <a:cs typeface="Courier New" pitchFamily="49" charset="0"/>
            </a:endParaRPr>
          </a:p>
        </p:txBody>
      </p:sp>
    </p:spTree>
    <p:extLst>
      <p:ext uri="{BB962C8B-B14F-4D97-AF65-F5344CB8AC3E}">
        <p14:creationId xmlns:p14="http://schemas.microsoft.com/office/powerpoint/2010/main" val="289410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Operações e logística</a:t>
            </a:r>
            <a:endParaRPr lang="pt-PT" b="1">
              <a:solidFill>
                <a:schemeClr val="tx1"/>
              </a:solidFill>
            </a:endParaRPr>
          </a:p>
        </p:txBody>
      </p:sp>
      <p:sp>
        <p:nvSpPr>
          <p:cNvPr id="175107" name="Rectangle 3"/>
          <p:cNvSpPr>
            <a:spLocks noGrp="1" noChangeArrowheads="1"/>
          </p:cNvSpPr>
          <p:nvPr>
            <p:ph type="body" idx="1"/>
          </p:nvPr>
        </p:nvSpPr>
        <p:spPr>
          <a:xfrm>
            <a:off x="1524000" y="1905000"/>
            <a:ext cx="6858000" cy="4267200"/>
          </a:xfrm>
        </p:spPr>
        <p:txBody>
          <a:bodyPr/>
          <a:lstStyle/>
          <a:p>
            <a:pPr algn="just">
              <a:lnSpc>
                <a:spcPct val="90000"/>
              </a:lnSpc>
            </a:pPr>
            <a:r>
              <a:rPr lang="pt-BR" u="sng">
                <a:cs typeface="Courier New" pitchFamily="49" charset="0"/>
              </a:rPr>
              <a:t>Nova concepção</a:t>
            </a:r>
            <a:endParaRPr lang="pt-PT" u="sng">
              <a:cs typeface="Courier New" pitchFamily="49" charset="0"/>
            </a:endParaRPr>
          </a:p>
          <a:p>
            <a:pPr algn="just">
              <a:lnSpc>
                <a:spcPct val="90000"/>
              </a:lnSpc>
              <a:buFont typeface="Wingdings" pitchFamily="2" charset="2"/>
              <a:buNone/>
            </a:pPr>
            <a:endParaRPr lang="pt-PT" u="sng">
              <a:cs typeface="Courier New" pitchFamily="49" charset="0"/>
            </a:endParaRPr>
          </a:p>
          <a:p>
            <a:pPr lvl="1" algn="just">
              <a:lnSpc>
                <a:spcPct val="90000"/>
              </a:lnSpc>
            </a:pPr>
            <a:r>
              <a:rPr lang="pt-PT" sz="2400" i="1">
                <a:cs typeface="Courier New" pitchFamily="49" charset="0"/>
              </a:rPr>
              <a:t>“À medida que a economia continue seu deslocamento da manufatura para serviços, haverá maiores oportunidades para adaptar os atuais princípios e conceitos logísticos para empresas que produzem e distribuem serviços ao invés de produtos tangíveis. Isto não apenas alargará o escopo da logística como também enriquecerá os conceitos nos quais ela se baseia”. (BALLOU, 1995).</a:t>
            </a:r>
            <a:endParaRPr lang="pt-BR" sz="2400" i="1">
              <a:cs typeface="Courier New" pitchFamily="49" charset="0"/>
            </a:endParaRPr>
          </a:p>
        </p:txBody>
      </p:sp>
    </p:spTree>
    <p:extLst>
      <p:ext uri="{BB962C8B-B14F-4D97-AF65-F5344CB8AC3E}">
        <p14:creationId xmlns:p14="http://schemas.microsoft.com/office/powerpoint/2010/main" val="38387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Finanças</a:t>
            </a:r>
            <a:endParaRPr lang="pt-PT" b="1">
              <a:solidFill>
                <a:schemeClr val="tx1"/>
              </a:solidFill>
            </a:endParaRPr>
          </a:p>
        </p:txBody>
      </p:sp>
      <p:sp>
        <p:nvSpPr>
          <p:cNvPr id="128003" name="Rectangle 3"/>
          <p:cNvSpPr>
            <a:spLocks noGrp="1" noChangeArrowheads="1"/>
          </p:cNvSpPr>
          <p:nvPr>
            <p:ph type="body" idx="1"/>
          </p:nvPr>
        </p:nvSpPr>
        <p:spPr>
          <a:xfrm>
            <a:off x="1676400" y="2286000"/>
            <a:ext cx="6858000" cy="4267200"/>
          </a:xfrm>
        </p:spPr>
        <p:txBody>
          <a:bodyPr/>
          <a:lstStyle/>
          <a:p>
            <a:pPr algn="just"/>
            <a:r>
              <a:rPr lang="pt-PT" u="sng">
                <a:cs typeface="Courier New" pitchFamily="49" charset="0"/>
              </a:rPr>
              <a:t>Objetivo da administração financeira</a:t>
            </a:r>
          </a:p>
          <a:p>
            <a:pPr algn="just"/>
            <a:endParaRPr lang="pt-PT" sz="2800">
              <a:cs typeface="Courier New" pitchFamily="49" charset="0"/>
            </a:endParaRPr>
          </a:p>
          <a:p>
            <a:pPr lvl="1" algn="just"/>
            <a:r>
              <a:rPr lang="pt-BR" sz="2800" b="1" i="1">
                <a:cs typeface="Courier New" pitchFamily="49" charset="0"/>
              </a:rPr>
              <a:t>Maximizar o lucro gerenciando os riscos</a:t>
            </a:r>
            <a:r>
              <a:rPr lang="pt-BR" sz="2800" i="1">
                <a:cs typeface="Courier New" pitchFamily="49" charset="0"/>
              </a:rPr>
              <a:t>, </a:t>
            </a:r>
            <a:r>
              <a:rPr lang="pt-PT" sz="2800" i="1">
                <a:cs typeface="Courier New" pitchFamily="49" charset="0"/>
              </a:rPr>
              <a:t>buscando um equilíbrio de interesses entre empresários e administradores da empresa projetando valor ótimo para a empresa no mercado</a:t>
            </a:r>
            <a:r>
              <a:rPr lang="pt-BR" sz="2800" i="1">
                <a:cs typeface="Courier New" pitchFamily="49" charset="0"/>
              </a:rPr>
              <a:t>.</a:t>
            </a:r>
          </a:p>
        </p:txBody>
      </p:sp>
    </p:spTree>
    <p:extLst>
      <p:ext uri="{BB962C8B-B14F-4D97-AF65-F5344CB8AC3E}">
        <p14:creationId xmlns:p14="http://schemas.microsoft.com/office/powerpoint/2010/main" val="26221876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Operações e logística</a:t>
            </a:r>
            <a:endParaRPr lang="pt-PT" b="1">
              <a:solidFill>
                <a:schemeClr val="tx1"/>
              </a:solidFill>
            </a:endParaRPr>
          </a:p>
        </p:txBody>
      </p:sp>
      <p:sp>
        <p:nvSpPr>
          <p:cNvPr id="176131" name="Rectangle 3"/>
          <p:cNvSpPr>
            <a:spLocks noGrp="1" noChangeArrowheads="1"/>
          </p:cNvSpPr>
          <p:nvPr>
            <p:ph type="body" idx="1"/>
          </p:nvPr>
        </p:nvSpPr>
        <p:spPr>
          <a:xfrm>
            <a:off x="1524000" y="1905000"/>
            <a:ext cx="7315200" cy="4648200"/>
          </a:xfrm>
        </p:spPr>
        <p:txBody>
          <a:bodyPr/>
          <a:lstStyle/>
          <a:p>
            <a:pPr algn="just">
              <a:lnSpc>
                <a:spcPct val="90000"/>
              </a:lnSpc>
            </a:pPr>
            <a:r>
              <a:rPr lang="pt-BR" u="sng">
                <a:cs typeface="Courier New" pitchFamily="49" charset="0"/>
              </a:rPr>
              <a:t>Área fundamental para empresas do séc. 21</a:t>
            </a:r>
            <a:endParaRPr lang="pt-PT" u="sng">
              <a:cs typeface="Courier New" pitchFamily="49" charset="0"/>
            </a:endParaRPr>
          </a:p>
          <a:p>
            <a:pPr lvl="1" algn="just">
              <a:lnSpc>
                <a:spcPct val="90000"/>
              </a:lnSpc>
            </a:pPr>
            <a:r>
              <a:rPr lang="pt-PT" sz="2400" i="1">
                <a:cs typeface="Times New Roman" charset="0"/>
              </a:rPr>
              <a:t>À medida que “estudar as formas de como a administração pode obter cada vez mais eficácia/eficiência em seus serviços de distribuição a seus clientes e consumidores. Isto permite, que as empresas tenham a possibilidade de reduzir custos e, conseqüentemente, aumentar sua competitividade diante dos concorrentes, nesta nova realidade de mercado globalizado, em que fatores como redução de custos são primordiais para a continuidade das empresas”.</a:t>
            </a:r>
            <a:r>
              <a:rPr lang="pt-PT" sz="2400" i="1">
                <a:cs typeface="Courier New" pitchFamily="49" charset="0"/>
              </a:rPr>
              <a:t> (</a:t>
            </a:r>
            <a:r>
              <a:rPr lang="pt-PT" sz="2400" i="1">
                <a:cs typeface="Times New Roman" charset="0"/>
              </a:rPr>
              <a:t>Ching, 1999).</a:t>
            </a:r>
            <a:r>
              <a:rPr lang="pt-PT" sz="2400" i="1">
                <a:latin typeface="Courier New" pitchFamily="49" charset="0"/>
                <a:cs typeface="Times New Roman" charset="0"/>
              </a:rPr>
              <a:t> </a:t>
            </a:r>
          </a:p>
        </p:txBody>
      </p:sp>
    </p:spTree>
    <p:extLst>
      <p:ext uri="{BB962C8B-B14F-4D97-AF65-F5344CB8AC3E}">
        <p14:creationId xmlns:p14="http://schemas.microsoft.com/office/powerpoint/2010/main" val="20062059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Operações e logística</a:t>
            </a:r>
            <a:endParaRPr lang="pt-PT" b="1">
              <a:solidFill>
                <a:schemeClr val="tx1"/>
              </a:solidFill>
            </a:endParaRPr>
          </a:p>
        </p:txBody>
      </p:sp>
      <p:sp>
        <p:nvSpPr>
          <p:cNvPr id="169987" name="Rectangle 3"/>
          <p:cNvSpPr>
            <a:spLocks noGrp="1" noChangeArrowheads="1"/>
          </p:cNvSpPr>
          <p:nvPr>
            <p:ph type="body" idx="1"/>
          </p:nvPr>
        </p:nvSpPr>
        <p:spPr>
          <a:xfrm>
            <a:off x="1295400" y="1752600"/>
            <a:ext cx="7620000" cy="4572000"/>
          </a:xfrm>
        </p:spPr>
        <p:txBody>
          <a:bodyPr/>
          <a:lstStyle/>
          <a:p>
            <a:pPr algn="just"/>
            <a:r>
              <a:rPr lang="pt-BR" sz="2800" i="1">
                <a:cs typeface="Courier New" pitchFamily="49" charset="0"/>
              </a:rPr>
              <a:t>1. Qual a origem da palavra logística e onde foi utilizada inicialmente como alternativa estratégica?</a:t>
            </a:r>
            <a:endParaRPr lang="pt-BR" sz="2800" i="1">
              <a:ea typeface="Arial Unicode MS" pitchFamily="34" charset="-128"/>
              <a:cs typeface="Arial Unicode MS" pitchFamily="34" charset="-128"/>
            </a:endParaRPr>
          </a:p>
          <a:p>
            <a:pPr algn="just"/>
            <a:endParaRPr lang="pt-BR" sz="2800" i="1">
              <a:ea typeface="Arial Unicode MS" pitchFamily="34" charset="-128"/>
              <a:cs typeface="Arial Unicode MS" pitchFamily="34" charset="-128"/>
            </a:endParaRPr>
          </a:p>
          <a:p>
            <a:pPr algn="just"/>
            <a:r>
              <a:rPr lang="pt-PT" sz="2800" i="1">
                <a:cs typeface="Courier New" pitchFamily="49" charset="0"/>
              </a:rPr>
              <a:t>2. Comente algumas (3 ou 4) das quatorze atividades que compõem o fluxo de um produto desde o ponto-de-origem até o ponto-de-consumo. E atenção: peça aos demais colegas que complementem as atividades restantes, não mencionadas anteriormente.</a:t>
            </a:r>
            <a:endParaRPr lang="pt-BR" sz="2800" i="1">
              <a:cs typeface="Courier New" pitchFamily="49" charset="0"/>
            </a:endParaRPr>
          </a:p>
        </p:txBody>
      </p:sp>
    </p:spTree>
    <p:extLst>
      <p:ext uri="{BB962C8B-B14F-4D97-AF65-F5344CB8AC3E}">
        <p14:creationId xmlns:p14="http://schemas.microsoft.com/office/powerpoint/2010/main" val="15520574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Operações e logística</a:t>
            </a:r>
            <a:endParaRPr lang="pt-PT" b="1">
              <a:solidFill>
                <a:schemeClr val="tx1"/>
              </a:solidFill>
            </a:endParaRPr>
          </a:p>
        </p:txBody>
      </p:sp>
      <p:sp>
        <p:nvSpPr>
          <p:cNvPr id="564227" name="Rectangle 3"/>
          <p:cNvSpPr>
            <a:spLocks noGrp="1" noChangeArrowheads="1"/>
          </p:cNvSpPr>
          <p:nvPr>
            <p:ph type="body" idx="1"/>
          </p:nvPr>
        </p:nvSpPr>
        <p:spPr>
          <a:xfrm>
            <a:off x="1219200" y="1600200"/>
            <a:ext cx="7620000" cy="4800600"/>
          </a:xfrm>
        </p:spPr>
        <p:txBody>
          <a:bodyPr/>
          <a:lstStyle/>
          <a:p>
            <a:pPr algn="just">
              <a:lnSpc>
                <a:spcPct val="90000"/>
              </a:lnSpc>
            </a:pPr>
            <a:r>
              <a:rPr lang="pt-BR" sz="2800" i="1">
                <a:cs typeface="Courier New" pitchFamily="49" charset="0"/>
              </a:rPr>
              <a:t>3. </a:t>
            </a:r>
            <a:r>
              <a:rPr lang="pt-PT" sz="2800" i="1">
                <a:cs typeface="Courier New" pitchFamily="49" charset="0"/>
              </a:rPr>
              <a:t>“A logística empresarial trata de todas atividades de movimentação e armazenagem que facilitam o fluxo de produtos desde o ponto de aquisição da matéria-prima até o ponto de consumo final, assim como dos fluxos de informação que colocam os produtos em movimento, com o propósito de providenciar níveis de serviço adequados aos clientes a um custo razoável” (POZO, 2001).  É sua função abrir os comentários e, em seguida, os demais colegas devem complementar, fechando com a apreciação crítica de todos.</a:t>
            </a:r>
            <a:endParaRPr lang="pt-BR" sz="2800" i="1">
              <a:cs typeface="Courier New" pitchFamily="49" charset="0"/>
            </a:endParaRPr>
          </a:p>
        </p:txBody>
      </p:sp>
    </p:spTree>
    <p:extLst>
      <p:ext uri="{BB962C8B-B14F-4D97-AF65-F5344CB8AC3E}">
        <p14:creationId xmlns:p14="http://schemas.microsoft.com/office/powerpoint/2010/main" val="42452255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Operações e logística</a:t>
            </a:r>
            <a:endParaRPr lang="pt-PT" b="1">
              <a:solidFill>
                <a:schemeClr val="tx1"/>
              </a:solidFill>
            </a:endParaRPr>
          </a:p>
        </p:txBody>
      </p:sp>
      <p:sp>
        <p:nvSpPr>
          <p:cNvPr id="565251" name="Rectangle 3"/>
          <p:cNvSpPr>
            <a:spLocks noGrp="1" noChangeArrowheads="1"/>
          </p:cNvSpPr>
          <p:nvPr>
            <p:ph type="body" idx="1"/>
          </p:nvPr>
        </p:nvSpPr>
        <p:spPr>
          <a:xfrm>
            <a:off x="1295400" y="2133600"/>
            <a:ext cx="7620000" cy="3962400"/>
          </a:xfrm>
        </p:spPr>
        <p:txBody>
          <a:bodyPr/>
          <a:lstStyle/>
          <a:p>
            <a:pPr algn="just"/>
            <a:r>
              <a:rPr lang="pt-BR" sz="2800" i="1">
                <a:cs typeface="Courier New" pitchFamily="49" charset="0"/>
              </a:rPr>
              <a:t>4. Você acha que a logística empresarial sempre foi uma preocupação nas empresas, ou é algo recente? Sim, não e porquê.</a:t>
            </a:r>
            <a:endParaRPr lang="pt-BR" sz="2800" i="1">
              <a:ea typeface="Arial Unicode MS" pitchFamily="34" charset="-128"/>
              <a:cs typeface="Arial Unicode MS" pitchFamily="34" charset="-128"/>
            </a:endParaRPr>
          </a:p>
          <a:p>
            <a:pPr algn="just"/>
            <a:endParaRPr lang="pt-BR" sz="2800" i="1">
              <a:ea typeface="Arial Unicode MS" pitchFamily="34" charset="-128"/>
              <a:cs typeface="Arial Unicode MS" pitchFamily="34" charset="-128"/>
            </a:endParaRPr>
          </a:p>
          <a:p>
            <a:pPr algn="just"/>
            <a:r>
              <a:rPr lang="pt-BR" sz="2800" i="1">
                <a:cs typeface="Courier New" pitchFamily="49" charset="0"/>
              </a:rPr>
              <a:t>5. A logística pode ser considerada como um possível diferencial competitivo? Ou sua ação não conduziria a ganhos de qualquer ordem? Justifique sua posição.</a:t>
            </a:r>
          </a:p>
        </p:txBody>
      </p:sp>
    </p:spTree>
    <p:extLst>
      <p:ext uri="{BB962C8B-B14F-4D97-AF65-F5344CB8AC3E}">
        <p14:creationId xmlns:p14="http://schemas.microsoft.com/office/powerpoint/2010/main" val="40389965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Operações e logística</a:t>
            </a:r>
            <a:endParaRPr lang="pt-PT" b="1">
              <a:solidFill>
                <a:schemeClr val="tx1"/>
              </a:solidFill>
            </a:endParaRPr>
          </a:p>
        </p:txBody>
      </p:sp>
      <p:sp>
        <p:nvSpPr>
          <p:cNvPr id="566275" name="Rectangle 3"/>
          <p:cNvSpPr>
            <a:spLocks noGrp="1" noChangeArrowheads="1"/>
          </p:cNvSpPr>
          <p:nvPr>
            <p:ph type="body" idx="1"/>
          </p:nvPr>
        </p:nvSpPr>
        <p:spPr>
          <a:xfrm>
            <a:off x="1295400" y="2514600"/>
            <a:ext cx="7620000" cy="2667000"/>
          </a:xfrm>
        </p:spPr>
        <p:txBody>
          <a:bodyPr/>
          <a:lstStyle/>
          <a:p>
            <a:pPr algn="just"/>
            <a:r>
              <a:rPr lang="pt-BR" sz="2800" i="1">
                <a:cs typeface="Courier New" pitchFamily="49" charset="0"/>
              </a:rPr>
              <a:t>6. </a:t>
            </a:r>
            <a:r>
              <a:rPr lang="pt-PT" sz="2800" i="1">
                <a:cs typeface="Courier New" pitchFamily="49" charset="0"/>
              </a:rPr>
              <a:t>Qual o rótulo para a seguinte definição: representação físico-espacial dos pontos de origem e destino das mercadorias e processos críticos nos vários fluxos e outros aspectos relevantes.</a:t>
            </a:r>
            <a:endParaRPr lang="pt-BR" sz="2800" i="1">
              <a:cs typeface="Courier New" pitchFamily="49" charset="0"/>
            </a:endParaRPr>
          </a:p>
        </p:txBody>
      </p:sp>
    </p:spTree>
    <p:extLst>
      <p:ext uri="{BB962C8B-B14F-4D97-AF65-F5344CB8AC3E}">
        <p14:creationId xmlns:p14="http://schemas.microsoft.com/office/powerpoint/2010/main" val="29429031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Operações e logística</a:t>
            </a:r>
            <a:endParaRPr lang="pt-PT" b="1">
              <a:solidFill>
                <a:schemeClr val="tx1"/>
              </a:solidFill>
            </a:endParaRPr>
          </a:p>
        </p:txBody>
      </p:sp>
      <p:sp>
        <p:nvSpPr>
          <p:cNvPr id="177155" name="Rectangle 3"/>
          <p:cNvSpPr>
            <a:spLocks noGrp="1" noChangeArrowheads="1"/>
          </p:cNvSpPr>
          <p:nvPr>
            <p:ph type="body" idx="1"/>
          </p:nvPr>
        </p:nvSpPr>
        <p:spPr>
          <a:xfrm>
            <a:off x="1524000" y="1905000"/>
            <a:ext cx="6858000" cy="4267200"/>
          </a:xfrm>
        </p:spPr>
        <p:txBody>
          <a:bodyPr/>
          <a:lstStyle/>
          <a:p>
            <a:pPr algn="just"/>
            <a:r>
              <a:rPr lang="pt-BR" u="sng">
                <a:cs typeface="Courier New" pitchFamily="49" charset="0"/>
              </a:rPr>
              <a:t>Concluindo...</a:t>
            </a:r>
            <a:endParaRPr lang="pt-PT" u="sng">
              <a:cs typeface="Courier New" pitchFamily="49" charset="0"/>
            </a:endParaRPr>
          </a:p>
        </p:txBody>
      </p:sp>
    </p:spTree>
    <p:extLst>
      <p:ext uri="{BB962C8B-B14F-4D97-AF65-F5344CB8AC3E}">
        <p14:creationId xmlns:p14="http://schemas.microsoft.com/office/powerpoint/2010/main" val="23961485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Organização</a:t>
            </a:r>
            <a:endParaRPr lang="pt-PT" b="1">
              <a:solidFill>
                <a:schemeClr val="tx1"/>
              </a:solidFill>
            </a:endParaRPr>
          </a:p>
        </p:txBody>
      </p:sp>
      <p:sp>
        <p:nvSpPr>
          <p:cNvPr id="178179" name="Rectangle 3"/>
          <p:cNvSpPr>
            <a:spLocks noGrp="1" noChangeArrowheads="1"/>
          </p:cNvSpPr>
          <p:nvPr>
            <p:ph type="body" idx="1"/>
          </p:nvPr>
        </p:nvSpPr>
        <p:spPr>
          <a:xfrm>
            <a:off x="1447800" y="1981200"/>
            <a:ext cx="6934200" cy="3886200"/>
          </a:xfrm>
        </p:spPr>
        <p:txBody>
          <a:bodyPr/>
          <a:lstStyle/>
          <a:p>
            <a:pPr lvl="1" algn="just">
              <a:lnSpc>
                <a:spcPct val="90000"/>
              </a:lnSpc>
            </a:pPr>
            <a:r>
              <a:rPr lang="pt-PT" sz="2800">
                <a:cs typeface="Courier New" pitchFamily="49" charset="0"/>
              </a:rPr>
              <a:t>Antes da década de 90</a:t>
            </a:r>
          </a:p>
          <a:p>
            <a:pPr lvl="2" algn="just">
              <a:lnSpc>
                <a:spcPct val="90000"/>
              </a:lnSpc>
            </a:pPr>
            <a:r>
              <a:rPr lang="pt-PT" sz="2400" i="1">
                <a:cs typeface="Times New Roman" charset="0"/>
              </a:rPr>
              <a:t>Existia uma unidade específica denominada O&amp;M (Organização e Métodos) ou, mais modernamente, OSM (Organização, Sistemas e Métodos).</a:t>
            </a:r>
          </a:p>
          <a:p>
            <a:pPr lvl="2" algn="just">
              <a:lnSpc>
                <a:spcPct val="90000"/>
              </a:lnSpc>
              <a:buFont typeface="Wingdings" pitchFamily="2" charset="2"/>
              <a:buNone/>
            </a:pPr>
            <a:endParaRPr lang="pt-PT" sz="2400" i="1">
              <a:cs typeface="Courier New" pitchFamily="49" charset="0"/>
            </a:endParaRPr>
          </a:p>
          <a:p>
            <a:pPr lvl="1" algn="just">
              <a:lnSpc>
                <a:spcPct val="90000"/>
              </a:lnSpc>
            </a:pPr>
            <a:r>
              <a:rPr lang="pt-BR" sz="2800">
                <a:cs typeface="Courier New" pitchFamily="49" charset="0"/>
              </a:rPr>
              <a:t>Além da década de 90</a:t>
            </a:r>
          </a:p>
          <a:p>
            <a:pPr lvl="2" algn="just">
              <a:lnSpc>
                <a:spcPct val="90000"/>
              </a:lnSpc>
            </a:pPr>
            <a:r>
              <a:rPr lang="pt-BR" sz="2400" i="1">
                <a:cs typeface="Courier New" pitchFamily="49" charset="0"/>
              </a:rPr>
              <a:t>Em muitas empresas a unidade é extinta e suas funções passam a fazer parte de todas as áreas.</a:t>
            </a:r>
          </a:p>
        </p:txBody>
      </p:sp>
    </p:spTree>
    <p:extLst>
      <p:ext uri="{BB962C8B-B14F-4D97-AF65-F5344CB8AC3E}">
        <p14:creationId xmlns:p14="http://schemas.microsoft.com/office/powerpoint/2010/main" val="37600371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1066800" y="457200"/>
            <a:ext cx="7772400" cy="1447800"/>
          </a:xfrm>
        </p:spPr>
        <p:txBody>
          <a:bodyPr/>
          <a:lstStyle/>
          <a:p>
            <a:r>
              <a:rPr lang="pt-BR" b="1">
                <a:solidFill>
                  <a:schemeClr val="tx1"/>
                </a:solidFill>
                <a:cs typeface="Courier New" pitchFamily="49" charset="0"/>
              </a:rPr>
              <a:t>Organização</a:t>
            </a:r>
            <a:endParaRPr lang="pt-PT" b="1">
              <a:solidFill>
                <a:schemeClr val="tx1"/>
              </a:solidFill>
            </a:endParaRPr>
          </a:p>
        </p:txBody>
      </p:sp>
      <p:sp>
        <p:nvSpPr>
          <p:cNvPr id="179203" name="Rectangle 3"/>
          <p:cNvSpPr>
            <a:spLocks noGrp="1" noChangeArrowheads="1"/>
          </p:cNvSpPr>
          <p:nvPr>
            <p:ph type="body" idx="1"/>
          </p:nvPr>
        </p:nvSpPr>
        <p:spPr>
          <a:xfrm>
            <a:off x="1295400" y="2514600"/>
            <a:ext cx="7162800" cy="3352800"/>
          </a:xfrm>
        </p:spPr>
        <p:txBody>
          <a:bodyPr/>
          <a:lstStyle/>
          <a:p>
            <a:pPr lvl="1" algn="just"/>
            <a:r>
              <a:rPr lang="pt-PT" sz="2800" i="1">
                <a:cs typeface="Courier New" pitchFamily="49" charset="0"/>
              </a:rPr>
              <a:t>“Era uma unidade (assessoria, departamento, gerência, superintendência, entre outras nomenclaturas) que tinha a responsabilidade ou de realizar esses estudos ou promovê-los junto as demais unidades objeto de estudos organizacionais”. (Araujo</a:t>
            </a:r>
            <a:r>
              <a:rPr lang="pt-PT" sz="2800" i="1">
                <a:cs typeface="Times New Roman" charset="0"/>
              </a:rPr>
              <a:t>, 2001).</a:t>
            </a:r>
            <a:r>
              <a:rPr lang="pt-PT" sz="2800" i="1" u="sng">
                <a:cs typeface="Times New Roman" charset="0"/>
              </a:rPr>
              <a:t> </a:t>
            </a:r>
            <a:endParaRPr lang="pt-BR" sz="2800" i="1" u="sng">
              <a:cs typeface="Times New Roman" charset="0"/>
            </a:endParaRPr>
          </a:p>
        </p:txBody>
      </p:sp>
    </p:spTree>
    <p:extLst>
      <p:ext uri="{BB962C8B-B14F-4D97-AF65-F5344CB8AC3E}">
        <p14:creationId xmlns:p14="http://schemas.microsoft.com/office/powerpoint/2010/main" val="92650353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Organização</a:t>
            </a:r>
            <a:endParaRPr lang="pt-PT" b="1">
              <a:solidFill>
                <a:schemeClr val="tx1"/>
              </a:solidFill>
            </a:endParaRPr>
          </a:p>
        </p:txBody>
      </p:sp>
      <p:sp>
        <p:nvSpPr>
          <p:cNvPr id="180227" name="Rectangle 3"/>
          <p:cNvSpPr>
            <a:spLocks noGrp="1" noChangeArrowheads="1"/>
          </p:cNvSpPr>
          <p:nvPr>
            <p:ph type="body" idx="1"/>
          </p:nvPr>
        </p:nvSpPr>
        <p:spPr>
          <a:xfrm>
            <a:off x="1295400" y="1981200"/>
            <a:ext cx="7620000" cy="4572000"/>
          </a:xfrm>
        </p:spPr>
        <p:txBody>
          <a:bodyPr/>
          <a:lstStyle/>
          <a:p>
            <a:pPr algn="just">
              <a:lnSpc>
                <a:spcPct val="90000"/>
              </a:lnSpc>
            </a:pPr>
            <a:r>
              <a:rPr lang="pt-PT" u="sng">
                <a:cs typeface="Courier New" pitchFamily="49" charset="0"/>
              </a:rPr>
              <a:t>Mérito</a:t>
            </a:r>
            <a:r>
              <a:rPr lang="pt-PT">
                <a:cs typeface="Courier New" pitchFamily="49" charset="0"/>
              </a:rPr>
              <a:t>:</a:t>
            </a:r>
          </a:p>
          <a:p>
            <a:pPr lvl="1" algn="just">
              <a:lnSpc>
                <a:spcPct val="90000"/>
              </a:lnSpc>
            </a:pPr>
            <a:r>
              <a:rPr lang="pt-PT" sz="2800" i="1">
                <a:cs typeface="Courier New" pitchFamily="49" charset="0"/>
              </a:rPr>
              <a:t>Mostrou a importância de se saber como estabelecer um conjunto de etapas que conduzem à análises organizacionais como:</a:t>
            </a:r>
            <a:endParaRPr lang="pt-PT" i="1">
              <a:cs typeface="Times New Roman" charset="0"/>
            </a:endParaRPr>
          </a:p>
          <a:p>
            <a:pPr algn="just">
              <a:lnSpc>
                <a:spcPct val="90000"/>
              </a:lnSpc>
              <a:buFont typeface="Wingdings" pitchFamily="2" charset="2"/>
              <a:buNone/>
            </a:pPr>
            <a:endParaRPr lang="pt-PT" sz="2800" i="1">
              <a:cs typeface="Times New Roman" charset="0"/>
            </a:endParaRPr>
          </a:p>
          <a:p>
            <a:pPr lvl="2" algn="just">
              <a:lnSpc>
                <a:spcPct val="90000"/>
              </a:lnSpc>
            </a:pPr>
            <a:r>
              <a:rPr lang="pt-PT" sz="2400" i="1">
                <a:cs typeface="Courier New" pitchFamily="49" charset="0"/>
              </a:rPr>
              <a:t>as relacionadas com a estrutura organizacional ;</a:t>
            </a:r>
          </a:p>
          <a:p>
            <a:pPr lvl="2" algn="just">
              <a:lnSpc>
                <a:spcPct val="90000"/>
              </a:lnSpc>
            </a:pPr>
            <a:r>
              <a:rPr lang="pt-PT" sz="2400" i="1">
                <a:cs typeface="Courier New" pitchFamily="49" charset="0"/>
              </a:rPr>
              <a:t>as de tecnologias de gestão organizacional;</a:t>
            </a:r>
          </a:p>
          <a:p>
            <a:pPr lvl="2" algn="just">
              <a:lnSpc>
                <a:spcPct val="90000"/>
              </a:lnSpc>
            </a:pPr>
            <a:r>
              <a:rPr lang="pt-PT" sz="2400" i="1">
                <a:cs typeface="Courier New" pitchFamily="49" charset="0"/>
              </a:rPr>
              <a:t>as de análise de processos críticos;</a:t>
            </a:r>
          </a:p>
          <a:p>
            <a:pPr lvl="2" algn="just">
              <a:lnSpc>
                <a:spcPct val="90000"/>
              </a:lnSpc>
            </a:pPr>
            <a:r>
              <a:rPr lang="pt-PT" sz="2400" i="1">
                <a:cs typeface="Courier New" pitchFamily="49" charset="0"/>
              </a:rPr>
              <a:t>as de análise da distribuição integrada do trabalho;</a:t>
            </a:r>
            <a:endParaRPr lang="pt-BR" sz="2400" i="1">
              <a:latin typeface="Courier New" pitchFamily="49" charset="0"/>
              <a:cs typeface="Times New Roman" charset="0"/>
            </a:endParaRPr>
          </a:p>
        </p:txBody>
      </p:sp>
    </p:spTree>
    <p:extLst>
      <p:ext uri="{BB962C8B-B14F-4D97-AF65-F5344CB8AC3E}">
        <p14:creationId xmlns:p14="http://schemas.microsoft.com/office/powerpoint/2010/main" val="32035507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Organização</a:t>
            </a:r>
            <a:endParaRPr lang="pt-PT" b="1">
              <a:solidFill>
                <a:schemeClr val="tx1"/>
              </a:solidFill>
            </a:endParaRPr>
          </a:p>
        </p:txBody>
      </p:sp>
      <p:sp>
        <p:nvSpPr>
          <p:cNvPr id="181251" name="Rectangle 3"/>
          <p:cNvSpPr>
            <a:spLocks noGrp="1" noChangeArrowheads="1"/>
          </p:cNvSpPr>
          <p:nvPr>
            <p:ph type="body" idx="1"/>
          </p:nvPr>
        </p:nvSpPr>
        <p:spPr>
          <a:xfrm>
            <a:off x="1295400" y="1752600"/>
            <a:ext cx="7620000" cy="4572000"/>
          </a:xfrm>
        </p:spPr>
        <p:txBody>
          <a:bodyPr/>
          <a:lstStyle/>
          <a:p>
            <a:pPr algn="just">
              <a:lnSpc>
                <a:spcPct val="90000"/>
              </a:lnSpc>
            </a:pPr>
            <a:r>
              <a:rPr lang="pt-PT" u="sng">
                <a:cs typeface="Courier New" pitchFamily="49" charset="0"/>
              </a:rPr>
              <a:t>Mérito</a:t>
            </a:r>
            <a:r>
              <a:rPr lang="pt-PT">
                <a:cs typeface="Courier New" pitchFamily="49" charset="0"/>
              </a:rPr>
              <a:t>:</a:t>
            </a:r>
          </a:p>
          <a:p>
            <a:pPr lvl="1" algn="just">
              <a:lnSpc>
                <a:spcPct val="90000"/>
              </a:lnSpc>
            </a:pPr>
            <a:r>
              <a:rPr lang="pt-PT" sz="2800" i="1">
                <a:cs typeface="Courier New" pitchFamily="49" charset="0"/>
              </a:rPr>
              <a:t>Mostrou a importância de se saber como estabelecer um conjunto de etapas que conduzem à análises organizacionais como as de:</a:t>
            </a:r>
            <a:endParaRPr lang="pt-PT" i="1">
              <a:cs typeface="Times New Roman" charset="0"/>
            </a:endParaRPr>
          </a:p>
          <a:p>
            <a:pPr algn="just">
              <a:lnSpc>
                <a:spcPct val="90000"/>
              </a:lnSpc>
              <a:buFont typeface="Wingdings" pitchFamily="2" charset="2"/>
              <a:buNone/>
            </a:pPr>
            <a:endParaRPr lang="pt-PT" sz="2800" i="1">
              <a:cs typeface="Times New Roman" charset="0"/>
            </a:endParaRPr>
          </a:p>
          <a:p>
            <a:pPr lvl="2" algn="just">
              <a:lnSpc>
                <a:spcPct val="90000"/>
              </a:lnSpc>
            </a:pPr>
            <a:r>
              <a:rPr lang="pt-PT" sz="2400" i="1">
                <a:cs typeface="Courier New" pitchFamily="49" charset="0"/>
              </a:rPr>
              <a:t>análise de lay-out;</a:t>
            </a:r>
          </a:p>
          <a:p>
            <a:pPr lvl="2" algn="just">
              <a:lnSpc>
                <a:spcPct val="90000"/>
              </a:lnSpc>
            </a:pPr>
            <a:r>
              <a:rPr lang="pt-PT" sz="2400" i="1">
                <a:cs typeface="Times New Roman" charset="0"/>
              </a:rPr>
              <a:t>elaboração e análise de manuais de funcionamento; e</a:t>
            </a:r>
          </a:p>
          <a:p>
            <a:pPr lvl="2" algn="just">
              <a:lnSpc>
                <a:spcPct val="90000"/>
              </a:lnSpc>
            </a:pPr>
            <a:r>
              <a:rPr lang="pt-PT" sz="2400" i="1">
                <a:cs typeface="Times New Roman" charset="0"/>
              </a:rPr>
              <a:t>meios e modos de implantar, acompanhar, ajustar os movimentos de mudanças na organização.</a:t>
            </a:r>
            <a:endParaRPr lang="pt-BR" sz="2400" i="1">
              <a:cs typeface="Times New Roman" charset="0"/>
            </a:endParaRPr>
          </a:p>
        </p:txBody>
      </p:sp>
    </p:spTree>
    <p:extLst>
      <p:ext uri="{BB962C8B-B14F-4D97-AF65-F5344CB8AC3E}">
        <p14:creationId xmlns:p14="http://schemas.microsoft.com/office/powerpoint/2010/main" val="239449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Finanças</a:t>
            </a:r>
            <a:endParaRPr lang="pt-PT" b="1">
              <a:solidFill>
                <a:schemeClr val="tx1"/>
              </a:solidFill>
            </a:endParaRPr>
          </a:p>
        </p:txBody>
      </p:sp>
      <p:sp>
        <p:nvSpPr>
          <p:cNvPr id="129027" name="Rectangle 3"/>
          <p:cNvSpPr>
            <a:spLocks noGrp="1" noChangeArrowheads="1"/>
          </p:cNvSpPr>
          <p:nvPr>
            <p:ph type="body" idx="1"/>
          </p:nvPr>
        </p:nvSpPr>
        <p:spPr>
          <a:xfrm>
            <a:off x="1676400" y="2133600"/>
            <a:ext cx="6705600" cy="4267200"/>
          </a:xfrm>
        </p:spPr>
        <p:txBody>
          <a:bodyPr/>
          <a:lstStyle/>
          <a:p>
            <a:pPr algn="just"/>
            <a:r>
              <a:rPr lang="pt-PT" u="sng">
                <a:cs typeface="Courier New" pitchFamily="49" charset="0"/>
              </a:rPr>
              <a:t>Consequência do objetivo da administração financeira</a:t>
            </a:r>
          </a:p>
          <a:p>
            <a:pPr algn="just"/>
            <a:endParaRPr lang="pt-PT" sz="2800" u="sng">
              <a:cs typeface="Courier New" pitchFamily="49" charset="0"/>
            </a:endParaRPr>
          </a:p>
          <a:p>
            <a:pPr lvl="1" algn="just"/>
            <a:r>
              <a:rPr lang="pt-PT" sz="2800" i="1">
                <a:cs typeface="Courier New" pitchFamily="49" charset="0"/>
              </a:rPr>
              <a:t>Passando por todos os níveis e áreas da empresa a função financeira busca recursos financeiros a fim de remanejá-los de forma a buscar a sua otimização.</a:t>
            </a:r>
            <a:endParaRPr lang="pt-BR" sz="2800" i="1">
              <a:cs typeface="Courier New" pitchFamily="49" charset="0"/>
            </a:endParaRPr>
          </a:p>
        </p:txBody>
      </p:sp>
    </p:spTree>
    <p:extLst>
      <p:ext uri="{BB962C8B-B14F-4D97-AF65-F5344CB8AC3E}">
        <p14:creationId xmlns:p14="http://schemas.microsoft.com/office/powerpoint/2010/main" val="140964342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Organização</a:t>
            </a:r>
            <a:endParaRPr lang="pt-PT" b="1">
              <a:solidFill>
                <a:schemeClr val="tx1"/>
              </a:solidFill>
            </a:endParaRPr>
          </a:p>
        </p:txBody>
      </p:sp>
      <p:sp>
        <p:nvSpPr>
          <p:cNvPr id="182275" name="Rectangle 3"/>
          <p:cNvSpPr>
            <a:spLocks noGrp="1" noChangeArrowheads="1"/>
          </p:cNvSpPr>
          <p:nvPr>
            <p:ph type="body" idx="1"/>
          </p:nvPr>
        </p:nvSpPr>
        <p:spPr>
          <a:xfrm>
            <a:off x="1524000" y="1752600"/>
            <a:ext cx="6858000" cy="4800600"/>
          </a:xfrm>
        </p:spPr>
        <p:txBody>
          <a:bodyPr/>
          <a:lstStyle/>
          <a:p>
            <a:pPr algn="just"/>
            <a:r>
              <a:rPr lang="pt-PT" u="sng">
                <a:cs typeface="Courier New" pitchFamily="49" charset="0"/>
              </a:rPr>
              <a:t>Perfil do profissional</a:t>
            </a:r>
          </a:p>
          <a:p>
            <a:pPr algn="just">
              <a:buFont typeface="Wingdings" pitchFamily="2" charset="2"/>
              <a:buNone/>
            </a:pPr>
            <a:endParaRPr lang="pt-PT" u="sng">
              <a:cs typeface="Courier New" pitchFamily="49" charset="0"/>
            </a:endParaRPr>
          </a:p>
          <a:p>
            <a:pPr lvl="1" algn="just"/>
            <a:r>
              <a:rPr lang="pt-BR" sz="2800" i="1">
                <a:cs typeface="Courier New" pitchFamily="49" charset="0"/>
              </a:rPr>
              <a:t>Difícil traçar, pois a especialidade quase que inexiste.</a:t>
            </a:r>
            <a:endParaRPr lang="pt-PT" sz="2800" i="1">
              <a:cs typeface="Times New Roman" charset="0"/>
            </a:endParaRPr>
          </a:p>
          <a:p>
            <a:pPr lvl="1" algn="just"/>
            <a:r>
              <a:rPr lang="pt-BR" sz="2800" i="1">
                <a:cs typeface="Times New Roman" charset="0"/>
              </a:rPr>
              <a:t>Segue o perfil dos demais profissionais, mas possui a obrigatoriedade de conhecer as demais áreas da organização não apenas superficialmente</a:t>
            </a:r>
            <a:r>
              <a:rPr lang="pt-PT" sz="2800" i="1">
                <a:cs typeface="Times New Roman" charset="0"/>
              </a:rPr>
              <a:t>.</a:t>
            </a:r>
            <a:endParaRPr lang="pt-BR" sz="2800" i="1">
              <a:cs typeface="Times New Roman" charset="0"/>
            </a:endParaRPr>
          </a:p>
        </p:txBody>
      </p:sp>
    </p:spTree>
    <p:extLst>
      <p:ext uri="{BB962C8B-B14F-4D97-AF65-F5344CB8AC3E}">
        <p14:creationId xmlns:p14="http://schemas.microsoft.com/office/powerpoint/2010/main" val="23294154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Organização</a:t>
            </a:r>
            <a:endParaRPr lang="pt-PT" b="1">
              <a:solidFill>
                <a:schemeClr val="tx1"/>
              </a:solidFill>
            </a:endParaRPr>
          </a:p>
        </p:txBody>
      </p:sp>
      <p:sp>
        <p:nvSpPr>
          <p:cNvPr id="183299" name="Rectangle 3"/>
          <p:cNvSpPr>
            <a:spLocks noGrp="1" noChangeArrowheads="1"/>
          </p:cNvSpPr>
          <p:nvPr>
            <p:ph type="body" idx="1"/>
          </p:nvPr>
        </p:nvSpPr>
        <p:spPr>
          <a:xfrm>
            <a:off x="1524000" y="1752600"/>
            <a:ext cx="6858000" cy="4800600"/>
          </a:xfrm>
        </p:spPr>
        <p:txBody>
          <a:bodyPr/>
          <a:lstStyle/>
          <a:p>
            <a:pPr algn="just"/>
            <a:r>
              <a:rPr lang="pt-PT" sz="2800" u="sng">
                <a:cs typeface="Courier New" pitchFamily="49" charset="0"/>
              </a:rPr>
              <a:t>Características do consultor organizacional, segundo Oliveira (1999)</a:t>
            </a:r>
          </a:p>
          <a:p>
            <a:pPr algn="just">
              <a:buFont typeface="Wingdings" pitchFamily="2" charset="2"/>
              <a:buNone/>
            </a:pPr>
            <a:endParaRPr lang="pt-PT" sz="2800" u="sng">
              <a:cs typeface="Courier New" pitchFamily="49" charset="0"/>
            </a:endParaRPr>
          </a:p>
          <a:p>
            <a:pPr lvl="1" algn="just"/>
            <a:r>
              <a:rPr lang="pt-PT" sz="2400" i="1">
                <a:cs typeface="Courier New" pitchFamily="49" charset="0"/>
              </a:rPr>
              <a:t>Deve abraçar inovações;</a:t>
            </a:r>
            <a:endParaRPr lang="pt-PT" sz="2400" i="1">
              <a:cs typeface="Times New Roman" charset="0"/>
            </a:endParaRPr>
          </a:p>
          <a:p>
            <a:pPr lvl="1" algn="just"/>
            <a:r>
              <a:rPr lang="pt-PT" sz="2400" i="1">
                <a:cs typeface="Courier New" pitchFamily="49" charset="0"/>
              </a:rPr>
              <a:t>Possuir pensamento estratégico, ser um agente de mudanças e ser intuitivo</a:t>
            </a:r>
            <a:r>
              <a:rPr lang="pt-PT" sz="2400" i="1">
                <a:cs typeface="Times New Roman" charset="0"/>
              </a:rPr>
              <a:t>;</a:t>
            </a:r>
          </a:p>
          <a:p>
            <a:pPr lvl="1" algn="just"/>
            <a:r>
              <a:rPr lang="pt-PT" sz="2400" i="1">
                <a:cs typeface="Courier New" pitchFamily="49" charset="0"/>
              </a:rPr>
              <a:t>Saber trabalhar em equipe</a:t>
            </a:r>
            <a:r>
              <a:rPr lang="pt-PT" sz="2400" i="1">
                <a:cs typeface="Times New Roman" charset="0"/>
              </a:rPr>
              <a:t>;</a:t>
            </a:r>
          </a:p>
          <a:p>
            <a:pPr lvl="1" algn="just"/>
            <a:r>
              <a:rPr lang="pt-PT" sz="2400" i="1">
                <a:cs typeface="Courier New" pitchFamily="49" charset="0"/>
              </a:rPr>
              <a:t>Ter capacidade de resolução de conflitos; e</a:t>
            </a:r>
          </a:p>
          <a:p>
            <a:pPr lvl="1" algn="just"/>
            <a:r>
              <a:rPr lang="pt-PT" sz="2400" i="1">
                <a:cs typeface="Courier New" pitchFamily="49" charset="0"/>
              </a:rPr>
              <a:t>Ter visão abrangente com focos corretos de abordagem</a:t>
            </a:r>
            <a:r>
              <a:rPr lang="pt-PT" sz="2400" i="1">
                <a:cs typeface="Times New Roman" charset="0"/>
              </a:rPr>
              <a:t> .</a:t>
            </a:r>
            <a:endParaRPr lang="pt-BR" sz="2400" i="1">
              <a:cs typeface="Times New Roman" charset="0"/>
            </a:endParaRPr>
          </a:p>
        </p:txBody>
      </p:sp>
    </p:spTree>
    <p:extLst>
      <p:ext uri="{BB962C8B-B14F-4D97-AF65-F5344CB8AC3E}">
        <p14:creationId xmlns:p14="http://schemas.microsoft.com/office/powerpoint/2010/main" val="16970066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1066800" y="457200"/>
            <a:ext cx="7772400" cy="1447800"/>
          </a:xfrm>
        </p:spPr>
        <p:txBody>
          <a:bodyPr/>
          <a:lstStyle/>
          <a:p>
            <a:r>
              <a:rPr lang="pt-BR" b="1">
                <a:solidFill>
                  <a:schemeClr val="tx1"/>
                </a:solidFill>
                <a:cs typeface="Courier New" pitchFamily="49" charset="0"/>
              </a:rPr>
              <a:t>Organização</a:t>
            </a:r>
            <a:endParaRPr lang="pt-PT" b="1">
              <a:solidFill>
                <a:schemeClr val="tx1"/>
              </a:solidFill>
            </a:endParaRPr>
          </a:p>
        </p:txBody>
      </p:sp>
      <p:sp>
        <p:nvSpPr>
          <p:cNvPr id="184323" name="Rectangle 3"/>
          <p:cNvSpPr>
            <a:spLocks noGrp="1" noChangeArrowheads="1"/>
          </p:cNvSpPr>
          <p:nvPr>
            <p:ph type="body" idx="1"/>
          </p:nvPr>
        </p:nvSpPr>
        <p:spPr>
          <a:xfrm>
            <a:off x="1524000" y="1752600"/>
            <a:ext cx="6858000" cy="4876800"/>
          </a:xfrm>
        </p:spPr>
        <p:txBody>
          <a:bodyPr/>
          <a:lstStyle/>
          <a:p>
            <a:pPr algn="just"/>
            <a:r>
              <a:rPr lang="pt-BR" u="sng">
                <a:cs typeface="Courier New" pitchFamily="49" charset="0"/>
              </a:rPr>
              <a:t>Na teoria das organizações</a:t>
            </a:r>
          </a:p>
          <a:p>
            <a:pPr lvl="1" algn="just"/>
            <a:endParaRPr lang="pt-PT" i="1">
              <a:cs typeface="Courier New" pitchFamily="49" charset="0"/>
            </a:endParaRPr>
          </a:p>
          <a:p>
            <a:pPr lvl="1" algn="just"/>
            <a:r>
              <a:rPr lang="pt-PT" sz="2800" i="1">
                <a:cs typeface="Courier New" pitchFamily="49" charset="0"/>
              </a:rPr>
              <a:t>Organização inconformista é “aquela que visa a construir capacidades individuais para o desenvolvimento de conhecimentos revolucionários que criem uma vantagem competitiva auto-sustentável para a organização no mercado onde atua”. (Campos, 2001).</a:t>
            </a:r>
            <a:endParaRPr lang="pt-BR" sz="2000" u="sng">
              <a:cs typeface="Courier New" pitchFamily="49" charset="0"/>
            </a:endParaRPr>
          </a:p>
        </p:txBody>
      </p:sp>
    </p:spTree>
    <p:extLst>
      <p:ext uri="{BB962C8B-B14F-4D97-AF65-F5344CB8AC3E}">
        <p14:creationId xmlns:p14="http://schemas.microsoft.com/office/powerpoint/2010/main" val="20123992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1066800" y="457200"/>
            <a:ext cx="7772400" cy="1447800"/>
          </a:xfrm>
        </p:spPr>
        <p:txBody>
          <a:bodyPr/>
          <a:lstStyle/>
          <a:p>
            <a:r>
              <a:rPr lang="pt-BR" b="1">
                <a:solidFill>
                  <a:schemeClr val="tx1"/>
                </a:solidFill>
                <a:cs typeface="Courier New" pitchFamily="49" charset="0"/>
              </a:rPr>
              <a:t>Organização</a:t>
            </a:r>
            <a:endParaRPr lang="pt-PT" b="1">
              <a:solidFill>
                <a:schemeClr val="tx1"/>
              </a:solidFill>
            </a:endParaRPr>
          </a:p>
        </p:txBody>
      </p:sp>
      <p:sp>
        <p:nvSpPr>
          <p:cNvPr id="185347" name="Rectangle 3"/>
          <p:cNvSpPr>
            <a:spLocks noGrp="1" noChangeArrowheads="1"/>
          </p:cNvSpPr>
          <p:nvPr>
            <p:ph type="body" idx="1"/>
          </p:nvPr>
        </p:nvSpPr>
        <p:spPr>
          <a:xfrm>
            <a:off x="1524000" y="1752600"/>
            <a:ext cx="6858000" cy="4876800"/>
          </a:xfrm>
        </p:spPr>
        <p:txBody>
          <a:bodyPr/>
          <a:lstStyle/>
          <a:p>
            <a:pPr algn="just"/>
            <a:r>
              <a:rPr lang="pt-BR" u="sng">
                <a:cs typeface="Courier New" pitchFamily="49" charset="0"/>
              </a:rPr>
              <a:t>Na teoria das organizações</a:t>
            </a:r>
          </a:p>
          <a:p>
            <a:pPr lvl="1" algn="just"/>
            <a:endParaRPr lang="pt-PT" i="1">
              <a:cs typeface="Courier New" pitchFamily="49" charset="0"/>
            </a:endParaRPr>
          </a:p>
          <a:p>
            <a:pPr lvl="1" algn="just"/>
            <a:r>
              <a:rPr lang="pt-PT" sz="2800" i="1">
                <a:cs typeface="Courier New" pitchFamily="49" charset="0"/>
              </a:rPr>
              <a:t>Gestão e Organização Horizontal (</a:t>
            </a:r>
            <a:r>
              <a:rPr lang="pt-BR" sz="2800" i="1">
                <a:cs typeface="Times New Roman" charset="0"/>
              </a:rPr>
              <a:t>Estrutura e Gestão Horizontal e em rede)</a:t>
            </a:r>
            <a:r>
              <a:rPr lang="pt-PT" sz="2800" i="1">
                <a:cs typeface="Courier New" pitchFamily="49" charset="0"/>
              </a:rPr>
              <a:t>, uma nova tendência.</a:t>
            </a:r>
          </a:p>
          <a:p>
            <a:pPr lvl="2" algn="just"/>
            <a:r>
              <a:rPr lang="pt-BR" sz="2400" i="1">
                <a:cs typeface="Courier New" pitchFamily="49" charset="0"/>
              </a:rPr>
              <a:t>Próximo desaparecimento da estrutura hierárquica verticalizada.</a:t>
            </a:r>
          </a:p>
          <a:p>
            <a:pPr lvl="2" algn="just"/>
            <a:r>
              <a:rPr lang="pt-BR" sz="2400" i="1">
                <a:cs typeface="Courier New" pitchFamily="49" charset="0"/>
              </a:rPr>
              <a:t>Necessidade de máxima rapidez no processo decisório e competência na tomada de decisões.</a:t>
            </a:r>
          </a:p>
        </p:txBody>
      </p:sp>
    </p:spTree>
    <p:extLst>
      <p:ext uri="{BB962C8B-B14F-4D97-AF65-F5344CB8AC3E}">
        <p14:creationId xmlns:p14="http://schemas.microsoft.com/office/powerpoint/2010/main" val="40089661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1066800" y="457200"/>
            <a:ext cx="7772400" cy="1447800"/>
          </a:xfrm>
        </p:spPr>
        <p:txBody>
          <a:bodyPr/>
          <a:lstStyle/>
          <a:p>
            <a:r>
              <a:rPr lang="pt-BR" b="1">
                <a:solidFill>
                  <a:schemeClr val="tx1"/>
                </a:solidFill>
                <a:cs typeface="Courier New" pitchFamily="49" charset="0"/>
              </a:rPr>
              <a:t>Organização</a:t>
            </a:r>
            <a:endParaRPr lang="pt-PT" b="1">
              <a:solidFill>
                <a:schemeClr val="tx1"/>
              </a:solidFill>
            </a:endParaRPr>
          </a:p>
        </p:txBody>
      </p:sp>
      <p:sp>
        <p:nvSpPr>
          <p:cNvPr id="186371" name="Rectangle 3"/>
          <p:cNvSpPr>
            <a:spLocks noGrp="1" noChangeArrowheads="1"/>
          </p:cNvSpPr>
          <p:nvPr>
            <p:ph type="body" idx="1"/>
          </p:nvPr>
        </p:nvSpPr>
        <p:spPr>
          <a:xfrm>
            <a:off x="1524000" y="1600200"/>
            <a:ext cx="6858000" cy="4876800"/>
          </a:xfrm>
        </p:spPr>
        <p:txBody>
          <a:bodyPr/>
          <a:lstStyle/>
          <a:p>
            <a:pPr algn="just"/>
            <a:r>
              <a:rPr lang="pt-PT" u="sng">
                <a:cs typeface="Courier New" pitchFamily="49" charset="0"/>
              </a:rPr>
              <a:t>Gestão e Organização Horizontal (</a:t>
            </a:r>
            <a:r>
              <a:rPr lang="pt-BR" u="sng">
                <a:cs typeface="Times New Roman" charset="0"/>
              </a:rPr>
              <a:t>Estrutura e Gestão Horizontal e em rede)</a:t>
            </a:r>
            <a:endParaRPr lang="pt-BR" u="sng">
              <a:cs typeface="Courier New" pitchFamily="49" charset="0"/>
            </a:endParaRPr>
          </a:p>
          <a:p>
            <a:pPr lvl="1" algn="just"/>
            <a:r>
              <a:rPr lang="pt-BR" sz="2800" i="1">
                <a:cs typeface="Times New Roman" charset="0"/>
              </a:rPr>
              <a:t>Sugestões para revitalizar a empresa, segundo </a:t>
            </a:r>
            <a:r>
              <a:rPr lang="pt-PT" sz="2800" i="1">
                <a:cs typeface="Courier New" pitchFamily="49" charset="0"/>
              </a:rPr>
              <a:t>Frank Ostroff (1999)</a:t>
            </a:r>
          </a:p>
          <a:p>
            <a:pPr lvl="2" algn="just"/>
            <a:r>
              <a:rPr lang="pt-PT" sz="2400" i="1">
                <a:cs typeface="Courier New" pitchFamily="49" charset="0"/>
              </a:rPr>
              <a:t>Processos críticos são fundamentais;</a:t>
            </a:r>
            <a:endParaRPr lang="pt-BR" sz="2400" i="1">
              <a:cs typeface="Courier New" pitchFamily="49" charset="0"/>
            </a:endParaRPr>
          </a:p>
          <a:p>
            <a:pPr lvl="2" algn="just"/>
            <a:r>
              <a:rPr lang="pt-PT" sz="2400" i="1">
                <a:cs typeface="Courier New" pitchFamily="49" charset="0"/>
              </a:rPr>
              <a:t>Aponte proprietários(as) (owners) de processos;</a:t>
            </a:r>
          </a:p>
          <a:p>
            <a:pPr lvl="2" algn="just"/>
            <a:r>
              <a:rPr lang="pt-PT" sz="2400" i="1">
                <a:cs typeface="Courier New" pitchFamily="49" charset="0"/>
              </a:rPr>
              <a:t>A base estrutural é formada por equipes;</a:t>
            </a:r>
          </a:p>
          <a:p>
            <a:pPr lvl="2" algn="just"/>
            <a:r>
              <a:rPr lang="pt-PT" sz="2400" i="1">
                <a:cs typeface="Courier New" pitchFamily="49" charset="0"/>
              </a:rPr>
              <a:t>O (quase) fim da hierarquia;</a:t>
            </a:r>
          </a:p>
        </p:txBody>
      </p:sp>
    </p:spTree>
    <p:extLst>
      <p:ext uri="{BB962C8B-B14F-4D97-AF65-F5344CB8AC3E}">
        <p14:creationId xmlns:p14="http://schemas.microsoft.com/office/powerpoint/2010/main" val="305125033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1066800" y="457200"/>
            <a:ext cx="7772400" cy="1447800"/>
          </a:xfrm>
        </p:spPr>
        <p:txBody>
          <a:bodyPr/>
          <a:lstStyle/>
          <a:p>
            <a:r>
              <a:rPr lang="pt-BR" b="1">
                <a:solidFill>
                  <a:schemeClr val="tx1"/>
                </a:solidFill>
                <a:cs typeface="Courier New" pitchFamily="49" charset="0"/>
              </a:rPr>
              <a:t>Organização</a:t>
            </a:r>
            <a:endParaRPr lang="pt-PT" b="1">
              <a:solidFill>
                <a:schemeClr val="tx1"/>
              </a:solidFill>
            </a:endParaRPr>
          </a:p>
        </p:txBody>
      </p:sp>
      <p:sp>
        <p:nvSpPr>
          <p:cNvPr id="187395" name="Rectangle 3"/>
          <p:cNvSpPr>
            <a:spLocks noGrp="1" noChangeArrowheads="1"/>
          </p:cNvSpPr>
          <p:nvPr>
            <p:ph type="body" idx="1"/>
          </p:nvPr>
        </p:nvSpPr>
        <p:spPr>
          <a:xfrm>
            <a:off x="1524000" y="1752600"/>
            <a:ext cx="6858000" cy="4876800"/>
          </a:xfrm>
        </p:spPr>
        <p:txBody>
          <a:bodyPr/>
          <a:lstStyle/>
          <a:p>
            <a:pPr algn="just">
              <a:lnSpc>
                <a:spcPct val="90000"/>
              </a:lnSpc>
            </a:pPr>
            <a:r>
              <a:rPr lang="pt-PT" u="sng">
                <a:cs typeface="Courier New" pitchFamily="49" charset="0"/>
              </a:rPr>
              <a:t>Gestão e Organização Horizontal (</a:t>
            </a:r>
            <a:r>
              <a:rPr lang="pt-BR" u="sng">
                <a:cs typeface="Times New Roman" charset="0"/>
              </a:rPr>
              <a:t>Estrutura e Gestão Horizontal e em rede)</a:t>
            </a:r>
            <a:endParaRPr lang="pt-BR" u="sng">
              <a:cs typeface="Courier New" pitchFamily="49" charset="0"/>
            </a:endParaRPr>
          </a:p>
          <a:p>
            <a:pPr lvl="1" algn="just">
              <a:lnSpc>
                <a:spcPct val="90000"/>
              </a:lnSpc>
            </a:pPr>
            <a:r>
              <a:rPr lang="pt-BR" sz="2800" i="1">
                <a:cs typeface="Times New Roman" charset="0"/>
              </a:rPr>
              <a:t>Sugestões para revitalizar a empresa, segundo </a:t>
            </a:r>
            <a:r>
              <a:rPr lang="pt-PT" sz="2800" i="1">
                <a:cs typeface="Courier New" pitchFamily="49" charset="0"/>
              </a:rPr>
              <a:t>Frank Ostroff (1999)</a:t>
            </a:r>
          </a:p>
          <a:p>
            <a:pPr lvl="2" algn="just">
              <a:lnSpc>
                <a:spcPct val="90000"/>
              </a:lnSpc>
            </a:pPr>
            <a:r>
              <a:rPr lang="pt-PT" sz="2400" i="1">
                <a:cs typeface="Courier New" pitchFamily="49" charset="0"/>
              </a:rPr>
              <a:t>A forte presença do empowerment;</a:t>
            </a:r>
            <a:endParaRPr lang="pt-BR" sz="2400" i="1">
              <a:cs typeface="Courier New" pitchFamily="49" charset="0"/>
            </a:endParaRPr>
          </a:p>
          <a:p>
            <a:pPr lvl="2" algn="just">
              <a:lnSpc>
                <a:spcPct val="90000"/>
              </a:lnSpc>
            </a:pPr>
            <a:r>
              <a:rPr lang="pt-PT" sz="2400" i="1">
                <a:cs typeface="Courier New" pitchFamily="49" charset="0"/>
              </a:rPr>
              <a:t>Ênfase em Tecnologia da Informação (TI);</a:t>
            </a:r>
          </a:p>
          <a:p>
            <a:pPr lvl="2" algn="just">
              <a:lnSpc>
                <a:spcPct val="90000"/>
              </a:lnSpc>
            </a:pPr>
            <a:r>
              <a:rPr lang="pt-PT" sz="2400" i="1">
                <a:cs typeface="Courier New" pitchFamily="49" charset="0"/>
              </a:rPr>
              <a:t>Profissionais mais a competência diversificada ;</a:t>
            </a:r>
          </a:p>
          <a:p>
            <a:pPr lvl="2" algn="just">
              <a:lnSpc>
                <a:spcPct val="90000"/>
              </a:lnSpc>
            </a:pPr>
            <a:r>
              <a:rPr lang="pt-PT" sz="2400" i="1">
                <a:cs typeface="Courier New" pitchFamily="49" charset="0"/>
              </a:rPr>
              <a:t>Pensar, ousar, enfrentar desafios, agir e intuir;</a:t>
            </a:r>
          </a:p>
        </p:txBody>
      </p:sp>
    </p:spTree>
    <p:extLst>
      <p:ext uri="{BB962C8B-B14F-4D97-AF65-F5344CB8AC3E}">
        <p14:creationId xmlns:p14="http://schemas.microsoft.com/office/powerpoint/2010/main" val="4134288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1066800" y="457200"/>
            <a:ext cx="7772400" cy="1447800"/>
          </a:xfrm>
        </p:spPr>
        <p:txBody>
          <a:bodyPr/>
          <a:lstStyle/>
          <a:p>
            <a:r>
              <a:rPr lang="pt-BR" b="1">
                <a:solidFill>
                  <a:schemeClr val="tx1"/>
                </a:solidFill>
                <a:cs typeface="Courier New" pitchFamily="49" charset="0"/>
              </a:rPr>
              <a:t>Organização</a:t>
            </a:r>
            <a:endParaRPr lang="pt-PT" b="1">
              <a:solidFill>
                <a:schemeClr val="tx1"/>
              </a:solidFill>
            </a:endParaRPr>
          </a:p>
        </p:txBody>
      </p:sp>
      <p:sp>
        <p:nvSpPr>
          <p:cNvPr id="188419" name="Rectangle 3"/>
          <p:cNvSpPr>
            <a:spLocks noGrp="1" noChangeArrowheads="1"/>
          </p:cNvSpPr>
          <p:nvPr>
            <p:ph type="body" idx="1"/>
          </p:nvPr>
        </p:nvSpPr>
        <p:spPr>
          <a:xfrm>
            <a:off x="1524000" y="1752600"/>
            <a:ext cx="6858000" cy="4876800"/>
          </a:xfrm>
        </p:spPr>
        <p:txBody>
          <a:bodyPr/>
          <a:lstStyle/>
          <a:p>
            <a:pPr algn="just"/>
            <a:r>
              <a:rPr lang="pt-PT" u="sng">
                <a:cs typeface="Courier New" pitchFamily="49" charset="0"/>
              </a:rPr>
              <a:t>Gestão e Organização Horizontal (</a:t>
            </a:r>
            <a:r>
              <a:rPr lang="pt-BR" u="sng">
                <a:cs typeface="Times New Roman" charset="0"/>
              </a:rPr>
              <a:t>Estrutura e Gestão Horizontal e em rede)</a:t>
            </a:r>
            <a:endParaRPr lang="pt-BR" u="sng">
              <a:cs typeface="Courier New" pitchFamily="49" charset="0"/>
            </a:endParaRPr>
          </a:p>
          <a:p>
            <a:pPr lvl="1" algn="just"/>
            <a:r>
              <a:rPr lang="pt-BR" sz="2800" i="1">
                <a:cs typeface="Times New Roman" charset="0"/>
              </a:rPr>
              <a:t>Sugestões para revitalizar a empresa, segundo </a:t>
            </a:r>
            <a:r>
              <a:rPr lang="pt-PT" sz="2800" i="1">
                <a:cs typeface="Courier New" pitchFamily="49" charset="0"/>
              </a:rPr>
              <a:t>Frank Ostroff (1999)</a:t>
            </a:r>
          </a:p>
          <a:p>
            <a:pPr lvl="2" algn="just"/>
            <a:r>
              <a:rPr lang="pt-PT" sz="2400" i="1">
                <a:cs typeface="Courier New" pitchFamily="49" charset="0"/>
              </a:rPr>
              <a:t>Metamorfose das funções específicas;</a:t>
            </a:r>
            <a:endParaRPr lang="pt-BR" sz="2400" i="1">
              <a:cs typeface="Courier New" pitchFamily="49" charset="0"/>
            </a:endParaRPr>
          </a:p>
          <a:p>
            <a:pPr lvl="2" algn="just"/>
            <a:r>
              <a:rPr lang="pt-PT" sz="2400" i="1">
                <a:cs typeface="Courier New" pitchFamily="49" charset="0"/>
              </a:rPr>
              <a:t>Feedback e mensuração das atividades e projetos; e</a:t>
            </a:r>
          </a:p>
          <a:p>
            <a:pPr lvl="2" algn="just"/>
            <a:r>
              <a:rPr lang="pt-PT" sz="2400" i="1">
                <a:cs typeface="Courier New" pitchFamily="49" charset="0"/>
              </a:rPr>
              <a:t>O impossível é possível: transformações na cultura organizacional .</a:t>
            </a:r>
          </a:p>
        </p:txBody>
      </p:sp>
    </p:spTree>
    <p:extLst>
      <p:ext uri="{BB962C8B-B14F-4D97-AF65-F5344CB8AC3E}">
        <p14:creationId xmlns:p14="http://schemas.microsoft.com/office/powerpoint/2010/main" val="19546503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Organização</a:t>
            </a:r>
            <a:endParaRPr lang="pt-PT" b="1">
              <a:solidFill>
                <a:schemeClr val="tx1"/>
              </a:solidFill>
            </a:endParaRPr>
          </a:p>
        </p:txBody>
      </p:sp>
      <p:sp>
        <p:nvSpPr>
          <p:cNvPr id="189443" name="Rectangle 3"/>
          <p:cNvSpPr>
            <a:spLocks noGrp="1" noChangeArrowheads="1"/>
          </p:cNvSpPr>
          <p:nvPr>
            <p:ph type="body" idx="1"/>
          </p:nvPr>
        </p:nvSpPr>
        <p:spPr>
          <a:xfrm>
            <a:off x="1524000" y="1905000"/>
            <a:ext cx="6858000" cy="4267200"/>
          </a:xfrm>
        </p:spPr>
        <p:txBody>
          <a:bodyPr/>
          <a:lstStyle/>
          <a:p>
            <a:pPr algn="just"/>
            <a:r>
              <a:rPr lang="pt-BR" u="sng">
                <a:cs typeface="Courier New" pitchFamily="49" charset="0"/>
              </a:rPr>
              <a:t>Nova concepção</a:t>
            </a:r>
            <a:endParaRPr lang="pt-PT" u="sng">
              <a:cs typeface="Courier New" pitchFamily="49" charset="0"/>
            </a:endParaRPr>
          </a:p>
          <a:p>
            <a:pPr algn="just">
              <a:buFont typeface="Wingdings" pitchFamily="2" charset="2"/>
              <a:buNone/>
            </a:pPr>
            <a:endParaRPr lang="pt-PT" sz="3600" u="sng">
              <a:cs typeface="Courier New" pitchFamily="49" charset="0"/>
            </a:endParaRPr>
          </a:p>
          <a:p>
            <a:pPr lvl="1" algn="just"/>
            <a:r>
              <a:rPr lang="pt-PT" sz="2800" i="1">
                <a:cs typeface="Courier New" pitchFamily="49" charset="0"/>
              </a:rPr>
              <a:t>“O ato de organizar implica em conhecer a organização de forma abrangente. E essa é uma das alterações significativas na moderna, atual visão das organizações”. (Araujo, 2004).</a:t>
            </a:r>
            <a:endParaRPr lang="pt-BR" sz="2800" i="1">
              <a:cs typeface="Courier New" pitchFamily="49" charset="0"/>
            </a:endParaRPr>
          </a:p>
        </p:txBody>
      </p:sp>
    </p:spTree>
    <p:extLst>
      <p:ext uri="{BB962C8B-B14F-4D97-AF65-F5344CB8AC3E}">
        <p14:creationId xmlns:p14="http://schemas.microsoft.com/office/powerpoint/2010/main" val="352228625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Organização</a:t>
            </a:r>
            <a:endParaRPr lang="pt-PT" b="1">
              <a:solidFill>
                <a:schemeClr val="tx1"/>
              </a:solidFill>
            </a:endParaRPr>
          </a:p>
        </p:txBody>
      </p:sp>
      <p:sp>
        <p:nvSpPr>
          <p:cNvPr id="190467" name="Rectangle 3"/>
          <p:cNvSpPr>
            <a:spLocks noGrp="1" noChangeArrowheads="1"/>
          </p:cNvSpPr>
          <p:nvPr>
            <p:ph type="body" idx="1"/>
          </p:nvPr>
        </p:nvSpPr>
        <p:spPr>
          <a:xfrm>
            <a:off x="1524000" y="1752600"/>
            <a:ext cx="7315200" cy="4648200"/>
          </a:xfrm>
        </p:spPr>
        <p:txBody>
          <a:bodyPr/>
          <a:lstStyle/>
          <a:p>
            <a:pPr algn="just"/>
            <a:r>
              <a:rPr lang="pt-BR" u="sng">
                <a:cs typeface="Courier New" pitchFamily="49" charset="0"/>
              </a:rPr>
              <a:t>Área fundamental para empresas do séc. 21</a:t>
            </a:r>
          </a:p>
          <a:p>
            <a:pPr algn="just"/>
            <a:endParaRPr lang="pt-PT" u="sng">
              <a:cs typeface="Courier New" pitchFamily="49" charset="0"/>
            </a:endParaRPr>
          </a:p>
          <a:p>
            <a:pPr lvl="1" algn="just"/>
            <a:r>
              <a:rPr lang="pt-PT" sz="2800" i="1">
                <a:cs typeface="Courier New" pitchFamily="49" charset="0"/>
              </a:rPr>
              <a:t>A atual visão das organizações é obrigatoriamente abrangente, sistêmica, global; logo, fica fácil entender a importância da atividade de organizar os segmentos de forma que se tenha um todo unificado: a empresa.</a:t>
            </a:r>
            <a:endParaRPr lang="pt-PT" sz="2800" i="1">
              <a:cs typeface="Times New Roman" charset="0"/>
            </a:endParaRPr>
          </a:p>
        </p:txBody>
      </p:sp>
    </p:spTree>
    <p:extLst>
      <p:ext uri="{BB962C8B-B14F-4D97-AF65-F5344CB8AC3E}">
        <p14:creationId xmlns:p14="http://schemas.microsoft.com/office/powerpoint/2010/main" val="410208006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Organização</a:t>
            </a:r>
            <a:endParaRPr lang="pt-PT" b="1">
              <a:solidFill>
                <a:schemeClr val="tx1"/>
              </a:solidFill>
            </a:endParaRPr>
          </a:p>
        </p:txBody>
      </p:sp>
      <p:sp>
        <p:nvSpPr>
          <p:cNvPr id="191491" name="Rectangle 3"/>
          <p:cNvSpPr>
            <a:spLocks noGrp="1" noChangeArrowheads="1"/>
          </p:cNvSpPr>
          <p:nvPr>
            <p:ph type="body" idx="1"/>
          </p:nvPr>
        </p:nvSpPr>
        <p:spPr>
          <a:xfrm>
            <a:off x="1524000" y="1905000"/>
            <a:ext cx="6858000" cy="4267200"/>
          </a:xfrm>
        </p:spPr>
        <p:txBody>
          <a:bodyPr/>
          <a:lstStyle/>
          <a:p>
            <a:pPr algn="just"/>
            <a:r>
              <a:rPr lang="pt-BR" u="sng">
                <a:cs typeface="Courier New" pitchFamily="49" charset="0"/>
              </a:rPr>
              <a:t>Concluindo...</a:t>
            </a:r>
            <a:endParaRPr lang="pt-PT" u="sng">
              <a:cs typeface="Courier New" pitchFamily="49" charset="0"/>
            </a:endParaRPr>
          </a:p>
        </p:txBody>
      </p:sp>
    </p:spTree>
    <p:extLst>
      <p:ext uri="{BB962C8B-B14F-4D97-AF65-F5344CB8AC3E}">
        <p14:creationId xmlns:p14="http://schemas.microsoft.com/office/powerpoint/2010/main" val="3552318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Finanças</a:t>
            </a:r>
            <a:endParaRPr lang="pt-PT" b="1">
              <a:solidFill>
                <a:schemeClr val="tx1"/>
              </a:solidFill>
            </a:endParaRPr>
          </a:p>
        </p:txBody>
      </p:sp>
      <p:sp>
        <p:nvSpPr>
          <p:cNvPr id="130051" name="Rectangle 3"/>
          <p:cNvSpPr>
            <a:spLocks noGrp="1" noChangeArrowheads="1"/>
          </p:cNvSpPr>
          <p:nvPr>
            <p:ph type="body" idx="1"/>
          </p:nvPr>
        </p:nvSpPr>
        <p:spPr>
          <a:xfrm>
            <a:off x="1676400" y="2133600"/>
            <a:ext cx="6858000" cy="4267200"/>
          </a:xfrm>
        </p:spPr>
        <p:txBody>
          <a:bodyPr/>
          <a:lstStyle/>
          <a:p>
            <a:pPr algn="just"/>
            <a:r>
              <a:rPr lang="pt-PT" u="sng">
                <a:cs typeface="Courier New" pitchFamily="49" charset="0"/>
              </a:rPr>
              <a:t>Típicos profissionais da área</a:t>
            </a:r>
          </a:p>
          <a:p>
            <a:pPr algn="just"/>
            <a:endParaRPr lang="pt-PT" u="sng">
              <a:cs typeface="Courier New" pitchFamily="49" charset="0"/>
            </a:endParaRPr>
          </a:p>
          <a:p>
            <a:pPr lvl="1" algn="just"/>
            <a:r>
              <a:rPr lang="pt-BR" sz="2800" i="1">
                <a:cs typeface="Courier New" pitchFamily="49" charset="0"/>
              </a:rPr>
              <a:t>Tesoureiro; e</a:t>
            </a:r>
          </a:p>
          <a:p>
            <a:pPr lvl="1" algn="just"/>
            <a:r>
              <a:rPr lang="pt-BR" sz="2800" i="1">
                <a:cs typeface="Courier New" pitchFamily="49" charset="0"/>
              </a:rPr>
              <a:t>Controller.</a:t>
            </a:r>
          </a:p>
        </p:txBody>
      </p:sp>
    </p:spTree>
    <p:extLst>
      <p:ext uri="{BB962C8B-B14F-4D97-AF65-F5344CB8AC3E}">
        <p14:creationId xmlns:p14="http://schemas.microsoft.com/office/powerpoint/2010/main" val="195655859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192515" name="Rectangle 3"/>
          <p:cNvSpPr>
            <a:spLocks noChangeArrowheads="1"/>
          </p:cNvSpPr>
          <p:nvPr/>
        </p:nvSpPr>
        <p:spPr bwMode="auto">
          <a:xfrm>
            <a:off x="1524000" y="1905000"/>
            <a:ext cx="68580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Clr>
                <a:schemeClr val="tx2"/>
              </a:buClr>
              <a:buSzPct val="75000"/>
              <a:buFont typeface="Wingdings" pitchFamily="2" charset="2"/>
              <a:buChar char="n"/>
            </a:pPr>
            <a:r>
              <a:rPr lang="pt-PT" sz="3200" u="sng">
                <a:effectLst>
                  <a:outerShdw blurRad="38100" dist="38100" dir="2700000" algn="tl">
                    <a:srgbClr val="000000"/>
                  </a:outerShdw>
                </a:effectLst>
                <a:cs typeface="Courier New" pitchFamily="49" charset="0"/>
              </a:rPr>
              <a:t>Evolução simplificada da tecnologia da informação</a:t>
            </a:r>
            <a:endParaRPr lang="pt-PT" sz="3200" i="1" u="sng">
              <a:effectLst>
                <a:outerShdw blurRad="38100" dist="38100" dir="2700000" algn="tl">
                  <a:srgbClr val="000000"/>
                </a:outerShdw>
              </a:effectLst>
              <a:cs typeface="Courier New" pitchFamily="49" charset="0"/>
            </a:endParaRPr>
          </a:p>
          <a:p>
            <a:pPr marL="742950" lvl="1" indent="-285750" algn="just">
              <a:spcBef>
                <a:spcPct val="20000"/>
              </a:spcBef>
              <a:buClr>
                <a:schemeClr val="folHlink"/>
              </a:buClr>
              <a:buSzPct val="60000"/>
              <a:buFont typeface="Wingdings" pitchFamily="2" charset="2"/>
              <a:buChar char="u"/>
            </a:pPr>
            <a:r>
              <a:rPr lang="pt-BR" sz="2800">
                <a:effectLst>
                  <a:outerShdw blurRad="38100" dist="38100" dir="2700000" algn="tl">
                    <a:srgbClr val="000000"/>
                  </a:outerShdw>
                </a:effectLst>
                <a:cs typeface="Courier New" pitchFamily="49" charset="0"/>
              </a:rPr>
              <a:t>Antes:</a:t>
            </a:r>
            <a:r>
              <a:rPr lang="pt-BR" sz="2800" i="1">
                <a:effectLst>
                  <a:outerShdw blurRad="38100" dist="38100" dir="2700000" algn="tl">
                    <a:srgbClr val="000000"/>
                  </a:outerShdw>
                </a:effectLst>
                <a:cs typeface="Courier New" pitchFamily="49" charset="0"/>
              </a:rPr>
              <a:t> Centro de Processamento de Dados (CPDs)</a:t>
            </a:r>
          </a:p>
          <a:p>
            <a:pPr marL="742950" lvl="1" indent="-285750" algn="just">
              <a:spcBef>
                <a:spcPct val="20000"/>
              </a:spcBef>
              <a:buClr>
                <a:schemeClr val="folHlink"/>
              </a:buClr>
              <a:buSzPct val="60000"/>
              <a:buFont typeface="Wingdings" pitchFamily="2" charset="2"/>
              <a:buChar char="u"/>
            </a:pPr>
            <a:endParaRPr lang="pt-BR" sz="2800" i="1">
              <a:effectLst>
                <a:outerShdw blurRad="38100" dist="38100" dir="2700000" algn="tl">
                  <a:srgbClr val="000000"/>
                </a:outerShdw>
              </a:effectLst>
              <a:cs typeface="Courier New" pitchFamily="49" charset="0"/>
            </a:endParaRPr>
          </a:p>
          <a:p>
            <a:pPr marL="742950" lvl="1" indent="-285750" algn="just">
              <a:spcBef>
                <a:spcPct val="20000"/>
              </a:spcBef>
              <a:buClr>
                <a:schemeClr val="folHlink"/>
              </a:buClr>
              <a:buSzPct val="60000"/>
              <a:buFont typeface="Wingdings" pitchFamily="2" charset="2"/>
              <a:buChar char="u"/>
            </a:pPr>
            <a:r>
              <a:rPr lang="pt-BR" sz="2800">
                <a:effectLst>
                  <a:outerShdw blurRad="38100" dist="38100" dir="2700000" algn="tl">
                    <a:srgbClr val="000000"/>
                  </a:outerShdw>
                </a:effectLst>
                <a:cs typeface="Courier New" pitchFamily="49" charset="0"/>
              </a:rPr>
              <a:t>Depois: (</a:t>
            </a:r>
            <a:r>
              <a:rPr lang="pt-BR" sz="2800" i="1">
                <a:effectLst>
                  <a:outerShdw blurRad="38100" dist="38100" dir="2700000" algn="tl">
                    <a:srgbClr val="000000"/>
                  </a:outerShdw>
                </a:effectLst>
                <a:cs typeface="Courier New" pitchFamily="49" charset="0"/>
              </a:rPr>
              <a:t>agora)</a:t>
            </a:r>
            <a:r>
              <a:rPr lang="pt-BR" sz="2800">
                <a:effectLst>
                  <a:outerShdw blurRad="38100" dist="38100" dir="2700000" algn="tl">
                    <a:srgbClr val="000000"/>
                  </a:outerShdw>
                </a:effectLst>
                <a:cs typeface="Courier New" pitchFamily="49" charset="0"/>
              </a:rPr>
              <a:t>:</a:t>
            </a:r>
            <a:r>
              <a:rPr lang="pt-BR" sz="2800" i="1">
                <a:effectLst>
                  <a:outerShdw blurRad="38100" dist="38100" dir="2700000" algn="tl">
                    <a:srgbClr val="000000"/>
                  </a:outerShdw>
                </a:effectLst>
                <a:cs typeface="Courier New" pitchFamily="49" charset="0"/>
              </a:rPr>
              <a:t> Tecnologia da Informação (TI)</a:t>
            </a:r>
            <a:endParaRPr lang="pt-BR" sz="2800" i="1">
              <a:effectLst>
                <a:outerShdw blurRad="38100" dist="38100" dir="2700000" algn="tl">
                  <a:srgbClr val="000000"/>
                </a:outerShdw>
              </a:effectLst>
              <a:cs typeface="Times New Roman" charset="0"/>
            </a:endParaRPr>
          </a:p>
          <a:p>
            <a:pPr marL="1143000" lvl="2" indent="-228600" algn="just">
              <a:spcBef>
                <a:spcPct val="20000"/>
              </a:spcBef>
              <a:buClr>
                <a:schemeClr val="tx2"/>
              </a:buClr>
              <a:buSzPct val="60000"/>
              <a:buFont typeface="Wingdings" pitchFamily="2" charset="2"/>
              <a:buChar char="t"/>
            </a:pPr>
            <a:r>
              <a:rPr lang="pt-BR" i="1">
                <a:effectLst>
                  <a:outerShdw blurRad="38100" dist="38100" dir="2700000" algn="tl">
                    <a:srgbClr val="000000"/>
                  </a:outerShdw>
                </a:effectLst>
                <a:cs typeface="Courier New" pitchFamily="49" charset="0"/>
              </a:rPr>
              <a:t>(Help Desk, Banco de Dados, Service Desk, Redes)</a:t>
            </a:r>
            <a:endParaRPr lang="pt-PT" sz="3200" u="sng">
              <a:effectLst>
                <a:outerShdw blurRad="38100" dist="38100" dir="2700000" algn="tl">
                  <a:srgbClr val="000000"/>
                </a:outerShdw>
              </a:effectLst>
              <a:cs typeface="Courier New" pitchFamily="49" charset="0"/>
            </a:endParaRPr>
          </a:p>
        </p:txBody>
      </p:sp>
    </p:spTree>
    <p:extLst>
      <p:ext uri="{BB962C8B-B14F-4D97-AF65-F5344CB8AC3E}">
        <p14:creationId xmlns:p14="http://schemas.microsoft.com/office/powerpoint/2010/main" val="14545917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193539" name="Rectangle 3"/>
          <p:cNvSpPr>
            <a:spLocks noChangeArrowheads="1"/>
          </p:cNvSpPr>
          <p:nvPr/>
        </p:nvSpPr>
        <p:spPr bwMode="auto">
          <a:xfrm>
            <a:off x="1524000" y="1905000"/>
            <a:ext cx="71628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Clr>
                <a:schemeClr val="tx2"/>
              </a:buClr>
              <a:buSzPct val="75000"/>
              <a:buFont typeface="Wingdings" pitchFamily="2" charset="2"/>
              <a:buChar char="n"/>
            </a:pPr>
            <a:r>
              <a:rPr lang="pt-PT" sz="3200" u="sng">
                <a:effectLst>
                  <a:outerShdw blurRad="38100" dist="38100" dir="2700000" algn="tl">
                    <a:srgbClr val="000000"/>
                  </a:outerShdw>
                </a:effectLst>
                <a:cs typeface="Courier New" pitchFamily="49" charset="0"/>
              </a:rPr>
              <a:t>Evolução simplificada da tecnologia da informação</a:t>
            </a:r>
            <a:endParaRPr lang="pt-PT" sz="3200" i="1" u="sng">
              <a:effectLst>
                <a:outerShdw blurRad="38100" dist="38100" dir="2700000" algn="tl">
                  <a:srgbClr val="000000"/>
                </a:outerShdw>
              </a:effectLst>
              <a:cs typeface="Courier New" pitchFamily="49" charset="0"/>
            </a:endParaRPr>
          </a:p>
          <a:p>
            <a:pPr marL="742950" lvl="1" indent="-285750" algn="just">
              <a:spcBef>
                <a:spcPct val="20000"/>
              </a:spcBef>
              <a:buClr>
                <a:schemeClr val="folHlink"/>
              </a:buClr>
              <a:buSzPct val="60000"/>
              <a:buFont typeface="Wingdings" pitchFamily="2" charset="2"/>
              <a:buChar char="u"/>
            </a:pPr>
            <a:r>
              <a:rPr lang="pt-BR" sz="2800">
                <a:effectLst>
                  <a:outerShdw blurRad="38100" dist="38100" dir="2700000" algn="tl">
                    <a:srgbClr val="000000"/>
                  </a:outerShdw>
                </a:effectLst>
                <a:cs typeface="Courier New" pitchFamily="49" charset="0"/>
              </a:rPr>
              <a:t>Pontos imutáveis, segundo Foina (2001):</a:t>
            </a:r>
            <a:endParaRPr lang="pt-BR" sz="2800" i="1">
              <a:effectLst>
                <a:outerShdw blurRad="38100" dist="38100" dir="2700000" algn="tl">
                  <a:srgbClr val="000000"/>
                </a:outerShdw>
              </a:effectLst>
              <a:cs typeface="Times New Roman" charset="0"/>
            </a:endParaRPr>
          </a:p>
          <a:p>
            <a:pPr marL="1143000" lvl="2" indent="-228600" algn="just">
              <a:spcBef>
                <a:spcPct val="20000"/>
              </a:spcBef>
              <a:buClr>
                <a:schemeClr val="tx2"/>
              </a:buClr>
              <a:buSzPct val="60000"/>
              <a:buFont typeface="Wingdings" pitchFamily="2" charset="2"/>
              <a:buChar char="t"/>
            </a:pPr>
            <a:r>
              <a:rPr lang="pt-PT" i="1">
                <a:effectLst>
                  <a:outerShdw blurRad="38100" dist="38100" dir="2700000" algn="tl">
                    <a:srgbClr val="000000"/>
                  </a:outerShdw>
                </a:effectLst>
                <a:cs typeface="Courier New" pitchFamily="49" charset="0"/>
              </a:rPr>
              <a:t>discrepância entre a tecnologia e a cultura tecnológica dos usuários ;</a:t>
            </a:r>
          </a:p>
          <a:p>
            <a:pPr marL="1143000" lvl="2" indent="-228600" algn="just">
              <a:spcBef>
                <a:spcPct val="20000"/>
              </a:spcBef>
              <a:buClr>
                <a:schemeClr val="tx2"/>
              </a:buClr>
              <a:buSzPct val="60000"/>
              <a:buFont typeface="Wingdings" pitchFamily="2" charset="2"/>
              <a:buChar char="t"/>
            </a:pPr>
            <a:r>
              <a:rPr lang="pt-PT" i="1">
                <a:effectLst>
                  <a:outerShdw blurRad="38100" dist="38100" dir="2700000" algn="tl">
                    <a:srgbClr val="000000"/>
                  </a:outerShdw>
                </a:effectLst>
                <a:cs typeface="Courier New" pitchFamily="49" charset="0"/>
              </a:rPr>
              <a:t>incapacidade das áreas de informática em atender às demandas de informações das empresas no ritmo e velocidades desejadas; e</a:t>
            </a:r>
          </a:p>
          <a:p>
            <a:pPr marL="1143000" lvl="2" indent="-228600" algn="just">
              <a:spcBef>
                <a:spcPct val="20000"/>
              </a:spcBef>
              <a:buClr>
                <a:schemeClr val="tx2"/>
              </a:buClr>
              <a:buSzPct val="60000"/>
              <a:buFont typeface="Wingdings" pitchFamily="2" charset="2"/>
              <a:buChar char="t"/>
            </a:pPr>
            <a:r>
              <a:rPr lang="pt-PT" i="1">
                <a:effectLst>
                  <a:outerShdw blurRad="38100" dist="38100" dir="2700000" algn="tl">
                    <a:srgbClr val="000000"/>
                  </a:outerShdw>
                </a:effectLst>
                <a:cs typeface="Courier New" pitchFamily="49" charset="0"/>
              </a:rPr>
              <a:t>vertiginosa velocidade de obsolescência da tecnologia na área. </a:t>
            </a:r>
          </a:p>
        </p:txBody>
      </p:sp>
    </p:spTree>
    <p:extLst>
      <p:ext uri="{BB962C8B-B14F-4D97-AF65-F5344CB8AC3E}">
        <p14:creationId xmlns:p14="http://schemas.microsoft.com/office/powerpoint/2010/main" val="73510905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1066800" y="457200"/>
            <a:ext cx="7772400" cy="1447800"/>
          </a:xfrm>
        </p:spPr>
        <p:txBody>
          <a:bodyPr/>
          <a:lstStyle/>
          <a:p>
            <a:r>
              <a:rPr lang="pt-BR" b="1">
                <a:solidFill>
                  <a:schemeClr val="tx1"/>
                </a:solidFill>
                <a:cs typeface="Courier New" pitchFamily="49" charset="0"/>
              </a:rPr>
              <a:t>Tecnologia da Informação</a:t>
            </a:r>
            <a:endParaRPr lang="pt-PT" b="1">
              <a:solidFill>
                <a:schemeClr val="tx1"/>
              </a:solidFill>
            </a:endParaRPr>
          </a:p>
        </p:txBody>
      </p:sp>
      <p:sp>
        <p:nvSpPr>
          <p:cNvPr id="194563" name="Rectangle 3"/>
          <p:cNvSpPr>
            <a:spLocks noGrp="1" noChangeArrowheads="1"/>
          </p:cNvSpPr>
          <p:nvPr>
            <p:ph type="body" idx="1"/>
          </p:nvPr>
        </p:nvSpPr>
        <p:spPr>
          <a:xfrm>
            <a:off x="914400" y="2743200"/>
            <a:ext cx="7543800" cy="2362200"/>
          </a:xfrm>
        </p:spPr>
        <p:txBody>
          <a:bodyPr/>
          <a:lstStyle/>
          <a:p>
            <a:pPr lvl="1" algn="just"/>
            <a:r>
              <a:rPr lang="pt-PT" sz="2800" i="1">
                <a:cs typeface="Courier New" pitchFamily="49" charset="0"/>
              </a:rPr>
              <a:t>“pode-se conceituar a Tecnologia da Informação como recursos tecnológicos e computacionais para geração e uso da informação”. (Rezende e Abreu, 2001</a:t>
            </a:r>
            <a:r>
              <a:rPr lang="pt-PT" sz="2800" i="1">
                <a:cs typeface="Times New Roman" charset="0"/>
              </a:rPr>
              <a:t>).</a:t>
            </a:r>
            <a:r>
              <a:rPr lang="pt-PT" sz="2800" i="1" u="sng">
                <a:cs typeface="Times New Roman" charset="0"/>
              </a:rPr>
              <a:t> </a:t>
            </a:r>
            <a:endParaRPr lang="pt-BR" sz="2800" i="1" u="sng">
              <a:cs typeface="Times New Roman" charset="0"/>
            </a:endParaRPr>
          </a:p>
        </p:txBody>
      </p:sp>
    </p:spTree>
    <p:extLst>
      <p:ext uri="{BB962C8B-B14F-4D97-AF65-F5344CB8AC3E}">
        <p14:creationId xmlns:p14="http://schemas.microsoft.com/office/powerpoint/2010/main" val="124491627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195587" name="Rectangle 3"/>
          <p:cNvSpPr>
            <a:spLocks noGrp="1" noChangeArrowheads="1"/>
          </p:cNvSpPr>
          <p:nvPr>
            <p:ph type="body" idx="1"/>
          </p:nvPr>
        </p:nvSpPr>
        <p:spPr>
          <a:xfrm>
            <a:off x="1295400" y="1981200"/>
            <a:ext cx="7620000" cy="4572000"/>
          </a:xfrm>
        </p:spPr>
        <p:txBody>
          <a:bodyPr/>
          <a:lstStyle/>
          <a:p>
            <a:pPr algn="just"/>
            <a:r>
              <a:rPr lang="pt-PT" u="sng">
                <a:cs typeface="Courier New" pitchFamily="49" charset="0"/>
              </a:rPr>
              <a:t>Cuidados para se manter o fluxo de informação adequado</a:t>
            </a:r>
            <a:endParaRPr lang="pt-PT">
              <a:cs typeface="Courier New" pitchFamily="49" charset="0"/>
            </a:endParaRPr>
          </a:p>
          <a:p>
            <a:pPr lvl="1" algn="just"/>
            <a:r>
              <a:rPr lang="pt-PT" sz="2800" i="1">
                <a:cs typeface="Courier New" pitchFamily="49" charset="0"/>
              </a:rPr>
              <a:t>Definir conceitualmente os termos e vocábulos usados na empresa;</a:t>
            </a:r>
          </a:p>
          <a:p>
            <a:pPr lvl="1" algn="just"/>
            <a:r>
              <a:rPr lang="pt-PT" sz="2800" i="1">
                <a:cs typeface="Courier New" pitchFamily="49" charset="0"/>
              </a:rPr>
              <a:t>Estabelecer o conjunto de informações estratégicas;</a:t>
            </a:r>
          </a:p>
          <a:p>
            <a:pPr lvl="1" algn="just"/>
            <a:r>
              <a:rPr lang="pt-PT" sz="2800" i="1">
                <a:cs typeface="Courier New" pitchFamily="49" charset="0"/>
              </a:rPr>
              <a:t>Atribuir responsabilidades pelas informações;</a:t>
            </a:r>
          </a:p>
        </p:txBody>
      </p:sp>
    </p:spTree>
    <p:extLst>
      <p:ext uri="{BB962C8B-B14F-4D97-AF65-F5344CB8AC3E}">
        <p14:creationId xmlns:p14="http://schemas.microsoft.com/office/powerpoint/2010/main" val="123736515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196611" name="Rectangle 3"/>
          <p:cNvSpPr>
            <a:spLocks noGrp="1" noChangeArrowheads="1"/>
          </p:cNvSpPr>
          <p:nvPr>
            <p:ph type="body" idx="1"/>
          </p:nvPr>
        </p:nvSpPr>
        <p:spPr>
          <a:xfrm>
            <a:off x="1295400" y="1981200"/>
            <a:ext cx="7620000" cy="4572000"/>
          </a:xfrm>
        </p:spPr>
        <p:txBody>
          <a:bodyPr/>
          <a:lstStyle/>
          <a:p>
            <a:pPr algn="just"/>
            <a:r>
              <a:rPr lang="pt-PT" u="sng">
                <a:cs typeface="Courier New" pitchFamily="49" charset="0"/>
              </a:rPr>
              <a:t>Cuidados para se manter o fluxo de informação adequado</a:t>
            </a:r>
            <a:endParaRPr lang="pt-PT">
              <a:cs typeface="Courier New" pitchFamily="49" charset="0"/>
            </a:endParaRPr>
          </a:p>
          <a:p>
            <a:pPr lvl="1" algn="just"/>
            <a:r>
              <a:rPr lang="pt-PT" sz="2800" i="1">
                <a:cs typeface="Courier New" pitchFamily="49" charset="0"/>
              </a:rPr>
              <a:t>Identificar, otimizar e manter o fluxo de informações  sempre operantes com agilidade e segurança, independentemente de pessoas ou de situações favoráveis;</a:t>
            </a:r>
          </a:p>
          <a:p>
            <a:pPr lvl="1" algn="just"/>
            <a:r>
              <a:rPr lang="pt-PT" sz="2800" i="1">
                <a:cs typeface="Courier New" pitchFamily="49" charset="0"/>
              </a:rPr>
              <a:t>Mecanizar os processos manuais; e</a:t>
            </a:r>
          </a:p>
          <a:p>
            <a:pPr lvl="1" algn="just"/>
            <a:r>
              <a:rPr lang="pt-PT" sz="2800" i="1">
                <a:cs typeface="Courier New" pitchFamily="49" charset="0"/>
              </a:rPr>
              <a:t>Organizar o fluxo de informações para apoio às decisões gerenciais.</a:t>
            </a:r>
          </a:p>
          <a:p>
            <a:pPr lvl="1" algn="just"/>
            <a:endParaRPr lang="pt-PT" sz="2800" i="1">
              <a:cs typeface="Courier New" pitchFamily="49" charset="0"/>
            </a:endParaRPr>
          </a:p>
        </p:txBody>
      </p:sp>
    </p:spTree>
    <p:extLst>
      <p:ext uri="{BB962C8B-B14F-4D97-AF65-F5344CB8AC3E}">
        <p14:creationId xmlns:p14="http://schemas.microsoft.com/office/powerpoint/2010/main" val="309853227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197635" name="Rectangle 3"/>
          <p:cNvSpPr>
            <a:spLocks noGrp="1" noChangeArrowheads="1"/>
          </p:cNvSpPr>
          <p:nvPr>
            <p:ph type="body" idx="1"/>
          </p:nvPr>
        </p:nvSpPr>
        <p:spPr>
          <a:xfrm>
            <a:off x="1295400" y="1981200"/>
            <a:ext cx="7620000" cy="4572000"/>
          </a:xfrm>
        </p:spPr>
        <p:txBody>
          <a:bodyPr/>
          <a:lstStyle/>
          <a:p>
            <a:pPr algn="just"/>
            <a:r>
              <a:rPr lang="pt-PT" u="sng">
                <a:cs typeface="Courier New" pitchFamily="49" charset="0"/>
              </a:rPr>
              <a:t>Ferramentas disponíveis para se manter o fluxo de informação adequado, segundo Rezende e Abreu (2001)</a:t>
            </a:r>
          </a:p>
          <a:p>
            <a:pPr algn="just">
              <a:buFont typeface="Wingdings" pitchFamily="2" charset="2"/>
              <a:buNone/>
            </a:pPr>
            <a:endParaRPr lang="pt-PT">
              <a:cs typeface="Courier New" pitchFamily="49" charset="0"/>
            </a:endParaRPr>
          </a:p>
          <a:p>
            <a:pPr lvl="1" algn="just"/>
            <a:r>
              <a:rPr lang="pt-PT" sz="2800" i="1">
                <a:cs typeface="Courier New" pitchFamily="49" charset="0"/>
              </a:rPr>
              <a:t>Hardware e seus dispositivos e periféricos;</a:t>
            </a:r>
          </a:p>
          <a:p>
            <a:pPr lvl="1" algn="just"/>
            <a:r>
              <a:rPr lang="pt-PT" sz="2800" i="1">
                <a:cs typeface="Courier New" pitchFamily="49" charset="0"/>
              </a:rPr>
              <a:t>Software e seus recursos;</a:t>
            </a:r>
          </a:p>
          <a:p>
            <a:pPr lvl="1" algn="just"/>
            <a:r>
              <a:rPr lang="pt-BR" sz="2800" i="1">
                <a:cs typeface="Courier New" pitchFamily="49" charset="0"/>
              </a:rPr>
              <a:t>Sistemas de telecomunicações; e</a:t>
            </a:r>
          </a:p>
          <a:p>
            <a:pPr lvl="1" algn="just"/>
            <a:r>
              <a:rPr lang="pt-PT" sz="2800" i="1">
                <a:cs typeface="Courier New" pitchFamily="49" charset="0"/>
              </a:rPr>
              <a:t>Gestão de dados e informações.</a:t>
            </a:r>
          </a:p>
        </p:txBody>
      </p:sp>
    </p:spTree>
    <p:extLst>
      <p:ext uri="{BB962C8B-B14F-4D97-AF65-F5344CB8AC3E}">
        <p14:creationId xmlns:p14="http://schemas.microsoft.com/office/powerpoint/2010/main" val="403009698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198659" name="Rectangle 3"/>
          <p:cNvSpPr>
            <a:spLocks noGrp="1" noChangeArrowheads="1"/>
          </p:cNvSpPr>
          <p:nvPr>
            <p:ph type="body" idx="1"/>
          </p:nvPr>
        </p:nvSpPr>
        <p:spPr>
          <a:xfrm>
            <a:off x="1295400" y="1752600"/>
            <a:ext cx="7620000" cy="4572000"/>
          </a:xfrm>
        </p:spPr>
        <p:txBody>
          <a:bodyPr/>
          <a:lstStyle/>
          <a:p>
            <a:pPr algn="just"/>
            <a:r>
              <a:rPr lang="pt-PT" u="sng">
                <a:cs typeface="Courier New" pitchFamily="49" charset="0"/>
              </a:rPr>
              <a:t>Fatores que comprovam a importância de sua gestão</a:t>
            </a:r>
            <a:r>
              <a:rPr lang="pt-PT">
                <a:cs typeface="Courier New" pitchFamily="49" charset="0"/>
              </a:rPr>
              <a:t>:</a:t>
            </a:r>
          </a:p>
          <a:p>
            <a:pPr lvl="1" algn="just"/>
            <a:r>
              <a:rPr lang="pt-PT" sz="2800" i="1">
                <a:cs typeface="Courier New" pitchFamily="49" charset="0"/>
              </a:rPr>
              <a:t>Segundo Venkatraman (1997)</a:t>
            </a:r>
          </a:p>
          <a:p>
            <a:pPr lvl="2" algn="just"/>
            <a:r>
              <a:rPr lang="pt-PT" sz="2400" i="1">
                <a:cs typeface="Courier New" pitchFamily="49" charset="0"/>
              </a:rPr>
              <a:t>Existe um uso crescente da TI para integrar os processos de negócios com fornecedores e clientes;</a:t>
            </a:r>
          </a:p>
          <a:p>
            <a:pPr lvl="2" algn="just"/>
            <a:r>
              <a:rPr lang="pt-PT" sz="2400" i="1">
                <a:cs typeface="Courier New" pitchFamily="49" charset="0"/>
              </a:rPr>
              <a:t>Os executivos de negócios esperam um maior valor dos investimentos feitos em TI; e</a:t>
            </a:r>
          </a:p>
          <a:p>
            <a:pPr lvl="2" algn="just"/>
            <a:r>
              <a:rPr lang="pt-PT" sz="2400" i="1">
                <a:cs typeface="Times New Roman" charset="0"/>
              </a:rPr>
              <a:t>Existem mudanças fundamentais no mercado externo para produtos e serviços e TI. </a:t>
            </a:r>
            <a:endParaRPr lang="pt-BR" sz="2400" i="1">
              <a:cs typeface="Times New Roman" charset="0"/>
            </a:endParaRPr>
          </a:p>
        </p:txBody>
      </p:sp>
    </p:spTree>
    <p:extLst>
      <p:ext uri="{BB962C8B-B14F-4D97-AF65-F5344CB8AC3E}">
        <p14:creationId xmlns:p14="http://schemas.microsoft.com/office/powerpoint/2010/main" val="70535279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199683" name="Rectangle 3"/>
          <p:cNvSpPr>
            <a:spLocks noGrp="1" noChangeArrowheads="1"/>
          </p:cNvSpPr>
          <p:nvPr>
            <p:ph type="body" idx="1"/>
          </p:nvPr>
        </p:nvSpPr>
        <p:spPr>
          <a:xfrm>
            <a:off x="1524000" y="1752600"/>
            <a:ext cx="6858000" cy="4800600"/>
          </a:xfrm>
        </p:spPr>
        <p:txBody>
          <a:bodyPr/>
          <a:lstStyle/>
          <a:p>
            <a:pPr algn="just"/>
            <a:r>
              <a:rPr lang="pt-PT" u="sng">
                <a:cs typeface="Courier New" pitchFamily="49" charset="0"/>
              </a:rPr>
              <a:t>Perfil do profissional</a:t>
            </a:r>
          </a:p>
          <a:p>
            <a:pPr algn="just">
              <a:buFont typeface="Wingdings" pitchFamily="2" charset="2"/>
              <a:buNone/>
            </a:pPr>
            <a:endParaRPr lang="pt-PT" sz="2000" u="sng">
              <a:cs typeface="Courier New" pitchFamily="49" charset="0"/>
            </a:endParaRPr>
          </a:p>
          <a:p>
            <a:pPr lvl="1" algn="just"/>
            <a:r>
              <a:rPr lang="pt-PT" sz="2800" i="1">
                <a:cs typeface="Courier New" pitchFamily="49" charset="0"/>
              </a:rPr>
              <a:t>“tradicionalmente, a área de TI é administrada por profissionais que seguiram uma carreira técnica e que, em muitos casos, encontram dificuldades em estabelecer processos, políticas, padrões, procedimentos, critérios e mecanismos de controle sobre os serviços que são executados”. (</a:t>
            </a:r>
            <a:r>
              <a:rPr lang="pt-PT" sz="2800" i="1">
                <a:cs typeface="Times New Roman" charset="0"/>
              </a:rPr>
              <a:t>Cordenonsi, 2001).</a:t>
            </a:r>
            <a:endParaRPr lang="pt-BR" sz="2800" i="1">
              <a:cs typeface="Times New Roman" charset="0"/>
            </a:endParaRPr>
          </a:p>
        </p:txBody>
      </p:sp>
    </p:spTree>
    <p:extLst>
      <p:ext uri="{BB962C8B-B14F-4D97-AF65-F5344CB8AC3E}">
        <p14:creationId xmlns:p14="http://schemas.microsoft.com/office/powerpoint/2010/main" val="30933169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1066800" y="457200"/>
            <a:ext cx="7772400" cy="1447800"/>
          </a:xfrm>
        </p:spPr>
        <p:txBody>
          <a:bodyPr/>
          <a:lstStyle/>
          <a:p>
            <a:r>
              <a:rPr lang="pt-BR" b="1">
                <a:solidFill>
                  <a:schemeClr val="tx1"/>
                </a:solidFill>
                <a:cs typeface="Courier New" pitchFamily="49" charset="0"/>
              </a:rPr>
              <a:t>Tecnologia da Informação</a:t>
            </a:r>
            <a:endParaRPr lang="pt-PT" b="1">
              <a:solidFill>
                <a:schemeClr val="tx1"/>
              </a:solidFill>
            </a:endParaRPr>
          </a:p>
        </p:txBody>
      </p:sp>
      <p:sp>
        <p:nvSpPr>
          <p:cNvPr id="200707" name="Rectangle 3"/>
          <p:cNvSpPr>
            <a:spLocks noGrp="1" noChangeArrowheads="1"/>
          </p:cNvSpPr>
          <p:nvPr>
            <p:ph type="body" idx="1"/>
          </p:nvPr>
        </p:nvSpPr>
        <p:spPr>
          <a:xfrm>
            <a:off x="1524000" y="1752600"/>
            <a:ext cx="6858000" cy="4876800"/>
          </a:xfrm>
        </p:spPr>
        <p:txBody>
          <a:bodyPr/>
          <a:lstStyle/>
          <a:p>
            <a:pPr algn="just"/>
            <a:r>
              <a:rPr lang="pt-BR" u="sng">
                <a:cs typeface="Courier New" pitchFamily="49" charset="0"/>
              </a:rPr>
              <a:t>Na teoria das organizações</a:t>
            </a:r>
          </a:p>
          <a:p>
            <a:pPr lvl="1" algn="just"/>
            <a:endParaRPr lang="pt-PT" sz="2000" i="1">
              <a:cs typeface="Courier New" pitchFamily="49" charset="0"/>
            </a:endParaRPr>
          </a:p>
          <a:p>
            <a:pPr lvl="1" algn="just"/>
            <a:r>
              <a:rPr lang="pt-PT" sz="2800" i="1">
                <a:cs typeface="Courier New" pitchFamily="49" charset="0"/>
              </a:rPr>
              <a:t>Apesar de toda a sua contribuição ao mundo empresarial, algumas empresas ainda a enxergam como área funcional, sendo considerada desta forma despesa e não inves</a:t>
            </a:r>
            <a:r>
              <a:rPr lang="pt-PT" sz="2400" i="1">
                <a:cs typeface="Courier New" pitchFamily="49" charset="0"/>
              </a:rPr>
              <a:t>timento; e</a:t>
            </a:r>
          </a:p>
          <a:p>
            <a:pPr lvl="1" algn="just"/>
            <a:r>
              <a:rPr lang="pt-BR" sz="2400" i="1">
                <a:cs typeface="Courier New" pitchFamily="49" charset="0"/>
              </a:rPr>
              <a:t>Outras organizações usufruem da TI chegando a realizar mudanças estruturais através de suas facilidades.</a:t>
            </a:r>
          </a:p>
        </p:txBody>
      </p:sp>
    </p:spTree>
    <p:extLst>
      <p:ext uri="{BB962C8B-B14F-4D97-AF65-F5344CB8AC3E}">
        <p14:creationId xmlns:p14="http://schemas.microsoft.com/office/powerpoint/2010/main" val="73129352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201731" name="Rectangle 3"/>
          <p:cNvSpPr>
            <a:spLocks noGrp="1" noChangeArrowheads="1"/>
          </p:cNvSpPr>
          <p:nvPr>
            <p:ph type="body" idx="1"/>
          </p:nvPr>
        </p:nvSpPr>
        <p:spPr>
          <a:xfrm>
            <a:off x="1524000" y="1905000"/>
            <a:ext cx="6858000" cy="4267200"/>
          </a:xfrm>
        </p:spPr>
        <p:txBody>
          <a:bodyPr/>
          <a:lstStyle/>
          <a:p>
            <a:pPr algn="just"/>
            <a:r>
              <a:rPr lang="pt-BR" u="sng">
                <a:cs typeface="Courier New" pitchFamily="49" charset="0"/>
              </a:rPr>
              <a:t>Nova concepção</a:t>
            </a:r>
            <a:endParaRPr lang="pt-PT" u="sng">
              <a:cs typeface="Courier New" pitchFamily="49" charset="0"/>
            </a:endParaRPr>
          </a:p>
          <a:p>
            <a:pPr algn="just">
              <a:buFont typeface="Wingdings" pitchFamily="2" charset="2"/>
              <a:buNone/>
            </a:pPr>
            <a:endParaRPr lang="pt-PT" sz="3600" u="sng">
              <a:cs typeface="Courier New" pitchFamily="49" charset="0"/>
            </a:endParaRPr>
          </a:p>
          <a:p>
            <a:pPr lvl="1"/>
            <a:r>
              <a:rPr lang="pt-PT" sz="2800" i="1">
                <a:cs typeface="Courier New" pitchFamily="49" charset="0"/>
              </a:rPr>
              <a:t>Estudo de Rockart, Earl, e Ross (1996)</a:t>
            </a:r>
          </a:p>
          <a:p>
            <a:pPr lvl="2"/>
            <a:r>
              <a:rPr lang="pt-PT" sz="2400" i="1">
                <a:cs typeface="Courier New" pitchFamily="49" charset="0"/>
              </a:rPr>
              <a:t>Analisaram as mudanças nos negócios e na tecnologia em algumas organizações para prever o futuro papel da organização de TI .</a:t>
            </a:r>
          </a:p>
          <a:p>
            <a:pPr lvl="2"/>
            <a:r>
              <a:rPr lang="pt-PT" sz="2400" i="1">
                <a:cs typeface="Courier New" pitchFamily="49" charset="0"/>
              </a:rPr>
              <a:t>CONCLUSÃO: As mudanças estavam ocorrendo a nível operacional, logo, tinha um impacto substancial na organização.</a:t>
            </a:r>
            <a:endParaRPr lang="pt-BR" sz="2400" i="1">
              <a:cs typeface="Courier New" pitchFamily="49" charset="0"/>
            </a:endParaRPr>
          </a:p>
        </p:txBody>
      </p:sp>
    </p:spTree>
    <p:extLst>
      <p:ext uri="{BB962C8B-B14F-4D97-AF65-F5344CB8AC3E}">
        <p14:creationId xmlns:p14="http://schemas.microsoft.com/office/powerpoint/2010/main" val="387809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Finanças</a:t>
            </a:r>
            <a:endParaRPr lang="pt-PT" b="1">
              <a:solidFill>
                <a:schemeClr val="tx1"/>
              </a:solidFill>
            </a:endParaRPr>
          </a:p>
        </p:txBody>
      </p:sp>
      <p:sp>
        <p:nvSpPr>
          <p:cNvPr id="131075" name="Rectangle 3"/>
          <p:cNvSpPr>
            <a:spLocks noGrp="1" noChangeArrowheads="1"/>
          </p:cNvSpPr>
          <p:nvPr>
            <p:ph type="body" idx="1"/>
          </p:nvPr>
        </p:nvSpPr>
        <p:spPr>
          <a:xfrm>
            <a:off x="1676400" y="2133600"/>
            <a:ext cx="6858000" cy="4267200"/>
          </a:xfrm>
        </p:spPr>
        <p:txBody>
          <a:bodyPr/>
          <a:lstStyle/>
          <a:p>
            <a:pPr algn="just"/>
            <a:r>
              <a:rPr lang="pt-PT" u="sng">
                <a:cs typeface="Courier New" pitchFamily="49" charset="0"/>
              </a:rPr>
              <a:t>Funções do tesoureiro</a:t>
            </a:r>
          </a:p>
          <a:p>
            <a:pPr algn="just"/>
            <a:endParaRPr lang="pt-PT" u="sng">
              <a:cs typeface="Courier New" pitchFamily="49" charset="0"/>
            </a:endParaRPr>
          </a:p>
          <a:p>
            <a:pPr lvl="1" algn="just"/>
            <a:r>
              <a:rPr lang="pt-BR" sz="2800" i="1">
                <a:cs typeface="Courier New" pitchFamily="49" charset="0"/>
              </a:rPr>
              <a:t>responsável pelas atividades financeiras da empresa;</a:t>
            </a:r>
            <a:endParaRPr lang="pt-BR" sz="2800" i="1">
              <a:cs typeface="Times New Roman" charset="0"/>
            </a:endParaRPr>
          </a:p>
          <a:p>
            <a:pPr lvl="1" algn="just"/>
            <a:r>
              <a:rPr lang="pt-BR" sz="2800" i="1">
                <a:cs typeface="Courier New" pitchFamily="49" charset="0"/>
              </a:rPr>
              <a:t>enfoque mais externo;</a:t>
            </a:r>
            <a:endParaRPr lang="pt-BR" sz="2800" i="1">
              <a:cs typeface="Times New Roman" charset="0"/>
            </a:endParaRPr>
          </a:p>
          <a:p>
            <a:pPr lvl="1" algn="just"/>
            <a:r>
              <a:rPr lang="pt-BR" sz="2800" i="1">
                <a:cs typeface="Courier New" pitchFamily="49" charset="0"/>
              </a:rPr>
              <a:t>administração do caixa; e</a:t>
            </a:r>
            <a:endParaRPr lang="pt-BR" sz="2800" i="1">
              <a:cs typeface="Times New Roman" charset="0"/>
            </a:endParaRPr>
          </a:p>
          <a:p>
            <a:pPr lvl="1" algn="just"/>
            <a:r>
              <a:rPr lang="pt-BR" sz="2800" i="1">
                <a:cs typeface="Courier New" pitchFamily="49" charset="0"/>
              </a:rPr>
              <a:t>administração das múltiplas atividades de crédito.</a:t>
            </a:r>
            <a:r>
              <a:rPr lang="pt-PT" sz="2800" i="1">
                <a:cs typeface="Courier New" pitchFamily="49" charset="0"/>
              </a:rPr>
              <a:t> </a:t>
            </a:r>
            <a:endParaRPr lang="pt-BR" sz="2800" i="1">
              <a:cs typeface="Courier New" pitchFamily="49" charset="0"/>
            </a:endParaRPr>
          </a:p>
        </p:txBody>
      </p:sp>
    </p:spTree>
    <p:extLst>
      <p:ext uri="{BB962C8B-B14F-4D97-AF65-F5344CB8AC3E}">
        <p14:creationId xmlns:p14="http://schemas.microsoft.com/office/powerpoint/2010/main" val="318977217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202755" name="Rectangle 3"/>
          <p:cNvSpPr>
            <a:spLocks noGrp="1" noChangeArrowheads="1"/>
          </p:cNvSpPr>
          <p:nvPr>
            <p:ph type="body" idx="1"/>
          </p:nvPr>
        </p:nvSpPr>
        <p:spPr>
          <a:xfrm>
            <a:off x="1524000" y="1752600"/>
            <a:ext cx="7162800" cy="4724400"/>
          </a:xfrm>
        </p:spPr>
        <p:txBody>
          <a:bodyPr/>
          <a:lstStyle/>
          <a:p>
            <a:pPr algn="just"/>
            <a:r>
              <a:rPr lang="pt-PT" u="sng">
                <a:cs typeface="Courier New" pitchFamily="49" charset="0"/>
              </a:rPr>
              <a:t>Estudo de Rockart, Earl, e Ross (1996)</a:t>
            </a:r>
          </a:p>
          <a:p>
            <a:pPr algn="just"/>
            <a:endParaRPr lang="pt-PT" sz="2400" i="1">
              <a:cs typeface="Courier New" pitchFamily="49" charset="0"/>
            </a:endParaRPr>
          </a:p>
          <a:p>
            <a:pPr lvl="1" algn="just"/>
            <a:r>
              <a:rPr lang="pt-PT" sz="2800" i="1">
                <a:cs typeface="Courier New" pitchFamily="49" charset="0"/>
              </a:rPr>
              <a:t>Descreveram 8 itens fundamentais para a relação de TI com os negócios da empresa. São eles:</a:t>
            </a:r>
          </a:p>
          <a:p>
            <a:pPr lvl="2" algn="just"/>
            <a:r>
              <a:rPr lang="pt-PT" sz="2400" i="1">
                <a:cs typeface="Courier New" pitchFamily="49" charset="0"/>
              </a:rPr>
              <a:t>alinhamento estratégico;</a:t>
            </a:r>
          </a:p>
          <a:p>
            <a:pPr lvl="2" algn="just"/>
            <a:r>
              <a:rPr lang="pt-PT" sz="2400" i="1">
                <a:cs typeface="Courier New" pitchFamily="49" charset="0"/>
              </a:rPr>
              <a:t>relacionamentos eficazes;</a:t>
            </a:r>
          </a:p>
          <a:p>
            <a:pPr lvl="2" algn="just"/>
            <a:r>
              <a:rPr lang="pt-PT" sz="2400" i="1">
                <a:cs typeface="Courier New" pitchFamily="49" charset="0"/>
              </a:rPr>
              <a:t>implementação de novos sistemas;</a:t>
            </a:r>
          </a:p>
          <a:p>
            <a:pPr lvl="2" algn="just"/>
            <a:r>
              <a:rPr lang="pt-PT" sz="2400" i="1">
                <a:cs typeface="Courier New" pitchFamily="49" charset="0"/>
              </a:rPr>
              <a:t>criação e gerenciamento da infra-estrutura;</a:t>
            </a:r>
            <a:endParaRPr lang="pt-BR" sz="2400" i="1">
              <a:cs typeface="Courier New" pitchFamily="49" charset="0"/>
            </a:endParaRPr>
          </a:p>
        </p:txBody>
      </p:sp>
    </p:spTree>
    <p:extLst>
      <p:ext uri="{BB962C8B-B14F-4D97-AF65-F5344CB8AC3E}">
        <p14:creationId xmlns:p14="http://schemas.microsoft.com/office/powerpoint/2010/main" val="52951063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203779" name="Rectangle 3"/>
          <p:cNvSpPr>
            <a:spLocks noGrp="1" noChangeArrowheads="1"/>
          </p:cNvSpPr>
          <p:nvPr>
            <p:ph type="body" idx="1"/>
          </p:nvPr>
        </p:nvSpPr>
        <p:spPr>
          <a:xfrm>
            <a:off x="1524000" y="1828800"/>
            <a:ext cx="7162800" cy="4419600"/>
          </a:xfrm>
        </p:spPr>
        <p:txBody>
          <a:bodyPr/>
          <a:lstStyle/>
          <a:p>
            <a:pPr algn="just"/>
            <a:r>
              <a:rPr lang="pt-PT" u="sng">
                <a:cs typeface="Courier New" pitchFamily="49" charset="0"/>
              </a:rPr>
              <a:t>Estudo de Rockart, Earl, e Ross (1996)</a:t>
            </a:r>
          </a:p>
          <a:p>
            <a:pPr algn="just"/>
            <a:endParaRPr lang="pt-PT" sz="2400" i="1">
              <a:cs typeface="Courier New" pitchFamily="49" charset="0"/>
            </a:endParaRPr>
          </a:p>
          <a:p>
            <a:pPr lvl="2" algn="just"/>
            <a:r>
              <a:rPr lang="pt-PT" sz="2400" i="1">
                <a:cs typeface="Courier New" pitchFamily="49" charset="0"/>
              </a:rPr>
              <a:t>reeducação da gestão de pessoas da área de TI;</a:t>
            </a:r>
          </a:p>
          <a:p>
            <a:pPr lvl="2" algn="just"/>
            <a:r>
              <a:rPr lang="pt-PT" sz="2400" i="1">
                <a:cs typeface="Courier New" pitchFamily="49" charset="0"/>
              </a:rPr>
              <a:t>gerenciamento das parcerias com os fornecedores;</a:t>
            </a:r>
          </a:p>
          <a:p>
            <a:pPr lvl="2" algn="just"/>
            <a:r>
              <a:rPr lang="pt-PT" sz="2400" i="1">
                <a:cs typeface="Courier New" pitchFamily="49" charset="0"/>
              </a:rPr>
              <a:t>manutenção de um alto desempenho; e</a:t>
            </a:r>
          </a:p>
          <a:p>
            <a:pPr lvl="2" algn="just"/>
            <a:r>
              <a:rPr lang="pt-PT" sz="2400" i="1">
                <a:cs typeface="Courier New" pitchFamily="49" charset="0"/>
              </a:rPr>
              <a:t>remodelagem e gerenciamento por meio de políticas, padrões e critérios bem definidos.</a:t>
            </a:r>
            <a:endParaRPr lang="pt-BR" sz="2400" i="1">
              <a:cs typeface="Courier New" pitchFamily="49" charset="0"/>
            </a:endParaRPr>
          </a:p>
        </p:txBody>
      </p:sp>
    </p:spTree>
    <p:extLst>
      <p:ext uri="{BB962C8B-B14F-4D97-AF65-F5344CB8AC3E}">
        <p14:creationId xmlns:p14="http://schemas.microsoft.com/office/powerpoint/2010/main" val="225328824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1066800" y="2286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204803" name="Rectangle 3"/>
          <p:cNvSpPr>
            <a:spLocks noGrp="1" noChangeArrowheads="1"/>
          </p:cNvSpPr>
          <p:nvPr>
            <p:ph type="body" idx="1"/>
          </p:nvPr>
        </p:nvSpPr>
        <p:spPr>
          <a:xfrm>
            <a:off x="1295400" y="1447800"/>
            <a:ext cx="7315200" cy="4876800"/>
          </a:xfrm>
        </p:spPr>
        <p:txBody>
          <a:bodyPr/>
          <a:lstStyle/>
          <a:p>
            <a:pPr algn="just">
              <a:lnSpc>
                <a:spcPct val="90000"/>
              </a:lnSpc>
            </a:pPr>
            <a:r>
              <a:rPr lang="pt-BR" sz="2800" u="sng">
                <a:cs typeface="Courier New" pitchFamily="49" charset="0"/>
              </a:rPr>
              <a:t>Área fundamental para empresas do séc. 21</a:t>
            </a:r>
          </a:p>
          <a:p>
            <a:pPr lvl="1" algn="just">
              <a:lnSpc>
                <a:spcPct val="90000"/>
              </a:lnSpc>
            </a:pPr>
            <a:r>
              <a:rPr lang="pt-PT" sz="2400" i="1">
                <a:cs typeface="Courier New" pitchFamily="49" charset="0"/>
              </a:rPr>
              <a:t>“se o Governo Central do Brasil participasse estrategicamente da construção e implantação de um modelo de desenvolvimento de tecnologia da informação baseado no código aberto (open-source) e nas formas de organização do trabalho e da produção de suas comunidades, certamente o futuro do país poderia ser o de tornar-se independente tecnologicamente de outros países. Esta independência tecnológica, certamente refletiria em melhores negócios, na produção de produtos e serviços de melhor qualidade e, em conseqüente, superavit na Balança Comercial e de Serviços”.</a:t>
            </a:r>
            <a:r>
              <a:rPr lang="pt-PT" sz="2400" i="1">
                <a:cs typeface="Times New Roman" charset="0"/>
              </a:rPr>
              <a:t> </a:t>
            </a:r>
            <a:r>
              <a:rPr lang="pt-PT" sz="2400" i="1">
                <a:cs typeface="Courier New" pitchFamily="49" charset="0"/>
              </a:rPr>
              <a:t>Motta (2002) </a:t>
            </a:r>
          </a:p>
        </p:txBody>
      </p:sp>
    </p:spTree>
    <p:extLst>
      <p:ext uri="{BB962C8B-B14F-4D97-AF65-F5344CB8AC3E}">
        <p14:creationId xmlns:p14="http://schemas.microsoft.com/office/powerpoint/2010/main" val="411050817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Organização</a:t>
            </a:r>
            <a:endParaRPr lang="pt-PT" b="1">
              <a:solidFill>
                <a:schemeClr val="tx1"/>
              </a:solidFill>
            </a:endParaRPr>
          </a:p>
        </p:txBody>
      </p:sp>
      <p:sp>
        <p:nvSpPr>
          <p:cNvPr id="180227" name="Rectangle 3"/>
          <p:cNvSpPr>
            <a:spLocks noGrp="1" noChangeArrowheads="1"/>
          </p:cNvSpPr>
          <p:nvPr>
            <p:ph type="body" idx="1"/>
          </p:nvPr>
        </p:nvSpPr>
        <p:spPr>
          <a:xfrm>
            <a:off x="1600200" y="1981200"/>
            <a:ext cx="7162800" cy="4572000"/>
          </a:xfrm>
        </p:spPr>
        <p:txBody>
          <a:bodyPr/>
          <a:lstStyle/>
          <a:p>
            <a:pPr algn="just"/>
            <a:r>
              <a:rPr lang="pt-BR" sz="2800" i="1">
                <a:cs typeface="Courier New" pitchFamily="49" charset="0"/>
              </a:rPr>
              <a:t>1. Dê-nos algumas características da tradicional função de organização, sistemas e métodos. E faça comentários adicionais, se desejar.</a:t>
            </a:r>
            <a:endParaRPr lang="pt-BR" sz="2800" i="1">
              <a:ea typeface="Arial Unicode MS" pitchFamily="34" charset="-128"/>
              <a:cs typeface="Arial Unicode MS" pitchFamily="34" charset="-128"/>
            </a:endParaRPr>
          </a:p>
          <a:p>
            <a:pPr algn="just"/>
            <a:endParaRPr lang="pt-BR" sz="2800" i="1">
              <a:ea typeface="Arial Unicode MS" pitchFamily="34" charset="-128"/>
              <a:cs typeface="Arial Unicode MS" pitchFamily="34" charset="-128"/>
            </a:endParaRPr>
          </a:p>
          <a:p>
            <a:pPr algn="just"/>
            <a:r>
              <a:rPr lang="pt-BR" sz="2800" i="1">
                <a:cs typeface="Courier New" pitchFamily="49" charset="0"/>
              </a:rPr>
              <a:t>2. Titular de empresa ou uma pessoa empreendedora tem de conhecer organização, sistemas e métodos para eventual aplicação na empresa? Sim, não e porquê.</a:t>
            </a:r>
          </a:p>
        </p:txBody>
      </p:sp>
    </p:spTree>
    <p:extLst>
      <p:ext uri="{BB962C8B-B14F-4D97-AF65-F5344CB8AC3E}">
        <p14:creationId xmlns:p14="http://schemas.microsoft.com/office/powerpoint/2010/main" val="17561765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Organização</a:t>
            </a:r>
            <a:endParaRPr lang="pt-PT" b="1">
              <a:solidFill>
                <a:schemeClr val="tx1"/>
              </a:solidFill>
            </a:endParaRPr>
          </a:p>
        </p:txBody>
      </p:sp>
      <p:sp>
        <p:nvSpPr>
          <p:cNvPr id="569347" name="Rectangle 3"/>
          <p:cNvSpPr>
            <a:spLocks noGrp="1" noChangeArrowheads="1"/>
          </p:cNvSpPr>
          <p:nvPr>
            <p:ph type="body" idx="1"/>
          </p:nvPr>
        </p:nvSpPr>
        <p:spPr>
          <a:xfrm>
            <a:off x="1600200" y="2514600"/>
            <a:ext cx="7162800" cy="3429000"/>
          </a:xfrm>
        </p:spPr>
        <p:txBody>
          <a:bodyPr/>
          <a:lstStyle/>
          <a:p>
            <a:pPr algn="just"/>
            <a:r>
              <a:rPr lang="pt-BR" sz="2800" i="1">
                <a:cs typeface="Courier New" pitchFamily="49" charset="0"/>
              </a:rPr>
              <a:t>3. Por que é difícil ter um especialista nos quadros da organização nas empresas de hoje? Justifique a sua resposta.</a:t>
            </a:r>
            <a:endParaRPr lang="pt-BR" sz="2800" i="1">
              <a:ea typeface="Arial Unicode MS" pitchFamily="34" charset="-128"/>
              <a:cs typeface="Arial Unicode MS" pitchFamily="34" charset="-128"/>
            </a:endParaRPr>
          </a:p>
          <a:p>
            <a:pPr algn="just"/>
            <a:endParaRPr lang="pt-BR" sz="2800" i="1">
              <a:ea typeface="Arial Unicode MS" pitchFamily="34" charset="-128"/>
              <a:cs typeface="Arial Unicode MS" pitchFamily="34" charset="-128"/>
            </a:endParaRPr>
          </a:p>
          <a:p>
            <a:pPr algn="just"/>
            <a:r>
              <a:rPr lang="pt-BR" sz="2800" i="1">
                <a:cs typeface="Courier New" pitchFamily="49" charset="0"/>
              </a:rPr>
              <a:t>4. Por que não é difícil ter profissional de consultoria em organização?</a:t>
            </a:r>
          </a:p>
        </p:txBody>
      </p:sp>
    </p:spTree>
    <p:extLst>
      <p:ext uri="{BB962C8B-B14F-4D97-AF65-F5344CB8AC3E}">
        <p14:creationId xmlns:p14="http://schemas.microsoft.com/office/powerpoint/2010/main" val="413203972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Organização</a:t>
            </a:r>
            <a:endParaRPr lang="pt-PT" b="1">
              <a:solidFill>
                <a:schemeClr val="tx1"/>
              </a:solidFill>
            </a:endParaRPr>
          </a:p>
        </p:txBody>
      </p:sp>
      <p:sp>
        <p:nvSpPr>
          <p:cNvPr id="570371" name="Rectangle 3"/>
          <p:cNvSpPr>
            <a:spLocks noGrp="1" noChangeArrowheads="1"/>
          </p:cNvSpPr>
          <p:nvPr>
            <p:ph type="body" idx="1"/>
          </p:nvPr>
        </p:nvSpPr>
        <p:spPr>
          <a:xfrm>
            <a:off x="1600200" y="2209800"/>
            <a:ext cx="7162800" cy="3962400"/>
          </a:xfrm>
        </p:spPr>
        <p:txBody>
          <a:bodyPr/>
          <a:lstStyle/>
          <a:p>
            <a:pPr algn="just"/>
            <a:r>
              <a:rPr lang="pt-BR" sz="2800" i="1">
                <a:cs typeface="Courier New" pitchFamily="49" charset="0"/>
              </a:rPr>
              <a:t>5. E falando em profissionais de consultoria, quais seriam as habilidades necessárias ao pretendente à consultoria? Você concorda ou não com tais habilidades?</a:t>
            </a:r>
            <a:endParaRPr lang="pt-BR" sz="2800" i="1">
              <a:ea typeface="Arial Unicode MS" pitchFamily="34" charset="-128"/>
              <a:cs typeface="Arial Unicode MS" pitchFamily="34" charset="-128"/>
            </a:endParaRPr>
          </a:p>
          <a:p>
            <a:pPr algn="just"/>
            <a:endParaRPr lang="pt-BR" sz="2800" i="1">
              <a:ea typeface="Arial Unicode MS" pitchFamily="34" charset="-128"/>
              <a:cs typeface="Arial Unicode MS" pitchFamily="34" charset="-128"/>
            </a:endParaRPr>
          </a:p>
          <a:p>
            <a:pPr algn="just"/>
            <a:r>
              <a:rPr lang="pt-BR" sz="2800" i="1">
                <a:cs typeface="Courier New" pitchFamily="49" charset="0"/>
              </a:rPr>
              <a:t>6. O que vem a ser organização inconformista e qual a sua relevância para a empresa brasileira?</a:t>
            </a:r>
          </a:p>
        </p:txBody>
      </p:sp>
    </p:spTree>
    <p:extLst>
      <p:ext uri="{BB962C8B-B14F-4D97-AF65-F5344CB8AC3E}">
        <p14:creationId xmlns:p14="http://schemas.microsoft.com/office/powerpoint/2010/main" val="44929894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Organização</a:t>
            </a:r>
            <a:endParaRPr lang="pt-PT" b="1">
              <a:solidFill>
                <a:schemeClr val="tx1"/>
              </a:solidFill>
            </a:endParaRPr>
          </a:p>
        </p:txBody>
      </p:sp>
      <p:sp>
        <p:nvSpPr>
          <p:cNvPr id="571395" name="Rectangle 3"/>
          <p:cNvSpPr>
            <a:spLocks noGrp="1" noChangeArrowheads="1"/>
          </p:cNvSpPr>
          <p:nvPr>
            <p:ph type="body" idx="1"/>
          </p:nvPr>
        </p:nvSpPr>
        <p:spPr>
          <a:xfrm>
            <a:off x="1600200" y="2362200"/>
            <a:ext cx="7162800" cy="2819400"/>
          </a:xfrm>
        </p:spPr>
        <p:txBody>
          <a:bodyPr/>
          <a:lstStyle/>
          <a:p>
            <a:pPr algn="just"/>
            <a:r>
              <a:rPr lang="pt-BR" sz="2800" i="1">
                <a:cs typeface="Courier New" pitchFamily="49" charset="0"/>
              </a:rPr>
              <a:t>7. Qual a sua opinião sobre a estrutura e gestão horizontal e em rede.</a:t>
            </a:r>
            <a:endParaRPr lang="pt-BR" sz="2800" i="1">
              <a:ea typeface="Arial Unicode MS" pitchFamily="34" charset="-128"/>
              <a:cs typeface="Arial Unicode MS" pitchFamily="34" charset="-128"/>
            </a:endParaRPr>
          </a:p>
          <a:p>
            <a:pPr algn="just"/>
            <a:endParaRPr lang="pt-BR" sz="2800" i="1">
              <a:ea typeface="Arial Unicode MS" pitchFamily="34" charset="-128"/>
              <a:cs typeface="Arial Unicode MS" pitchFamily="34" charset="-128"/>
            </a:endParaRPr>
          </a:p>
          <a:p>
            <a:pPr algn="just"/>
            <a:r>
              <a:rPr lang="pt-BR" sz="2800" i="1">
                <a:cs typeface="Courier New" pitchFamily="49" charset="0"/>
              </a:rPr>
              <a:t>8. Um organograma não é modelado para não mudar. Comente a afirmação.</a:t>
            </a:r>
          </a:p>
        </p:txBody>
      </p:sp>
    </p:spTree>
    <p:extLst>
      <p:ext uri="{BB962C8B-B14F-4D97-AF65-F5344CB8AC3E}">
        <p14:creationId xmlns:p14="http://schemas.microsoft.com/office/powerpoint/2010/main" val="274571913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Organização</a:t>
            </a:r>
            <a:endParaRPr lang="pt-PT" b="1">
              <a:solidFill>
                <a:schemeClr val="tx1"/>
              </a:solidFill>
            </a:endParaRPr>
          </a:p>
        </p:txBody>
      </p:sp>
      <p:sp>
        <p:nvSpPr>
          <p:cNvPr id="572419" name="Rectangle 3"/>
          <p:cNvSpPr>
            <a:spLocks noGrp="1" noChangeArrowheads="1"/>
          </p:cNvSpPr>
          <p:nvPr>
            <p:ph type="body" idx="1"/>
          </p:nvPr>
        </p:nvSpPr>
        <p:spPr>
          <a:xfrm>
            <a:off x="1600200" y="2209800"/>
            <a:ext cx="7162800" cy="3962400"/>
          </a:xfrm>
        </p:spPr>
        <p:txBody>
          <a:bodyPr/>
          <a:lstStyle/>
          <a:p>
            <a:pPr algn="just"/>
            <a:r>
              <a:rPr lang="pt-BR" sz="2800" i="1">
                <a:cs typeface="Courier New" pitchFamily="49" charset="0"/>
              </a:rPr>
              <a:t>9. Porque a área de organização é fundamental para esses anos iniciais do século 21?</a:t>
            </a:r>
            <a:endParaRPr lang="pt-BR" sz="2800" i="1">
              <a:ea typeface="Arial Unicode MS" pitchFamily="34" charset="-128"/>
              <a:cs typeface="Arial Unicode MS" pitchFamily="34" charset="-128"/>
            </a:endParaRPr>
          </a:p>
          <a:p>
            <a:pPr algn="just"/>
            <a:endParaRPr lang="pt-BR" sz="2800" i="1">
              <a:ea typeface="Arial Unicode MS" pitchFamily="34" charset="-128"/>
              <a:cs typeface="Arial Unicode MS" pitchFamily="34" charset="-128"/>
            </a:endParaRPr>
          </a:p>
          <a:p>
            <a:pPr algn="just"/>
            <a:r>
              <a:rPr lang="pt-BR" sz="2800" i="1">
                <a:cs typeface="Courier New" pitchFamily="49" charset="0"/>
              </a:rPr>
              <a:t>10. Você acha que ser um profissional da área de ação organizacional exige mais do que um especialista de operações e logística, por exemplo?</a:t>
            </a:r>
          </a:p>
        </p:txBody>
      </p:sp>
    </p:spTree>
    <p:extLst>
      <p:ext uri="{BB962C8B-B14F-4D97-AF65-F5344CB8AC3E}">
        <p14:creationId xmlns:p14="http://schemas.microsoft.com/office/powerpoint/2010/main" val="375511775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192515" name="Rectangle 3"/>
          <p:cNvSpPr>
            <a:spLocks noChangeArrowheads="1"/>
          </p:cNvSpPr>
          <p:nvPr/>
        </p:nvSpPr>
        <p:spPr bwMode="auto">
          <a:xfrm>
            <a:off x="1524000" y="2286000"/>
            <a:ext cx="68580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Clr>
                <a:schemeClr val="tx2"/>
              </a:buClr>
              <a:buSzPct val="75000"/>
              <a:buFont typeface="Wingdings" pitchFamily="2" charset="2"/>
              <a:buChar char="n"/>
            </a:pPr>
            <a:r>
              <a:rPr lang="pt-BR" sz="2800" i="1">
                <a:effectLst>
                  <a:outerShdw blurRad="38100" dist="38100" dir="2700000" algn="tl">
                    <a:srgbClr val="000000"/>
                  </a:outerShdw>
                </a:effectLst>
                <a:cs typeface="Courier New" pitchFamily="49" charset="0"/>
              </a:rPr>
              <a:t>1. O que significa para você TI? Justifique a sua resposta.</a:t>
            </a:r>
            <a:endParaRPr lang="pt-BR" sz="2800" i="1">
              <a:effectLst>
                <a:outerShdw blurRad="38100" dist="38100" dir="2700000" algn="tl">
                  <a:srgbClr val="000000"/>
                </a:outerShdw>
              </a:effectLst>
              <a:ea typeface="Arial Unicode MS" pitchFamily="34" charset="-128"/>
              <a:cs typeface="Arial Unicode MS" pitchFamily="34" charset="-128"/>
            </a:endParaRPr>
          </a:p>
          <a:p>
            <a:pPr marL="342900" indent="-342900" algn="just">
              <a:spcBef>
                <a:spcPct val="20000"/>
              </a:spcBef>
              <a:buClr>
                <a:schemeClr val="tx2"/>
              </a:buClr>
              <a:buSzPct val="75000"/>
              <a:buFont typeface="Wingdings" pitchFamily="2" charset="2"/>
              <a:buChar char="n"/>
            </a:pPr>
            <a:endParaRPr lang="pt-BR" sz="2800" i="1">
              <a:effectLst>
                <a:outerShdw blurRad="38100" dist="38100" dir="2700000" algn="tl">
                  <a:srgbClr val="000000"/>
                </a:outerShdw>
              </a:effectLst>
              <a:ea typeface="Arial Unicode MS" pitchFamily="34" charset="-128"/>
              <a:cs typeface="Arial Unicode MS" pitchFamily="34" charset="-128"/>
            </a:endParaRPr>
          </a:p>
          <a:p>
            <a:pPr marL="342900" indent="-342900" algn="just">
              <a:spcBef>
                <a:spcPct val="20000"/>
              </a:spcBef>
              <a:buClr>
                <a:schemeClr val="tx2"/>
              </a:buClr>
              <a:buSzPct val="75000"/>
              <a:buFont typeface="Wingdings" pitchFamily="2" charset="2"/>
              <a:buChar char="n"/>
            </a:pPr>
            <a:r>
              <a:rPr lang="pt-BR" sz="2800" i="1">
                <a:effectLst>
                  <a:outerShdw blurRad="38100" dist="38100" dir="2700000" algn="tl">
                    <a:srgbClr val="000000"/>
                  </a:outerShdw>
                </a:effectLst>
                <a:cs typeface="Courier New" pitchFamily="49" charset="0"/>
              </a:rPr>
              <a:t>2. Como tudo começou e como chegamos ao estágio atual? Você não precisa ser detalhista, mostre apenas a passagem de estágio anterior para o estágio atual.</a:t>
            </a:r>
            <a:endParaRPr lang="pt-PT" sz="2800" i="1">
              <a:effectLst>
                <a:outerShdw blurRad="38100" dist="38100" dir="2700000" algn="tl">
                  <a:srgbClr val="000000"/>
                </a:outerShdw>
              </a:effectLst>
              <a:cs typeface="Courier New" pitchFamily="49" charset="0"/>
            </a:endParaRPr>
          </a:p>
        </p:txBody>
      </p:sp>
    </p:spTree>
    <p:extLst>
      <p:ext uri="{BB962C8B-B14F-4D97-AF65-F5344CB8AC3E}">
        <p14:creationId xmlns:p14="http://schemas.microsoft.com/office/powerpoint/2010/main" val="428781108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Rectangle 2"/>
          <p:cNvSpPr>
            <a:spLocks noGrp="1" noChangeArrowheads="1"/>
          </p:cNvSpPr>
          <p:nvPr>
            <p:ph type="title"/>
          </p:nvPr>
        </p:nvSpPr>
        <p:spPr>
          <a:xfrm>
            <a:off x="1066800" y="457200"/>
            <a:ext cx="7772400" cy="1447800"/>
          </a:xfrm>
        </p:spPr>
        <p:txBody>
          <a:bodyPr/>
          <a:lstStyle/>
          <a:p>
            <a:r>
              <a:rPr lang="pt-PT" b="1">
                <a:solidFill>
                  <a:schemeClr val="tx1"/>
                </a:solidFill>
                <a:cs typeface="Courier New" pitchFamily="49" charset="0"/>
              </a:rPr>
              <a:t>Tecnologia da Informação</a:t>
            </a:r>
            <a:endParaRPr lang="pt-PT" b="1">
              <a:solidFill>
                <a:schemeClr val="tx1"/>
              </a:solidFill>
            </a:endParaRPr>
          </a:p>
        </p:txBody>
      </p:sp>
      <p:sp>
        <p:nvSpPr>
          <p:cNvPr id="573443" name="Rectangle 3"/>
          <p:cNvSpPr>
            <a:spLocks noChangeArrowheads="1"/>
          </p:cNvSpPr>
          <p:nvPr/>
        </p:nvSpPr>
        <p:spPr bwMode="auto">
          <a:xfrm>
            <a:off x="1524000" y="2438400"/>
            <a:ext cx="68580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Clr>
                <a:schemeClr val="tx2"/>
              </a:buClr>
              <a:buSzPct val="75000"/>
              <a:buFont typeface="Wingdings" pitchFamily="2" charset="2"/>
              <a:buChar char="n"/>
            </a:pPr>
            <a:r>
              <a:rPr lang="pt-BR" sz="2800" i="1">
                <a:effectLst>
                  <a:outerShdw blurRad="38100" dist="38100" dir="2700000" algn="tl">
                    <a:srgbClr val="000000"/>
                  </a:outerShdw>
                </a:effectLst>
                <a:cs typeface="Courier New" pitchFamily="49" charset="0"/>
              </a:rPr>
              <a:t>3. Apesar das grandes diferenças entre a administração dos antigos Centros de Processamento de Dados e a moderna TI, alguns pontos mostraram-se imutáveis em todos esses anos. Perguntamos: quais são esses pontos. Justifique a sua resposta.</a:t>
            </a:r>
            <a:endParaRPr lang="pt-PT" sz="2800" i="1">
              <a:effectLst>
                <a:outerShdw blurRad="38100" dist="38100" dir="2700000" algn="tl">
                  <a:srgbClr val="000000"/>
                </a:outerShdw>
              </a:effectLst>
              <a:cs typeface="Courier New" pitchFamily="49" charset="0"/>
            </a:endParaRPr>
          </a:p>
        </p:txBody>
      </p:sp>
    </p:spTree>
    <p:extLst>
      <p:ext uri="{BB962C8B-B14F-4D97-AF65-F5344CB8AC3E}">
        <p14:creationId xmlns:p14="http://schemas.microsoft.com/office/powerpoint/2010/main" val="1562418612"/>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4654</Words>
  <Application>Microsoft Office PowerPoint</Application>
  <PresentationFormat>Apresentação na tela (4:3)</PresentationFormat>
  <Paragraphs>517</Paragraphs>
  <Slides>105</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105</vt:i4>
      </vt:variant>
    </vt:vector>
  </HeadingPairs>
  <TitlesOfParts>
    <vt:vector size="110" baseType="lpstr">
      <vt:lpstr>Arial</vt:lpstr>
      <vt:lpstr>Calibri</vt:lpstr>
      <vt:lpstr>Courier New</vt:lpstr>
      <vt:lpstr>Wingdings</vt:lpstr>
      <vt:lpstr>Tema do Office</vt:lpstr>
      <vt:lpstr>ÁREAS TÍPICAS DAS EMPRESAS NO BRASIL: estrutura das organizações</vt:lpstr>
      <vt:lpstr>Áreas típicas das empresas no Brasil</vt:lpstr>
      <vt:lpstr>Áreas típicas das empresas no Brasil</vt:lpstr>
      <vt:lpstr>Finanças</vt:lpstr>
      <vt:lpstr>Finanças</vt:lpstr>
      <vt:lpstr>Finanças</vt:lpstr>
      <vt:lpstr>Finanças</vt:lpstr>
      <vt:lpstr>Finanças</vt:lpstr>
      <vt:lpstr>Finanças</vt:lpstr>
      <vt:lpstr>Finanças</vt:lpstr>
      <vt:lpstr>Finanças</vt:lpstr>
      <vt:lpstr>Finanças</vt:lpstr>
      <vt:lpstr>Finanças</vt:lpstr>
      <vt:lpstr>Finanças</vt:lpstr>
      <vt:lpstr>Finanças</vt:lpstr>
      <vt:lpstr>Finanças</vt:lpstr>
      <vt:lpstr>Finanças</vt:lpstr>
      <vt:lpstr>Finanças</vt:lpstr>
      <vt:lpstr>Gestão de pessoas</vt:lpstr>
      <vt:lpstr>Gestão de pessoas</vt:lpstr>
      <vt:lpstr>Gestão de pessoas</vt:lpstr>
      <vt:lpstr>Gestão de pessoas</vt:lpstr>
      <vt:lpstr>Gestão de pessoas</vt:lpstr>
      <vt:lpstr>Gestão de pessoas</vt:lpstr>
      <vt:lpstr>Gestão de pessoas</vt:lpstr>
      <vt:lpstr>Gestão de pessoas</vt:lpstr>
      <vt:lpstr>Gestão de pessoas</vt:lpstr>
      <vt:lpstr>Gestão de pessoas</vt:lpstr>
      <vt:lpstr>Gestão de pessoas</vt:lpstr>
      <vt:lpstr>Gestão de pessoas</vt:lpstr>
      <vt:lpstr>Gestão de pessoas</vt:lpstr>
      <vt:lpstr>Gestão de pessoas</vt:lpstr>
      <vt:lpstr>Marketing</vt:lpstr>
      <vt:lpstr>Marketing</vt:lpstr>
      <vt:lpstr>Marketing</vt:lpstr>
      <vt:lpstr>Marketing</vt:lpstr>
      <vt:lpstr>Marketing</vt:lpstr>
      <vt:lpstr>Marketing</vt:lpstr>
      <vt:lpstr>Marketing</vt:lpstr>
      <vt:lpstr>Marketing</vt:lpstr>
      <vt:lpstr>Marketing</vt:lpstr>
      <vt:lpstr>Marketing</vt:lpstr>
      <vt:lpstr>Marketing</vt:lpstr>
      <vt:lpstr>Marketing</vt:lpstr>
      <vt:lpstr>Marketing</vt:lpstr>
      <vt:lpstr>Marketing</vt:lpstr>
      <vt:lpstr>Marketing</vt:lpstr>
      <vt:lpstr>Marketing</vt:lpstr>
      <vt:lpstr>Marketing</vt:lpstr>
      <vt:lpstr>Marketing</vt:lpstr>
      <vt:lpstr>Operações e logística</vt:lpstr>
      <vt:lpstr>Operações e logística</vt:lpstr>
      <vt:lpstr>Operações e logística</vt:lpstr>
      <vt:lpstr>Operações e logística</vt:lpstr>
      <vt:lpstr>Operações e logística</vt:lpstr>
      <vt:lpstr>Operações e logística</vt:lpstr>
      <vt:lpstr>Operações e logística</vt:lpstr>
      <vt:lpstr>Operações e logística</vt:lpstr>
      <vt:lpstr>Operações e logística</vt:lpstr>
      <vt:lpstr>Operações e logística</vt:lpstr>
      <vt:lpstr>Operações e logística</vt:lpstr>
      <vt:lpstr>Operações e logística</vt:lpstr>
      <vt:lpstr>Operações e logística</vt:lpstr>
      <vt:lpstr>Operações e logística</vt:lpstr>
      <vt:lpstr>Operações e logística</vt:lpstr>
      <vt:lpstr>Organização</vt:lpstr>
      <vt:lpstr>Organização</vt:lpstr>
      <vt:lpstr>Organização</vt:lpstr>
      <vt:lpstr>Organização</vt:lpstr>
      <vt:lpstr>Organização</vt:lpstr>
      <vt:lpstr>Organização</vt:lpstr>
      <vt:lpstr>Organização</vt:lpstr>
      <vt:lpstr>Organização</vt:lpstr>
      <vt:lpstr>Organização</vt:lpstr>
      <vt:lpstr>Organização</vt:lpstr>
      <vt:lpstr>Organização</vt:lpstr>
      <vt:lpstr>Organização</vt:lpstr>
      <vt:lpstr>Organização</vt:lpstr>
      <vt:lpstr>Organização</vt:lpstr>
      <vt:lpstr>Tecnologia da Informação</vt:lpstr>
      <vt:lpstr>Tecnologia da Informação</vt:lpstr>
      <vt:lpstr>Tecnologia da Informação</vt:lpstr>
      <vt:lpstr>Tecnologia da Informação</vt:lpstr>
      <vt:lpstr>Tecnologia da Informação</vt:lpstr>
      <vt:lpstr>Tecnologia da Informação</vt:lpstr>
      <vt:lpstr>Tecnologia da Informação</vt:lpstr>
      <vt:lpstr>Tecnologia da Informação</vt:lpstr>
      <vt:lpstr>Tecnologia da Informação</vt:lpstr>
      <vt:lpstr>Tecnologia da Informação</vt:lpstr>
      <vt:lpstr>Tecnologia da Informação</vt:lpstr>
      <vt:lpstr>Tecnologia da Informação</vt:lpstr>
      <vt:lpstr>Tecnologia da Informação</vt:lpstr>
      <vt:lpstr>Organização</vt:lpstr>
      <vt:lpstr>Organização</vt:lpstr>
      <vt:lpstr>Organização</vt:lpstr>
      <vt:lpstr>Organização</vt:lpstr>
      <vt:lpstr>Organização</vt:lpstr>
      <vt:lpstr>Tecnologia da Informação</vt:lpstr>
      <vt:lpstr>Tecnologia da Informação</vt:lpstr>
      <vt:lpstr>Tecnologia da Informação</vt:lpstr>
      <vt:lpstr>Tecnologia da Informação</vt:lpstr>
      <vt:lpstr>Tecnologia da Informação</vt:lpstr>
      <vt:lpstr>Tecnologia da Informação</vt:lpstr>
      <vt:lpstr>Tecnologia da Informação</vt:lpstr>
      <vt:lpstr>Concluindo...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Sergio  De Zen</dc:creator>
  <cp:lastModifiedBy>Sergio De Zen</cp:lastModifiedBy>
  <cp:revision>6</cp:revision>
  <dcterms:created xsi:type="dcterms:W3CDTF">2013-04-01T00:57:20Z</dcterms:created>
  <dcterms:modified xsi:type="dcterms:W3CDTF">2023-05-12T17:38:47Z</dcterms:modified>
</cp:coreProperties>
</file>