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94" r:id="rId2"/>
    <p:sldId id="289" r:id="rId3"/>
    <p:sldId id="290" r:id="rId4"/>
    <p:sldId id="291" r:id="rId5"/>
    <p:sldId id="292" r:id="rId6"/>
    <p:sldId id="293" r:id="rId7"/>
    <p:sldId id="273" r:id="rId8"/>
    <p:sldId id="274" r:id="rId9"/>
    <p:sldId id="275" r:id="rId10"/>
    <p:sldId id="276" r:id="rId11"/>
    <p:sldId id="277" r:id="rId12"/>
    <p:sldId id="278" r:id="rId13"/>
    <p:sldId id="279" r:id="rId14"/>
    <p:sldId id="295"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5"/>
    <p:restoredTop sz="94665"/>
  </p:normalViewPr>
  <p:slideViewPr>
    <p:cSldViewPr>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5E73FA-291F-439F-861B-073D26A98DAE}" type="datetimeFigureOut">
              <a:rPr lang="pt-BR" smtClean="0"/>
              <a:pPr/>
              <a:t>26/09/2023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8B04A-563C-49EC-BCD4-F3A0F9B0C96E}" type="slidenum">
              <a:rPr lang="pt-BR" smtClean="0"/>
              <a:pPr/>
              <a:t>‹nº›</a:t>
            </a:fld>
            <a:endParaRPr lang="pt-BR"/>
          </a:p>
        </p:txBody>
      </p:sp>
    </p:spTree>
    <p:extLst>
      <p:ext uri="{BB962C8B-B14F-4D97-AF65-F5344CB8AC3E}">
        <p14:creationId xmlns:p14="http://schemas.microsoft.com/office/powerpoint/2010/main" val="416102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4038600"/>
            <a:ext cx="6477000" cy="1828800"/>
          </a:xfrm>
        </p:spPr>
        <p:txBody>
          <a:bodyPr anchor="b"/>
          <a:lstStyle>
            <a:lvl1pPr>
              <a:defRPr cap="all" baseline="0"/>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43D7B45-44D3-4AD7-B567-10A8C5E584E4}" type="datetimeFigureOut">
              <a:rPr lang="pt-BR" smtClean="0"/>
              <a:pPr/>
              <a:t>26/09/2023</a:t>
            </a:fld>
            <a:endParaRPr lang="pt-BR"/>
          </a:p>
        </p:txBody>
      </p:sp>
      <p:sp>
        <p:nvSpPr>
          <p:cNvPr id="17" name="Espaço Reservado para Rodapé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228600"/>
            <a:ext cx="838200" cy="381000"/>
          </a:xfrm>
        </p:spPr>
        <p:txBody>
          <a:bodyPr/>
          <a:lstStyle>
            <a:lvl1pPr>
              <a:defRPr>
                <a:solidFill>
                  <a:schemeClr val="tx2"/>
                </a:solidFill>
              </a:defRPr>
            </a:lvl1pPr>
          </a:lstStyle>
          <a:p>
            <a:fld id="{9A9D2DD1-E378-44FB-B0F3-1579DE843D0B}"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43D7B45-44D3-4AD7-B567-10A8C5E584E4}" type="datetimeFigureOut">
              <a:rPr lang="pt-BR" smtClean="0"/>
              <a:pPr/>
              <a:t>26/09/2023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A9D2DD1-E378-44FB-B0F3-1579DE843D0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609600"/>
            <a:ext cx="2057400" cy="55165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609600"/>
            <a:ext cx="5562600" cy="5516564"/>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a:xfrm>
            <a:off x="6553200" y="6248402"/>
            <a:ext cx="2209800" cy="365125"/>
          </a:xfrm>
        </p:spPr>
        <p:txBody>
          <a:bodyPr/>
          <a:lstStyle/>
          <a:p>
            <a:fld id="{243D7B45-44D3-4AD7-B567-10A8C5E584E4}" type="datetimeFigureOut">
              <a:rPr lang="pt-BR" smtClean="0"/>
              <a:pPr/>
              <a:t>26/09/2023</a:t>
            </a:fld>
            <a:endParaRPr lang="pt-BR"/>
          </a:p>
        </p:txBody>
      </p:sp>
      <p:sp>
        <p:nvSpPr>
          <p:cNvPr id="5" name="Espaço Reservado para Rodapé 4"/>
          <p:cNvSpPr>
            <a:spLocks noGrp="1"/>
          </p:cNvSpPr>
          <p:nvPr>
            <p:ph type="ftr" sz="quarter" idx="11"/>
          </p:nvPr>
        </p:nvSpPr>
        <p:spPr>
          <a:xfrm>
            <a:off x="457201" y="6248207"/>
            <a:ext cx="5573483" cy="365125"/>
          </a:xfrm>
        </p:spPr>
        <p:txBody>
          <a:bodyPr/>
          <a:lstStyle/>
          <a:p>
            <a:endParaRPr lang="pt-BR"/>
          </a:p>
        </p:txBody>
      </p:sp>
      <p:sp>
        <p:nvSpPr>
          <p:cNvPr id="7" name="Retângu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5989638" y="144462"/>
            <a:ext cx="533400" cy="244476"/>
          </a:xfrm>
        </p:spPr>
        <p:txBody>
          <a:bodyPr/>
          <a:lstStyle/>
          <a:p>
            <a:fld id="{9A9D2DD1-E378-44FB-B0F3-1579DE843D0B}"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228600"/>
            <a:ext cx="8153400" cy="990600"/>
          </a:xfrm>
        </p:spPr>
        <p:txBody>
          <a:body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243D7B45-44D3-4AD7-B567-10A8C5E584E4}" type="datetimeFigureOut">
              <a:rPr lang="pt-BR" smtClean="0"/>
              <a:pPr/>
              <a:t>26/09/2023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9A9D2DD1-E378-44FB-B0F3-1579DE843D0B}" type="slidenum">
              <a:rPr lang="pt-BR" smtClean="0"/>
              <a:pPr/>
              <a:t>‹nº›</a:t>
            </a:fld>
            <a:endParaRPr lang="pt-BR"/>
          </a:p>
        </p:txBody>
      </p:sp>
      <p:sp>
        <p:nvSpPr>
          <p:cNvPr id="8" name="Espaço Reservado para Conteúdo 7"/>
          <p:cNvSpPr>
            <a:spLocks noGrp="1"/>
          </p:cNvSpPr>
          <p:nvPr>
            <p:ph sz="quarter" idx="1"/>
          </p:nvPr>
        </p:nvSpPr>
        <p:spPr>
          <a:xfrm>
            <a:off x="612648" y="1600200"/>
            <a:ext cx="8153400" cy="44958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7" name="Retângu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t-BR"/>
              <a:t>Clique para editar o estilo do título mestre</a:t>
            </a:r>
            <a:endParaRPr kumimoji="0" lang="en-US"/>
          </a:p>
        </p:txBody>
      </p:sp>
      <p:sp>
        <p:nvSpPr>
          <p:cNvPr id="12" name="Espaço Reservado para Data 11"/>
          <p:cNvSpPr>
            <a:spLocks noGrp="1"/>
          </p:cNvSpPr>
          <p:nvPr>
            <p:ph type="dt" sz="half" idx="10"/>
          </p:nvPr>
        </p:nvSpPr>
        <p:spPr/>
        <p:txBody>
          <a:bodyPr/>
          <a:lstStyle/>
          <a:p>
            <a:fld id="{243D7B45-44D3-4AD7-B567-10A8C5E584E4}" type="datetimeFigureOut">
              <a:rPr lang="pt-BR" smtClean="0"/>
              <a:pPr/>
              <a:t>26/09/2023</a:t>
            </a:fld>
            <a:endParaRPr lang="pt-BR"/>
          </a:p>
        </p:txBody>
      </p:sp>
      <p:sp>
        <p:nvSpPr>
          <p:cNvPr id="13" name="Espaço Reservado para Número de Slid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A9D2DD1-E378-44FB-B0F3-1579DE843D0B}" type="slidenum">
              <a:rPr lang="pt-BR" smtClean="0"/>
              <a:pPr/>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9" name="Espaço Reservado para Conteúdo 8"/>
          <p:cNvSpPr>
            <a:spLocks noGrp="1"/>
          </p:cNvSpPr>
          <p:nvPr>
            <p:ph sz="quarter" idx="1"/>
          </p:nvPr>
        </p:nvSpPr>
        <p:spPr>
          <a:xfrm>
            <a:off x="609600" y="1589567"/>
            <a:ext cx="38862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844901" y="1589567"/>
            <a:ext cx="38862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8" name="Espaço Reservado para Data 7"/>
          <p:cNvSpPr>
            <a:spLocks noGrp="1"/>
          </p:cNvSpPr>
          <p:nvPr>
            <p:ph type="dt" sz="half" idx="15"/>
          </p:nvPr>
        </p:nvSpPr>
        <p:spPr/>
        <p:txBody>
          <a:bodyPr rtlCol="0"/>
          <a:lstStyle/>
          <a:p>
            <a:fld id="{243D7B45-44D3-4AD7-B567-10A8C5E584E4}" type="datetimeFigureOut">
              <a:rPr lang="pt-BR" smtClean="0"/>
              <a:pPr/>
              <a:t>26/09/2023</a:t>
            </a:fld>
            <a:endParaRPr lang="pt-BR"/>
          </a:p>
        </p:txBody>
      </p:sp>
      <p:sp>
        <p:nvSpPr>
          <p:cNvPr id="10" name="Espaço Reservado para Número de Slide 9"/>
          <p:cNvSpPr>
            <a:spLocks noGrp="1"/>
          </p:cNvSpPr>
          <p:nvPr>
            <p:ph type="sldNum" sz="quarter" idx="16"/>
          </p:nvPr>
        </p:nvSpPr>
        <p:spPr/>
        <p:txBody>
          <a:bodyPr rtlCol="0"/>
          <a:lstStyle/>
          <a:p>
            <a:fld id="{9A9D2DD1-E378-44FB-B0F3-1579DE843D0B}" type="slidenum">
              <a:rPr lang="pt-BR" smtClean="0"/>
              <a:pPr/>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73050"/>
            <a:ext cx="8153400" cy="869950"/>
          </a:xfrm>
        </p:spPr>
        <p:txBody>
          <a:bodyPr anchor="ctr"/>
          <a:lstStyle>
            <a:lvl1pPr>
              <a:defRPr/>
            </a:lvl1pPr>
          </a:lstStyle>
          <a:p>
            <a:r>
              <a:rPr kumimoji="0" lang="pt-BR"/>
              <a:t>Clique para editar o estilo do título mestre</a:t>
            </a:r>
            <a:endParaRPr kumimoji="0" lang="en-US"/>
          </a:p>
        </p:txBody>
      </p:sp>
      <p:sp>
        <p:nvSpPr>
          <p:cNvPr id="11" name="Espaço Reservado para Conteúdo 10"/>
          <p:cNvSpPr>
            <a:spLocks noGrp="1"/>
          </p:cNvSpPr>
          <p:nvPr>
            <p:ph sz="quarter" idx="2"/>
          </p:nvPr>
        </p:nvSpPr>
        <p:spPr>
          <a:xfrm>
            <a:off x="609600" y="2438400"/>
            <a:ext cx="3886200" cy="35814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800600" y="2438400"/>
            <a:ext cx="3886200" cy="35814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spaço Reservado para Data 9"/>
          <p:cNvSpPr>
            <a:spLocks noGrp="1"/>
          </p:cNvSpPr>
          <p:nvPr>
            <p:ph type="dt" sz="half" idx="15"/>
          </p:nvPr>
        </p:nvSpPr>
        <p:spPr/>
        <p:txBody>
          <a:bodyPr rtlCol="0"/>
          <a:lstStyle/>
          <a:p>
            <a:fld id="{243D7B45-44D3-4AD7-B567-10A8C5E584E4}" type="datetimeFigureOut">
              <a:rPr lang="pt-BR" smtClean="0"/>
              <a:pPr/>
              <a:t>26/09/2023</a:t>
            </a:fld>
            <a:endParaRPr lang="pt-BR"/>
          </a:p>
        </p:txBody>
      </p:sp>
      <p:sp>
        <p:nvSpPr>
          <p:cNvPr id="12" name="Espaço Reservado para Número de Slide 11"/>
          <p:cNvSpPr>
            <a:spLocks noGrp="1"/>
          </p:cNvSpPr>
          <p:nvPr>
            <p:ph type="sldNum" sz="quarter" idx="16"/>
          </p:nvPr>
        </p:nvSpPr>
        <p:spPr/>
        <p:txBody>
          <a:bodyPr rtlCol="0"/>
          <a:lstStyle/>
          <a:p>
            <a:fld id="{9A9D2DD1-E378-44FB-B0F3-1579DE843D0B}" type="slidenum">
              <a:rPr lang="pt-BR" smtClean="0"/>
              <a:pPr/>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5" name="Espaço Reservado para Tex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243D7B45-44D3-4AD7-B567-10A8C5E584E4}" type="datetimeFigureOut">
              <a:rPr lang="pt-BR" smtClean="0"/>
              <a:pPr/>
              <a:t>26/09/2023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9A9D2DD1-E378-44FB-B0F3-1579DE843D0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43D7B45-44D3-4AD7-B567-10A8C5E584E4}" type="datetimeFigureOut">
              <a:rPr lang="pt-BR" smtClean="0"/>
              <a:pPr/>
              <a:t>26/09/2023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6248400"/>
            <a:ext cx="533400" cy="381000"/>
          </a:xfrm>
        </p:spPr>
        <p:txBody>
          <a:bodyPr/>
          <a:lstStyle>
            <a:lvl1pPr>
              <a:defRPr>
                <a:solidFill>
                  <a:schemeClr val="tx2"/>
                </a:solidFill>
              </a:defRPr>
            </a:lvl1pPr>
          </a:lstStyle>
          <a:p>
            <a:fld id="{9A9D2DD1-E378-44FB-B0F3-1579DE843D0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3050"/>
            <a:ext cx="8077200" cy="869950"/>
          </a:xfrm>
        </p:spPr>
        <p:txBody>
          <a:bodyPr anchor="ctr"/>
          <a:lstStyle>
            <a:lvl1pPr algn="l">
              <a:buNone/>
              <a:defRPr sz="4400" b="0"/>
            </a:lvl1p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243D7B45-44D3-4AD7-B567-10A8C5E584E4}" type="datetimeFigureOut">
              <a:rPr lang="pt-BR" smtClean="0"/>
              <a:pPr/>
              <a:t>26/09/2023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9A9D2DD1-E378-44FB-B0F3-1579DE843D0B}" type="slidenum">
              <a:rPr lang="pt-BR" smtClean="0"/>
              <a:pPr/>
              <a:t>‹nº›</a:t>
            </a:fld>
            <a:endParaRPr lang="pt-BR"/>
          </a:p>
        </p:txBody>
      </p:sp>
      <p:sp>
        <p:nvSpPr>
          <p:cNvPr id="3" name="Espaço Reservado para Tex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9" name="Espaço Reservado para Conteúdo 8"/>
          <p:cNvSpPr>
            <a:spLocks noGrp="1"/>
          </p:cNvSpPr>
          <p:nvPr>
            <p:ph sz="quarter" idx="1"/>
          </p:nvPr>
        </p:nvSpPr>
        <p:spPr>
          <a:xfrm>
            <a:off x="2362200" y="1752600"/>
            <a:ext cx="6400800" cy="44196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os estilos do texto mestre</a:t>
            </a:r>
          </a:p>
        </p:txBody>
      </p:sp>
      <p:sp>
        <p:nvSpPr>
          <p:cNvPr id="8" name="Retângu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t-BR"/>
              <a:t>Clique para editar o estilo do título mestre</a:t>
            </a:r>
            <a:endParaRPr kumimoji="0" lang="en-US"/>
          </a:p>
        </p:txBody>
      </p:sp>
      <p:sp>
        <p:nvSpPr>
          <p:cNvPr id="11" name="Retângu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6248400"/>
            <a:ext cx="2667000" cy="365125"/>
          </a:xfrm>
        </p:spPr>
        <p:txBody>
          <a:bodyPr rtlCol="0"/>
          <a:lstStyle/>
          <a:p>
            <a:fld id="{243D7B45-44D3-4AD7-B567-10A8C5E584E4}" type="datetimeFigureOut">
              <a:rPr lang="pt-BR" smtClean="0"/>
              <a:pPr/>
              <a:t>26/09/2023</a:t>
            </a:fld>
            <a:endParaRPr lang="pt-BR"/>
          </a:p>
        </p:txBody>
      </p:sp>
      <p:sp>
        <p:nvSpPr>
          <p:cNvPr id="13" name="Espaço Reservado para Número de Slide 12"/>
          <p:cNvSpPr>
            <a:spLocks noGrp="1"/>
          </p:cNvSpPr>
          <p:nvPr>
            <p:ph type="sldNum" sz="quarter" idx="11"/>
          </p:nvPr>
        </p:nvSpPr>
        <p:spPr>
          <a:xfrm>
            <a:off x="0" y="4667249"/>
            <a:ext cx="1447800" cy="663578"/>
          </a:xfrm>
        </p:spPr>
        <p:txBody>
          <a:bodyPr rtlCol="0"/>
          <a:lstStyle>
            <a:lvl1pPr>
              <a:defRPr sz="2800"/>
            </a:lvl1pPr>
          </a:lstStyle>
          <a:p>
            <a:fld id="{9A9D2DD1-E378-44FB-B0F3-1579DE843D0B}" type="slidenum">
              <a:rPr lang="pt-BR" smtClean="0"/>
              <a:pPr/>
              <a:t>‹nº›</a:t>
            </a:fld>
            <a:endParaRPr lang="pt-BR"/>
          </a:p>
        </p:txBody>
      </p:sp>
      <p:sp>
        <p:nvSpPr>
          <p:cNvPr id="14" name="Espaço Reservado para Rodapé 13"/>
          <p:cNvSpPr>
            <a:spLocks noGrp="1"/>
          </p:cNvSpPr>
          <p:nvPr>
            <p:ph type="ftr" sz="quarter" idx="12"/>
          </p:nvPr>
        </p:nvSpPr>
        <p:spPr>
          <a:xfrm>
            <a:off x="1600200" y="6248206"/>
            <a:ext cx="4572000" cy="365125"/>
          </a:xfrm>
        </p:spPr>
        <p:txBody>
          <a:bodyPr rtlCol="0"/>
          <a:lstStyle/>
          <a:p>
            <a:endParaRPr lang="pt-BR"/>
          </a:p>
        </p:txBody>
      </p:sp>
      <p:sp>
        <p:nvSpPr>
          <p:cNvPr id="3" name="Espaço Reservado para Imagem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t-BR"/>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228600"/>
            <a:ext cx="8153400" cy="990600"/>
          </a:xfrm>
          <a:prstGeom prst="rect">
            <a:avLst/>
          </a:prstGeom>
        </p:spPr>
        <p:txBody>
          <a:bodyPr vert="horz" anchor="ctr">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43D7B45-44D3-4AD7-B567-10A8C5E584E4}" type="datetimeFigureOut">
              <a:rPr lang="pt-BR" smtClean="0"/>
              <a:pPr/>
              <a:t>26/09/2023</a:t>
            </a:fld>
            <a:endParaRPr lang="pt-BR"/>
          </a:p>
        </p:txBody>
      </p:sp>
      <p:sp>
        <p:nvSpPr>
          <p:cNvPr id="3" name="Espaço Reservado para Rodapé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A9D2DD1-E378-44FB-B0F3-1579DE843D0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          </a:t>
            </a:r>
            <a:r>
              <a:rPr lang="en-US" b="1" dirty="0"/>
              <a:t>POLÍTICAS PÚBLICAS</a:t>
            </a:r>
            <a:endParaRPr lang="pt-BR" b="1" dirty="0"/>
          </a:p>
        </p:txBody>
      </p:sp>
      <p:pic>
        <p:nvPicPr>
          <p:cNvPr id="5" name="Imagem 4" descr="https://encrypted-tbn2.google.com/images?q=tbn:ANd9GcTZb7s25fYtvnNcWeAeliR8suU96rn3o8eaUQGLsS_j31E0bDHo"/>
          <p:cNvPicPr/>
          <p:nvPr/>
        </p:nvPicPr>
        <p:blipFill>
          <a:blip r:embed="rId2" cstate="print"/>
          <a:srcRect/>
          <a:stretch>
            <a:fillRect/>
          </a:stretch>
        </p:blipFill>
        <p:spPr bwMode="auto">
          <a:xfrm>
            <a:off x="611560" y="1700433"/>
            <a:ext cx="3744416" cy="3317473"/>
          </a:xfrm>
          <a:prstGeom prst="rect">
            <a:avLst/>
          </a:prstGeom>
          <a:noFill/>
          <a:ln w="9525">
            <a:noFill/>
            <a:miter lim="800000"/>
            <a:headEnd/>
            <a:tailEnd/>
          </a:ln>
        </p:spPr>
      </p:pic>
      <p:pic>
        <p:nvPicPr>
          <p:cNvPr id="6" name="Imagem 5" descr="https://encrypted-tbn0.google.com/images?q=tbn:ANd9GcQs26Zk_AR2Yodx__OvUA1Ke_Dpe1emGCBZsemyKOTCTPohk5RkJA"/>
          <p:cNvPicPr/>
          <p:nvPr/>
        </p:nvPicPr>
        <p:blipFill>
          <a:blip r:embed="rId3" cstate="print"/>
          <a:srcRect/>
          <a:stretch>
            <a:fillRect/>
          </a:stretch>
        </p:blipFill>
        <p:spPr bwMode="auto">
          <a:xfrm>
            <a:off x="4572000" y="3140968"/>
            <a:ext cx="4032448" cy="331236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a:t>      </a:t>
            </a:r>
            <a:br>
              <a:rPr lang="en-US" dirty="0"/>
            </a:br>
            <a:r>
              <a:rPr lang="en-US" dirty="0"/>
              <a:t>     </a:t>
            </a:r>
            <a:r>
              <a:rPr lang="pt-BR" sz="4900" b="1" dirty="0"/>
              <a:t>Competências e habilidades</a:t>
            </a:r>
            <a:br>
              <a:rPr lang="pt-BR" sz="4900" b="1" dirty="0"/>
            </a:br>
            <a:endParaRPr lang="pt-BR" sz="4900" b="1" dirty="0"/>
          </a:p>
        </p:txBody>
      </p:sp>
      <p:sp>
        <p:nvSpPr>
          <p:cNvPr id="3" name="Espaço Reservado para Conteúdo 2"/>
          <p:cNvSpPr>
            <a:spLocks noGrp="1"/>
          </p:cNvSpPr>
          <p:nvPr>
            <p:ph sz="quarter" idx="1"/>
          </p:nvPr>
        </p:nvSpPr>
        <p:spPr>
          <a:xfrm>
            <a:off x="611560" y="1700808"/>
            <a:ext cx="8153400" cy="3629000"/>
          </a:xfrm>
        </p:spPr>
        <p:txBody>
          <a:bodyPr/>
          <a:lstStyle/>
          <a:p>
            <a:pPr algn="just"/>
            <a:r>
              <a:rPr lang="pt-BR" b="1" u="sng" dirty="0"/>
              <a:t>O egresso do curso está preparado para:</a:t>
            </a:r>
          </a:p>
          <a:p>
            <a:pPr algn="just"/>
            <a:r>
              <a:rPr lang="pt-BR" dirty="0"/>
              <a:t>1. realizar a gestão de organizações públicas e privadas que atendem pessoas idosas;</a:t>
            </a:r>
          </a:p>
          <a:p>
            <a:pPr algn="just"/>
            <a:r>
              <a:rPr lang="pt-BR" dirty="0"/>
              <a:t>2. criar e conduzir programas educativos sobre o envelhecimento para a população em geral e para profissionais de outras áreas que trabalham com pessoas idosas;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188640"/>
            <a:ext cx="8153400" cy="1422648"/>
          </a:xfrm>
        </p:spPr>
        <p:txBody>
          <a:bodyPr>
            <a:normAutofit fontScale="90000"/>
          </a:bodyPr>
          <a:lstStyle/>
          <a:p>
            <a:r>
              <a:rPr lang="pt-BR" dirty="0"/>
              <a:t>      </a:t>
            </a:r>
            <a:r>
              <a:rPr lang="pt-BR" sz="4900" b="1" dirty="0"/>
              <a:t>Competências e habilidades</a:t>
            </a:r>
            <a:br>
              <a:rPr lang="pt-BR" dirty="0"/>
            </a:br>
            <a:endParaRPr lang="pt-BR" dirty="0"/>
          </a:p>
        </p:txBody>
      </p:sp>
      <p:sp>
        <p:nvSpPr>
          <p:cNvPr id="3" name="Espaço Reservado para Conteúdo 2"/>
          <p:cNvSpPr>
            <a:spLocks noGrp="1"/>
          </p:cNvSpPr>
          <p:nvPr>
            <p:ph sz="quarter" idx="1"/>
          </p:nvPr>
        </p:nvSpPr>
        <p:spPr/>
        <p:txBody>
          <a:bodyPr>
            <a:normAutofit fontScale="92500" lnSpcReduction="10000"/>
          </a:bodyPr>
          <a:lstStyle/>
          <a:p>
            <a:pPr algn="just"/>
            <a:r>
              <a:rPr lang="pt-BR" dirty="0"/>
              <a:t>3. desenvolver intervenções para preparar as pessoas para seu próprio envelhecimento e período de aposentadoria, por meio de gestão de casos e intervenções educativas;</a:t>
            </a:r>
          </a:p>
          <a:p>
            <a:pPr algn="just"/>
            <a:r>
              <a:rPr lang="pt-BR" dirty="0"/>
              <a:t>4. reduzir mitos e visões estereotipadas sobre as pessoas mais velhas, por meio de programas educativos;</a:t>
            </a:r>
          </a:p>
          <a:p>
            <a:pPr algn="just"/>
            <a:r>
              <a:rPr lang="pt-BR" dirty="0"/>
              <a:t>5. formular novas políticas e programas de atenção a esta população;</a:t>
            </a:r>
          </a:p>
          <a:p>
            <a:pPr algn="just"/>
            <a:r>
              <a:rPr lang="pt-BR" dirty="0"/>
              <a:t>6. atuar junto a equipes multiprofissionais na gestão de casos clínicos e promoção do bem-estar </a:t>
            </a:r>
            <a:r>
              <a:rPr lang="pt-BR" dirty="0" err="1"/>
              <a:t>biopsicosocial</a:t>
            </a:r>
            <a:r>
              <a:rPr lang="pt-B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   </a:t>
            </a:r>
            <a:r>
              <a:rPr lang="en-US" b="1" dirty="0" err="1"/>
              <a:t>Competências</a:t>
            </a:r>
            <a:r>
              <a:rPr lang="en-US" b="1" dirty="0"/>
              <a:t> e </a:t>
            </a:r>
            <a:r>
              <a:rPr lang="en-US" b="1" dirty="0" err="1"/>
              <a:t>Habilidades</a:t>
            </a:r>
            <a:endParaRPr lang="pt-BR" b="1" dirty="0"/>
          </a:p>
        </p:txBody>
      </p:sp>
      <p:sp>
        <p:nvSpPr>
          <p:cNvPr id="3" name="Espaço Reservado para Conteúdo 2"/>
          <p:cNvSpPr>
            <a:spLocks noGrp="1"/>
          </p:cNvSpPr>
          <p:nvPr>
            <p:ph sz="quarter" idx="1"/>
          </p:nvPr>
        </p:nvSpPr>
        <p:spPr/>
        <p:txBody>
          <a:bodyPr>
            <a:normAutofit fontScale="92500"/>
          </a:bodyPr>
          <a:lstStyle/>
          <a:p>
            <a:pPr algn="just"/>
            <a:r>
              <a:rPr lang="pt-BR" dirty="0"/>
              <a:t>7. realizar avaliações multidimensionais dentro de organizações e a desenvolver planos de ação para a solução dos desafios encontrados para o aperfeiçoamento dos serviços prestados;</a:t>
            </a:r>
          </a:p>
          <a:p>
            <a:pPr algn="just"/>
            <a:r>
              <a:rPr lang="pt-BR" dirty="0"/>
              <a:t>8. realizar a avaliação gerontológica ampla e a elaborar um plano de atenção integral a pessoa idosa;</a:t>
            </a:r>
          </a:p>
          <a:p>
            <a:pPr algn="just"/>
            <a:r>
              <a:rPr lang="pt-BR" dirty="0"/>
              <a:t>9. negociar a implementação deste plano junto ao idoso, sua família, a equipe que o assiste e, no limite, a comunidade do entorno, e realizar avaliações de seguimento.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75856" y="260648"/>
            <a:ext cx="2879232" cy="990600"/>
          </a:xfrm>
        </p:spPr>
        <p:txBody>
          <a:bodyPr/>
          <a:lstStyle/>
          <a:p>
            <a:r>
              <a:rPr lang="en-US" dirty="0"/>
              <a:t> </a:t>
            </a:r>
            <a:r>
              <a:rPr lang="en-US" b="1" dirty="0" err="1"/>
              <a:t>Atuações</a:t>
            </a:r>
            <a:endParaRPr lang="pt-BR" b="1" dirty="0"/>
          </a:p>
        </p:txBody>
      </p:sp>
      <p:sp>
        <p:nvSpPr>
          <p:cNvPr id="3" name="Espaço Reservado para Conteúdo 2"/>
          <p:cNvSpPr>
            <a:spLocks noGrp="1"/>
          </p:cNvSpPr>
          <p:nvPr>
            <p:ph sz="quarter" idx="1"/>
          </p:nvPr>
        </p:nvSpPr>
        <p:spPr/>
        <p:txBody>
          <a:bodyPr>
            <a:normAutofit/>
          </a:bodyPr>
          <a:lstStyle/>
          <a:p>
            <a:pPr algn="just"/>
            <a:r>
              <a:rPr lang="pt-BR" dirty="0"/>
              <a:t>Instituições de longa permanência, em hospitais, centros- dia, em núcleos e centros de convivência para pessoas idosas, repúblicas e albergues, em programas educacionais e sociais, serviços de assistência domiciliar, programas de reabilitação voltados para este segmento populacional. </a:t>
            </a:r>
          </a:p>
          <a:p>
            <a:pPr algn="just"/>
            <a:r>
              <a:rPr lang="pt-BR" dirty="0"/>
              <a:t>Atua em instituições de ensino e centros de pesquisa.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260648"/>
            <a:ext cx="7200800" cy="769441"/>
          </a:xfrm>
          <a:prstGeom prst="rect">
            <a:avLst/>
          </a:prstGeom>
          <a:noFill/>
        </p:spPr>
        <p:txBody>
          <a:bodyPr wrap="square" rtlCol="0">
            <a:spAutoFit/>
          </a:bodyPr>
          <a:lstStyle/>
          <a:p>
            <a:r>
              <a:rPr lang="en-US" sz="4400" b="1" dirty="0"/>
              <a:t> ATIVIDADE EM GRUPO</a:t>
            </a:r>
          </a:p>
        </p:txBody>
      </p:sp>
      <p:sp>
        <p:nvSpPr>
          <p:cNvPr id="3" name="TextBox 2"/>
          <p:cNvSpPr txBox="1"/>
          <p:nvPr/>
        </p:nvSpPr>
        <p:spPr>
          <a:xfrm>
            <a:off x="539552" y="2060848"/>
            <a:ext cx="7920880" cy="3082895"/>
          </a:xfrm>
          <a:prstGeom prst="rect">
            <a:avLst/>
          </a:prstGeom>
          <a:noFill/>
        </p:spPr>
        <p:txBody>
          <a:bodyPr wrap="square" rtlCol="0">
            <a:spAutoFit/>
          </a:bodyPr>
          <a:lstStyle/>
          <a:p>
            <a:pPr algn="ctr">
              <a:lnSpc>
                <a:spcPct val="150000"/>
              </a:lnSpc>
            </a:pPr>
            <a:r>
              <a:rPr lang="en-US" sz="4400" b="1" dirty="0"/>
              <a:t>QUAIS AS ATIVIDADES QUE REALIZAMOS NAS NOSSAS ATIVIDADES PRÁTICAS?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67744" y="260648"/>
            <a:ext cx="5616624" cy="886544"/>
          </a:xfrm>
        </p:spPr>
        <p:txBody>
          <a:bodyPr>
            <a:normAutofit/>
          </a:bodyPr>
          <a:lstStyle/>
          <a:p>
            <a:r>
              <a:rPr lang="en-US" b="1" dirty="0" err="1"/>
              <a:t>Algumas</a:t>
            </a:r>
            <a:r>
              <a:rPr lang="en-US" b="1" dirty="0"/>
              <a:t> </a:t>
            </a:r>
            <a:r>
              <a:rPr lang="en-US" b="1" dirty="0" err="1"/>
              <a:t>Definições</a:t>
            </a:r>
            <a:endParaRPr lang="pt-BR" b="1" dirty="0"/>
          </a:p>
        </p:txBody>
      </p:sp>
      <p:sp>
        <p:nvSpPr>
          <p:cNvPr id="3" name="Espaço Reservado para Conteúdo 2"/>
          <p:cNvSpPr>
            <a:spLocks noGrp="1"/>
          </p:cNvSpPr>
          <p:nvPr>
            <p:ph sz="quarter" idx="1"/>
          </p:nvPr>
        </p:nvSpPr>
        <p:spPr/>
        <p:txBody>
          <a:bodyPr>
            <a:normAutofit fontScale="92500" lnSpcReduction="20000"/>
          </a:bodyPr>
          <a:lstStyle/>
          <a:p>
            <a:pPr algn="just">
              <a:buNone/>
            </a:pPr>
            <a:r>
              <a:rPr lang="pt-BR" dirty="0"/>
              <a:t>   - Campo dentro do estudo da política que analisa o governo, à luz de grandes questões públicas   (</a:t>
            </a:r>
            <a:r>
              <a:rPr lang="pt-BR" dirty="0" err="1"/>
              <a:t>Mead,L</a:t>
            </a:r>
            <a:r>
              <a:rPr lang="pt-BR" dirty="0"/>
              <a:t>., 1995);</a:t>
            </a:r>
          </a:p>
          <a:p>
            <a:pPr algn="just">
              <a:buNone/>
            </a:pPr>
            <a:endParaRPr lang="pt-BR" dirty="0"/>
          </a:p>
          <a:p>
            <a:pPr algn="just">
              <a:buNone/>
            </a:pPr>
            <a:r>
              <a:rPr lang="pt-BR" dirty="0"/>
              <a:t>   - Conjunto de ações do governo que irão produzir efeitos específicos para um dado segmento (Lynn, L.,1980);</a:t>
            </a:r>
          </a:p>
          <a:p>
            <a:pPr algn="just">
              <a:buNone/>
            </a:pPr>
            <a:endParaRPr lang="pt-BR" dirty="0"/>
          </a:p>
          <a:p>
            <a:pPr algn="just">
              <a:buNone/>
            </a:pPr>
            <a:r>
              <a:rPr lang="pt-BR" dirty="0"/>
              <a:t>   -  Atividades dos governos, que agem diretamente ou através de delegação, e que influenciam a vida dos cidadãos (Peters,B.,1986).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43808" y="260648"/>
            <a:ext cx="3888432" cy="990600"/>
          </a:xfrm>
        </p:spPr>
        <p:txBody>
          <a:bodyPr>
            <a:normAutofit/>
          </a:bodyPr>
          <a:lstStyle/>
          <a:p>
            <a:r>
              <a:rPr lang="pt-BR" dirty="0"/>
              <a:t>Conceituando</a:t>
            </a:r>
          </a:p>
        </p:txBody>
      </p:sp>
      <p:sp>
        <p:nvSpPr>
          <p:cNvPr id="3" name="Espaço Reservado para Conteúdo 2"/>
          <p:cNvSpPr>
            <a:spLocks noGrp="1"/>
          </p:cNvSpPr>
          <p:nvPr>
            <p:ph sz="quarter" idx="1"/>
          </p:nvPr>
        </p:nvSpPr>
        <p:spPr/>
        <p:txBody>
          <a:bodyPr/>
          <a:lstStyle/>
          <a:p>
            <a:pPr algn="just">
              <a:buNone/>
            </a:pPr>
            <a:r>
              <a:rPr lang="pt-BR" dirty="0"/>
              <a:t>    </a:t>
            </a:r>
          </a:p>
          <a:p>
            <a:pPr algn="just">
              <a:buNone/>
            </a:pPr>
            <a:r>
              <a:rPr lang="pt-BR" dirty="0"/>
              <a:t>    - O que o governo escolhe fazer ou não fazer” (</a:t>
            </a:r>
            <a:r>
              <a:rPr lang="pt-BR" dirty="0" err="1"/>
              <a:t>Dye</a:t>
            </a:r>
            <a:r>
              <a:rPr lang="pt-BR" dirty="0"/>
              <a:t>,T., 1984);</a:t>
            </a:r>
          </a:p>
          <a:p>
            <a:pPr algn="just">
              <a:buNone/>
            </a:pPr>
            <a:endParaRPr lang="pt-BR" dirty="0"/>
          </a:p>
          <a:p>
            <a:pPr algn="just">
              <a:buNone/>
            </a:pPr>
            <a:r>
              <a:rPr lang="pt-BR" dirty="0"/>
              <a:t>    - decisões e análises sobre política pública implicam responder às seguintes questões: quem ganha o quê por quê e que diferença faz </a:t>
            </a:r>
            <a:r>
              <a:rPr lang="pt-BR" u="sng" dirty="0"/>
              <a:t>(</a:t>
            </a:r>
            <a:r>
              <a:rPr lang="pt-BR" dirty="0" err="1"/>
              <a:t>Laswell</a:t>
            </a:r>
            <a:r>
              <a:rPr lang="pt-BR" dirty="0"/>
              <a:t>,H., 1936).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11760" y="188640"/>
            <a:ext cx="5328592" cy="990600"/>
          </a:xfrm>
        </p:spPr>
        <p:txBody>
          <a:bodyPr>
            <a:normAutofit/>
          </a:bodyPr>
          <a:lstStyle/>
          <a:p>
            <a:r>
              <a:rPr lang="en-US" b="1" dirty="0" err="1"/>
              <a:t>Algumas</a:t>
            </a:r>
            <a:r>
              <a:rPr lang="en-US" b="1" dirty="0"/>
              <a:t> </a:t>
            </a:r>
            <a:r>
              <a:rPr lang="en-US" b="1" dirty="0" err="1"/>
              <a:t>Definições</a:t>
            </a:r>
            <a:endParaRPr lang="pt-BR" b="1" dirty="0"/>
          </a:p>
        </p:txBody>
      </p:sp>
      <p:sp>
        <p:nvSpPr>
          <p:cNvPr id="3" name="Espaço Reservado para Conteúdo 2"/>
          <p:cNvSpPr>
            <a:spLocks noGrp="1"/>
          </p:cNvSpPr>
          <p:nvPr>
            <p:ph sz="quarter" idx="1"/>
          </p:nvPr>
        </p:nvSpPr>
        <p:spPr>
          <a:xfrm>
            <a:off x="611560" y="1844824"/>
            <a:ext cx="8153400" cy="3888432"/>
          </a:xfrm>
        </p:spPr>
        <p:txBody>
          <a:bodyPr>
            <a:noAutofit/>
          </a:bodyPr>
          <a:lstStyle/>
          <a:p>
            <a:pPr algn="just">
              <a:lnSpc>
                <a:spcPct val="200000"/>
              </a:lnSpc>
              <a:buNone/>
            </a:pPr>
            <a:r>
              <a:rPr lang="pt-BR" sz="2800" dirty="0"/>
              <a:t>   Propósitos e plataformas eleitorais que se converterão em programas e ações que produzirão resultados ou mudanças no mundo real (Souza, C. 2006).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60648"/>
            <a:ext cx="5760640" cy="990600"/>
          </a:xfrm>
        </p:spPr>
        <p:txBody>
          <a:bodyPr>
            <a:normAutofit/>
          </a:bodyPr>
          <a:lstStyle/>
          <a:p>
            <a:r>
              <a:rPr lang="en-US" dirty="0" err="1"/>
              <a:t>Cinco</a:t>
            </a:r>
            <a:r>
              <a:rPr lang="en-US" dirty="0"/>
              <a:t> </a:t>
            </a:r>
            <a:r>
              <a:rPr lang="en-US" dirty="0" err="1"/>
              <a:t>elementos</a:t>
            </a:r>
            <a:r>
              <a:rPr lang="en-US" dirty="0"/>
              <a:t> </a:t>
            </a:r>
            <a:r>
              <a:rPr lang="en-US" dirty="0" err="1"/>
              <a:t>centrais</a:t>
            </a:r>
            <a:endParaRPr lang="pt-BR" dirty="0"/>
          </a:p>
        </p:txBody>
      </p:sp>
      <p:sp>
        <p:nvSpPr>
          <p:cNvPr id="3" name="Espaço Reservado para Conteúdo 2"/>
          <p:cNvSpPr>
            <a:spLocks noGrp="1"/>
          </p:cNvSpPr>
          <p:nvPr>
            <p:ph sz="quarter" idx="1"/>
          </p:nvPr>
        </p:nvSpPr>
        <p:spPr>
          <a:xfrm>
            <a:off x="611560" y="1916832"/>
            <a:ext cx="8153400" cy="3701008"/>
          </a:xfrm>
        </p:spPr>
        <p:txBody>
          <a:bodyPr>
            <a:noAutofit/>
          </a:bodyPr>
          <a:lstStyle/>
          <a:p>
            <a:pPr algn="just"/>
            <a:r>
              <a:rPr lang="pt-BR" sz="3200" u="sng" dirty="0"/>
              <a:t>envolve vários atores </a:t>
            </a:r>
            <a:r>
              <a:rPr lang="pt-BR" sz="3200" dirty="0"/>
              <a:t>e níveis de decisão, embora seja materializada através dos governos;</a:t>
            </a:r>
          </a:p>
          <a:p>
            <a:pPr algn="just"/>
            <a:endParaRPr lang="pt-BR" sz="3200" dirty="0"/>
          </a:p>
          <a:p>
            <a:pPr algn="just"/>
            <a:r>
              <a:rPr lang="pt-BR" sz="3200" u="sng" dirty="0"/>
              <a:t> é abrangente, </a:t>
            </a:r>
            <a:r>
              <a:rPr lang="pt-BR" sz="3200" dirty="0"/>
              <a:t>com </a:t>
            </a:r>
            <a:r>
              <a:rPr lang="pt-BR" sz="3200" u="sng" dirty="0"/>
              <a:t>ação intencional</a:t>
            </a:r>
            <a:r>
              <a:rPr lang="pt-BR" sz="3200" dirty="0"/>
              <a:t> e objetivos a serem alcançados;</a:t>
            </a:r>
          </a:p>
          <a:p>
            <a:endParaRPr lang="pt-BR" sz="3200" dirty="0"/>
          </a:p>
          <a:p>
            <a:r>
              <a:rPr lang="pt-BR" sz="32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       </a:t>
            </a:r>
            <a:r>
              <a:rPr lang="en-US" b="1" dirty="0" err="1"/>
              <a:t>Cinco</a:t>
            </a:r>
            <a:r>
              <a:rPr lang="en-US" b="1" dirty="0"/>
              <a:t> </a:t>
            </a:r>
            <a:r>
              <a:rPr lang="en-US" b="1" dirty="0" err="1"/>
              <a:t>elementos</a:t>
            </a:r>
            <a:r>
              <a:rPr lang="en-US" b="1" dirty="0"/>
              <a:t> </a:t>
            </a:r>
            <a:r>
              <a:rPr lang="en-US" b="1" dirty="0" err="1"/>
              <a:t>centrais</a:t>
            </a:r>
            <a:endParaRPr lang="pt-BR" b="1" dirty="0"/>
          </a:p>
        </p:txBody>
      </p:sp>
      <p:sp>
        <p:nvSpPr>
          <p:cNvPr id="3" name="Espaço Reservado para Conteúdo 2"/>
          <p:cNvSpPr>
            <a:spLocks noGrp="1"/>
          </p:cNvSpPr>
          <p:nvPr>
            <p:ph sz="quarter" idx="1"/>
          </p:nvPr>
        </p:nvSpPr>
        <p:spPr>
          <a:xfrm>
            <a:off x="539552" y="1844824"/>
            <a:ext cx="8153400" cy="3744416"/>
          </a:xfrm>
        </p:spPr>
        <p:txBody>
          <a:bodyPr>
            <a:normAutofit fontScale="85000" lnSpcReduction="10000"/>
          </a:bodyPr>
          <a:lstStyle/>
          <a:p>
            <a:pPr algn="just"/>
            <a:endParaRPr lang="pt-BR" sz="3200" dirty="0"/>
          </a:p>
          <a:p>
            <a:pPr algn="just">
              <a:lnSpc>
                <a:spcPct val="170000"/>
              </a:lnSpc>
            </a:pPr>
            <a:r>
              <a:rPr lang="pt-BR" sz="3200" b="1" dirty="0"/>
              <a:t>Envolve: </a:t>
            </a:r>
            <a:r>
              <a:rPr lang="pt-BR" sz="3200" dirty="0"/>
              <a:t>decisão e proposição.</a:t>
            </a:r>
          </a:p>
          <a:p>
            <a:pPr algn="just">
              <a:lnSpc>
                <a:spcPct val="170000"/>
              </a:lnSpc>
            </a:pPr>
            <a:r>
              <a:rPr lang="pt-BR" sz="3200" b="1" dirty="0"/>
              <a:t>Implica: </a:t>
            </a:r>
            <a:r>
              <a:rPr lang="pt-BR" sz="3200" dirty="0"/>
              <a:t>na implementação, execução,  monitoramento e avaliação e adequações, quando necessário. (</a:t>
            </a:r>
            <a:r>
              <a:rPr lang="pt-BR" sz="3200" dirty="0" err="1"/>
              <a:t>adapatado</a:t>
            </a:r>
            <a:r>
              <a:rPr lang="pt-BR" sz="3200" dirty="0"/>
              <a:t> de Souza, C. 2006).</a:t>
            </a:r>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    </a:t>
            </a:r>
            <a:r>
              <a:rPr lang="en-US" b="1" dirty="0"/>
              <a:t>Plano </a:t>
            </a:r>
            <a:r>
              <a:rPr lang="en-US" b="1" dirty="0" err="1"/>
              <a:t>Político</a:t>
            </a:r>
            <a:r>
              <a:rPr lang="en-US" b="1" dirty="0"/>
              <a:t> </a:t>
            </a:r>
            <a:r>
              <a:rPr lang="en-US" b="1" dirty="0" err="1"/>
              <a:t>Pedagógico</a:t>
            </a:r>
            <a:r>
              <a:rPr lang="en-US" b="1" dirty="0"/>
              <a:t> </a:t>
            </a:r>
            <a:endParaRPr lang="pt-BR" b="1" dirty="0"/>
          </a:p>
        </p:txBody>
      </p:sp>
      <p:sp>
        <p:nvSpPr>
          <p:cNvPr id="3" name="Espaço Reservado para Conteúdo 2"/>
          <p:cNvSpPr>
            <a:spLocks noGrp="1"/>
          </p:cNvSpPr>
          <p:nvPr>
            <p:ph sz="quarter" idx="1"/>
          </p:nvPr>
        </p:nvSpPr>
        <p:spPr/>
        <p:txBody>
          <a:bodyPr>
            <a:normAutofit fontScale="85000" lnSpcReduction="20000"/>
          </a:bodyPr>
          <a:lstStyle/>
          <a:p>
            <a:r>
              <a:rPr lang="en-US" dirty="0"/>
              <a:t> </a:t>
            </a:r>
            <a:r>
              <a:rPr lang="pt-BR" dirty="0"/>
              <a:t>Define a identidade do curso, indicando caminhos para ensinar com qualidade</a:t>
            </a:r>
            <a:endParaRPr lang="en-US" dirty="0"/>
          </a:p>
          <a:p>
            <a:pPr>
              <a:buNone/>
            </a:pPr>
            <a:r>
              <a:rPr lang="en-US" dirty="0"/>
              <a:t>   Plano/</a:t>
            </a:r>
            <a:r>
              <a:rPr lang="pt-BR" dirty="0"/>
              <a:t>P</a:t>
            </a:r>
            <a:r>
              <a:rPr lang="pt-BR" b="1" dirty="0"/>
              <a:t>rojeto - </a:t>
            </a:r>
            <a:r>
              <a:rPr lang="pt-BR" dirty="0"/>
              <a:t> reúne propostas de ação concreta a executar durante determinado período de tempo. </a:t>
            </a:r>
            <a:br>
              <a:rPr lang="pt-BR" dirty="0"/>
            </a:br>
            <a:br>
              <a:rPr lang="pt-BR" dirty="0"/>
            </a:br>
            <a:r>
              <a:rPr lang="pt-BR" dirty="0"/>
              <a:t>- P</a:t>
            </a:r>
            <a:r>
              <a:rPr lang="pt-BR" b="1" dirty="0"/>
              <a:t>olítico</a:t>
            </a:r>
            <a:r>
              <a:rPr lang="pt-BR" dirty="0"/>
              <a:t> - considera o ambiente acadêmico como um espaço de formação de cidadãos conscientes, responsáveis e críticos, que atuarão individual e coletivamente na sociedade.</a:t>
            </a:r>
            <a:br>
              <a:rPr lang="pt-BR" dirty="0"/>
            </a:br>
            <a:endParaRPr lang="pt-BR" dirty="0"/>
          </a:p>
          <a:p>
            <a:r>
              <a:rPr lang="pt-BR" b="1" dirty="0"/>
              <a:t>- Pedagógico - </a:t>
            </a:r>
            <a:r>
              <a:rPr lang="pt-BR" dirty="0"/>
              <a:t>define e organiza as atividades e os projetos educacionais necessários ao processo de ensino e aprendizagem.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      </a:t>
            </a:r>
            <a:r>
              <a:rPr lang="en-US" b="1" dirty="0"/>
              <a:t>PPP GERONTOLOGIA USP</a:t>
            </a:r>
            <a:endParaRPr lang="pt-BR" b="1" dirty="0"/>
          </a:p>
        </p:txBody>
      </p:sp>
      <p:sp>
        <p:nvSpPr>
          <p:cNvPr id="3" name="Espaço Reservado para Conteúdo 2"/>
          <p:cNvSpPr>
            <a:spLocks noGrp="1"/>
          </p:cNvSpPr>
          <p:nvPr>
            <p:ph sz="quarter" idx="1"/>
          </p:nvPr>
        </p:nvSpPr>
        <p:spPr/>
        <p:txBody>
          <a:bodyPr>
            <a:normAutofit/>
          </a:bodyPr>
          <a:lstStyle/>
          <a:p>
            <a:pPr>
              <a:buNone/>
            </a:pPr>
            <a:r>
              <a:rPr lang="pt-BR" dirty="0"/>
              <a:t>                           Contextos</a:t>
            </a:r>
          </a:p>
          <a:p>
            <a:pPr>
              <a:buNone/>
            </a:pPr>
            <a:r>
              <a:rPr lang="pt-BR" dirty="0"/>
              <a:t>    </a:t>
            </a:r>
            <a:r>
              <a:rPr lang="pt-BR" sz="2000" dirty="0"/>
              <a:t>Dados quantitativas e qualitativas que justificam a criação do bacharelado em Gerontologia. A população brasileira está sofrendo alterações rápidas em seu perfil sociodemográfico, com aumento significativo na porcentagem de pessoas com mais de 60 anos de idade. Esta alteração gera novas demandas na área da saúde, na área da educação e na área social. Esse fenômeno demandará um número expressivo de profissionais altamente capacitados para compreender o processo de envelhecimento em seus aspectos biopsicossociais, como também para promover e gerenciar novos espaços, serviços e ações com e para idosos.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        </a:t>
            </a:r>
            <a:r>
              <a:rPr lang="en-US" b="1" dirty="0" err="1"/>
              <a:t>Quem</a:t>
            </a:r>
            <a:r>
              <a:rPr lang="en-US" b="1" dirty="0"/>
              <a:t> </a:t>
            </a:r>
            <a:r>
              <a:rPr lang="en-US" b="1" dirty="0" err="1"/>
              <a:t>somos</a:t>
            </a:r>
            <a:r>
              <a:rPr lang="en-US" b="1" dirty="0"/>
              <a:t> </a:t>
            </a:r>
            <a:r>
              <a:rPr lang="en-US" b="1" dirty="0" err="1"/>
              <a:t>nós</a:t>
            </a:r>
            <a:r>
              <a:rPr lang="en-US" b="1" dirty="0"/>
              <a:t>???</a:t>
            </a:r>
            <a:endParaRPr lang="pt-BR" b="1" dirty="0"/>
          </a:p>
        </p:txBody>
      </p:sp>
      <p:sp>
        <p:nvSpPr>
          <p:cNvPr id="3" name="Espaço Reservado para Conteúdo 2"/>
          <p:cNvSpPr>
            <a:spLocks noGrp="1"/>
          </p:cNvSpPr>
          <p:nvPr>
            <p:ph sz="quarter" idx="1"/>
          </p:nvPr>
        </p:nvSpPr>
        <p:spPr/>
        <p:txBody>
          <a:bodyPr>
            <a:normAutofit fontScale="92500"/>
          </a:bodyPr>
          <a:lstStyle/>
          <a:p>
            <a:pPr algn="just">
              <a:buNone/>
            </a:pPr>
            <a:r>
              <a:rPr lang="en-US" dirty="0"/>
              <a:t> </a:t>
            </a:r>
            <a:r>
              <a:rPr lang="pt-BR" dirty="0"/>
              <a:t>O Bacharel em Gerontologia recebe formação generalista e integrada sobre o fenômeno do envelhecimento e a velhice, como categoria etária e social.</a:t>
            </a:r>
          </a:p>
          <a:p>
            <a:pPr algn="just">
              <a:buNone/>
            </a:pPr>
            <a:r>
              <a:rPr lang="pt-BR" dirty="0"/>
              <a:t>  Está preparado para refletir criticamente sobre as especificidades deste processo e deste grupo, pesquisar sobre temas gerontológicos, propor, implementar, gerenciar e avaliar programas e ações nesta área.</a:t>
            </a:r>
          </a:p>
          <a:p>
            <a:pPr algn="just">
              <a:buNone/>
            </a:pPr>
            <a:r>
              <a:rPr lang="pt-BR" dirty="0"/>
              <a:t>   </a:t>
            </a:r>
            <a:r>
              <a:rPr lang="pt-BR" b="1" dirty="0">
                <a:solidFill>
                  <a:srgbClr val="FF0000"/>
                </a:solidFill>
              </a:rPr>
              <a:t>Gestão da atenção ao envelhecimento e à velhice.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458</TotalTime>
  <Words>788</Words>
  <Application>Microsoft Macintosh PowerPoint</Application>
  <PresentationFormat>Apresentação na tela (4:3)</PresentationFormat>
  <Paragraphs>53</Paragraphs>
  <Slides>14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14</vt:i4>
      </vt:variant>
    </vt:vector>
  </HeadingPairs>
  <TitlesOfParts>
    <vt:vector size="19" baseType="lpstr">
      <vt:lpstr>Calibri</vt:lpstr>
      <vt:lpstr>Tw Cen MT</vt:lpstr>
      <vt:lpstr>Wingdings</vt:lpstr>
      <vt:lpstr>Wingdings 2</vt:lpstr>
      <vt:lpstr>Mediano</vt:lpstr>
      <vt:lpstr>          POLÍTICAS PÚBLICAS</vt:lpstr>
      <vt:lpstr>Algumas Definições</vt:lpstr>
      <vt:lpstr>Conceituando</vt:lpstr>
      <vt:lpstr>Algumas Definições</vt:lpstr>
      <vt:lpstr>Cinco elementos centrais</vt:lpstr>
      <vt:lpstr>       Cinco elementos centrais</vt:lpstr>
      <vt:lpstr>    Plano Político Pedagógico </vt:lpstr>
      <vt:lpstr>      PPP GERONTOLOGIA USP</vt:lpstr>
      <vt:lpstr>        Quem somos nós???</vt:lpstr>
      <vt:lpstr>            Competências e habilidades </vt:lpstr>
      <vt:lpstr>      Competências e habilidades </vt:lpstr>
      <vt:lpstr>   Competências e Habilidades</vt:lpstr>
      <vt:lpstr> Atuações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GERONTÓLOGOS EM AÇÃO</dc:title>
  <dc:creator>INFO</dc:creator>
  <cp:lastModifiedBy>Marisa Accioly</cp:lastModifiedBy>
  <cp:revision>70</cp:revision>
  <dcterms:created xsi:type="dcterms:W3CDTF">2012-08-01T20:41:59Z</dcterms:created>
  <dcterms:modified xsi:type="dcterms:W3CDTF">2023-09-26T14:49:58Z</dcterms:modified>
</cp:coreProperties>
</file>