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2" r:id="rId22"/>
    <p:sldId id="283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FFCD4-A077-41FA-9162-0972452A933B}" type="datetimeFigureOut">
              <a:rPr lang="pt-BR" smtClean="0"/>
              <a:t>02/06/2019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9335D-BFEF-4609-837D-18F293CD571E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docid=YmzBeUJdFdb1nM&amp;tbnid=OGQyePCspn5dzM:&amp;ved=0CAUQjRw&amp;url=http://www.ebah.com.br/content/ABAAAAYhoAB/medicina-legal?part=2&amp;ei=pGuQU_GuLuHisATzzoHoDA&amp;bvm=bv.68235269,d.cWc&amp;psig=AFQjCNEWEaCokeCNm1gSavNrAAjCllPR8w&amp;ust=1402059981664837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url?sa=i&amp;rct=j&amp;q=&amp;esrc=s&amp;frm=1&amp;source=images&amp;cd=&amp;cad=rja&amp;uact=8&amp;ved=2ahUKEwj_kqXyx8rbAhWIF5AKHaJ9B7oQjRx6BAgBEAU&amp;url=http://www.alvaroalaorpilates.com/diastase-do-reto-abdominal-apostila/&amp;psig=AOvVaw0eM_U7LE0skT1FCYFqz8eM&amp;ust=1528770335925318" TargetMode="External"/><Relationship Id="rId13" Type="http://schemas.openxmlformats.org/officeDocument/2006/relationships/image" Target="../media/image18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hyperlink" Target="http://www.google.com.br/url?sa=i&amp;rct=j&amp;q=&amp;esrc=s&amp;frm=1&amp;source=images&amp;cd=&amp;cad=rja&amp;uact=8&amp;ved=0ahUKEwiunt_0lbjUAhUBNJAKHSTXCu8QjRwIBw&amp;url=http://www.ebah.com.br/content/ABAAAftJsAD/abdome-pelve-perineo&amp;psig=AFQjCNG4jOSMH0AN61n1PFuWjyL61GAs1g&amp;ust=149735222263133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com.br/url?sa=i&amp;rct=j&amp;q=&amp;esrc=s&amp;frm=1&amp;source=images&amp;cd=&amp;cad=rja&amp;uact=8&amp;ved=0ahUKEwi-jJPllrjUAhXBx5AKHULJDKoQjRwIBw&amp;url=http://anatomiaonline.com/musculos-do-tronco/&amp;psig=AFQjCNGHvN7Te0cZTlrGrMGNFC_YAV9-yg&amp;ust=1497352465112388" TargetMode="External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0" Type="http://schemas.openxmlformats.org/officeDocument/2006/relationships/hyperlink" Target="https://www.google.com.br/url?sa=i&amp;rct=j&amp;q=&amp;esrc=s&amp;frm=1&amp;source=images&amp;cd=&amp;cad=rja&amp;uact=8&amp;ved=2ahUKEwiV9byTycrbAhULhpAKHQCsBYcQjRx6BAgBEAU&amp;url=https://es.slideshare.net/CitlaliButrn/msculos-abdominales-andomen-nuevo&amp;psig=AOvVaw0eM_U7LE0skT1FCYFqz8eM&amp;ust=1528770335925318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4387850"/>
            <a:ext cx="8964613" cy="1201738"/>
          </a:xfrm>
          <a:solidFill>
            <a:schemeClr val="accent6">
              <a:lumMod val="75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r>
              <a:rPr lang="pt-B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ANATOMIA TOPOGRÁFICA APLICADA À FISIOTERAPIA</a:t>
            </a:r>
          </a:p>
          <a:p>
            <a:r>
              <a:rPr lang="pt-BR" sz="9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Parede </a:t>
            </a:r>
            <a:r>
              <a:rPr lang="pt-BR" sz="9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ântero-lateral</a:t>
            </a:r>
            <a:r>
              <a:rPr lang="pt-BR" sz="9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posterior do abdome</a:t>
            </a:r>
          </a:p>
          <a:p>
            <a:endParaRPr lang="pt-BR" sz="9600" dirty="0" smtClean="0"/>
          </a:p>
          <a:p>
            <a:pPr>
              <a:defRPr/>
            </a:pPr>
            <a:endParaRPr lang="pt-BR" sz="9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43438" y="6280150"/>
            <a:ext cx="4319587" cy="400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Luís Fernando </a:t>
            </a: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Tirapelli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5" descr="brasao USP -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196850"/>
            <a:ext cx="14986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C:\Users\Lab Biol\Desktop\imag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15888"/>
            <a:ext cx="5462587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CaixaDeTexto 6"/>
          <p:cNvSpPr txBox="1">
            <a:spLocks noChangeArrowheads="1"/>
          </p:cNvSpPr>
          <p:nvPr/>
        </p:nvSpPr>
        <p:spPr bwMode="auto">
          <a:xfrm>
            <a:off x="2339975" y="692150"/>
            <a:ext cx="4464050" cy="40005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2000" b="1">
                <a:solidFill>
                  <a:schemeClr val="bg1"/>
                </a:solidFill>
              </a:rPr>
              <a:t>RCG 1036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pt-BR" sz="2400" b="1" dirty="0" smtClean="0">
                <a:latin typeface="Arial" pitchFamily="34" charset="0"/>
                <a:ea typeface="ＭＳ Ｐゴシック" pitchFamily="-107" charset="-128"/>
                <a:cs typeface="Arial" pitchFamily="34" charset="0"/>
              </a:rPr>
              <a:t/>
            </a:r>
            <a:br>
              <a:rPr lang="pt-BR" sz="2400" b="1" dirty="0" smtClean="0">
                <a:latin typeface="Arial" pitchFamily="34" charset="0"/>
                <a:ea typeface="ＭＳ Ｐゴシック" pitchFamily="-107" charset="-128"/>
                <a:cs typeface="Arial" pitchFamily="34" charset="0"/>
              </a:rPr>
            </a:br>
            <a:r>
              <a:rPr lang="pt-BR" sz="2400" b="1" dirty="0" smtClean="0">
                <a:latin typeface="Arial" pitchFamily="34" charset="0"/>
                <a:ea typeface="ＭＳ Ｐゴシック" pitchFamily="-107" charset="-128"/>
                <a:cs typeface="Arial" pitchFamily="34" charset="0"/>
              </a:rPr>
              <a:t>2. PAREDE </a:t>
            </a: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POSTERIOR DO ABDOME</a:t>
            </a:r>
            <a:br>
              <a:rPr lang="pt-BR" sz="2200" b="1" dirty="0" smtClean="0">
                <a:solidFill>
                  <a:schemeClr val="tx2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</a:br>
            <a:endParaRPr lang="pt-BR" sz="2200" b="1" dirty="0" smtClean="0">
              <a:solidFill>
                <a:schemeClr val="tx2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</p:txBody>
      </p:sp>
      <p:pic>
        <p:nvPicPr>
          <p:cNvPr id="23555" name="Picture 5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1412875"/>
            <a:ext cx="5113338" cy="49672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7" descr="show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697023"/>
            <a:ext cx="4182616" cy="4486806"/>
          </a:xfrm>
          <a:noFill/>
        </p:spPr>
      </p:pic>
      <p:sp>
        <p:nvSpPr>
          <p:cNvPr id="5" name="Retângulo 4"/>
          <p:cNvSpPr/>
          <p:nvPr/>
        </p:nvSpPr>
        <p:spPr>
          <a:xfrm>
            <a:off x="0" y="6237312"/>
            <a:ext cx="914400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5949280"/>
            <a:ext cx="457200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52529" y="5917456"/>
            <a:ext cx="2864887" cy="8235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pt-BR" sz="1800" b="1" dirty="0" smtClean="0">
                <a:solidFill>
                  <a:srgbClr val="FF0000"/>
                </a:solidFill>
                <a:latin typeface="Arial" charset="0"/>
              </a:rPr>
              <a:t>Flexão lateral do tronco;</a:t>
            </a:r>
          </a:p>
          <a:p>
            <a:pPr algn="ctr">
              <a:lnSpc>
                <a:spcPct val="140000"/>
              </a:lnSpc>
            </a:pPr>
            <a:r>
              <a:rPr lang="pt-BR" b="1" dirty="0" smtClean="0">
                <a:solidFill>
                  <a:srgbClr val="FF0000"/>
                </a:solidFill>
                <a:latin typeface="Arial" charset="0"/>
              </a:rPr>
              <a:t>Flexão do quadril</a:t>
            </a:r>
            <a:endParaRPr lang="pt-BR" sz="1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915816" y="980728"/>
            <a:ext cx="3467616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latin typeface="Arial" pitchFamily="34" charset="0"/>
                <a:cs typeface="Arial" pitchFamily="34" charset="0"/>
              </a:rPr>
              <a:t>M. psoas maior e menor;</a:t>
            </a:r>
          </a:p>
          <a:p>
            <a:pPr algn="ctr"/>
            <a:r>
              <a:rPr lang="pt-BR" b="1" dirty="0" smtClean="0">
                <a:latin typeface="Arial" pitchFamily="34" charset="0"/>
                <a:cs typeface="Arial" pitchFamily="34" charset="0"/>
              </a:rPr>
              <a:t>m. ilíaco; m. quadrado lombar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579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187624" y="1862822"/>
            <a:ext cx="647616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i="1" u="sng" dirty="0">
                <a:latin typeface="Arial" charset="0"/>
              </a:rPr>
              <a:t>Aorta</a:t>
            </a:r>
          </a:p>
          <a:p>
            <a:pPr algn="just">
              <a:lnSpc>
                <a:spcPct val="150000"/>
              </a:lnSpc>
            </a:pPr>
            <a:r>
              <a:rPr lang="pt-BR" sz="2000" b="1" i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t-BR" sz="2000" b="1" i="1" dirty="0" smtClean="0">
                <a:solidFill>
                  <a:schemeClr val="tx2"/>
                </a:solidFill>
                <a:latin typeface="Arial" charset="0"/>
              </a:rPr>
              <a:t>Ramos parietais </a:t>
            </a:r>
            <a:r>
              <a:rPr lang="pt-BR" sz="2000" b="1" i="1" dirty="0" smtClean="0">
                <a:solidFill>
                  <a:schemeClr val="tx2"/>
                </a:solidFill>
                <a:latin typeface="Arial" charset="0"/>
              </a:rPr>
              <a:t>e viscerais da </a:t>
            </a:r>
            <a:r>
              <a:rPr lang="pt-BR" sz="2000" b="1" i="1" dirty="0" smtClean="0">
                <a:solidFill>
                  <a:schemeClr val="tx2"/>
                </a:solidFill>
                <a:latin typeface="Arial" charset="0"/>
              </a:rPr>
              <a:t>aorta abdominal</a:t>
            </a:r>
            <a:r>
              <a:rPr lang="pt-BR" sz="2000" b="1" i="1" dirty="0" smtClean="0">
                <a:solidFill>
                  <a:schemeClr val="tx2"/>
                </a:solidFill>
                <a:latin typeface="Arial" charset="0"/>
              </a:rPr>
              <a:t>:</a:t>
            </a:r>
            <a:endParaRPr lang="pt-BR" sz="2000" b="1" i="1" dirty="0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u="sng" dirty="0" smtClean="0">
                <a:latin typeface="Arial" charset="0"/>
              </a:rPr>
              <a:t>Veia </a:t>
            </a:r>
            <a:r>
              <a:rPr lang="pt-BR" sz="2000" b="1" i="1" u="sng" dirty="0">
                <a:latin typeface="Arial" charset="0"/>
              </a:rPr>
              <a:t>cava inferior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49325" y="142852"/>
            <a:ext cx="723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VASOS DA PAREDE ABDOMINAL POSTERIOR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 cstate="print"/>
          <a:srcRect l="20753" t="3883" r="23584" b="10471"/>
          <a:stretch>
            <a:fillRect/>
          </a:stretch>
        </p:blipFill>
        <p:spPr bwMode="auto">
          <a:xfrm>
            <a:off x="467544" y="404664"/>
            <a:ext cx="4679950" cy="4124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2771" name="Picture 5" descr="http://web.uaccb.edu/AcademicDivisions/MathScience/Science/BWheeler/Ess/figs/19-27b_AbdomenVn_3.jpg"/>
          <p:cNvPicPr>
            <a:picLocks noChangeAspect="1" noChangeArrowheads="1"/>
          </p:cNvPicPr>
          <p:nvPr/>
        </p:nvPicPr>
        <p:blipFill>
          <a:blip r:embed="rId3" cstate="print"/>
          <a:srcRect l="19846" r="20621" b="9662"/>
          <a:stretch>
            <a:fillRect/>
          </a:stretch>
        </p:blipFill>
        <p:spPr bwMode="auto">
          <a:xfrm>
            <a:off x="4284984" y="2492077"/>
            <a:ext cx="4535488" cy="410527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744538" y="2420938"/>
            <a:ext cx="7688323" cy="1938992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NN. </a:t>
            </a:r>
            <a:r>
              <a:rPr lang="pt-BR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Toraco-abdominais</a:t>
            </a: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(ramos cutâneos anteriores e laterais)</a:t>
            </a: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NN. </a:t>
            </a: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Subcostais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NN. </a:t>
            </a:r>
            <a:r>
              <a:rPr lang="pt-BR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Ilio-hipogástricos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NN. </a:t>
            </a:r>
            <a:r>
              <a:rPr lang="pt-BR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Ilio-inguinais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49325" y="836613"/>
            <a:ext cx="723900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INERVAÇÃO DA PAREDE ABDOMINAL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ANATAbdomeParedeNerv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3948112" cy="59356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403225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nervos 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200" y="620688"/>
            <a:ext cx="4368800" cy="619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850" y="188640"/>
            <a:ext cx="84963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>
                <a:latin typeface="Arial" charset="0"/>
              </a:rPr>
              <a:t>NERVOS QUE ACOMPANHAM A PAREDE POSTERIOR DO ABDOME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11188" y="2133600"/>
            <a:ext cx="3960812" cy="2862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i="1" dirty="0">
                <a:latin typeface="Arial" charset="0"/>
              </a:rPr>
              <a:t>Nervo subcostal</a:t>
            </a:r>
          </a:p>
          <a:p>
            <a:pPr>
              <a:lnSpc>
                <a:spcPct val="150000"/>
              </a:lnSpc>
            </a:pPr>
            <a:r>
              <a:rPr lang="pt-BR" sz="2000" b="1" i="1" dirty="0">
                <a:latin typeface="Arial" charset="0"/>
              </a:rPr>
              <a:t>Nervo </a:t>
            </a:r>
            <a:r>
              <a:rPr lang="pt-BR" sz="2000" b="1" i="1" dirty="0" err="1">
                <a:latin typeface="Arial" charset="0"/>
              </a:rPr>
              <a:t>ilio-hipogástrico</a:t>
            </a:r>
            <a:endParaRPr lang="pt-BR" sz="2000" b="1" i="1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latin typeface="Arial" charset="0"/>
              </a:rPr>
              <a:t>Nervo </a:t>
            </a:r>
            <a:r>
              <a:rPr lang="pt-BR" sz="2000" b="1" i="1" dirty="0" err="1">
                <a:latin typeface="Arial" charset="0"/>
              </a:rPr>
              <a:t>ilioinguinal</a:t>
            </a:r>
            <a:endParaRPr lang="pt-BR" sz="2000" b="1" i="1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Nervo cutâneo lateral da coxa</a:t>
            </a: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Nervo </a:t>
            </a:r>
            <a:r>
              <a:rPr lang="pt-BR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genitofemoral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Nervo femoral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87624" y="162880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PLEXO LOMBAR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bg2"/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pt-BR" sz="2800" b="1" dirty="0" smtClean="0">
                <a:solidFill>
                  <a:srgbClr val="FF0000"/>
                </a:solidFill>
                <a:ea typeface="ＭＳ Ｐゴシック" pitchFamily="-107" charset="-128"/>
              </a:rPr>
              <a:t>Canais inguinais:</a:t>
            </a:r>
            <a:r>
              <a:rPr lang="pt-BR" sz="1800" b="1" dirty="0" smtClean="0">
                <a:solidFill>
                  <a:schemeClr val="tx1">
                    <a:lumMod val="75000"/>
                  </a:schemeClr>
                </a:solidFill>
                <a:ea typeface="ＭＳ Ｐゴシック" pitchFamily="-107" charset="-128"/>
              </a:rPr>
              <a:t> </a:t>
            </a:r>
            <a:r>
              <a:rPr lang="pt-BR" sz="2000" b="1" dirty="0" smtClean="0">
                <a:solidFill>
                  <a:schemeClr val="tx1">
                    <a:lumMod val="75000"/>
                  </a:schemeClr>
                </a:solidFill>
                <a:ea typeface="ＭＳ Ｐゴシック" pitchFamily="-107" charset="-128"/>
              </a:rPr>
              <a:t>Nos homens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: permitem a passagem do funículo espermático e testículo (pouco antes do nascimento). </a:t>
            </a:r>
            <a:b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</a:br>
            <a:r>
              <a:rPr lang="pt-BR" sz="2000" b="1" dirty="0" smtClean="0">
                <a:ea typeface="ＭＳ Ｐゴシック" pitchFamily="-107" charset="-128"/>
              </a:rPr>
              <a:t>Nas </a:t>
            </a:r>
            <a:r>
              <a:rPr lang="pt-BR" sz="2000" b="1" dirty="0">
                <a:ea typeface="ＭＳ Ｐゴシック" pitchFamily="-107" charset="-128"/>
              </a:rPr>
              <a:t>mulheres: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do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ligamento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redondo do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útero.</a:t>
            </a:r>
          </a:p>
        </p:txBody>
      </p:sp>
      <p:pic>
        <p:nvPicPr>
          <p:cNvPr id="46083" name="Picture 8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1772816"/>
            <a:ext cx="4464050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10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2708275"/>
            <a:ext cx="4394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ubernaculum 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16832"/>
            <a:ext cx="4139952" cy="4191157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36972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Descida dos testículos e obliteração do processo vaginal</a:t>
            </a:r>
            <a:endParaRPr lang="pt-BR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gubernaculum 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3" y="1484784"/>
            <a:ext cx="5789243" cy="4813995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5" name="Picture 2" descr="IMG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3071679"/>
            <a:ext cx="3600772" cy="322752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619672" y="27089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GUBERNÁCULO</a:t>
            </a:r>
            <a:endParaRPr lang="pt-BR" b="1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3203848" y="2924944"/>
            <a:ext cx="144016" cy="2880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067944" y="15475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GÔNADA</a:t>
            </a:r>
            <a:endParaRPr lang="pt-BR" b="1" dirty="0"/>
          </a:p>
        </p:txBody>
      </p:sp>
      <p:sp>
        <p:nvSpPr>
          <p:cNvPr id="8196" name="AutoShape 4" descr="Resultado de imagem para tunicas do testicu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Resultado de imagem para tunicas do testicu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200" name="Picture 8" descr="Resultado de imagem para tunicas do testicu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997" y="1357298"/>
            <a:ext cx="5564011" cy="3643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202" name="Picture 10" descr="Resultado de imagem para ligamento redondo do ute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93" y="1257311"/>
            <a:ext cx="5148263" cy="37433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708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arede 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692150"/>
            <a:ext cx="5691187" cy="5524500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49155" name="Freeform 3"/>
          <p:cNvSpPr>
            <a:spLocks/>
          </p:cNvSpPr>
          <p:nvPr/>
        </p:nvSpPr>
        <p:spPr bwMode="auto">
          <a:xfrm>
            <a:off x="3132138" y="2420938"/>
            <a:ext cx="1957387" cy="2232025"/>
          </a:xfrm>
          <a:custGeom>
            <a:avLst/>
            <a:gdLst>
              <a:gd name="T0" fmla="*/ 0 w 1233"/>
              <a:gd name="T1" fmla="*/ 2147483647 h 1406"/>
              <a:gd name="T2" fmla="*/ 2147483647 w 1233"/>
              <a:gd name="T3" fmla="*/ 2147483647 h 1406"/>
              <a:gd name="T4" fmla="*/ 2147483647 w 1233"/>
              <a:gd name="T5" fmla="*/ 2147483647 h 1406"/>
              <a:gd name="T6" fmla="*/ 2147483647 w 1233"/>
              <a:gd name="T7" fmla="*/ 2147483647 h 1406"/>
              <a:gd name="T8" fmla="*/ 2147483647 w 1233"/>
              <a:gd name="T9" fmla="*/ 2147483647 h 1406"/>
              <a:gd name="T10" fmla="*/ 2147483647 w 1233"/>
              <a:gd name="T11" fmla="*/ 2147483647 h 1406"/>
              <a:gd name="T12" fmla="*/ 2147483647 w 1233"/>
              <a:gd name="T13" fmla="*/ 2147483647 h 1406"/>
              <a:gd name="T14" fmla="*/ 2147483647 w 1233"/>
              <a:gd name="T15" fmla="*/ 2147483647 h 1406"/>
              <a:gd name="T16" fmla="*/ 2147483647 w 1233"/>
              <a:gd name="T17" fmla="*/ 0 h 14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3"/>
              <a:gd name="T28" fmla="*/ 0 h 1406"/>
              <a:gd name="T29" fmla="*/ 1233 w 1233"/>
              <a:gd name="T30" fmla="*/ 1406 h 14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3" h="1406">
                <a:moveTo>
                  <a:pt x="0" y="1406"/>
                </a:moveTo>
                <a:cubicBezTo>
                  <a:pt x="7" y="1379"/>
                  <a:pt x="15" y="1353"/>
                  <a:pt x="45" y="1315"/>
                </a:cubicBezTo>
                <a:cubicBezTo>
                  <a:pt x="75" y="1277"/>
                  <a:pt x="113" y="1232"/>
                  <a:pt x="181" y="1179"/>
                </a:cubicBezTo>
                <a:cubicBezTo>
                  <a:pt x="249" y="1126"/>
                  <a:pt x="377" y="1043"/>
                  <a:pt x="453" y="998"/>
                </a:cubicBezTo>
                <a:cubicBezTo>
                  <a:pt x="529" y="953"/>
                  <a:pt x="567" y="952"/>
                  <a:pt x="635" y="907"/>
                </a:cubicBezTo>
                <a:cubicBezTo>
                  <a:pt x="703" y="862"/>
                  <a:pt x="779" y="801"/>
                  <a:pt x="862" y="726"/>
                </a:cubicBezTo>
                <a:cubicBezTo>
                  <a:pt x="945" y="651"/>
                  <a:pt x="1074" y="545"/>
                  <a:pt x="1134" y="454"/>
                </a:cubicBezTo>
                <a:cubicBezTo>
                  <a:pt x="1194" y="363"/>
                  <a:pt x="1217" y="257"/>
                  <a:pt x="1225" y="181"/>
                </a:cubicBezTo>
                <a:cubicBezTo>
                  <a:pt x="1233" y="105"/>
                  <a:pt x="1206" y="52"/>
                  <a:pt x="1179" y="0"/>
                </a:cubicBezTo>
              </a:path>
            </a:pathLst>
          </a:custGeom>
          <a:noFill/>
          <a:ln w="50800" cap="rnd" cmpd="sng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56" name="Freeform 6"/>
          <p:cNvSpPr>
            <a:spLocks/>
          </p:cNvSpPr>
          <p:nvPr/>
        </p:nvSpPr>
        <p:spPr bwMode="auto">
          <a:xfrm>
            <a:off x="3492500" y="2205038"/>
            <a:ext cx="1966913" cy="2592387"/>
          </a:xfrm>
          <a:custGeom>
            <a:avLst/>
            <a:gdLst>
              <a:gd name="T0" fmla="*/ 0 w 1239"/>
              <a:gd name="T1" fmla="*/ 2147483647 h 1633"/>
              <a:gd name="T2" fmla="*/ 2147483647 w 1239"/>
              <a:gd name="T3" fmla="*/ 2147483647 h 1633"/>
              <a:gd name="T4" fmla="*/ 2147483647 w 1239"/>
              <a:gd name="T5" fmla="*/ 2147483647 h 1633"/>
              <a:gd name="T6" fmla="*/ 2147483647 w 1239"/>
              <a:gd name="T7" fmla="*/ 2147483647 h 1633"/>
              <a:gd name="T8" fmla="*/ 2147483647 w 1239"/>
              <a:gd name="T9" fmla="*/ 2147483647 h 1633"/>
              <a:gd name="T10" fmla="*/ 2147483647 w 1239"/>
              <a:gd name="T11" fmla="*/ 2147483647 h 1633"/>
              <a:gd name="T12" fmla="*/ 2147483647 w 1239"/>
              <a:gd name="T13" fmla="*/ 2147483647 h 1633"/>
              <a:gd name="T14" fmla="*/ 2147483647 w 1239"/>
              <a:gd name="T15" fmla="*/ 2147483647 h 1633"/>
              <a:gd name="T16" fmla="*/ 2147483647 w 1239"/>
              <a:gd name="T17" fmla="*/ 0 h 16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9"/>
              <a:gd name="T28" fmla="*/ 0 h 1633"/>
              <a:gd name="T29" fmla="*/ 1239 w 1239"/>
              <a:gd name="T30" fmla="*/ 1633 h 16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9" h="1633">
                <a:moveTo>
                  <a:pt x="0" y="1633"/>
                </a:moveTo>
                <a:cubicBezTo>
                  <a:pt x="38" y="1591"/>
                  <a:pt x="76" y="1550"/>
                  <a:pt x="136" y="1497"/>
                </a:cubicBezTo>
                <a:cubicBezTo>
                  <a:pt x="196" y="1444"/>
                  <a:pt x="271" y="1375"/>
                  <a:pt x="362" y="1315"/>
                </a:cubicBezTo>
                <a:cubicBezTo>
                  <a:pt x="453" y="1255"/>
                  <a:pt x="582" y="1202"/>
                  <a:pt x="680" y="1134"/>
                </a:cubicBezTo>
                <a:cubicBezTo>
                  <a:pt x="778" y="1066"/>
                  <a:pt x="876" y="983"/>
                  <a:pt x="952" y="907"/>
                </a:cubicBezTo>
                <a:cubicBezTo>
                  <a:pt x="1028" y="831"/>
                  <a:pt x="1089" y="756"/>
                  <a:pt x="1134" y="680"/>
                </a:cubicBezTo>
                <a:cubicBezTo>
                  <a:pt x="1179" y="604"/>
                  <a:pt x="1209" y="528"/>
                  <a:pt x="1224" y="453"/>
                </a:cubicBezTo>
                <a:cubicBezTo>
                  <a:pt x="1239" y="378"/>
                  <a:pt x="1224" y="302"/>
                  <a:pt x="1224" y="227"/>
                </a:cubicBezTo>
                <a:cubicBezTo>
                  <a:pt x="1224" y="152"/>
                  <a:pt x="1224" y="38"/>
                  <a:pt x="1224" y="0"/>
                </a:cubicBezTo>
              </a:path>
            </a:pathLst>
          </a:custGeom>
          <a:noFill/>
          <a:ln w="50800" cap="rnd" cmpd="sng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57" name="CaixaDeTexto 4"/>
          <p:cNvSpPr txBox="1">
            <a:spLocks noChangeArrowheads="1"/>
          </p:cNvSpPr>
          <p:nvPr/>
        </p:nvSpPr>
        <p:spPr bwMode="auto">
          <a:xfrm>
            <a:off x="1979613" y="1125538"/>
            <a:ext cx="1152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928662" y="857232"/>
            <a:ext cx="2428892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928662" y="1071546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Anel inguinal superficial e profundo</a:t>
            </a:r>
            <a:endParaRPr lang="pt-B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292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ANAL INGUINAL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442913"/>
            <a:ext cx="6142037" cy="5970587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50179" name="Oval 3"/>
          <p:cNvSpPr>
            <a:spLocks noChangeArrowheads="1"/>
          </p:cNvSpPr>
          <p:nvPr/>
        </p:nvSpPr>
        <p:spPr bwMode="auto">
          <a:xfrm>
            <a:off x="2857500" y="4295775"/>
            <a:ext cx="360363" cy="357188"/>
          </a:xfrm>
          <a:prstGeom prst="ellipse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flipV="1">
            <a:off x="3203575" y="3716338"/>
            <a:ext cx="1368425" cy="865187"/>
          </a:xfrm>
          <a:prstGeom prst="line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V="1">
            <a:off x="2987675" y="3357563"/>
            <a:ext cx="1584325" cy="935037"/>
          </a:xfrm>
          <a:prstGeom prst="line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6" name="Picture 3" descr="F66122-004-f0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"/>
            <a:ext cx="3635896" cy="3883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Conector de seta reta 7"/>
          <p:cNvCxnSpPr/>
          <p:nvPr/>
        </p:nvCxnSpPr>
        <p:spPr>
          <a:xfrm flipV="1">
            <a:off x="3347864" y="1556792"/>
            <a:ext cx="3312368" cy="194421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71406" y="71414"/>
            <a:ext cx="2571768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Hérnias inguinais diretas pelo </a:t>
            </a:r>
            <a:r>
              <a:rPr lang="pt-BR" sz="2400" b="1" dirty="0" err="1" smtClean="0">
                <a:solidFill>
                  <a:srgbClr val="FF0000"/>
                </a:solidFill>
              </a:rPr>
              <a:t>Trígono</a:t>
            </a:r>
            <a:r>
              <a:rPr lang="pt-BR" sz="2400" b="1" dirty="0" smtClean="0">
                <a:solidFill>
                  <a:srgbClr val="FF0000"/>
                </a:solidFill>
              </a:rPr>
              <a:t> inguinal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377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ATPELVEM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47675"/>
            <a:ext cx="3641725" cy="59356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23850" y="60960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rgbClr val="009900"/>
                </a:solidFill>
                <a:latin typeface="Arial" charset="0"/>
              </a:rPr>
              <a:t>M. DIAFRAGMA TORÁCICO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95288" y="5995988"/>
            <a:ext cx="4198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</a:rPr>
              <a:t>  </a:t>
            </a:r>
            <a:r>
              <a:rPr lang="pt-BR" sz="2000" b="1">
                <a:solidFill>
                  <a:srgbClr val="FF0000"/>
                </a:solidFill>
                <a:latin typeface="Arial" charset="0"/>
              </a:rPr>
              <a:t>DIAFRAGMA   PÉLVICO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63" y="357188"/>
            <a:ext cx="4365625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932040" y="404664"/>
            <a:ext cx="122413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LIMITES</a:t>
            </a:r>
            <a:endParaRPr lang="pt-BR" b="1" dirty="0"/>
          </a:p>
        </p:txBody>
      </p:sp>
      <p:cxnSp>
        <p:nvCxnSpPr>
          <p:cNvPr id="9" name="Conector reto 8"/>
          <p:cNvCxnSpPr/>
          <p:nvPr/>
        </p:nvCxnSpPr>
        <p:spPr>
          <a:xfrm rot="5400000" flipH="1" flipV="1">
            <a:off x="6000760" y="3500438"/>
            <a:ext cx="714380" cy="71438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259632" y="3573016"/>
            <a:ext cx="2232248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CAVIDADE ABDOMINOPÉLVICA</a:t>
            </a:r>
            <a:endParaRPr lang="pt-B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autoUpdateAnimBg="0"/>
      <p:bldP spid="82950" grpId="0" autoUpdateAnimBg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355976" y="44624"/>
            <a:ext cx="478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Hérnias inguinais indiretas</a:t>
            </a:r>
          </a:p>
        </p:txBody>
      </p:sp>
      <p:pic>
        <p:nvPicPr>
          <p:cNvPr id="1026" name="Picture 2" descr="C:\Users\Medcina\Desktop\Apresentaçã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88" y="548680"/>
            <a:ext cx="8316416" cy="623731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2" descr="hernia ingu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067944" cy="42373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27363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3800" y="260350"/>
            <a:ext cx="4032250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 eaLnBrk="1" hangingPunct="1"/>
            <a:r>
              <a:rPr lang="pt-BR" altLang="pt-BR" sz="28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            RESUMO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051050" y="3829050"/>
            <a:ext cx="6842125" cy="954088"/>
          </a:xfrm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</a:pPr>
            <a:endParaRPr lang="pt-BR" altLang="pt-BR" sz="2000" b="1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he-IL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smtClean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8436" name="CaixaDeTexto 7"/>
          <p:cNvSpPr txBox="1">
            <a:spLocks noChangeArrowheads="1"/>
          </p:cNvSpPr>
          <p:nvPr/>
        </p:nvSpPr>
        <p:spPr bwMode="auto">
          <a:xfrm>
            <a:off x="684213" y="4010025"/>
            <a:ext cx="7632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dirty="0" smtClean="0"/>
              <a:t>Parede abdominal </a:t>
            </a:r>
            <a:r>
              <a:rPr lang="pt-BR" sz="2400" b="1" dirty="0" err="1" smtClean="0"/>
              <a:t>ântero-lateral</a:t>
            </a:r>
            <a:r>
              <a:rPr lang="pt-BR" sz="2400" b="1" dirty="0" smtClean="0"/>
              <a:t>: bainha do reto e canal inguinal;</a:t>
            </a:r>
          </a:p>
          <a:p>
            <a:pPr algn="ctr">
              <a:buNone/>
            </a:pPr>
            <a:endParaRPr lang="pt-BR" sz="2400" b="1" dirty="0" smtClean="0"/>
          </a:p>
          <a:p>
            <a:pPr algn="ctr"/>
            <a:r>
              <a:rPr lang="pt-BR" sz="2400" b="1" dirty="0" smtClean="0"/>
              <a:t>Parede posterior do abdome.</a:t>
            </a:r>
            <a:endParaRPr lang="pt-BR" sz="2400" b="1" dirty="0"/>
          </a:p>
        </p:txBody>
      </p:sp>
      <p:pic>
        <p:nvPicPr>
          <p:cNvPr id="1026" name="Picture 2" descr="G:\ABD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26014"/>
            <a:ext cx="4788024" cy="35910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REFERÊNCIAS BIBLIOGRÁFICAS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628775"/>
            <a:ext cx="8816975" cy="5354638"/>
          </a:xfrm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</a:pPr>
            <a:r>
              <a:rPr lang="pt-BR" altLang="pt-BR" sz="1800" b="1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Aumüller, G. </a:t>
            </a:r>
            <a:r>
              <a:rPr lang="pt-BR" altLang="pt-BR" sz="1800" b="1" smtClean="0">
                <a:latin typeface="Arial" charset="0"/>
                <a:ea typeface="ＭＳ Ｐゴシック" pitchFamily="34" charset="-128"/>
                <a:cs typeface="Arial" charset="0"/>
              </a:rPr>
              <a:t>Anatomia. 1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ª ed, Rio de Janeiro: Guanabara Koogan S.A., 2009.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smtClean="0">
              <a:solidFill>
                <a:srgbClr val="0070C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Drake, 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R.L., Vogl, W., Mitchell, A.W.M. Gray</a:t>
            </a:r>
            <a:r>
              <a:rPr lang="he-IL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</a:rPr>
              <a:t>׳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s. Anatomia para estudantes.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1ª ed. Rio de Janeiro: Elsevier Editora Ltda, 2005.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he-IL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Gardner,</a:t>
            </a:r>
            <a:r>
              <a:rPr lang="pt-BR" altLang="pt-BR" sz="1800" b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Gray e O</a:t>
            </a:r>
            <a:r>
              <a:rPr lang="he-IL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</a:rPr>
              <a:t>׳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Rahilly. Anatomia.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4ª ed, Rio de Janeiro: Guanabara Koogan S.A., 1978.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smtClean="0">
                <a:solidFill>
                  <a:schemeClr val="accent1"/>
                </a:solidFill>
                <a:latin typeface="Arial" charset="0"/>
                <a:ea typeface="ＭＳ Ｐゴシック" pitchFamily="34" charset="-128"/>
                <a:cs typeface="Arial" charset="0"/>
              </a:rPr>
              <a:t>Gray</a:t>
            </a:r>
            <a:r>
              <a:rPr lang="he-IL" altLang="pt-BR" sz="1800" b="1" smtClean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׳</a:t>
            </a:r>
            <a:r>
              <a:rPr lang="pt-BR" altLang="pt-BR" sz="1800" b="1" smtClean="0">
                <a:solidFill>
                  <a:schemeClr val="accent1"/>
                </a:solidFill>
                <a:latin typeface="Arial" charset="0"/>
                <a:ea typeface="ＭＳ Ｐゴシック" pitchFamily="34" charset="-128"/>
                <a:cs typeface="Arial" charset="0"/>
              </a:rPr>
              <a:t>s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. Anatomia. A base anatômica da prática clínica. 40ª ed. Rio de Janeiro: Elsevier Editora Ltda, 2010.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Moore, 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K.L.; Dalley, A.F. Anatomia orientada para a clínica.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6ª ed, Rio de Janeiro: Guanabara Koogan S.A., 2011.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smtClean="0">
                <a:solidFill>
                  <a:schemeClr val="accent1"/>
                </a:solidFill>
                <a:latin typeface="Arial" charset="0"/>
                <a:ea typeface="ＭＳ Ｐゴシック" pitchFamily="34" charset="-128"/>
                <a:cs typeface="Arial" charset="0"/>
              </a:rPr>
              <a:t>Snell, R.S</a:t>
            </a:r>
            <a:r>
              <a:rPr lang="pt-BR" altLang="pt-BR" sz="1800" b="1" smtClean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. Anatomia clínica para estudantes de medicina. 5ª ed, Rio de Janeiro: Guanabara Koogan S.A., 1999.</a:t>
            </a:r>
          </a:p>
          <a:p>
            <a:pPr marL="0" indent="0" algn="ctr">
              <a:spcBef>
                <a:spcPct val="0"/>
              </a:spcBef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smtClean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t-BR" altLang="pt-BR" sz="1800" smtClean="0"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TABDOM12p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980728"/>
            <a:ext cx="5580112" cy="513502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1026" descr="ANATABDOM22p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726064"/>
            <a:ext cx="5940152" cy="589753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10" descr="show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00108"/>
            <a:ext cx="5723400" cy="407117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51520" y="4797152"/>
            <a:ext cx="576064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PAREDE </a:t>
            </a:r>
            <a:r>
              <a:rPr lang="pt-BR" b="1" dirty="0" smtClean="0"/>
              <a:t>ÂNTERO-LATERAL </a:t>
            </a:r>
            <a:r>
              <a:rPr lang="pt-BR" b="1" dirty="0" smtClean="0"/>
              <a:t>E </a:t>
            </a:r>
            <a:r>
              <a:rPr lang="pt-BR" b="1" dirty="0" smtClean="0"/>
              <a:t>POSTERIOR DO ABDOME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588224" y="5807005"/>
            <a:ext cx="2232248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/>
                </a:solidFill>
              </a:rPr>
              <a:t>Diafragma pélvico: </a:t>
            </a:r>
            <a:r>
              <a:rPr lang="pt-BR" b="1" dirty="0" smtClean="0"/>
              <a:t>m. levantador do ânus e m. </a:t>
            </a:r>
            <a:r>
              <a:rPr lang="pt-BR" b="1" dirty="0" err="1" smtClean="0"/>
              <a:t>coccígeo</a:t>
            </a:r>
            <a:endParaRPr lang="pt-B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539750" y="439738"/>
            <a:ext cx="3559175" cy="5976937"/>
            <a:chOff x="2813025" y="439738"/>
            <a:chExt cx="3559175" cy="5976937"/>
          </a:xfrm>
        </p:grpSpPr>
        <p:pic>
          <p:nvPicPr>
            <p:cNvPr id="11268" name="Picture 2" descr="ANATABDOM01super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13025" y="439738"/>
              <a:ext cx="3559175" cy="597693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1269" name="Line 3"/>
            <p:cNvSpPr>
              <a:spLocks noChangeShapeType="1"/>
            </p:cNvSpPr>
            <p:nvPr/>
          </p:nvSpPr>
          <p:spPr bwMode="auto">
            <a:xfrm>
              <a:off x="3997325" y="533400"/>
              <a:ext cx="0" cy="47942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0" name="Line 4"/>
            <p:cNvSpPr>
              <a:spLocks noChangeShapeType="1"/>
            </p:cNvSpPr>
            <p:nvPr/>
          </p:nvSpPr>
          <p:spPr bwMode="auto">
            <a:xfrm>
              <a:off x="5216525" y="533400"/>
              <a:ext cx="0" cy="47942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1" name="Line 5"/>
            <p:cNvSpPr>
              <a:spLocks noChangeShapeType="1"/>
            </p:cNvSpPr>
            <p:nvPr/>
          </p:nvSpPr>
          <p:spPr bwMode="auto">
            <a:xfrm>
              <a:off x="2895600" y="4665663"/>
              <a:ext cx="3352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2" name="Line 6"/>
            <p:cNvSpPr>
              <a:spLocks noChangeShapeType="1"/>
            </p:cNvSpPr>
            <p:nvPr/>
          </p:nvSpPr>
          <p:spPr bwMode="auto">
            <a:xfrm>
              <a:off x="2820988" y="3768725"/>
              <a:ext cx="3509962" cy="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3" name="Text Box 7"/>
            <p:cNvSpPr txBox="1">
              <a:spLocks noChangeArrowheads="1"/>
            </p:cNvSpPr>
            <p:nvPr/>
          </p:nvSpPr>
          <p:spPr bwMode="auto">
            <a:xfrm>
              <a:off x="4419600" y="3200400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1274" name="Text Box 8"/>
            <p:cNvSpPr txBox="1">
              <a:spLocks noChangeArrowheads="1"/>
            </p:cNvSpPr>
            <p:nvPr/>
          </p:nvSpPr>
          <p:spPr bwMode="auto">
            <a:xfrm>
              <a:off x="4432300" y="3986213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1275" name="Text Box 9"/>
            <p:cNvSpPr txBox="1">
              <a:spLocks noChangeArrowheads="1"/>
            </p:cNvSpPr>
            <p:nvPr/>
          </p:nvSpPr>
          <p:spPr bwMode="auto">
            <a:xfrm>
              <a:off x="4448175" y="4859338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11276" name="Text Box 10"/>
            <p:cNvSpPr txBox="1">
              <a:spLocks noChangeArrowheads="1"/>
            </p:cNvSpPr>
            <p:nvPr/>
          </p:nvSpPr>
          <p:spPr bwMode="auto">
            <a:xfrm>
              <a:off x="3505200" y="3252788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11277" name="Text Box 11"/>
            <p:cNvSpPr txBox="1">
              <a:spLocks noChangeArrowheads="1"/>
            </p:cNvSpPr>
            <p:nvPr/>
          </p:nvSpPr>
          <p:spPr bwMode="auto">
            <a:xfrm>
              <a:off x="5332413" y="3252788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11278" name="Text Box 12"/>
            <p:cNvSpPr txBox="1">
              <a:spLocks noChangeArrowheads="1"/>
            </p:cNvSpPr>
            <p:nvPr/>
          </p:nvSpPr>
          <p:spPr bwMode="auto">
            <a:xfrm>
              <a:off x="3522663" y="3997325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11279" name="Text Box 13"/>
            <p:cNvSpPr txBox="1">
              <a:spLocks noChangeArrowheads="1"/>
            </p:cNvSpPr>
            <p:nvPr/>
          </p:nvSpPr>
          <p:spPr bwMode="auto">
            <a:xfrm>
              <a:off x="5334000" y="3997325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11280" name="Text Box 14"/>
            <p:cNvSpPr txBox="1">
              <a:spLocks noChangeArrowheads="1"/>
            </p:cNvSpPr>
            <p:nvPr/>
          </p:nvSpPr>
          <p:spPr bwMode="auto">
            <a:xfrm>
              <a:off x="3651250" y="4648200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6</a:t>
              </a:r>
            </a:p>
          </p:txBody>
        </p:sp>
        <p:sp>
          <p:nvSpPr>
            <p:cNvPr id="11281" name="Text Box 15"/>
            <p:cNvSpPr txBox="1">
              <a:spLocks noChangeArrowheads="1"/>
            </p:cNvSpPr>
            <p:nvPr/>
          </p:nvSpPr>
          <p:spPr bwMode="auto">
            <a:xfrm>
              <a:off x="5227638" y="4630738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6</a:t>
              </a:r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356100" y="2133600"/>
            <a:ext cx="4248150" cy="2185988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1 -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sym typeface="Symbol" pitchFamily="18" charset="2"/>
              </a:rPr>
              <a:t>REG.  EPIGÁSTRICA</a:t>
            </a:r>
            <a:endParaRPr lang="pt-BR" sz="1600" b="1" i="1" dirty="0">
              <a:solidFill>
                <a:srgbClr val="FF000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</a:endParaRPr>
          </a:p>
          <a:p>
            <a:pPr algn="r">
              <a:spcBef>
                <a:spcPct val="50000"/>
              </a:spcBef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REG.  UMBILICAL</a:t>
            </a:r>
          </a:p>
          <a:p>
            <a:pPr algn="r">
              <a:spcBef>
                <a:spcPct val="50000"/>
              </a:spcBef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3 -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sym typeface="Symbol" pitchFamily="18" charset="2"/>
              </a:rPr>
              <a:t>REG.  HIPOGÁSTRICA</a:t>
            </a:r>
          </a:p>
          <a:p>
            <a:pPr marL="373063" indent="-373063" algn="r">
              <a:spcBef>
                <a:spcPct val="50000"/>
              </a:spcBef>
              <a:buFont typeface="Symbol" pitchFamily="18" charset="2"/>
              <a:buNone/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4 -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HIPOCÔNDRIOS  (dir./esq.)</a:t>
            </a:r>
          </a:p>
          <a:p>
            <a:pPr marL="373063" indent="-373063" algn="r">
              <a:spcBef>
                <a:spcPct val="50000"/>
              </a:spcBef>
              <a:buFont typeface="Symbol" pitchFamily="18" charset="2"/>
              <a:buNone/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5 -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sym typeface="Symbol" pitchFamily="18" charset="2"/>
              </a:rPr>
              <a:t>FLANCOS   (dir./esq.) (lombar)</a:t>
            </a:r>
          </a:p>
          <a:p>
            <a:pPr marL="373063" indent="-373063" algn="r">
              <a:spcBef>
                <a:spcPct val="50000"/>
              </a:spcBef>
              <a:buFont typeface="Symbol" pitchFamily="18" charset="2"/>
              <a:buNone/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6 -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sym typeface="Symbol" pitchFamily="18" charset="2"/>
              </a:rPr>
              <a:t>FOSSAS  ILÍACAS  (dir./esq.) (inguinal)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383935" y="908720"/>
            <a:ext cx="4292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i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REGIÕES  DA  PAREDE  ABDOMINAL</a:t>
            </a:r>
          </a:p>
        </p:txBody>
      </p:sp>
      <p:pic>
        <p:nvPicPr>
          <p:cNvPr id="27650" name="Picture 2" descr="Resultado de imagem para imagem de hernia inguinal na pare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357166"/>
            <a:ext cx="6000792" cy="61436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7656" name="Picture 8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5357811" cy="35718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7658" name="Picture 10" descr="Resultado de imagem para ausculta da parede abdomi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32656"/>
            <a:ext cx="6577063" cy="3705230"/>
          </a:xfrm>
          <a:prstGeom prst="rect">
            <a:avLst/>
          </a:prstGeom>
          <a:noFill/>
        </p:spPr>
      </p:pic>
      <p:pic>
        <p:nvPicPr>
          <p:cNvPr id="26" name="Picture 4" descr="Resultado de imagem para palpaçao de visceras abdomina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3358752"/>
            <a:ext cx="5082287" cy="3261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8" name="Picture 6" descr="Resultado de imagem para percussão da parede abdomin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6533" y="0"/>
            <a:ext cx="3907467" cy="43481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ANATAbdomeParedCamad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5314950" cy="3959225"/>
          </a:xfrm>
          <a:prstGeom prst="rect">
            <a:avLst/>
          </a:prstGeom>
          <a:noFill/>
          <a:ln w="38100">
            <a:solidFill>
              <a:srgbClr val="CCFF66"/>
            </a:solidFill>
            <a:miter lim="800000"/>
            <a:headEnd/>
            <a:tailEnd/>
          </a:ln>
        </p:spPr>
      </p:pic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867400" y="1619250"/>
            <a:ext cx="609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>
            <a:off x="5791200" y="2800350"/>
            <a:ext cx="1295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5867400" y="1981200"/>
            <a:ext cx="609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3318" name="Line 7"/>
          <p:cNvSpPr>
            <a:spLocks noChangeShapeType="1"/>
          </p:cNvSpPr>
          <p:nvPr/>
        </p:nvSpPr>
        <p:spPr bwMode="auto">
          <a:xfrm>
            <a:off x="5867400" y="2686050"/>
            <a:ext cx="609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6534150" y="1447800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epiderme + derme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6534150" y="1771650"/>
            <a:ext cx="2286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camada </a:t>
            </a: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areolar (</a:t>
            </a:r>
            <a:r>
              <a:rPr lang="pt-BR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Camper</a:t>
            </a: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7105650" y="2686050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Camada </a:t>
            </a: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lamelar (Scarpa) 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6526213" y="2370138"/>
            <a:ext cx="2438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err="1">
                <a:solidFill>
                  <a:srgbClr val="FF0000"/>
                </a:solidFill>
                <a:latin typeface="Arial" charset="0"/>
              </a:rPr>
              <a:t>fáscia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t-BR" sz="1600" b="1" dirty="0" err="1">
                <a:solidFill>
                  <a:srgbClr val="FF0000"/>
                </a:solidFill>
                <a:latin typeface="Arial" charset="0"/>
              </a:rPr>
              <a:t>superficialis</a:t>
            </a:r>
            <a:endParaRPr lang="pt-BR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6462713" y="316388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m.  oblíquo externo</a:t>
            </a:r>
          </a:p>
        </p:txBody>
      </p:sp>
      <p:sp>
        <p:nvSpPr>
          <p:cNvPr id="13324" name="Line 13"/>
          <p:cNvSpPr>
            <a:spLocks noChangeShapeType="1"/>
          </p:cNvSpPr>
          <p:nvPr/>
        </p:nvSpPr>
        <p:spPr bwMode="auto">
          <a:xfrm>
            <a:off x="5867400" y="3200400"/>
            <a:ext cx="6334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534150" y="3668713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m. oblíquo interno</a:t>
            </a:r>
          </a:p>
        </p:txBody>
      </p:sp>
      <p:sp>
        <p:nvSpPr>
          <p:cNvPr id="13326" name="Line 16"/>
          <p:cNvSpPr>
            <a:spLocks noChangeShapeType="1"/>
          </p:cNvSpPr>
          <p:nvPr/>
        </p:nvSpPr>
        <p:spPr bwMode="auto">
          <a:xfrm>
            <a:off x="5862638" y="3790950"/>
            <a:ext cx="6334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3327" name="Line 18"/>
          <p:cNvSpPr>
            <a:spLocks noChangeShapeType="1"/>
          </p:cNvSpPr>
          <p:nvPr/>
        </p:nvSpPr>
        <p:spPr bwMode="auto">
          <a:xfrm>
            <a:off x="5862638" y="4343400"/>
            <a:ext cx="6334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6515100" y="4171950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m.  transverso</a:t>
            </a:r>
          </a:p>
        </p:txBody>
      </p:sp>
      <p:sp>
        <p:nvSpPr>
          <p:cNvPr id="13329" name="Line 20"/>
          <p:cNvSpPr>
            <a:spLocks noChangeShapeType="1"/>
          </p:cNvSpPr>
          <p:nvPr/>
        </p:nvSpPr>
        <p:spPr bwMode="auto">
          <a:xfrm>
            <a:off x="5848350" y="4819650"/>
            <a:ext cx="6334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6515100" y="4610100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fáscia  </a:t>
            </a:r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transversal</a:t>
            </a:r>
            <a:endParaRPr lang="pt-BR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13331" name="Line 22"/>
          <p:cNvSpPr>
            <a:spLocks noChangeShapeType="1"/>
          </p:cNvSpPr>
          <p:nvPr/>
        </p:nvSpPr>
        <p:spPr bwMode="auto">
          <a:xfrm>
            <a:off x="5715000" y="5029200"/>
            <a:ext cx="6334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6343650" y="4857750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gordura pré-peritoneal</a:t>
            </a:r>
          </a:p>
        </p:txBody>
      </p: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6724650" y="5086350"/>
            <a:ext cx="201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00B050"/>
                </a:solidFill>
                <a:latin typeface="Arial" charset="0"/>
              </a:rPr>
              <a:t>peritônio parietal</a:t>
            </a:r>
          </a:p>
        </p:txBody>
      </p:sp>
      <p:sp>
        <p:nvSpPr>
          <p:cNvPr id="13334" name="Line 25"/>
          <p:cNvSpPr>
            <a:spLocks noChangeShapeType="1"/>
          </p:cNvSpPr>
          <p:nvPr/>
        </p:nvSpPr>
        <p:spPr bwMode="auto">
          <a:xfrm>
            <a:off x="5867400" y="5200650"/>
            <a:ext cx="8493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24" name="Picture 2" descr="http://s3.amazonaws.com/magoo/ABAAAAYhoAB-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8540"/>
            <a:ext cx="3600400" cy="4328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5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66" y="116632"/>
            <a:ext cx="3976570" cy="259201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6" name="CaixaDeTexto 25"/>
          <p:cNvSpPr txBox="1"/>
          <p:nvPr/>
        </p:nvSpPr>
        <p:spPr>
          <a:xfrm>
            <a:off x="4355976" y="692696"/>
            <a:ext cx="381642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1. PAREDE ÂNTERO-LATERAL</a:t>
            </a:r>
            <a:endParaRPr lang="pt-BR" sz="2400" b="1" dirty="0"/>
          </a:p>
        </p:txBody>
      </p:sp>
      <p:pic>
        <p:nvPicPr>
          <p:cNvPr id="27" name="Picture 10" descr="show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509120"/>
            <a:ext cx="3204136" cy="227917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0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0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4" grpId="0" autoUpdateAnimBg="0"/>
      <p:bldP spid="80905" grpId="0" autoUpdateAnimBg="0"/>
      <p:bldP spid="80906" grpId="0" autoUpdateAnimBg="0"/>
      <p:bldP spid="80907" grpId="0" autoUpdateAnimBg="0"/>
      <p:bldP spid="80908" grpId="0" autoUpdateAnimBg="0"/>
      <p:bldP spid="80911" grpId="0" autoUpdateAnimBg="0"/>
      <p:bldP spid="80915" grpId="0" autoUpdateAnimBg="0"/>
      <p:bldP spid="80917" grpId="0" autoUpdateAnimBg="0"/>
      <p:bldP spid="80919" grpId="0" autoUpdateAnimBg="0"/>
      <p:bldP spid="8092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899592" y="908720"/>
            <a:ext cx="7239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MÚSCULOS  DA  PAREDE  </a:t>
            </a:r>
            <a:r>
              <a:rPr lang="pt-BR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ÂNTERO-LATERAL  </a:t>
            </a:r>
            <a:r>
              <a:rPr lang="pt-BR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DO  ABDOME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76375" y="2274888"/>
            <a:ext cx="3382963" cy="3477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80000"/>
              </a:lnSpc>
              <a:spcBef>
                <a:spcPct val="50000"/>
              </a:spcBef>
              <a:buFontTx/>
              <a:buAutoNum type="alphaUcPeriod" startAt="13"/>
            </a:pP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Oblíquo externo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457200" indent="-457200">
              <a:lnSpc>
                <a:spcPct val="180000"/>
              </a:lnSpc>
              <a:spcBef>
                <a:spcPct val="50000"/>
              </a:spcBef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M. </a:t>
            </a: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Oblíquo interno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457200" indent="-457200">
              <a:lnSpc>
                <a:spcPct val="180000"/>
              </a:lnSpc>
              <a:spcBef>
                <a:spcPct val="50000"/>
              </a:spcBef>
              <a:buFontTx/>
              <a:buAutoNum type="alphaUcPeriod" startAt="13"/>
            </a:pP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Transverso</a:t>
            </a:r>
          </a:p>
          <a:p>
            <a:pPr marL="457200" indent="-457200">
              <a:lnSpc>
                <a:spcPct val="180000"/>
              </a:lnSpc>
              <a:spcBef>
                <a:spcPct val="50000"/>
              </a:spcBef>
            </a:pP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M. Reto abdominal</a:t>
            </a:r>
          </a:p>
          <a:p>
            <a:pPr marL="457200" indent="-457200">
              <a:lnSpc>
                <a:spcPct val="180000"/>
              </a:lnSpc>
              <a:spcBef>
                <a:spcPct val="50000"/>
              </a:spcBef>
              <a:buFontTx/>
              <a:buAutoNum type="alphaUcPeriod" startAt="13"/>
            </a:pP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Piramidal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5364163" y="3500438"/>
            <a:ext cx="3146425" cy="8239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pt-BR" sz="1800" b="1" dirty="0">
                <a:solidFill>
                  <a:srgbClr val="FF0000"/>
                </a:solidFill>
                <a:latin typeface="Arial" charset="0"/>
              </a:rPr>
              <a:t>Compressão/ suporte</a:t>
            </a:r>
          </a:p>
          <a:p>
            <a:pPr algn="ctr">
              <a:lnSpc>
                <a:spcPct val="140000"/>
              </a:lnSpc>
            </a:pPr>
            <a:r>
              <a:rPr lang="pt-BR" sz="1800" b="1" dirty="0">
                <a:solidFill>
                  <a:srgbClr val="FF0000"/>
                </a:solidFill>
                <a:latin typeface="Arial" charset="0"/>
              </a:rPr>
              <a:t>Rotação e flexão do tronco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print"/>
          <a:srcRect l="3922" t="5096" r="27451" b="12302"/>
          <a:stretch>
            <a:fillRect/>
          </a:stretch>
        </p:blipFill>
        <p:spPr bwMode="auto">
          <a:xfrm>
            <a:off x="683568" y="1027700"/>
            <a:ext cx="4319340" cy="513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411413" y="404813"/>
            <a:ext cx="4176712" cy="3381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MÚSCULOS DA PAREDE ABDOMINAL</a:t>
            </a:r>
          </a:p>
        </p:txBody>
      </p:sp>
      <p:pic>
        <p:nvPicPr>
          <p:cNvPr id="5" name="Picture 2" descr="Resultado de imagem para osso da pel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5256654" cy="34110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>
          <a:xfrm rot="10800000">
            <a:off x="4286248" y="2786058"/>
            <a:ext cx="1214446" cy="78581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5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51117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70" y="71414"/>
            <a:ext cx="578647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Resultado de imagem para musculo obliquo interno do abd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42852"/>
            <a:ext cx="3857652" cy="4432916"/>
          </a:xfrm>
          <a:prstGeom prst="rect">
            <a:avLst/>
          </a:prstGeom>
          <a:noFill/>
        </p:spPr>
      </p:pic>
      <p:pic>
        <p:nvPicPr>
          <p:cNvPr id="7" name="Picture 5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4532" y="104092"/>
            <a:ext cx="51895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Resultado de imagem para musculo obliquo interno do abd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3857652" cy="443291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028" name="Picture 4" descr="Resultado de imagem para fascia toracolomba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27146"/>
            <a:ext cx="3012493" cy="347426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-36512" y="476672"/>
            <a:ext cx="15841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M. Oblíquo Externo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524328" y="694437"/>
            <a:ext cx="15841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M. Oblíquo Interno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Resultado de imagem para musculo piramidal abdome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2204864"/>
            <a:ext cx="2359521" cy="4653136"/>
          </a:xfrm>
          <a:prstGeom prst="rect">
            <a:avLst/>
          </a:prstGeom>
          <a:noFill/>
        </p:spPr>
      </p:pic>
      <p:pic>
        <p:nvPicPr>
          <p:cNvPr id="14" name="Picture 4" descr="Imagem relacionada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67250" y="3495674"/>
            <a:ext cx="4476750" cy="3362326"/>
          </a:xfrm>
          <a:prstGeom prst="rect">
            <a:avLst/>
          </a:prstGeom>
          <a:noFill/>
        </p:spPr>
      </p:pic>
      <p:pic>
        <p:nvPicPr>
          <p:cNvPr id="15" name="Picture 2" descr="Resultado de imagem para osso da pelve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02498"/>
            <a:ext cx="4596760" cy="29828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7524328" y="692696"/>
            <a:ext cx="15841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M. Transverso do abdome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-36512" y="476672"/>
            <a:ext cx="15841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M. RETO DO ABDOME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4572000" y="5879013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M. </a:t>
            </a:r>
            <a:r>
              <a:rPr lang="pt-BR" smtClean="0"/>
              <a:t>PIRAMIDAL</a:t>
            </a:r>
            <a:endParaRPr lang="pt-BR" dirty="0"/>
          </a:p>
        </p:txBody>
      </p:sp>
      <p:cxnSp>
        <p:nvCxnSpPr>
          <p:cNvPr id="20" name="Conector de seta reta 19"/>
          <p:cNvCxnSpPr/>
          <p:nvPr/>
        </p:nvCxnSpPr>
        <p:spPr>
          <a:xfrm flipH="1" flipV="1">
            <a:off x="1259632" y="4797152"/>
            <a:ext cx="792088" cy="108012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 flipV="1">
            <a:off x="1403648" y="4437112"/>
            <a:ext cx="1152128" cy="151216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NATABDOMEcortepare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438150"/>
            <a:ext cx="7421562" cy="59451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2531" name="AutoShape 4" descr="http://year2.comyr.com/2_files/C2FF10.pn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2532" name="Picture 10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4792663"/>
            <a:ext cx="2678113" cy="1905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" name="Picture 5" descr="show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3" y="116632"/>
            <a:ext cx="4039111" cy="331236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5643570" y="500042"/>
            <a:ext cx="250033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BAINHA DO M. RETO DO ABDOME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932040" y="5589240"/>
            <a:ext cx="1296144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LINHA ARQUEADA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510</Words>
  <Application>Microsoft Office PowerPoint</Application>
  <PresentationFormat>Apresentação na tela (4:3)</PresentationFormat>
  <Paragraphs>107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 2. PAREDE POSTERIOR DO ABDOME </vt:lpstr>
      <vt:lpstr>Slide 11</vt:lpstr>
      <vt:lpstr>Slide 12</vt:lpstr>
      <vt:lpstr>Slide 13</vt:lpstr>
      <vt:lpstr>Slide 14</vt:lpstr>
      <vt:lpstr>Slide 15</vt:lpstr>
      <vt:lpstr>Canais inguinais: Nos homens: permitem a passagem do funículo espermático e testículo (pouco antes do nascimento).  Nas mulheres: do ligamento redondo do útero.</vt:lpstr>
      <vt:lpstr>Descida dos testículos e obliteração do processo vaginal</vt:lpstr>
      <vt:lpstr>Slide 18</vt:lpstr>
      <vt:lpstr>Slide 19</vt:lpstr>
      <vt:lpstr>Slide 20</vt:lpstr>
      <vt:lpstr>            RESUMO</vt:lpstr>
      <vt:lpstr>REFERÊNCIAS BIBLIOGRÁFICAS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tirapelli</dc:creator>
  <cp:lastModifiedBy>tirapelli</cp:lastModifiedBy>
  <cp:revision>5</cp:revision>
  <dcterms:created xsi:type="dcterms:W3CDTF">2019-06-02T17:32:59Z</dcterms:created>
  <dcterms:modified xsi:type="dcterms:W3CDTF">2019-06-02T18:33:44Z</dcterms:modified>
</cp:coreProperties>
</file>