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44" r:id="rId3"/>
    <p:sldId id="259" r:id="rId4"/>
    <p:sldId id="267" r:id="rId5"/>
    <p:sldId id="368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36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40" r:id="rId31"/>
    <p:sldId id="343" r:id="rId32"/>
    <p:sldId id="27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6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.png"/><Relationship Id="rId7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.png"/><Relationship Id="rId7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45.png"/><Relationship Id="rId10" Type="http://schemas.openxmlformats.org/officeDocument/2006/relationships/image" Target="../media/image61.png"/><Relationship Id="rId4" Type="http://schemas.openxmlformats.org/officeDocument/2006/relationships/image" Target="../media/image6.png"/><Relationship Id="rId9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.png"/><Relationship Id="rId7" Type="http://schemas.openxmlformats.org/officeDocument/2006/relationships/image" Target="../media/image58.png"/><Relationship Id="rId12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8.png"/><Relationship Id="rId5" Type="http://schemas.openxmlformats.org/officeDocument/2006/relationships/image" Target="../media/image45.png"/><Relationship Id="rId10" Type="http://schemas.openxmlformats.org/officeDocument/2006/relationships/image" Target="../media/image67.png"/><Relationship Id="rId4" Type="http://schemas.openxmlformats.org/officeDocument/2006/relationships/image" Target="../media/image6.png"/><Relationship Id="rId9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5.png"/><Relationship Id="rId7" Type="http://schemas.openxmlformats.org/officeDocument/2006/relationships/image" Target="../media/image58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70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74.png"/><Relationship Id="rId5" Type="http://schemas.openxmlformats.org/officeDocument/2006/relationships/image" Target="../media/image45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6.png"/><Relationship Id="rId7" Type="http://schemas.openxmlformats.org/officeDocument/2006/relationships/image" Target="../media/image9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Treliças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17"/>
            <a:ext cx="10515600" cy="42861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Ponte do Quebec (Canadá) – Vão livre de 549 m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ont de Québec (Quebec Bridge) - HistoricBridges.org">
            <a:extLst>
              <a:ext uri="{FF2B5EF4-FFF2-40B4-BE49-F238E27FC236}">
                <a16:creationId xmlns:a16="http://schemas.microsoft.com/office/drawing/2014/main" id="{9F6533EB-40B3-4D35-8044-ED0785A7F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23116"/>
            <a:ext cx="7620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16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Treliças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17"/>
            <a:ext cx="10515600" cy="42861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Ponte do rio Yangtzé </a:t>
            </a:r>
            <a:r>
              <a:rPr lang="pt-BR" sz="2200" dirty="0" err="1"/>
              <a:t>Dashengguan</a:t>
            </a:r>
            <a:r>
              <a:rPr lang="pt-BR" sz="2200" dirty="0"/>
              <a:t> – 1272 m de extensão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Nanjing Dashengguan Yangtze River Bridge-澳门太阳集团8722">
            <a:extLst>
              <a:ext uri="{FF2B5EF4-FFF2-40B4-BE49-F238E27FC236}">
                <a16:creationId xmlns:a16="http://schemas.microsoft.com/office/drawing/2014/main" id="{E8E7A2D7-9612-4C58-942F-2CFB33154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026" y="2097373"/>
            <a:ext cx="6241002" cy="362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91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Treliças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17"/>
            <a:ext cx="10515600" cy="42861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Torre Eiffel – 324 m de altura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AD020CFA-3F12-4DF4-8BEC-2C128867F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921" y="2156620"/>
            <a:ext cx="5142050" cy="356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06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4.4. Treliça plana simétrica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325"/>
            <a:ext cx="10515600" cy="42506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Sabendo que as barras </a:t>
            </a:r>
            <a:r>
              <a:rPr lang="pt-BR" sz="2200" i="1" dirty="0"/>
              <a:t>AC</a:t>
            </a:r>
            <a:r>
              <a:rPr lang="pt-BR" sz="2200" dirty="0"/>
              <a:t> e </a:t>
            </a:r>
            <a:r>
              <a:rPr lang="pt-BR" sz="2200" i="1" dirty="0"/>
              <a:t>BC</a:t>
            </a:r>
            <a:r>
              <a:rPr lang="pt-BR" sz="2200" dirty="0"/>
              <a:t> da treliça abaixo possuem área de 120 mm² e são feitas de aço (E = 200 GPa), determinar o deslocamento vertical do ponto </a:t>
            </a:r>
            <a:r>
              <a:rPr lang="pt-BR" sz="2200" i="1" dirty="0"/>
              <a:t>C</a:t>
            </a:r>
            <a:r>
              <a:rPr lang="pt-BR" sz="2200" dirty="0"/>
              <a:t>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096279C-3EF4-4727-AAB2-450FDDE05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150" y="2879510"/>
            <a:ext cx="52197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2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4.4. Treliça plana simétrica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325"/>
            <a:ext cx="10515600" cy="42506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1. Esforço normal nas hastes (Método dos Nós)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096279C-3EF4-4727-AAB2-450FDDE05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578" y="1500325"/>
            <a:ext cx="3603594" cy="1604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19E796F-04E9-411A-8B34-5905AD520BBA}"/>
                  </a:ext>
                </a:extLst>
              </p:cNvPr>
              <p:cNvSpPr txBox="1"/>
              <p:nvPr/>
            </p:nvSpPr>
            <p:spPr>
              <a:xfrm>
                <a:off x="1089238" y="3304269"/>
                <a:ext cx="5456068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h𝑜𝑟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35°=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35°⇒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19E796F-04E9-411A-8B34-5905AD520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304269"/>
                <a:ext cx="5456068" cy="763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5F05C90-0396-45FC-A119-0B7690EA24DA}"/>
                  </a:ext>
                </a:extLst>
              </p:cNvPr>
              <p:cNvSpPr txBox="1"/>
              <p:nvPr/>
            </p:nvSpPr>
            <p:spPr>
              <a:xfrm>
                <a:off x="1089238" y="4267649"/>
                <a:ext cx="6167340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𝑣𝑒𝑟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35°=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=13,076 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5F05C90-0396-45FC-A119-0B7690EA2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4267649"/>
                <a:ext cx="6167340" cy="763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F3A08ADA-703D-4481-B1A9-E7F129FB7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0855" y="3304269"/>
            <a:ext cx="2715040" cy="229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5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4.4. Treliça plana simétrica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324"/>
            <a:ext cx="10515600" cy="42506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Variação de comprimento (A = 120 mm²; E = 200 GPa)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096279C-3EF4-4727-AAB2-450FDDE05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206" y="2262176"/>
            <a:ext cx="3603594" cy="1604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5F05C90-0396-45FC-A119-0B7690EA24DA}"/>
                  </a:ext>
                </a:extLst>
              </p:cNvPr>
              <p:cNvSpPr txBox="1"/>
              <p:nvPr/>
            </p:nvSpPr>
            <p:spPr>
              <a:xfrm>
                <a:off x="8265594" y="4168535"/>
                <a:ext cx="25728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𝐴𝐶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=13,076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𝑘𝑁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5F05C90-0396-45FC-A119-0B7690EA2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594" y="4168535"/>
                <a:ext cx="257281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242F424-7DBB-48F4-988A-025D29664FA1}"/>
                  </a:ext>
                </a:extLst>
              </p:cNvPr>
              <p:cNvSpPr txBox="1"/>
              <p:nvPr/>
            </p:nvSpPr>
            <p:spPr>
              <a:xfrm>
                <a:off x="1089238" y="2883115"/>
                <a:ext cx="1206922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242F424-7DBB-48F4-988A-025D29664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883115"/>
                <a:ext cx="1206922" cy="666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D739A814-7AAE-498A-9C6B-916F67FDD298}"/>
                  </a:ext>
                </a:extLst>
              </p:cNvPr>
              <p:cNvSpPr txBox="1"/>
              <p:nvPr/>
            </p:nvSpPr>
            <p:spPr>
              <a:xfrm>
                <a:off x="1089238" y="3796413"/>
                <a:ext cx="5991640" cy="74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13,076 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𝑘𝑁</m:t>
                              </m:r>
                            </m:e>
                          </m:d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(2500 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𝑚𝑚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200 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𝐺𝑃𝑎</m:t>
                              </m:r>
                            </m:e>
                          </m:d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(120 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𝑚𝑚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²)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=1,362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D739A814-7AAE-498A-9C6B-916F67FDD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796413"/>
                <a:ext cx="5991640" cy="7442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61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4.4. Treliça plana simétrica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D95F4C0-E1BF-462A-95E1-BE246737E0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0324"/>
                <a:ext cx="10515600" cy="425060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200" dirty="0"/>
                  <a:t>3. Compatibilidade geométrica (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𝛥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pt-BR" sz="2200" dirty="0"/>
                  <a:t> x </a:t>
                </a:r>
                <a:r>
                  <a:rPr lang="el-GR" sz="2200" i="1" dirty="0"/>
                  <a:t>δ</a:t>
                </a:r>
                <a:r>
                  <a:rPr lang="pt-BR" sz="2200" dirty="0"/>
                  <a:t>)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D95F4C0-E1BF-462A-95E1-BE246737E0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0324"/>
                <a:ext cx="10515600" cy="4250607"/>
              </a:xfrm>
              <a:blipFill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5096279C-3EF4-4727-AAB2-450FDDE05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0206" y="2262176"/>
            <a:ext cx="3603594" cy="1604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57EAF66-C7B9-4DA4-AB2A-B8176691A5C4}"/>
                  </a:ext>
                </a:extLst>
              </p:cNvPr>
              <p:cNvSpPr txBox="1"/>
              <p:nvPr/>
            </p:nvSpPr>
            <p:spPr>
              <a:xfrm>
                <a:off x="8002924" y="4228438"/>
                <a:ext cx="309815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1,362 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57EAF66-C7B9-4DA4-AB2A-B8176691A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924" y="4228438"/>
                <a:ext cx="3098158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540A8857-F6EC-4BAF-BAD2-4E3CCF9B1D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001" y="2262176"/>
            <a:ext cx="3523402" cy="2658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8717023-76AA-491F-9BC1-B8EC4C9EA66F}"/>
                  </a:ext>
                </a:extLst>
              </p:cNvPr>
              <p:cNvSpPr txBox="1"/>
              <p:nvPr/>
            </p:nvSpPr>
            <p:spPr>
              <a:xfrm>
                <a:off x="2250564" y="5157621"/>
                <a:ext cx="236027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C8717023-76AA-491F-9BC1-B8EC4C9EA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64" y="5157621"/>
                <a:ext cx="2360276" cy="400110"/>
              </a:xfrm>
              <a:prstGeom prst="rect">
                <a:avLst/>
              </a:prstGeom>
              <a:blipFill>
                <a:blip r:embed="rId8"/>
                <a:stretch>
                  <a:fillRect r="-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5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4.4. Treliça plana simétrica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D95F4C0-E1BF-462A-95E1-BE246737E0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0324"/>
                <a:ext cx="10515600" cy="425060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200" dirty="0"/>
                  <a:t>3. Compatibilidade geométrica exata (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𝛥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pt-BR" sz="2200" dirty="0"/>
                  <a:t> x </a:t>
                </a:r>
                <a:r>
                  <a:rPr lang="el-GR" sz="2200" i="1" dirty="0"/>
                  <a:t>δ</a:t>
                </a:r>
                <a:r>
                  <a:rPr lang="pt-BR" sz="2200" dirty="0"/>
                  <a:t>)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D95F4C0-E1BF-462A-95E1-BE246737E0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0324"/>
                <a:ext cx="10515600" cy="4250607"/>
              </a:xfrm>
              <a:blipFill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DFE77236-61AA-4879-A632-9CB722F89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186075"/>
            <a:ext cx="4568619" cy="33612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849BBA3-2373-43D0-B25C-A1853A8CD75B}"/>
                  </a:ext>
                </a:extLst>
              </p:cNvPr>
              <p:cNvSpPr txBox="1"/>
              <p:nvPr/>
            </p:nvSpPr>
            <p:spPr>
              <a:xfrm>
                <a:off x="5623560" y="2186074"/>
                <a:ext cx="5730240" cy="427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2501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362</m:t>
                          </m:r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2500</m:t>
                          </m:r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−2.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.2500.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125°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849BBA3-2373-43D0-B25C-A1853A8CD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560" y="2186074"/>
                <a:ext cx="5730240" cy="427553"/>
              </a:xfrm>
              <a:prstGeom prst="rect">
                <a:avLst/>
              </a:prstGeom>
              <a:blipFill>
                <a:blip r:embed="rId6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8B0D5FA-91C6-45EC-9D43-8E825935A77D}"/>
                  </a:ext>
                </a:extLst>
              </p:cNvPr>
              <p:cNvSpPr txBox="1"/>
              <p:nvPr/>
            </p:nvSpPr>
            <p:spPr>
              <a:xfrm>
                <a:off x="7122584" y="2928731"/>
                <a:ext cx="273219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=−2870,26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8B0D5FA-91C6-45EC-9D43-8E825935A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584" y="2928731"/>
                <a:ext cx="2732192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9E34C98-EDBB-4CC9-9AC8-AE7C192142DD}"/>
                  </a:ext>
                </a:extLst>
              </p:cNvPr>
              <p:cNvSpPr txBox="1"/>
              <p:nvPr/>
            </p:nvSpPr>
            <p:spPr>
              <a:xfrm>
                <a:off x="7363460" y="3643945"/>
                <a:ext cx="22504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=2,373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9E34C98-EDBB-4CC9-9AC8-AE7C19214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460" y="3643945"/>
                <a:ext cx="2250440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AA2EF09-6560-4829-B30B-D1F5F52DBEB8}"/>
              </a:ext>
            </a:extLst>
          </p:cNvPr>
          <p:cNvSpPr/>
          <p:nvPr/>
        </p:nvSpPr>
        <p:spPr>
          <a:xfrm>
            <a:off x="7363460" y="3643945"/>
            <a:ext cx="2250440" cy="4001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83B0586A-81ED-4FB2-9FAF-8A6123C135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2186074"/>
            <a:ext cx="4568618" cy="33794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6E85C3A2-B5C3-47B7-91B3-9CF0C2E1BE7D}"/>
                  </a:ext>
                </a:extLst>
              </p:cNvPr>
              <p:cNvSpPr txBox="1"/>
              <p:nvPr/>
            </p:nvSpPr>
            <p:spPr>
              <a:xfrm>
                <a:off x="6501551" y="4856099"/>
                <a:ext cx="3974258" cy="709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2500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125°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2501,362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20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=54,94°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6E85C3A2-B5C3-47B7-91B3-9CF0C2E1B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551" y="4856099"/>
                <a:ext cx="3974258" cy="7093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26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9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4.4. Treliça plana simétrica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D95F4C0-E1BF-462A-95E1-BE246737E0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0324"/>
                <a:ext cx="10515600" cy="425060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200" dirty="0"/>
                  <a:t>3. Compatibilidade geométrica aproximada (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𝛥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pt-BR" sz="2200" dirty="0"/>
                  <a:t> x </a:t>
                </a:r>
                <a:r>
                  <a:rPr lang="el-GR" sz="2200" i="1" dirty="0"/>
                  <a:t>δ</a:t>
                </a:r>
                <a:r>
                  <a:rPr lang="pt-BR" sz="2200" dirty="0"/>
                  <a:t>)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D95F4C0-E1BF-462A-95E1-BE246737E0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0324"/>
                <a:ext cx="10515600" cy="4250607"/>
              </a:xfrm>
              <a:blipFill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4E8BE345-5675-4447-A3FD-1617723A0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2337123"/>
            <a:ext cx="4963160" cy="316889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218845F-8E8D-4399-BC86-AB83C124A6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238" y="2337123"/>
            <a:ext cx="4963160" cy="31688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57D95752-D18F-42AA-8C9D-3A89DBF09852}"/>
                  </a:ext>
                </a:extLst>
              </p:cNvPr>
              <p:cNvSpPr txBox="1"/>
              <p:nvPr/>
            </p:nvSpPr>
            <p:spPr>
              <a:xfrm>
                <a:off x="6338151" y="2337123"/>
                <a:ext cx="217818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55°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57D95752-D18F-42AA-8C9D-3A89DBF09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151" y="2337123"/>
                <a:ext cx="217818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D31C15EC-2A71-41E5-AC4F-380A0111B31D}"/>
                  </a:ext>
                </a:extLst>
              </p:cNvPr>
              <p:cNvSpPr txBox="1"/>
              <p:nvPr/>
            </p:nvSpPr>
            <p:spPr>
              <a:xfrm>
                <a:off x="7237073" y="3006353"/>
                <a:ext cx="3623099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1,362 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𝑚𝑚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55°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=2,375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D31C15EC-2A71-41E5-AC4F-380A0111B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073" y="3006353"/>
                <a:ext cx="3623099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CBDDAF5C-BFB6-4E28-A9BA-0FBAC3FBFBB3}"/>
                  </a:ext>
                </a:extLst>
              </p:cNvPr>
              <p:cNvSpPr txBox="1"/>
              <p:nvPr/>
            </p:nvSpPr>
            <p:spPr>
              <a:xfrm>
                <a:off x="8080279" y="4153967"/>
                <a:ext cx="277989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𝑒𝑥𝑎𝑡𝑜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=2,373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CBDDAF5C-BFB6-4E28-A9BA-0FBAC3FBF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279" y="4153967"/>
                <a:ext cx="2779893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53ED93E7-9266-4663-9395-E6238B7E477E}"/>
                  </a:ext>
                </a:extLst>
              </p:cNvPr>
              <p:cNvSpPr txBox="1"/>
              <p:nvPr/>
            </p:nvSpPr>
            <p:spPr>
              <a:xfrm>
                <a:off x="6706782" y="5105911"/>
                <a:ext cx="344927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pt-BR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𝟑𝟕𝟓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𝒑𝒂𝒓𝒂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𝒃𝒂𝒊𝒙𝒐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53ED93E7-9266-4663-9395-E6238B7E4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782" y="5105911"/>
                <a:ext cx="3449271" cy="400110"/>
              </a:xfrm>
              <a:prstGeom prst="rect">
                <a:avLst/>
              </a:prstGeom>
              <a:blipFill>
                <a:blip r:embed="rId10"/>
                <a:stretch>
                  <a:fillRect r="-177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31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4.5. Treliça plana não simétrica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800"/>
            <a:ext cx="5826760" cy="41761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A treliça da figura é formada por uma barra </a:t>
            </a:r>
            <a:r>
              <a:rPr lang="pt-BR" sz="2200" i="1" dirty="0"/>
              <a:t>AB</a:t>
            </a:r>
            <a:r>
              <a:rPr lang="pt-BR" sz="2200" dirty="0"/>
              <a:t> inclinada com área de 0,5 in² e uma barra </a:t>
            </a:r>
            <a:r>
              <a:rPr lang="pt-BR" sz="2200" i="1" dirty="0"/>
              <a:t>BC</a:t>
            </a:r>
            <a:r>
              <a:rPr lang="pt-BR" sz="2200" dirty="0"/>
              <a:t> horizontal com área de 0,75 in², ambas de aço (E = 29 x 10</a:t>
            </a:r>
            <a:r>
              <a:rPr lang="pt-BR" sz="2200" baseline="30000" dirty="0"/>
              <a:t>6</a:t>
            </a:r>
            <a:r>
              <a:rPr lang="pt-BR" sz="2200" dirty="0"/>
              <a:t> </a:t>
            </a:r>
            <a:r>
              <a:rPr lang="pt-BR" sz="2200" dirty="0" err="1"/>
              <a:t>psi</a:t>
            </a:r>
            <a:r>
              <a:rPr lang="pt-BR" sz="2200" dirty="0"/>
              <a:t>). Determinar os deslocamentos planos do ponto </a:t>
            </a:r>
            <a:r>
              <a:rPr lang="pt-BR" sz="2200" i="1" dirty="0"/>
              <a:t>B</a:t>
            </a:r>
            <a:r>
              <a:rPr lang="pt-BR" sz="2200" dirty="0"/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1 </a:t>
            </a:r>
            <a:r>
              <a:rPr lang="pt-BR" sz="2200" dirty="0" err="1"/>
              <a:t>ft</a:t>
            </a:r>
            <a:r>
              <a:rPr lang="pt-BR" sz="2200" dirty="0"/>
              <a:t> = 12 in.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156221B-3FC3-4C87-8E54-499071CC4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897" y="1574800"/>
            <a:ext cx="37242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0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passada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4. Barras sob carga 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4.1. Deslocamentos em sistemas isostáticos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4.2. Efeitos da Temperatura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4.3. Sistemas Hiperestáticos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056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4.5. Treliça plana não simétrica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6617"/>
            <a:ext cx="10515599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1. Esforço normal nas hastes (Método dos Nós)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156221B-3FC3-4C87-8E54-499071CC4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2288" y="1487318"/>
            <a:ext cx="3201510" cy="277573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7FC759B-1ADF-4FBA-8244-3820B8371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715" y="2155907"/>
            <a:ext cx="1955800" cy="23456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3726CB2-2F83-4F3F-9ACB-CF57A503D1DD}"/>
                  </a:ext>
                </a:extLst>
              </p:cNvPr>
              <p:cNvSpPr txBox="1"/>
              <p:nvPr/>
            </p:nvSpPr>
            <p:spPr>
              <a:xfrm>
                <a:off x="3322669" y="3332949"/>
                <a:ext cx="3492922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h𝑜𝑟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3726CB2-2F83-4F3F-9ACB-CF57A503D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669" y="3332949"/>
                <a:ext cx="3492922" cy="763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278C468-34F7-45C4-BA03-13B54509ECC6}"/>
                  </a:ext>
                </a:extLst>
              </p:cNvPr>
              <p:cNvSpPr txBox="1"/>
              <p:nvPr/>
            </p:nvSpPr>
            <p:spPr>
              <a:xfrm>
                <a:off x="3322669" y="4858236"/>
                <a:ext cx="3201510" cy="774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𝑣𝑒𝑟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=6000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278C468-34F7-45C4-BA03-13B54509E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669" y="4858236"/>
                <a:ext cx="3201510" cy="774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068A0AF-2CFF-4397-8D40-60F11569B6C4}"/>
                  </a:ext>
                </a:extLst>
              </p:cNvPr>
              <p:cNvSpPr txBox="1"/>
              <p:nvPr/>
            </p:nvSpPr>
            <p:spPr>
              <a:xfrm>
                <a:off x="6595299" y="5024343"/>
                <a:ext cx="20093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=10000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𝑙𝑏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068A0AF-2CFF-4397-8D40-60F11569B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299" y="5024343"/>
                <a:ext cx="200932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CDD394E-0AC0-463E-8D2D-B6330A229DCE}"/>
                  </a:ext>
                </a:extLst>
              </p:cNvPr>
              <p:cNvSpPr txBox="1"/>
              <p:nvPr/>
            </p:nvSpPr>
            <p:spPr>
              <a:xfrm>
                <a:off x="4731542" y="4158055"/>
                <a:ext cx="20840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=−8000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𝑙𝑏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CDD394E-0AC0-463E-8D2D-B6330A229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542" y="4158055"/>
                <a:ext cx="208404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93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4.5. Treliça plana não simétrica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318"/>
            <a:ext cx="10515599" cy="42636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Variação de comprimento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A</a:t>
            </a:r>
            <a:r>
              <a:rPr lang="pt-BR" sz="2000" baseline="-25000" dirty="0"/>
              <a:t>AB</a:t>
            </a:r>
            <a:r>
              <a:rPr lang="pt-BR" sz="2000" dirty="0"/>
              <a:t> = 0,5 in²; A</a:t>
            </a:r>
            <a:r>
              <a:rPr lang="pt-BR" sz="2000" baseline="-25000" dirty="0"/>
              <a:t>BC</a:t>
            </a:r>
            <a:r>
              <a:rPr lang="pt-BR" sz="2000" dirty="0"/>
              <a:t> = 0,75 in²; E = 29 x 10</a:t>
            </a:r>
            <a:r>
              <a:rPr lang="pt-BR" sz="2000" baseline="30000" dirty="0"/>
              <a:t>6</a:t>
            </a:r>
            <a:r>
              <a:rPr lang="pt-BR" sz="2000" dirty="0"/>
              <a:t> </a:t>
            </a:r>
            <a:r>
              <a:rPr lang="pt-BR" sz="2000" dirty="0" err="1"/>
              <a:t>psi</a:t>
            </a:r>
            <a:r>
              <a:rPr lang="pt-BR" sz="2000" dirty="0"/>
              <a:t>; 1 </a:t>
            </a:r>
            <a:r>
              <a:rPr lang="pt-BR" sz="2000" dirty="0" err="1"/>
              <a:t>ft</a:t>
            </a:r>
            <a:r>
              <a:rPr lang="pt-BR" sz="2000" dirty="0"/>
              <a:t> = 12 in.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156221B-3FC3-4C87-8E54-499071CC4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2288" y="1487318"/>
            <a:ext cx="3201510" cy="2775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354BD04-BEDF-42BC-AE3F-4786B76B065E}"/>
                  </a:ext>
                </a:extLst>
              </p:cNvPr>
              <p:cNvSpPr txBox="1"/>
              <p:nvPr/>
            </p:nvSpPr>
            <p:spPr>
              <a:xfrm>
                <a:off x="8830717" y="4551883"/>
                <a:ext cx="18446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=10000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𝑙𝑏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354BD04-BEDF-42BC-AE3F-4786B76B0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717" y="4551883"/>
                <a:ext cx="184465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87765CC-E710-4702-9A92-46F21C17DFDF}"/>
                  </a:ext>
                </a:extLst>
              </p:cNvPr>
              <p:cNvSpPr txBox="1"/>
              <p:nvPr/>
            </p:nvSpPr>
            <p:spPr>
              <a:xfrm>
                <a:off x="1089238" y="2848531"/>
                <a:ext cx="1206922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87765CC-E710-4702-9A92-46F21C17D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848531"/>
                <a:ext cx="1206922" cy="666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DE9884F-2364-4EA4-98FE-82EBB6C60696}"/>
                  </a:ext>
                </a:extLst>
              </p:cNvPr>
              <p:cNvSpPr txBox="1"/>
              <p:nvPr/>
            </p:nvSpPr>
            <p:spPr>
              <a:xfrm>
                <a:off x="1669001" y="3761157"/>
                <a:ext cx="4854362" cy="750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10000 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𝑙𝑏</m:t>
                              </m:r>
                            </m:e>
                          </m:d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(15.12 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29.10</m:t>
                              </m:r>
                              <m:r>
                                <a:rPr lang="pt-BR" sz="2000" b="0" i="1" baseline="30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𝑝𝑠𝑖</m:t>
                              </m:r>
                            </m:e>
                          </m:d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(0,5 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²)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=0,1241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DE9884F-2364-4EA4-98FE-82EBB6C60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761157"/>
                <a:ext cx="4854362" cy="7502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E7B9AA95-47C8-499D-AF85-9478379B1AFA}"/>
                  </a:ext>
                </a:extLst>
              </p:cNvPr>
              <p:cNvSpPr txBox="1"/>
              <p:nvPr/>
            </p:nvSpPr>
            <p:spPr>
              <a:xfrm>
                <a:off x="8830717" y="5090687"/>
                <a:ext cx="18446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=−8000 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𝑙𝑏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E7B9AA95-47C8-499D-AF85-9478379B1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717" y="5090687"/>
                <a:ext cx="184465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0CD4CBE-FB40-41D0-A9C7-30B70620FAAF}"/>
                  </a:ext>
                </a:extLst>
              </p:cNvPr>
              <p:cNvSpPr txBox="1"/>
              <p:nvPr/>
            </p:nvSpPr>
            <p:spPr>
              <a:xfrm>
                <a:off x="1669001" y="4736549"/>
                <a:ext cx="5230283" cy="750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−8000 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𝑙𝑏</m:t>
                              </m:r>
                            </m:e>
                          </m:d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(12.12 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29.10</m:t>
                              </m:r>
                              <m:r>
                                <a:rPr lang="pt-BR" sz="2000" b="0" i="1" baseline="30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𝑝𝑠𝑖</m:t>
                              </m:r>
                            </m:e>
                          </m:d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(0,75 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²)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=−0,05297 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0CD4CBE-FB40-41D0-A9C7-30B70620F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736549"/>
                <a:ext cx="5230283" cy="7502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28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4.5. Treliça plana não simétrica</a:t>
            </a:r>
            <a:endParaRPr lang="en-US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D95F4C0-E1BF-462A-95E1-BE246737E0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87318"/>
                <a:ext cx="10515599" cy="426361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200" dirty="0"/>
                  <a:t>3. Compatibilidade geométrica (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𝛥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pt-BR" sz="2200" dirty="0"/>
                  <a:t> x </a:t>
                </a:r>
                <a:r>
                  <a:rPr lang="el-GR" sz="2200" i="1" dirty="0"/>
                  <a:t>δ</a:t>
                </a:r>
                <a:r>
                  <a:rPr lang="pt-BR" sz="2200" dirty="0"/>
                  <a:t>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pt-BR" sz="2000" dirty="0"/>
                  <a:t>Apenas deslocamento vertical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D95F4C0-E1BF-462A-95E1-BE246737E0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87318"/>
                <a:ext cx="10515599" cy="4263614"/>
              </a:xfrm>
              <a:blipFill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156221B-3FC3-4C87-8E54-499071CC4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2288" y="1487318"/>
            <a:ext cx="3201510" cy="2775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DE9884F-2364-4EA4-98FE-82EBB6C60696}"/>
                  </a:ext>
                </a:extLst>
              </p:cNvPr>
              <p:cNvSpPr txBox="1"/>
              <p:nvPr/>
            </p:nvSpPr>
            <p:spPr>
              <a:xfrm>
                <a:off x="8685289" y="4508841"/>
                <a:ext cx="217488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=0,1241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𝑖𝑛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DE9884F-2364-4EA4-98FE-82EBB6C60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289" y="4508841"/>
                <a:ext cx="2174883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0CD4CBE-FB40-41D0-A9C7-30B70620FAAF}"/>
                  </a:ext>
                </a:extLst>
              </p:cNvPr>
              <p:cNvSpPr txBox="1"/>
              <p:nvPr/>
            </p:nvSpPr>
            <p:spPr>
              <a:xfrm>
                <a:off x="8492248" y="5090906"/>
                <a:ext cx="256096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−0,05297 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𝑖𝑛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0CD4CBE-FB40-41D0-A9C7-30B70620F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248" y="5090906"/>
                <a:ext cx="2560964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018E221-3695-493C-8342-15B757DF47EF}"/>
                  </a:ext>
                </a:extLst>
              </p:cNvPr>
              <p:cNvSpPr txBox="1"/>
              <p:nvPr/>
            </p:nvSpPr>
            <p:spPr>
              <a:xfrm>
                <a:off x="1089238" y="3028890"/>
                <a:ext cx="164315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l-G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018E221-3695-493C-8342-15B757DF4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028890"/>
                <a:ext cx="1643159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3C2602E-4C3D-427C-81E2-0ADECB36B807}"/>
                  </a:ext>
                </a:extLst>
              </p:cNvPr>
              <p:cNvSpPr txBox="1"/>
              <p:nvPr/>
            </p:nvSpPr>
            <p:spPr>
              <a:xfrm>
                <a:off x="1669001" y="3717832"/>
                <a:ext cx="1991360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𝑣𝑒𝑟𝑡</m:t>
                          </m:r>
                        </m:sup>
                      </m:sSubSup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3C2602E-4C3D-427C-81E2-0ADECB36B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717832"/>
                <a:ext cx="1991360" cy="6705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702BF40-CF4A-4475-AA35-5D05DF57A7B5}"/>
                  </a:ext>
                </a:extLst>
              </p:cNvPr>
              <p:cNvSpPr txBox="1"/>
              <p:nvPr/>
            </p:nvSpPr>
            <p:spPr>
              <a:xfrm>
                <a:off x="1669001" y="4750478"/>
                <a:ext cx="1991360" cy="402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𝑣𝑒𝑟𝑡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702BF40-CF4A-4475-AA35-5D05DF57A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750478"/>
                <a:ext cx="1991360" cy="402354"/>
              </a:xfrm>
              <a:prstGeom prst="rect">
                <a:avLst/>
              </a:prstGeom>
              <a:blipFill>
                <a:blip r:embed="rId1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25E170E-8BBA-42F6-8664-1C60DA8114A6}"/>
                  </a:ext>
                </a:extLst>
              </p:cNvPr>
              <p:cNvSpPr txBox="1"/>
              <p:nvPr/>
            </p:nvSpPr>
            <p:spPr>
              <a:xfrm>
                <a:off x="3966331" y="3717832"/>
                <a:ext cx="2221110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𝑣𝑒𝑟𝑡</m:t>
                          </m:r>
                        </m:sup>
                      </m:sSub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25E170E-8BBA-42F6-8664-1C60DA811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331" y="3717832"/>
                <a:ext cx="2221110" cy="6705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91FD083-966D-41CE-8D97-CA1F027E9CDC}"/>
                  </a:ext>
                </a:extLst>
              </p:cNvPr>
              <p:cNvSpPr txBox="1"/>
              <p:nvPr/>
            </p:nvSpPr>
            <p:spPr>
              <a:xfrm>
                <a:off x="3966331" y="4714451"/>
                <a:ext cx="1615441" cy="402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𝑣𝑒𝑟𝑡</m:t>
                          </m:r>
                        </m:sup>
                      </m:sSub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</a:rPr>
                        <m:t>∞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91FD083-966D-41CE-8D97-CA1F027E9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331" y="4714451"/>
                <a:ext cx="1615441" cy="402354"/>
              </a:xfrm>
              <a:prstGeom prst="rect">
                <a:avLst/>
              </a:prstGeom>
              <a:blipFill>
                <a:blip r:embed="rId1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21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15" grpId="0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4.5. Treliça plana não simétrica</a:t>
            </a:r>
            <a:endParaRPr lang="en-US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D95F4C0-E1BF-462A-95E1-BE246737E0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87318"/>
                <a:ext cx="10515599" cy="426361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200" dirty="0"/>
                  <a:t>3. Compatibilidade geométrica (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𝛥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pt-BR" sz="2200" dirty="0"/>
                  <a:t> x </a:t>
                </a:r>
                <a:r>
                  <a:rPr lang="el-GR" sz="2200" i="1" dirty="0"/>
                  <a:t>δ</a:t>
                </a:r>
                <a:r>
                  <a:rPr lang="pt-BR" sz="2200" dirty="0"/>
                  <a:t>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pt-BR" sz="2000" dirty="0"/>
                  <a:t>Apenas deslocamento horizontal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D95F4C0-E1BF-462A-95E1-BE246737E0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87318"/>
                <a:ext cx="10515599" cy="4263614"/>
              </a:xfrm>
              <a:blipFill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156221B-3FC3-4C87-8E54-499071CC4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2288" y="1487318"/>
            <a:ext cx="3201510" cy="2775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DE9884F-2364-4EA4-98FE-82EBB6C60696}"/>
                  </a:ext>
                </a:extLst>
              </p:cNvPr>
              <p:cNvSpPr txBox="1"/>
              <p:nvPr/>
            </p:nvSpPr>
            <p:spPr>
              <a:xfrm>
                <a:off x="8685289" y="4508841"/>
                <a:ext cx="217488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=0,1241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𝑖𝑛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DE9884F-2364-4EA4-98FE-82EBB6C60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289" y="4508841"/>
                <a:ext cx="2174883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0CD4CBE-FB40-41D0-A9C7-30B70620FAAF}"/>
                  </a:ext>
                </a:extLst>
              </p:cNvPr>
              <p:cNvSpPr txBox="1"/>
              <p:nvPr/>
            </p:nvSpPr>
            <p:spPr>
              <a:xfrm>
                <a:off x="8492248" y="5090906"/>
                <a:ext cx="256096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−0,05297 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𝑖𝑛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0CD4CBE-FB40-41D0-A9C7-30B70620F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248" y="5090906"/>
                <a:ext cx="2560964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018E221-3695-493C-8342-15B757DF47EF}"/>
                  </a:ext>
                </a:extLst>
              </p:cNvPr>
              <p:cNvSpPr txBox="1"/>
              <p:nvPr/>
            </p:nvSpPr>
            <p:spPr>
              <a:xfrm>
                <a:off x="1089238" y="2951768"/>
                <a:ext cx="164315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𝛥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</m:t>
                    </m:r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𝛿</m:t>
                    </m:r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pt-BR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cos</m:t>
                    </m:r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𝛼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018E221-3695-493C-8342-15B757DF4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951768"/>
                <a:ext cx="1643159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3C2602E-4C3D-427C-81E2-0ADECB36B807}"/>
                  </a:ext>
                </a:extLst>
              </p:cNvPr>
              <p:cNvSpPr txBox="1"/>
              <p:nvPr/>
            </p:nvSpPr>
            <p:spPr>
              <a:xfrm>
                <a:off x="1669001" y="3640710"/>
                <a:ext cx="1991360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h𝑜𝑟</m:t>
                          </m:r>
                        </m:sup>
                      </m:sSubSup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3C2602E-4C3D-427C-81E2-0ADECB36B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640710"/>
                <a:ext cx="1991360" cy="6705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702BF40-CF4A-4475-AA35-5D05DF57A7B5}"/>
                  </a:ext>
                </a:extLst>
              </p:cNvPr>
              <p:cNvSpPr txBox="1"/>
              <p:nvPr/>
            </p:nvSpPr>
            <p:spPr>
              <a:xfrm>
                <a:off x="1669001" y="4673356"/>
                <a:ext cx="1991360" cy="412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h𝑜𝑟</m:t>
                          </m:r>
                        </m:sup>
                      </m:sSubSup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702BF40-CF4A-4475-AA35-5D05DF57A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673356"/>
                <a:ext cx="1991360" cy="412485"/>
              </a:xfrm>
              <a:prstGeom prst="rect">
                <a:avLst/>
              </a:prstGeom>
              <a:blipFill>
                <a:blip r:embed="rId10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25E170E-8BBA-42F6-8664-1C60DA8114A6}"/>
                  </a:ext>
                </a:extLst>
              </p:cNvPr>
              <p:cNvSpPr txBox="1"/>
              <p:nvPr/>
            </p:nvSpPr>
            <p:spPr>
              <a:xfrm>
                <a:off x="3966330" y="3640710"/>
                <a:ext cx="3663830" cy="674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h𝑜𝑟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15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𝐴𝐵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=0,1551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𝑖𝑛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25E170E-8BBA-42F6-8664-1C60DA811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330" y="3640710"/>
                <a:ext cx="3663830" cy="6748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91FD083-966D-41CE-8D97-CA1F027E9CDC}"/>
                  </a:ext>
                </a:extLst>
              </p:cNvPr>
              <p:cNvSpPr txBox="1"/>
              <p:nvPr/>
            </p:nvSpPr>
            <p:spPr>
              <a:xfrm>
                <a:off x="3996509" y="4678421"/>
                <a:ext cx="2861492" cy="412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h𝑜𝑟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−0,05297 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91FD083-966D-41CE-8D97-CA1F027E9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509" y="4678421"/>
                <a:ext cx="2861492" cy="412485"/>
              </a:xfrm>
              <a:prstGeom prst="rect">
                <a:avLst/>
              </a:prstGeom>
              <a:blipFill>
                <a:blip r:embed="rId12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02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4.5. Treliça plana não simétrica</a:t>
            </a:r>
            <a:endParaRPr lang="en-US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D95F4C0-E1BF-462A-95E1-BE246737E0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87318"/>
                <a:ext cx="10515599" cy="426361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200" dirty="0"/>
                  <a:t>3. Compatibilidade geométrica (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𝛥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pt-BR" sz="2200" dirty="0"/>
                  <a:t> x </a:t>
                </a:r>
                <a:r>
                  <a:rPr lang="el-GR" sz="2200" i="1" dirty="0"/>
                  <a:t>δ</a:t>
                </a:r>
                <a:r>
                  <a:rPr lang="pt-BR" sz="2200" dirty="0"/>
                  <a:t>)</a:t>
                </a:r>
                <a:endParaRPr lang="pt-BR" sz="2000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ED95F4C0-E1BF-462A-95E1-BE246737E0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87318"/>
                <a:ext cx="10515599" cy="4263614"/>
              </a:xfrm>
              <a:blipFill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156221B-3FC3-4C87-8E54-499071CC4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2288" y="1487318"/>
            <a:ext cx="3201510" cy="2775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DE9884F-2364-4EA4-98FE-82EBB6C60696}"/>
                  </a:ext>
                </a:extLst>
              </p:cNvPr>
              <p:cNvSpPr txBox="1"/>
              <p:nvPr/>
            </p:nvSpPr>
            <p:spPr>
              <a:xfrm>
                <a:off x="8685289" y="4508841"/>
                <a:ext cx="217488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=0,1241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𝑖𝑛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DE9884F-2364-4EA4-98FE-82EBB6C60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289" y="4508841"/>
                <a:ext cx="2174883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0CD4CBE-FB40-41D0-A9C7-30B70620FAAF}"/>
                  </a:ext>
                </a:extLst>
              </p:cNvPr>
              <p:cNvSpPr txBox="1"/>
              <p:nvPr/>
            </p:nvSpPr>
            <p:spPr>
              <a:xfrm>
                <a:off x="8492248" y="5090906"/>
                <a:ext cx="256096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−0,05297 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𝑖𝑛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50CD4CBE-FB40-41D0-A9C7-30B70620F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248" y="5090906"/>
                <a:ext cx="2560964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018E221-3695-493C-8342-15B757DF47EF}"/>
                  </a:ext>
                </a:extLst>
              </p:cNvPr>
              <p:cNvSpPr txBox="1"/>
              <p:nvPr/>
            </p:nvSpPr>
            <p:spPr>
              <a:xfrm>
                <a:off x="838199" y="2370329"/>
                <a:ext cx="164315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𝛥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𝐿</m:t>
                    </m:r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𝛿</m:t>
                    </m:r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pt-BR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cos</m:t>
                    </m:r>
                    <m:r>
                      <a:rPr kumimoji="0" lang="el-G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𝛼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018E221-3695-493C-8342-15B757DF4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370329"/>
                <a:ext cx="1643159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439358FF-1F96-45AC-944E-B597F232295F}"/>
                  </a:ext>
                </a:extLst>
              </p:cNvPr>
              <p:cNvSpPr txBox="1"/>
              <p:nvPr/>
            </p:nvSpPr>
            <p:spPr>
              <a:xfrm>
                <a:off x="1089238" y="2955275"/>
                <a:ext cx="1991360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𝑣𝑒𝑟𝑡</m:t>
                          </m:r>
                        </m:sup>
                      </m:sSubSup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439358FF-1F96-45AC-944E-B597F2322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955275"/>
                <a:ext cx="1991360" cy="6705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A05CC595-C0C1-40DB-951B-40208EFD1C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8613" y="2560320"/>
            <a:ext cx="1604226" cy="17027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BCCA19E0-C2C6-4FEB-9BD3-504A840A5A1F}"/>
                  </a:ext>
                </a:extLst>
              </p:cNvPr>
              <p:cNvSpPr txBox="1"/>
              <p:nvPr/>
            </p:nvSpPr>
            <p:spPr>
              <a:xfrm>
                <a:off x="2975938" y="2942002"/>
                <a:ext cx="1230302" cy="697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h𝑜𝑟</m:t>
                          </m:r>
                        </m:sup>
                      </m:sSubSup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BCCA19E0-C2C6-4FEB-9BD3-504A840A5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938" y="2942002"/>
                <a:ext cx="1230302" cy="6970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7833C663-ADD7-4DA1-9C1A-2172421B7224}"/>
                  </a:ext>
                </a:extLst>
              </p:cNvPr>
              <p:cNvSpPr txBox="1"/>
              <p:nvPr/>
            </p:nvSpPr>
            <p:spPr>
              <a:xfrm>
                <a:off x="1089238" y="3987648"/>
                <a:ext cx="1886700" cy="402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𝑣𝑒𝑟𝑡</m:t>
                          </m:r>
                        </m:sup>
                      </m:sSubSup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7833C663-ADD7-4DA1-9C1A-2172421B7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987648"/>
                <a:ext cx="1886700" cy="402354"/>
              </a:xfrm>
              <a:prstGeom prst="rect">
                <a:avLst/>
              </a:prstGeom>
              <a:blipFill>
                <a:blip r:embed="rId1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64789870-A17F-4A32-8C45-DFA1A0EBB9E7}"/>
                  </a:ext>
                </a:extLst>
              </p:cNvPr>
              <p:cNvSpPr txBox="1"/>
              <p:nvPr/>
            </p:nvSpPr>
            <p:spPr>
              <a:xfrm>
                <a:off x="2917997" y="3964198"/>
                <a:ext cx="1121716" cy="412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h𝑜𝑟</m:t>
                          </m:r>
                        </m:sup>
                      </m:sSubSup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64789870-A17F-4A32-8C45-DFA1A0EBB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997" y="3964198"/>
                <a:ext cx="1121716" cy="412485"/>
              </a:xfrm>
              <a:prstGeom prst="rect">
                <a:avLst/>
              </a:prstGeom>
              <a:blipFill>
                <a:blip r:embed="rId13"/>
                <a:stretch>
                  <a:fillRect r="-2717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76996C4-AE7D-4775-9540-AA956538DD94}"/>
                  </a:ext>
                </a:extLst>
              </p:cNvPr>
              <p:cNvSpPr txBox="1"/>
              <p:nvPr/>
            </p:nvSpPr>
            <p:spPr>
              <a:xfrm>
                <a:off x="4206240" y="3102569"/>
                <a:ext cx="15202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=0,1241 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76996C4-AE7D-4775-9540-AA956538D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40" y="3102569"/>
                <a:ext cx="1520268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FFBB1EB8-B9FD-453A-9D2A-E2116E768E61}"/>
                  </a:ext>
                </a:extLst>
              </p:cNvPr>
              <p:cNvSpPr txBox="1"/>
              <p:nvPr/>
            </p:nvSpPr>
            <p:spPr>
              <a:xfrm>
                <a:off x="4008570" y="3956179"/>
                <a:ext cx="183737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=−0,05297 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FFBB1EB8-B9FD-453A-9D2A-E2116E768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570" y="3956179"/>
                <a:ext cx="1837376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8512699B-1FE4-4C04-9058-1875001C364E}"/>
                  </a:ext>
                </a:extLst>
              </p:cNvPr>
              <p:cNvSpPr txBox="1"/>
              <p:nvPr/>
            </p:nvSpPr>
            <p:spPr>
              <a:xfrm>
                <a:off x="1659778" y="4756839"/>
                <a:ext cx="3006010" cy="424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 </m:t>
                      </m:r>
                      <m:sSubSup>
                        <m:sSubSup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𝒉𝒐𝒓</m:t>
                          </m:r>
                        </m:sup>
                      </m:sSubSup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𝟎𝟓𝟐𝟗𝟕</m:t>
                      </m:r>
                      <m:r>
                        <a:rPr lang="pt-BR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pt-BR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8512699B-1FE4-4C04-9058-1875001C3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778" y="4756839"/>
                <a:ext cx="3006010" cy="424668"/>
              </a:xfrm>
              <a:prstGeom prst="rect">
                <a:avLst/>
              </a:prstGeom>
              <a:blipFill>
                <a:blip r:embed="rId16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566D92B6-7018-46F7-8B87-52624EB745A4}"/>
                  </a:ext>
                </a:extLst>
              </p:cNvPr>
              <p:cNvSpPr txBox="1"/>
              <p:nvPr/>
            </p:nvSpPr>
            <p:spPr>
              <a:xfrm>
                <a:off x="1669000" y="5369609"/>
                <a:ext cx="2734323" cy="407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 </m:t>
                      </m:r>
                      <m:sSubSup>
                        <m:sSubSup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𝒗𝒆𝒓𝒕</m:t>
                          </m:r>
                        </m:sup>
                      </m:sSubSup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𝟐𝟕𝟕𝟓</m:t>
                      </m:r>
                      <m:r>
                        <a:rPr lang="pt-BR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pt-BR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566D92B6-7018-46F7-8B87-52624EB74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5369609"/>
                <a:ext cx="2734323" cy="407291"/>
              </a:xfrm>
              <a:prstGeom prst="rect">
                <a:avLst/>
              </a:prstGeom>
              <a:blipFill>
                <a:blip r:embed="rId17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5EAEA164-2FEE-46C9-B3D6-C3F334B086C5}"/>
                  </a:ext>
                </a:extLst>
              </p:cNvPr>
              <p:cNvSpPr txBox="1"/>
              <p:nvPr/>
            </p:nvSpPr>
            <p:spPr>
              <a:xfrm>
                <a:off x="4563902" y="4769118"/>
                <a:ext cx="211163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𝒑𝒂𝒓𝒂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𝒅𝒊𝒓𝒆𝒊𝒕𝒂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5EAEA164-2FEE-46C9-B3D6-C3F334B08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02" y="4769118"/>
                <a:ext cx="2111636" cy="400110"/>
              </a:xfrm>
              <a:prstGeom prst="rect">
                <a:avLst/>
              </a:prstGeom>
              <a:blipFill>
                <a:blip r:embed="rId1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B07AED0A-AC29-43F8-9B62-CCF7DFC8E910}"/>
                  </a:ext>
                </a:extLst>
              </p:cNvPr>
              <p:cNvSpPr txBox="1"/>
              <p:nvPr/>
            </p:nvSpPr>
            <p:spPr>
              <a:xfrm>
                <a:off x="4256977" y="5336053"/>
                <a:ext cx="211163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𝒑𝒂𝒓𝒂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𝒃𝒂𝒊𝒙𝒐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B07AED0A-AC29-43F8-9B62-CCF7DFC8E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977" y="5336053"/>
                <a:ext cx="2111636" cy="400110"/>
              </a:xfrm>
              <a:prstGeom prst="rect">
                <a:avLst/>
              </a:prstGeom>
              <a:blipFill>
                <a:blip r:embed="rId19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99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Análise numérica (MEF)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17"/>
            <a:ext cx="10515600" cy="42861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Treliça espacial em dupla camada (128 barras e 41 nós)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2F28A650-9914-40F9-81E1-21A37109B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1591351"/>
            <a:ext cx="4159231" cy="41974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BB5A892-CF95-45EE-A68D-DBB2620CE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093" y="2046431"/>
            <a:ext cx="5297079" cy="328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2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Análise numérica (MEF)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17"/>
            <a:ext cx="10515600" cy="42861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Treliça espacial em dupla camada (128 barras e 41 nós)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D8F1E015-1D32-4B70-8A5A-C9C4AD2B4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1398771"/>
            <a:ext cx="8487052" cy="429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5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Análise numérica (MEF)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17"/>
            <a:ext cx="10515600" cy="42861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Treliça espacial em dupla camada (128 barras e 41 nós)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26F6F87-9E75-4C11-863B-2F2B05639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919" y="1356262"/>
            <a:ext cx="5740161" cy="442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7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4.2. Efeitos da Temperatura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Rigidez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Resistência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Ductilidade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Young&amp;#39;s Modulus of Aluminum vs Temperature | Download Scientific Diagram">
            <a:extLst>
              <a:ext uri="{FF2B5EF4-FFF2-40B4-BE49-F238E27FC236}">
                <a16:creationId xmlns:a16="http://schemas.microsoft.com/office/drawing/2014/main" id="{9A688069-D533-4663-9579-355B3128A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403" y="1633537"/>
            <a:ext cx="596265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074387B-7061-4A6B-BE47-70E533068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521" y="1880402"/>
            <a:ext cx="6858532" cy="334688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4FDD9EE-A6CA-414F-A610-E2F4811DAF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3402" y="2077466"/>
            <a:ext cx="3629797" cy="340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4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4.2. Efeitos da Temperatura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Variação de comprimento por deformação térmica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107BAAE2-48BC-407B-B988-034C67141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31906"/>
            <a:ext cx="3524250" cy="27146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2415C58-8C7A-46A9-B527-24BB1DCFD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410" y="4063278"/>
            <a:ext cx="1609725" cy="50482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FD0B9EB-E506-4791-94BB-612EE2C9D9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5294" y="4106140"/>
            <a:ext cx="11906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8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07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4. Barras sob carga 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4.1. Deslocamentos em sistemas isostáticos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4.2. Efeitos da Temperatura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4.3. Sistemas Hiperestáticos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LOM3081 – Introdução à Mecânica dos Sólidos – Prof. Dr. João Paulo Pascon</a:t>
            </a:r>
            <a:endParaRPr lang="en-US" sz="20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31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4.6. Variação de temperatura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629056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Determinar o deslocamento vertical do ponto C provocado por um aumento de temperatura de 30°C na haste vertical com área de 0,5 in² e feita de aço (E = 29 x 10</a:t>
            </a:r>
            <a:r>
              <a:rPr lang="pt-BR" sz="2200" baseline="30000" dirty="0"/>
              <a:t>6</a:t>
            </a:r>
            <a:r>
              <a:rPr lang="pt-BR" sz="2200" dirty="0"/>
              <a:t> </a:t>
            </a:r>
            <a:r>
              <a:rPr lang="pt-BR" sz="2200" dirty="0" err="1"/>
              <a:t>psi</a:t>
            </a:r>
            <a:r>
              <a:rPr lang="pt-BR" sz="2200" dirty="0"/>
              <a:t>; </a:t>
            </a:r>
            <a:r>
              <a:rPr lang="el-GR" sz="2200" dirty="0"/>
              <a:t>α</a:t>
            </a:r>
            <a:r>
              <a:rPr lang="pt-BR" sz="2200" dirty="0"/>
              <a:t> = 11,7 x 10</a:t>
            </a:r>
            <a:r>
              <a:rPr lang="pt-BR" sz="2200" baseline="30000" dirty="0"/>
              <a:t>-6</a:t>
            </a:r>
            <a:r>
              <a:rPr lang="pt-BR" sz="2200" dirty="0"/>
              <a:t> °C</a:t>
            </a:r>
            <a:r>
              <a:rPr lang="pt-BR" sz="2200" baseline="30000" dirty="0"/>
              <a:t>-1</a:t>
            </a:r>
            <a:r>
              <a:rPr lang="pt-BR" sz="2200" dirty="0"/>
              <a:t>), sabendo que o elemento horizontal é rígido.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1 </a:t>
            </a:r>
            <a:r>
              <a:rPr lang="pt-BR" sz="2200" dirty="0" err="1"/>
              <a:t>ft</a:t>
            </a:r>
            <a:r>
              <a:rPr lang="pt-BR" sz="2200" dirty="0"/>
              <a:t> = 12 in.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A37953C7-2326-4E02-A1ED-D442B50ED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529" y="1520069"/>
            <a:ext cx="3579162" cy="320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36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4.6. Variação de temperatura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432563"/>
            <a:ext cx="10515598" cy="43183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200" dirty="0"/>
              <a:t>Δ</a:t>
            </a:r>
            <a:r>
              <a:rPr lang="pt-BR" sz="2200" dirty="0"/>
              <a:t>T = 30°C; A = 0,5 in²; E = 29 x 10</a:t>
            </a:r>
            <a:r>
              <a:rPr lang="pt-BR" sz="2200" baseline="30000" dirty="0"/>
              <a:t>6</a:t>
            </a:r>
            <a:r>
              <a:rPr lang="pt-BR" sz="2200" dirty="0"/>
              <a:t> </a:t>
            </a:r>
            <a:r>
              <a:rPr lang="pt-BR" sz="2200" dirty="0" err="1"/>
              <a:t>psi</a:t>
            </a:r>
            <a:r>
              <a:rPr lang="pt-BR" sz="2200" dirty="0"/>
              <a:t>; </a:t>
            </a:r>
            <a:r>
              <a:rPr lang="el-GR" sz="2200" dirty="0"/>
              <a:t>α</a:t>
            </a:r>
            <a:r>
              <a:rPr lang="pt-BR" sz="2200" dirty="0"/>
              <a:t> = 11,7 x 10</a:t>
            </a:r>
            <a:r>
              <a:rPr lang="pt-BR" sz="2200" baseline="30000" dirty="0"/>
              <a:t>-6</a:t>
            </a:r>
            <a:r>
              <a:rPr lang="pt-BR" sz="2200" dirty="0"/>
              <a:t> °C</a:t>
            </a:r>
            <a:r>
              <a:rPr lang="pt-BR" sz="2200" baseline="30000" dirty="0"/>
              <a:t>-1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dirty="0"/>
              <a:t> 1 </a:t>
            </a:r>
            <a:r>
              <a:rPr lang="pt-BR" sz="2200" dirty="0" err="1"/>
              <a:t>ft</a:t>
            </a:r>
            <a:r>
              <a:rPr lang="pt-BR" sz="2200" dirty="0"/>
              <a:t> = 12 in.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A37953C7-2326-4E02-A1ED-D442B50ED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693" y="1435275"/>
            <a:ext cx="2687318" cy="24077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281C1E0F-00BF-48F4-A4C4-2B01DE9289BA}"/>
                  </a:ext>
                </a:extLst>
              </p:cNvPr>
              <p:cNvSpPr txBox="1"/>
              <p:nvPr/>
            </p:nvSpPr>
            <p:spPr>
              <a:xfrm>
                <a:off x="1089238" y="3149534"/>
                <a:ext cx="164156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𝛼𝛥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𝑇𝐿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281C1E0F-00BF-48F4-A4C4-2B01DE928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149534"/>
                <a:ext cx="1641562" cy="400110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B36A702-73DC-46A8-87A8-9BAD9876843F}"/>
                  </a:ext>
                </a:extLst>
              </p:cNvPr>
              <p:cNvSpPr txBox="1"/>
              <p:nvPr/>
            </p:nvSpPr>
            <p:spPr>
              <a:xfrm>
                <a:off x="1089238" y="3783721"/>
                <a:ext cx="605018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=0,00001</m:t>
                      </m:r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7.4.30=0,00</m:t>
                      </m:r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04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ft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 0,01685 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in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B36A702-73DC-46A8-87A8-9BAD98768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783721"/>
                <a:ext cx="6050184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FBA1BFB-01FC-47E5-A609-E3BCBD7E963D}"/>
                  </a:ext>
                </a:extLst>
              </p:cNvPr>
              <p:cNvSpPr txBox="1"/>
              <p:nvPr/>
            </p:nvSpPr>
            <p:spPr>
              <a:xfrm>
                <a:off x="1089238" y="4421497"/>
                <a:ext cx="4940476" cy="734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𝑣𝑒𝑟𝑡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</m:t>
                          </m:r>
                          <m:r>
                            <a:rPr kumimoji="0" lang="en-US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1685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p>
                        <m:sSup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𝜹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</m:sub>
                          </m:sSub>
                        </m:e>
                        <m:sup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𝒗𝒆𝒓𝒕</m:t>
                          </m:r>
                        </m:sup>
                      </m:sSup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𝟎𝟒𝟐𝟏𝟐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𝐢𝐧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FBA1BFB-01FC-47E5-A609-E3BCBD7E9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4421497"/>
                <a:ext cx="4940476" cy="7344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0CF419AE-2BB9-4AAD-B0BD-4152B52715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6693" y="3979131"/>
            <a:ext cx="2687318" cy="16041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C98A6A2-130D-4605-A69D-04625C8E5DD1}"/>
                  </a:ext>
                </a:extLst>
              </p:cNvPr>
              <p:cNvSpPr txBox="1"/>
              <p:nvPr/>
            </p:nvSpPr>
            <p:spPr>
              <a:xfrm>
                <a:off x="3248142" y="2293163"/>
                <a:ext cx="3891280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𝑚𝑒𝑐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𝛼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C98A6A2-130D-4605-A69D-04625C8E5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142" y="2293163"/>
                <a:ext cx="3891280" cy="6665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09958DD5-D61C-402F-ABDA-9368E8FFDB12}"/>
              </a:ext>
            </a:extLst>
          </p:cNvPr>
          <p:cNvCxnSpPr/>
          <p:nvPr/>
        </p:nvCxnSpPr>
        <p:spPr>
          <a:xfrm flipV="1">
            <a:off x="5686929" y="2277184"/>
            <a:ext cx="467360" cy="74615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09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aula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4.3. Sistemas hiperestáticos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3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07. Carga Axial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o método para cálculo dos deslocamentos axiais (</a:t>
            </a:r>
            <a:r>
              <a:rPr lang="el-GR" sz="2200" i="1" dirty="0"/>
              <a:t>δ</a:t>
            </a:r>
            <a:r>
              <a:rPr lang="pt-BR" sz="2200" dirty="0"/>
              <a:t>) em treliças planas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a fórmula para deformação térmica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07. Carga Axial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Teoria de Carga Axial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73A9BE97-8390-4473-86E4-2198D8F38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42161"/>
            <a:ext cx="3144520" cy="348336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D1E8AC1-DAD6-4126-B6F1-72C911A8D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116" y="2238394"/>
            <a:ext cx="2423640" cy="34833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B260FAC-E92C-446E-BAC1-9C12410FA26D}"/>
                  </a:ext>
                </a:extLst>
              </p:cNvPr>
              <p:cNvSpPr txBox="1"/>
              <p:nvPr/>
            </p:nvSpPr>
            <p:spPr>
              <a:xfrm>
                <a:off x="8466010" y="3067009"/>
                <a:ext cx="1307879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B260FAC-E92C-446E-BAC1-9C12410FA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010" y="3067009"/>
                <a:ext cx="1307879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0773B1A-3BD6-42BD-A760-5FCD4CA00F92}"/>
                  </a:ext>
                </a:extLst>
              </p:cNvPr>
              <p:cNvSpPr txBox="1"/>
              <p:nvPr/>
            </p:nvSpPr>
            <p:spPr>
              <a:xfrm>
                <a:off x="8083847" y="4179652"/>
                <a:ext cx="207220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0773B1A-3BD6-42BD-A760-5FCD4CA00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847" y="4179652"/>
                <a:ext cx="2072206" cy="430887"/>
              </a:xfrm>
              <a:prstGeom prst="rect">
                <a:avLst/>
              </a:prstGeom>
              <a:blipFill>
                <a:blip r:embed="rId7"/>
                <a:stretch>
                  <a:fillRect l="-294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0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Treliças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17"/>
            <a:ext cx="10515600" cy="42861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Estruturas reticuladas planas ou 3D “</a:t>
            </a:r>
            <a:r>
              <a:rPr lang="pt-BR" sz="2200" dirty="0" err="1"/>
              <a:t>indeslocáveis</a:t>
            </a:r>
            <a:r>
              <a:rPr lang="pt-BR" sz="2200" dirty="0"/>
              <a:t>” formadas por barras biarticuladas submetidas essencialmente a cargas axiais.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30CDD403-4CB2-46D5-B022-FE0E7234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863" y="2723092"/>
            <a:ext cx="3346882" cy="285879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A980ACF-95DF-4A63-8E75-1C734E5BD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139" y="2723092"/>
            <a:ext cx="2696487" cy="286252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F559AB9-3E7B-498D-B0A6-9739311062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9139" y="2723092"/>
            <a:ext cx="2692970" cy="285879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12C3B5F0-5D4C-4346-8A5A-57D98541E2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5621" y="2719360"/>
            <a:ext cx="2692971" cy="28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1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Treliças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17"/>
            <a:ext cx="10515600" cy="42861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Coberturas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332D4118-F3FB-49A4-A3E0-06F6E9984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51228"/>
            <a:ext cx="3075373" cy="307537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A0B9DA2-F16E-47B3-88DC-D8304EB26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023" y="2251228"/>
            <a:ext cx="5033030" cy="307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1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Treliças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17"/>
            <a:ext cx="10515600" cy="42861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Coberturas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teel Truss Structure Football Stadium Design - Buy Gymnasium Space Frame  Roofing,Sports Stadium Roof Design,Inflatable Football Stadium Product on  Alibaba.com">
            <a:extLst>
              <a:ext uri="{FF2B5EF4-FFF2-40B4-BE49-F238E27FC236}">
                <a16:creationId xmlns:a16="http://schemas.microsoft.com/office/drawing/2014/main" id="{CDCC4BA0-F665-4E55-825E-8A246B3CC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91" y="1796096"/>
            <a:ext cx="3663162" cy="366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K Space Frame Systems Co. Careers and Current Employee Profiles | Find  referrals | LinkedIn">
            <a:extLst>
              <a:ext uri="{FF2B5EF4-FFF2-40B4-BE49-F238E27FC236}">
                <a16:creationId xmlns:a16="http://schemas.microsoft.com/office/drawing/2014/main" id="{2231D326-A5FB-4EA4-87A2-7AEC9AF75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01" y="2234703"/>
            <a:ext cx="4323426" cy="322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73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Treliças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17"/>
            <a:ext cx="10515600" cy="42861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Pontes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5153BD1-6B64-4361-8DEF-AFBCAD16D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7" y="2217409"/>
            <a:ext cx="5078699" cy="2955277"/>
          </a:xfrm>
          <a:prstGeom prst="rect">
            <a:avLst/>
          </a:prstGeom>
        </p:spPr>
      </p:pic>
      <p:pic>
        <p:nvPicPr>
          <p:cNvPr id="2050" name="Picture 2" descr="7 - Verdict Traffic">
            <a:extLst>
              <a:ext uri="{FF2B5EF4-FFF2-40B4-BE49-F238E27FC236}">
                <a16:creationId xmlns:a16="http://schemas.microsoft.com/office/drawing/2014/main" id="{E6FB985C-EB3D-4ECB-9BF7-C63C5B2DB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55" y="2217408"/>
            <a:ext cx="4432917" cy="29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24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3101</TotalTime>
  <Words>1493</Words>
  <Application>Microsoft Office PowerPoint</Application>
  <PresentationFormat>Widescreen</PresentationFormat>
  <Paragraphs>169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Aula passada</vt:lpstr>
      <vt:lpstr>Aula 07</vt:lpstr>
      <vt:lpstr>Aula 07. Carga Axial</vt:lpstr>
      <vt:lpstr>Aula 07. Carga Axial</vt:lpstr>
      <vt:lpstr>Treliças</vt:lpstr>
      <vt:lpstr>Treliças</vt:lpstr>
      <vt:lpstr>Treliças</vt:lpstr>
      <vt:lpstr>Treliças</vt:lpstr>
      <vt:lpstr>Treliças</vt:lpstr>
      <vt:lpstr>Treliças</vt:lpstr>
      <vt:lpstr>Treliças</vt:lpstr>
      <vt:lpstr>Exemplo 4.4. Treliça plana simétrica</vt:lpstr>
      <vt:lpstr>Exemplo 4.4. Treliça plana simétrica</vt:lpstr>
      <vt:lpstr>Exemplo 4.4. Treliça plana simétrica</vt:lpstr>
      <vt:lpstr>Exemplo 4.4. Treliça plana simétrica</vt:lpstr>
      <vt:lpstr>Exemplo 4.4. Treliça plana simétrica</vt:lpstr>
      <vt:lpstr>Exemplo 4.4. Treliça plana simétrica</vt:lpstr>
      <vt:lpstr>Exemplo 4.5. Treliça plana não simétrica</vt:lpstr>
      <vt:lpstr>Exemplo 4.5. Treliça plana não simétrica</vt:lpstr>
      <vt:lpstr>Exemplo 4.5. Treliça plana não simétrica</vt:lpstr>
      <vt:lpstr>Exemplo 4.5. Treliça plana não simétrica</vt:lpstr>
      <vt:lpstr>Exemplo 4.5. Treliça plana não simétrica</vt:lpstr>
      <vt:lpstr>Exemplo 4.5. Treliça plana não simétrica</vt:lpstr>
      <vt:lpstr>* Análise numérica (MEF)</vt:lpstr>
      <vt:lpstr>* Análise numérica (MEF)</vt:lpstr>
      <vt:lpstr>* Análise numérica (MEF)</vt:lpstr>
      <vt:lpstr>4.2. Efeitos da Temperatura</vt:lpstr>
      <vt:lpstr>4.2. Efeitos da Temperatura</vt:lpstr>
      <vt:lpstr>Exemplo 4.6. Variação de temperatura</vt:lpstr>
      <vt:lpstr>Exemplo 4.6. Variação de temperatura</vt:lpstr>
      <vt:lpstr>Próxima aula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Pascon</cp:lastModifiedBy>
  <cp:revision>618</cp:revision>
  <dcterms:created xsi:type="dcterms:W3CDTF">2021-04-12T22:54:59Z</dcterms:created>
  <dcterms:modified xsi:type="dcterms:W3CDTF">2021-09-28T17:33:20Z</dcterms:modified>
</cp:coreProperties>
</file>