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1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6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2DF-E34F-40AD-9A33-77DDBB7FFA2E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EACF-83EA-4C8A-B026-BE7B857BD9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23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2DF-E34F-40AD-9A33-77DDBB7FFA2E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EACF-83EA-4C8A-B026-BE7B857BD9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11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2DF-E34F-40AD-9A33-77DDBB7FFA2E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EACF-83EA-4C8A-B026-BE7B857BD9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65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2DF-E34F-40AD-9A33-77DDBB7FFA2E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EACF-83EA-4C8A-B026-BE7B857BD9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13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2DF-E34F-40AD-9A33-77DDBB7FFA2E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EACF-83EA-4C8A-B026-BE7B857BD9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86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2DF-E34F-40AD-9A33-77DDBB7FFA2E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EACF-83EA-4C8A-B026-BE7B857BD9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87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2DF-E34F-40AD-9A33-77DDBB7FFA2E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EACF-83EA-4C8A-B026-BE7B857BD9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06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2DF-E34F-40AD-9A33-77DDBB7FFA2E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EACF-83EA-4C8A-B026-BE7B857BD9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51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2DF-E34F-40AD-9A33-77DDBB7FFA2E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EACF-83EA-4C8A-B026-BE7B857BD9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60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2DF-E34F-40AD-9A33-77DDBB7FFA2E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EACF-83EA-4C8A-B026-BE7B857BD9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68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2DF-E34F-40AD-9A33-77DDBB7FFA2E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EACF-83EA-4C8A-B026-BE7B857BD9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32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92DF-E34F-40AD-9A33-77DDBB7FFA2E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EACF-83EA-4C8A-B026-BE7B857BD9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25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7543" y="806676"/>
            <a:ext cx="9144000" cy="3743552"/>
          </a:xfrm>
        </p:spPr>
        <p:txBody>
          <a:bodyPr>
            <a:normAutofit/>
          </a:bodyPr>
          <a:lstStyle/>
          <a:p>
            <a:r>
              <a:rPr lang="pt-BR" dirty="0" smtClean="0"/>
              <a:t>Aula 14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Variação espacial das tendências temporais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4722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886" y="1005951"/>
            <a:ext cx="8934450" cy="556357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61257" y="326571"/>
            <a:ext cx="1158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Escolher, em “</a:t>
            </a:r>
            <a:r>
              <a:rPr lang="pt-BR" sz="2400" dirty="0" err="1" smtClean="0"/>
              <a:t>Analysis</a:t>
            </a:r>
            <a:r>
              <a:rPr lang="pt-BR" sz="2400" dirty="0" smtClean="0"/>
              <a:t>” as opções “</a:t>
            </a:r>
            <a:r>
              <a:rPr lang="pt-BR" sz="2400" dirty="0" err="1" smtClean="0"/>
              <a:t>Spatial</a:t>
            </a:r>
            <a:r>
              <a:rPr lang="pt-BR" sz="2400" dirty="0" smtClean="0"/>
              <a:t> </a:t>
            </a:r>
            <a:r>
              <a:rPr lang="pt-BR" sz="2400" dirty="0" err="1" smtClean="0"/>
              <a:t>Variation</a:t>
            </a:r>
            <a:r>
              <a:rPr lang="pt-BR" sz="2400" dirty="0" smtClean="0"/>
              <a:t> in Temporal </a:t>
            </a:r>
            <a:r>
              <a:rPr lang="pt-BR" sz="2400" dirty="0" err="1" smtClean="0"/>
              <a:t>Trends</a:t>
            </a:r>
            <a:r>
              <a:rPr lang="pt-BR" sz="2400" dirty="0" smtClean="0"/>
              <a:t>”, “High </a:t>
            </a:r>
            <a:r>
              <a:rPr lang="pt-BR" sz="2400" dirty="0" err="1" smtClean="0"/>
              <a:t>or</a:t>
            </a:r>
            <a:r>
              <a:rPr lang="pt-BR" sz="2400" dirty="0" smtClean="0"/>
              <a:t> </a:t>
            </a:r>
            <a:r>
              <a:rPr lang="pt-BR" sz="2400" dirty="0" err="1" smtClean="0"/>
              <a:t>Low</a:t>
            </a:r>
            <a:r>
              <a:rPr lang="pt-BR" sz="2400" dirty="0" smtClean="0"/>
              <a:t> Trend” e “</a:t>
            </a:r>
            <a:r>
              <a:rPr lang="pt-BR" sz="2400" dirty="0" err="1" smtClean="0"/>
              <a:t>Year</a:t>
            </a:r>
            <a:r>
              <a:rPr lang="pt-BR" sz="2400" dirty="0" smtClean="0"/>
              <a:t>”.</a:t>
            </a:r>
            <a:endParaRPr lang="pt-BR" sz="2400" dirty="0"/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4626429" y="742069"/>
            <a:ext cx="1197428" cy="3057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H="1">
            <a:off x="9013371" y="742069"/>
            <a:ext cx="1654629" cy="2632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1948543" y="1110343"/>
            <a:ext cx="5954486" cy="2952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740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14" y="1061924"/>
            <a:ext cx="8373836" cy="5391263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61257" y="108857"/>
            <a:ext cx="11702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Em “Output” dar um nome para o arquivo de resultados e marcar as caixas “Cluster </a:t>
            </a:r>
            <a:r>
              <a:rPr lang="pt-BR" sz="2400" dirty="0" err="1" smtClean="0"/>
              <a:t>Information</a:t>
            </a:r>
            <a:r>
              <a:rPr lang="pt-BR" sz="2400" dirty="0" smtClean="0"/>
              <a:t>” e “</a:t>
            </a:r>
            <a:r>
              <a:rPr lang="pt-BR" sz="2400" dirty="0" err="1" smtClean="0"/>
              <a:t>Location</a:t>
            </a:r>
            <a:r>
              <a:rPr lang="pt-BR" sz="2400" dirty="0" smtClean="0"/>
              <a:t> </a:t>
            </a:r>
            <a:r>
              <a:rPr lang="pt-BR" sz="2400" dirty="0" err="1" smtClean="0"/>
              <a:t>Information</a:t>
            </a:r>
            <a:r>
              <a:rPr lang="pt-BR" sz="2400" dirty="0" smtClean="0"/>
              <a:t>” (</a:t>
            </a:r>
            <a:r>
              <a:rPr lang="pt-BR" sz="2400" dirty="0" err="1" smtClean="0"/>
              <a:t>dBase</a:t>
            </a:r>
            <a:r>
              <a:rPr lang="pt-BR" sz="2400" dirty="0" smtClean="0"/>
              <a:t>). Clicar no botão “</a:t>
            </a:r>
            <a:r>
              <a:rPr lang="pt-BR" sz="2400" dirty="0" err="1" smtClean="0"/>
              <a:t>run</a:t>
            </a:r>
            <a:r>
              <a:rPr lang="pt-BR" sz="2400" dirty="0" smtClean="0"/>
              <a:t>”.</a:t>
            </a:r>
            <a:endParaRPr lang="pt-BR" sz="2400" dirty="0"/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6912429" y="524355"/>
            <a:ext cx="65314" cy="2403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H="1">
            <a:off x="6955971" y="524355"/>
            <a:ext cx="2090058" cy="3993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H="1">
            <a:off x="6912429" y="524355"/>
            <a:ext cx="2288721" cy="4341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H="1">
            <a:off x="2111829" y="903514"/>
            <a:ext cx="6477000" cy="822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850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23" y="1990240"/>
            <a:ext cx="11887184" cy="217834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63071" y="322729"/>
            <a:ext cx="109996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Resultado: arquivo ‘</a:t>
            </a:r>
            <a:r>
              <a:rPr lang="pt-BR" sz="2800" dirty="0" err="1" smtClean="0"/>
              <a:t>col</a:t>
            </a:r>
            <a:r>
              <a:rPr lang="pt-BR" sz="2800" dirty="0" smtClean="0"/>
              <a:t>’ com aglomerados de variação espacial da tendência temporal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9087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7714" y="315686"/>
            <a:ext cx="114517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Estatísticas de Varredura de Variação Espacial nas Tendências Temporais</a:t>
            </a:r>
          </a:p>
          <a:p>
            <a:endParaRPr lang="pt-BR" sz="2400" dirty="0" smtClean="0"/>
          </a:p>
          <a:p>
            <a:r>
              <a:rPr lang="pt-BR" sz="2400" dirty="0" smtClean="0"/>
              <a:t>Estatística de varredura usada para avaliar a variação espacial nas tendências temporais - a janela de varredura é de natureza puramente espacial. </a:t>
            </a:r>
          </a:p>
          <a:p>
            <a:endParaRPr lang="pt-BR" sz="2400" dirty="0"/>
          </a:p>
          <a:p>
            <a:r>
              <a:rPr lang="pt-BR" sz="2400" dirty="0" smtClean="0"/>
              <a:t>A tendência temporal é calculada, tanto dentro como fora da janela de varredura, para cada localidade e tamanho dessa janela. </a:t>
            </a:r>
          </a:p>
          <a:p>
            <a:endParaRPr lang="pt-BR" sz="2400" dirty="0"/>
          </a:p>
          <a:p>
            <a:r>
              <a:rPr lang="pt-BR" sz="2400" dirty="0" smtClean="0"/>
              <a:t>Hipótese nula: as tendências são as mesmas</a:t>
            </a:r>
          </a:p>
          <a:p>
            <a:endParaRPr lang="pt-BR" sz="2400" dirty="0"/>
          </a:p>
          <a:p>
            <a:r>
              <a:rPr lang="pt-BR" sz="2400" dirty="0" smtClean="0"/>
              <a:t>Hipótese alternativa: as tendências são diferentes. </a:t>
            </a:r>
          </a:p>
          <a:p>
            <a:endParaRPr lang="pt-BR" sz="2400" dirty="0"/>
          </a:p>
          <a:p>
            <a:r>
              <a:rPr lang="pt-BR" sz="2400" dirty="0" smtClean="0"/>
              <a:t>Probabilidade calculada (com base nestas hipóteses) - será maior quanto mais improvável a diferença das tendências for devida ao acaso.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2273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5943" y="348343"/>
            <a:ext cx="11658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Estatísticas de Varredura de Variação Espacial nas Tendências Temporais</a:t>
            </a:r>
          </a:p>
          <a:p>
            <a:endParaRPr lang="pt-BR" sz="2400" dirty="0" smtClean="0"/>
          </a:p>
          <a:p>
            <a:r>
              <a:rPr lang="pt-BR" sz="2400" dirty="0" smtClean="0"/>
              <a:t>Aglomerado </a:t>
            </a:r>
            <a:r>
              <a:rPr lang="pt-BR" sz="2400" dirty="0"/>
              <a:t>mais provável </a:t>
            </a:r>
            <a:r>
              <a:rPr lang="pt-BR" sz="2400" dirty="0" smtClean="0"/>
              <a:t>- </a:t>
            </a:r>
            <a:r>
              <a:rPr lang="pt-BR" sz="2400" dirty="0"/>
              <a:t>aquele </a:t>
            </a:r>
            <a:r>
              <a:rPr lang="pt-BR" sz="2400" dirty="0" smtClean="0"/>
              <a:t>cuja </a:t>
            </a:r>
            <a:r>
              <a:rPr lang="pt-BR" sz="2400" dirty="0"/>
              <a:t>tendência temporal dentro da janela tiver a menor probabilidade de ser a mesma que a tendência temporal fora do cluster. 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Razões para que isso ocorra:</a:t>
            </a:r>
          </a:p>
          <a:p>
            <a:endParaRPr lang="pt-BR" sz="2400" dirty="0"/>
          </a:p>
          <a:p>
            <a:r>
              <a:rPr lang="pt-BR" sz="2400" dirty="0" smtClean="0"/>
              <a:t>- se </a:t>
            </a:r>
            <a:r>
              <a:rPr lang="pt-BR" sz="2400" dirty="0"/>
              <a:t>a tendência temporal no interior do aglomerado é maior, isso poderia ser porque todas as áreas têm a mesma taxa de incidência de uma doença no início do período, mas a área do aglomerado apresenta uma taxa mais elevada ao final do </a:t>
            </a:r>
            <a:r>
              <a:rPr lang="pt-BR" sz="2400" dirty="0" smtClean="0"/>
              <a:t>período;</a:t>
            </a:r>
          </a:p>
          <a:p>
            <a:endParaRPr lang="pt-BR" sz="2400" dirty="0" smtClean="0"/>
          </a:p>
          <a:p>
            <a:r>
              <a:rPr lang="pt-BR" sz="2400" dirty="0" smtClean="0"/>
              <a:t>- cluster </a:t>
            </a:r>
            <a:r>
              <a:rPr lang="pt-BR" sz="2400" dirty="0"/>
              <a:t>tem uma taxa de incidência mais baixa no início do período, após o qual ela ‘alcança’ o restante, de modo que a taxa é aproximadamente a mesma ao final do período. 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Portanto</a:t>
            </a:r>
            <a:r>
              <a:rPr lang="pt-BR" sz="2400" dirty="0"/>
              <a:t>, um cluster estatisticamente significativo na análise da variação espacial na tendência temporal não significa, necessariamente, que a taxa global de doença seja maior ou menor no cluster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5823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7714" y="326571"/>
            <a:ext cx="117130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Estatísticas de Varredura de Variação Espacial nas Tendências Temporais</a:t>
            </a:r>
          </a:p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Estatística de varredura da variação espacial nas tendências temporais:  só pode ser executada com o modelo de probabilidade discreto de Poisson. </a:t>
            </a:r>
          </a:p>
          <a:p>
            <a:endParaRPr lang="pt-BR" sz="2400" dirty="0"/>
          </a:p>
          <a:p>
            <a:r>
              <a:rPr lang="pt-BR" sz="2400" dirty="0" smtClean="0"/>
              <a:t>Para que ela funcione, é importante que a duração total do período de estudo seja divisível pelo comprimento do intervalo de tempo agregado</a:t>
            </a:r>
          </a:p>
          <a:p>
            <a:endParaRPr lang="pt-BR" sz="2400" dirty="0"/>
          </a:p>
          <a:p>
            <a:r>
              <a:rPr lang="pt-BR" sz="2400" dirty="0" smtClean="0"/>
              <a:t>Isso faz com que todos os intervalos de tempo tenham o mesmo número de anos, se for especificado em anos; o mesmo número de meses, se for especificado em meses; ou o mesmo número de dias, se for especificado em dias.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86544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3399" y="2133601"/>
            <a:ext cx="10929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Exemplo de aplicação: Hanseníase em São José do Rio Preto, SP, entre 1998 e 2007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78433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78971" y="152400"/>
            <a:ext cx="4859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Importação do arquivo de casos (Hansen_scens_excel.xls</a:t>
            </a:r>
            <a:r>
              <a:rPr lang="pt-BR" sz="2400" dirty="0" smtClean="0"/>
              <a:t>)</a:t>
            </a:r>
            <a:endParaRPr lang="pt-BR" sz="2400" dirty="0" smtClean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6268" y="1554416"/>
            <a:ext cx="1543050" cy="462915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6381269" y="241593"/>
            <a:ext cx="2198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Arquivos de casos criado</a:t>
            </a:r>
            <a:endParaRPr lang="pt-BR" sz="2400" dirty="0"/>
          </a:p>
        </p:txBody>
      </p:sp>
      <p:cxnSp>
        <p:nvCxnSpPr>
          <p:cNvPr id="13" name="Conector de Seta Reta 12"/>
          <p:cNvCxnSpPr/>
          <p:nvPr/>
        </p:nvCxnSpPr>
        <p:spPr>
          <a:xfrm flipH="1">
            <a:off x="7377793" y="875513"/>
            <a:ext cx="315686" cy="875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66" y="1313503"/>
            <a:ext cx="5933540" cy="490257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252" y="1994366"/>
            <a:ext cx="3590925" cy="2143125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8442231" y="241593"/>
            <a:ext cx="3444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Informar </a:t>
            </a:r>
            <a:r>
              <a:rPr lang="pt-BR" sz="2400" dirty="0"/>
              <a:t>a precisão do tempo que será utilizada (</a:t>
            </a:r>
            <a:r>
              <a:rPr lang="pt-BR" sz="2400" dirty="0" smtClean="0"/>
              <a:t>ano)</a:t>
            </a:r>
            <a:endParaRPr lang="en-GB" sz="2400" dirty="0"/>
          </a:p>
        </p:txBody>
      </p:sp>
      <p:cxnSp>
        <p:nvCxnSpPr>
          <p:cNvPr id="14" name="Conector de Seta Reta 13"/>
          <p:cNvCxnSpPr/>
          <p:nvPr/>
        </p:nvCxnSpPr>
        <p:spPr>
          <a:xfrm>
            <a:off x="9318812" y="1072590"/>
            <a:ext cx="1156447" cy="1993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461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8086" y="76200"/>
            <a:ext cx="11179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Informar o período de </a:t>
            </a:r>
            <a:r>
              <a:rPr lang="pt-BR" sz="2400" dirty="0" smtClean="0"/>
              <a:t>estudo (1998 a 2007)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512" y="897094"/>
            <a:ext cx="6200775" cy="5572125"/>
          </a:xfrm>
          <a:prstGeom prst="rect">
            <a:avLst/>
          </a:prstGeom>
        </p:spPr>
      </p:pic>
      <p:cxnSp>
        <p:nvCxnSpPr>
          <p:cNvPr id="7" name="Conector de Seta Reta 6"/>
          <p:cNvCxnSpPr/>
          <p:nvPr/>
        </p:nvCxnSpPr>
        <p:spPr>
          <a:xfrm>
            <a:off x="4419600" y="435429"/>
            <a:ext cx="2169459" cy="2724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4267200" y="435429"/>
            <a:ext cx="22412" cy="2845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087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70114" y="261257"/>
            <a:ext cx="7826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Importação do arquivo de população (scens_centr_excel.xls)</a:t>
            </a:r>
            <a:endParaRPr lang="pt-BR" sz="24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5626" y="1764166"/>
            <a:ext cx="2447822" cy="448355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9438697" y="174171"/>
            <a:ext cx="2296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Arquivo de população criado.</a:t>
            </a:r>
            <a:endParaRPr lang="pt-BR" sz="2400" dirty="0"/>
          </a:p>
        </p:txBody>
      </p:sp>
      <p:cxnSp>
        <p:nvCxnSpPr>
          <p:cNvPr id="9" name="Conector de Seta Reta 8"/>
          <p:cNvCxnSpPr/>
          <p:nvPr/>
        </p:nvCxnSpPr>
        <p:spPr>
          <a:xfrm>
            <a:off x="10613571" y="1001486"/>
            <a:ext cx="90288" cy="1029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333" y="969638"/>
            <a:ext cx="6097240" cy="500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939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8599" y="195943"/>
            <a:ext cx="7732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Importação do arquivo de coordenadas </a:t>
            </a:r>
            <a:r>
              <a:rPr lang="pt-BR" sz="2400" dirty="0" smtClean="0"/>
              <a:t>(</a:t>
            </a:r>
            <a:r>
              <a:rPr lang="pt-BR" sz="2400" dirty="0" err="1" smtClean="0"/>
              <a:t>scens_centr_excel</a:t>
            </a:r>
            <a:r>
              <a:rPr lang="pt-BR" sz="2400" dirty="0" smtClean="0"/>
              <a:t>) e </a:t>
            </a:r>
            <a:r>
              <a:rPr lang="pt-BR" sz="2400" dirty="0" smtClean="0"/>
              <a:t> escolha do </a:t>
            </a:r>
            <a:r>
              <a:rPr lang="pt-BR" sz="2400" dirty="0" smtClean="0"/>
              <a:t>tipo de </a:t>
            </a:r>
            <a:r>
              <a:rPr lang="pt-BR" sz="2400" dirty="0" smtClean="0"/>
              <a:t>coordenadas (cartesianas)</a:t>
            </a:r>
            <a:endParaRPr lang="pt-BR" sz="2400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6543" y="2571069"/>
            <a:ext cx="2209800" cy="2847975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9813471" y="304800"/>
            <a:ext cx="1823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Arquivo de coordenadas criado</a:t>
            </a:r>
            <a:endParaRPr lang="pt-BR" sz="2400" dirty="0"/>
          </a:p>
        </p:txBody>
      </p:sp>
      <p:cxnSp>
        <p:nvCxnSpPr>
          <p:cNvPr id="17" name="Conector de Seta Reta 16"/>
          <p:cNvCxnSpPr/>
          <p:nvPr/>
        </p:nvCxnSpPr>
        <p:spPr>
          <a:xfrm flipH="1">
            <a:off x="10071847" y="1164771"/>
            <a:ext cx="857410" cy="1726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443" y="1384106"/>
            <a:ext cx="5804048" cy="468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05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517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Aula 14   Variação espacial das tendências temporais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14   Variação espacial das tendências temporais</dc:title>
  <dc:creator>HP</dc:creator>
  <cp:lastModifiedBy>Francisco</cp:lastModifiedBy>
  <cp:revision>13</cp:revision>
  <dcterms:created xsi:type="dcterms:W3CDTF">2016-09-21T21:16:59Z</dcterms:created>
  <dcterms:modified xsi:type="dcterms:W3CDTF">2018-09-21T22:20:32Z</dcterms:modified>
</cp:coreProperties>
</file>