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7" name="Triângulo isósceles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540544" y="776288"/>
            <a:ext cx="8062912" cy="1470025"/>
          </a:xfrm>
        </p:spPr>
        <p:txBody>
          <a:bodyPr anchor="b">
            <a:normAutofit/>
          </a:bodyPr>
          <a:lstStyle>
            <a:lvl1pPr algn="r">
              <a:defRPr sz="4400"/>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1371600" y="6012656"/>
            <a:ext cx="5791200" cy="365125"/>
          </a:xfrm>
        </p:spPr>
        <p:txBody>
          <a:bodyPr tIns="0" bIns="0" anchor="t"/>
          <a:lstStyle>
            <a:lvl1pPr algn="r">
              <a:defRPr sz="1000"/>
            </a:lvl1pPr>
          </a:lstStyle>
          <a:p>
            <a:fld id="{AF597058-5CD1-49A7-8B16-359EC96E3167}" type="datetimeFigureOut">
              <a:rPr lang="pt-BR" smtClean="0"/>
              <a:t>04/12/2014</a:t>
            </a:fld>
            <a:endParaRPr lang="pt-BR"/>
          </a:p>
        </p:txBody>
      </p:sp>
      <p:sp>
        <p:nvSpPr>
          <p:cNvPr id="17" name="Espaço Reservado para Rodapé 16"/>
          <p:cNvSpPr>
            <a:spLocks noGrp="1"/>
          </p:cNvSpPr>
          <p:nvPr>
            <p:ph type="ftr" sz="quarter" idx="11"/>
          </p:nvPr>
        </p:nvSpPr>
        <p:spPr>
          <a:xfrm>
            <a:off x="1371600" y="5650704"/>
            <a:ext cx="5791200" cy="365125"/>
          </a:xfrm>
        </p:spPr>
        <p:txBody>
          <a:bodyPr tIns="0" bIns="0" anchor="b"/>
          <a:lstStyle>
            <a:lvl1pPr algn="r">
              <a:defRPr sz="1100"/>
            </a:lvl1pPr>
          </a:lstStyle>
          <a:p>
            <a:endParaRPr lang="pt-BR"/>
          </a:p>
        </p:txBody>
      </p:sp>
      <p:sp>
        <p:nvSpPr>
          <p:cNvPr id="29" name="Espaço Reservado para Número de Slid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84D0260-2D60-4F4B-B0BA-8FDF92AE4FA0}"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F597058-5CD1-49A7-8B16-359EC96E3167}" type="datetimeFigureOut">
              <a:rPr lang="pt-BR" smtClean="0"/>
              <a:t>04/12/2014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84D0260-2D60-4F4B-B0BA-8FDF92AE4FA0}"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381000"/>
            <a:ext cx="1905000" cy="5486400"/>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381000"/>
            <a:ext cx="6248400" cy="5486400"/>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F597058-5CD1-49A7-8B16-359EC96E3167}" type="datetimeFigureOut">
              <a:rPr lang="pt-BR" smtClean="0"/>
              <a:t>04/12/2014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84D0260-2D60-4F4B-B0BA-8FDF92AE4FA0}"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7494"/>
            <a:ext cx="8229600" cy="1399032"/>
          </a:xfrm>
        </p:spPr>
        <p:txBody>
          <a:bodyPr/>
          <a:lstStyle/>
          <a:p>
            <a:r>
              <a:rPr kumimoji="0" lang="pt-BR" smtClean="0"/>
              <a:t>Clique para editar o título mestre</a:t>
            </a:r>
            <a:endParaRPr kumimoji="0" lang="en-US"/>
          </a:p>
        </p:txBody>
      </p:sp>
      <p:sp>
        <p:nvSpPr>
          <p:cNvPr id="3" name="Espaço Reservado para Conteúdo 2"/>
          <p:cNvSpPr>
            <a:spLocks noGrp="1"/>
          </p:cNvSpPr>
          <p:nvPr>
            <p:ph idx="1"/>
          </p:nvPr>
        </p:nvSpPr>
        <p:spPr>
          <a:xfrm>
            <a:off x="457200" y="1882808"/>
            <a:ext cx="8229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a:xfrm>
            <a:off x="4791456" y="6480048"/>
            <a:ext cx="2133600" cy="301752"/>
          </a:xfrm>
        </p:spPr>
        <p:txBody>
          <a:bodyPr/>
          <a:lstStyle/>
          <a:p>
            <a:fld id="{AF597058-5CD1-49A7-8B16-359EC96E3167}" type="datetimeFigureOut">
              <a:rPr lang="pt-BR" smtClean="0"/>
              <a:t>04/12/2014</a:t>
            </a:fld>
            <a:endParaRPr lang="pt-BR"/>
          </a:p>
        </p:txBody>
      </p:sp>
      <p:sp>
        <p:nvSpPr>
          <p:cNvPr id="5" name="Espaço Reservado para Rodapé 4"/>
          <p:cNvSpPr>
            <a:spLocks noGrp="1"/>
          </p:cNvSpPr>
          <p:nvPr>
            <p:ph type="ftr" sz="quarter" idx="11"/>
          </p:nvPr>
        </p:nvSpPr>
        <p:spPr>
          <a:xfrm>
            <a:off x="457200" y="6480969"/>
            <a:ext cx="4260056" cy="300831"/>
          </a:xfrm>
        </p:spPr>
        <p:txBody>
          <a:bodyPr/>
          <a:lstStyle/>
          <a:p>
            <a:endParaRPr lang="pt-BR"/>
          </a:p>
        </p:txBody>
      </p:sp>
      <p:sp>
        <p:nvSpPr>
          <p:cNvPr id="6" name="Espaço Reservado para Número de Slide 5"/>
          <p:cNvSpPr>
            <a:spLocks noGrp="1"/>
          </p:cNvSpPr>
          <p:nvPr>
            <p:ph type="sldNum" sz="quarter" idx="12"/>
          </p:nvPr>
        </p:nvSpPr>
        <p:spPr/>
        <p:txBody>
          <a:bodyPr/>
          <a:lstStyle/>
          <a:p>
            <a:fld id="{D84D0260-2D60-4F4B-B0BA-8FDF92AE4FA0}"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2">
        <a:schemeClr val="bg1"/>
      </p:bgRef>
    </p:bg>
    <p:spTree>
      <p:nvGrpSpPr>
        <p:cNvPr id="1" name=""/>
        <p:cNvGrpSpPr/>
        <p:nvPr/>
      </p:nvGrpSpPr>
      <p:grpSpPr>
        <a:xfrm>
          <a:off x="0" y="0"/>
          <a:ext cx="0" cy="0"/>
          <a:chOff x="0" y="0"/>
          <a:chExt cx="0" cy="0"/>
        </a:xfrm>
      </p:grpSpPr>
      <p:sp>
        <p:nvSpPr>
          <p:cNvPr id="9" name="Triângulo retângulo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ângulo isósceles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ço Reservado para Data 3"/>
          <p:cNvSpPr>
            <a:spLocks noGrp="1"/>
          </p:cNvSpPr>
          <p:nvPr>
            <p:ph type="dt" sz="half" idx="10"/>
          </p:nvPr>
        </p:nvSpPr>
        <p:spPr>
          <a:xfrm>
            <a:off x="6955632" y="6477000"/>
            <a:ext cx="2133600" cy="304800"/>
          </a:xfrm>
        </p:spPr>
        <p:txBody>
          <a:bodyPr/>
          <a:lstStyle/>
          <a:p>
            <a:fld id="{AF597058-5CD1-49A7-8B16-359EC96E3167}" type="datetimeFigureOut">
              <a:rPr lang="pt-BR" smtClean="0"/>
              <a:t>04/12/2014</a:t>
            </a:fld>
            <a:endParaRPr lang="pt-BR"/>
          </a:p>
        </p:txBody>
      </p:sp>
      <p:sp>
        <p:nvSpPr>
          <p:cNvPr id="5" name="Espaço Reservado para Rodapé 4"/>
          <p:cNvSpPr>
            <a:spLocks noGrp="1"/>
          </p:cNvSpPr>
          <p:nvPr>
            <p:ph type="ftr" sz="quarter" idx="11"/>
          </p:nvPr>
        </p:nvSpPr>
        <p:spPr>
          <a:xfrm>
            <a:off x="2619376" y="6480969"/>
            <a:ext cx="4260056" cy="300831"/>
          </a:xfrm>
        </p:spPr>
        <p:txBody>
          <a:bodyPr/>
          <a:lstStyle/>
          <a:p>
            <a:endParaRPr lang="pt-BR"/>
          </a:p>
        </p:txBody>
      </p:sp>
      <p:sp>
        <p:nvSpPr>
          <p:cNvPr id="6" name="Espaço Reservado para Número de Slide 5"/>
          <p:cNvSpPr>
            <a:spLocks noGrp="1"/>
          </p:cNvSpPr>
          <p:nvPr>
            <p:ph type="sldNum" sz="quarter" idx="12"/>
          </p:nvPr>
        </p:nvSpPr>
        <p:spPr>
          <a:xfrm>
            <a:off x="8451056" y="809624"/>
            <a:ext cx="502920" cy="300831"/>
          </a:xfrm>
        </p:spPr>
        <p:txBody>
          <a:bodyPr/>
          <a:lstStyle/>
          <a:p>
            <a:fld id="{D84D0260-2D60-4F4B-B0BA-8FDF92AE4FA0}" type="slidenum">
              <a:rPr lang="pt-BR" smtClean="0"/>
              <a:t>‹nº›</a:t>
            </a:fld>
            <a:endParaRPr lang="pt-BR"/>
          </a:p>
        </p:txBody>
      </p:sp>
      <p:cxnSp>
        <p:nvCxnSpPr>
          <p:cNvPr id="11" name="Conector reto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ector reto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ítulo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marL="0" algn="l">
              <a:defRPr/>
            </a:lvl1pPr>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4791456" y="6480969"/>
            <a:ext cx="2133600" cy="301752"/>
          </a:xfrm>
        </p:spPr>
        <p:txBody>
          <a:bodyPr/>
          <a:lstStyle/>
          <a:p>
            <a:fld id="{AF597058-5CD1-49A7-8B16-359EC96E3167}" type="datetimeFigureOut">
              <a:rPr lang="pt-BR" smtClean="0"/>
              <a:t>04/12/2014</a:t>
            </a:fld>
            <a:endParaRPr lang="pt-BR"/>
          </a:p>
        </p:txBody>
      </p:sp>
      <p:sp>
        <p:nvSpPr>
          <p:cNvPr id="6" name="Espaço Reservado para Rodapé 5"/>
          <p:cNvSpPr>
            <a:spLocks noGrp="1"/>
          </p:cNvSpPr>
          <p:nvPr>
            <p:ph type="ftr" sz="quarter" idx="11"/>
          </p:nvPr>
        </p:nvSpPr>
        <p:spPr>
          <a:xfrm>
            <a:off x="457200" y="6480969"/>
            <a:ext cx="4260056" cy="301752"/>
          </a:xfrm>
        </p:spPr>
        <p:txBody>
          <a:bodyPr/>
          <a:lstStyle/>
          <a:p>
            <a:endParaRPr lang="pt-BR"/>
          </a:p>
        </p:txBody>
      </p:sp>
      <p:sp>
        <p:nvSpPr>
          <p:cNvPr id="7" name="Espaço Reservado para Número de Slide 6"/>
          <p:cNvSpPr>
            <a:spLocks noGrp="1"/>
          </p:cNvSpPr>
          <p:nvPr>
            <p:ph type="sldNum" sz="quarter" idx="12"/>
          </p:nvPr>
        </p:nvSpPr>
        <p:spPr>
          <a:xfrm>
            <a:off x="7589520" y="6480969"/>
            <a:ext cx="502920" cy="301752"/>
          </a:xfrm>
        </p:spPr>
        <p:txBody>
          <a:bodyPr/>
          <a:lstStyle/>
          <a:p>
            <a:fld id="{D84D0260-2D60-4F4B-B0BA-8FDF92AE4FA0}"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a:xfrm>
            <a:off x="4791456" y="6480969"/>
            <a:ext cx="2130552" cy="301752"/>
          </a:xfrm>
        </p:spPr>
        <p:txBody>
          <a:bodyPr/>
          <a:lstStyle/>
          <a:p>
            <a:fld id="{AF597058-5CD1-49A7-8B16-359EC96E3167}" type="datetimeFigureOut">
              <a:rPr lang="pt-BR" smtClean="0"/>
              <a:t>04/12/2014</a:t>
            </a:fld>
            <a:endParaRPr lang="pt-BR"/>
          </a:p>
        </p:txBody>
      </p:sp>
      <p:sp>
        <p:nvSpPr>
          <p:cNvPr id="8" name="Espaço Reservado para Rodapé 7"/>
          <p:cNvSpPr>
            <a:spLocks noGrp="1"/>
          </p:cNvSpPr>
          <p:nvPr>
            <p:ph type="ftr" sz="quarter" idx="11"/>
          </p:nvPr>
        </p:nvSpPr>
        <p:spPr>
          <a:xfrm>
            <a:off x="457200" y="6480969"/>
            <a:ext cx="4261104" cy="301752"/>
          </a:xfrm>
        </p:spPr>
        <p:txBody>
          <a:bodyPr/>
          <a:lstStyle/>
          <a:p>
            <a:endParaRPr lang="pt-BR"/>
          </a:p>
        </p:txBody>
      </p:sp>
      <p:sp>
        <p:nvSpPr>
          <p:cNvPr id="9" name="Espaço Reservado para Número de Slide 8"/>
          <p:cNvSpPr>
            <a:spLocks noGrp="1"/>
          </p:cNvSpPr>
          <p:nvPr>
            <p:ph type="sldNum" sz="quarter" idx="12"/>
          </p:nvPr>
        </p:nvSpPr>
        <p:spPr>
          <a:xfrm>
            <a:off x="7589520" y="6483096"/>
            <a:ext cx="502920" cy="301752"/>
          </a:xfrm>
        </p:spPr>
        <p:txBody>
          <a:bodyPr/>
          <a:lstStyle>
            <a:lvl1pPr algn="ctr">
              <a:defRPr/>
            </a:lvl1pPr>
          </a:lstStyle>
          <a:p>
            <a:fld id="{D84D0260-2D60-4F4B-B0BA-8FDF92AE4FA0}"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b="0"/>
            </a:lvl1p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AF597058-5CD1-49A7-8B16-359EC96E3167}" type="datetimeFigureOut">
              <a:rPr lang="pt-BR" smtClean="0"/>
              <a:t>04/12/2014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84D0260-2D60-4F4B-B0BA-8FDF92AE4FA0}"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791456" y="6480969"/>
            <a:ext cx="2133600" cy="301752"/>
          </a:xfrm>
        </p:spPr>
        <p:txBody>
          <a:bodyPr/>
          <a:lstStyle/>
          <a:p>
            <a:fld id="{AF597058-5CD1-49A7-8B16-359EC96E3167}" type="datetimeFigureOut">
              <a:rPr lang="pt-BR" smtClean="0"/>
              <a:t>04/12/2014</a:t>
            </a:fld>
            <a:endParaRPr lang="pt-BR"/>
          </a:p>
        </p:txBody>
      </p:sp>
      <p:sp>
        <p:nvSpPr>
          <p:cNvPr id="3" name="Espaço Reservado para Rodapé 2"/>
          <p:cNvSpPr>
            <a:spLocks noGrp="1"/>
          </p:cNvSpPr>
          <p:nvPr>
            <p:ph type="ftr" sz="quarter" idx="11"/>
          </p:nvPr>
        </p:nvSpPr>
        <p:spPr>
          <a:xfrm>
            <a:off x="457200" y="6481890"/>
            <a:ext cx="4260056" cy="300831"/>
          </a:xfrm>
        </p:spPr>
        <p:txBody>
          <a:bodyPr/>
          <a:lstStyle/>
          <a:p>
            <a:endParaRPr lang="pt-BR"/>
          </a:p>
        </p:txBody>
      </p:sp>
      <p:sp>
        <p:nvSpPr>
          <p:cNvPr id="4" name="Espaço Reservado para Número de Slide 3"/>
          <p:cNvSpPr>
            <a:spLocks noGrp="1"/>
          </p:cNvSpPr>
          <p:nvPr>
            <p:ph type="sldNum" sz="quarter" idx="12"/>
          </p:nvPr>
        </p:nvSpPr>
        <p:spPr>
          <a:xfrm>
            <a:off x="7589520" y="6480969"/>
            <a:ext cx="502920" cy="301752"/>
          </a:xfrm>
        </p:spPr>
        <p:txBody>
          <a:bodyPr/>
          <a:lstStyle/>
          <a:p>
            <a:fld id="{D84D0260-2D60-4F4B-B0BA-8FDF92AE4FA0}"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278976" y="6556248"/>
            <a:ext cx="2133600" cy="301752"/>
          </a:xfrm>
        </p:spPr>
        <p:txBody>
          <a:bodyPr/>
          <a:lstStyle>
            <a:lvl1pPr>
              <a:defRPr sz="900"/>
            </a:lvl1pPr>
          </a:lstStyle>
          <a:p>
            <a:fld id="{AF597058-5CD1-49A7-8B16-359EC96E3167}" type="datetimeFigureOut">
              <a:rPr lang="pt-BR" smtClean="0"/>
              <a:t>04/12/2014</a:t>
            </a:fld>
            <a:endParaRPr lang="pt-BR"/>
          </a:p>
        </p:txBody>
      </p:sp>
      <p:sp>
        <p:nvSpPr>
          <p:cNvPr id="6" name="Espaço Reservado para Rodapé 5"/>
          <p:cNvSpPr>
            <a:spLocks noGrp="1"/>
          </p:cNvSpPr>
          <p:nvPr>
            <p:ph type="ftr" sz="quarter" idx="11"/>
          </p:nvPr>
        </p:nvSpPr>
        <p:spPr>
          <a:xfrm>
            <a:off x="1135856" y="6556248"/>
            <a:ext cx="5143120" cy="301752"/>
          </a:xfrm>
        </p:spPr>
        <p:txBody>
          <a:bodyPr/>
          <a:lstStyle>
            <a:lvl1pPr>
              <a:defRPr sz="900"/>
            </a:lvl1pPr>
          </a:lstStyle>
          <a:p>
            <a:endParaRPr lang="pt-BR"/>
          </a:p>
        </p:txBody>
      </p:sp>
      <p:sp>
        <p:nvSpPr>
          <p:cNvPr id="7" name="Espaço Reservado para Número de Slide 6"/>
          <p:cNvSpPr>
            <a:spLocks noGrp="1"/>
          </p:cNvSpPr>
          <p:nvPr>
            <p:ph type="sldNum" sz="quarter" idx="12"/>
          </p:nvPr>
        </p:nvSpPr>
        <p:spPr>
          <a:xfrm>
            <a:off x="8410576" y="6556248"/>
            <a:ext cx="502920" cy="301752"/>
          </a:xfrm>
        </p:spPr>
        <p:txBody>
          <a:bodyPr/>
          <a:lstStyle>
            <a:lvl1pPr>
              <a:defRPr sz="900"/>
            </a:lvl1pPr>
          </a:lstStyle>
          <a:p>
            <a:fld id="{D84D0260-2D60-4F4B-B0BA-8FDF92AE4FA0}"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a:xfrm>
            <a:off x="6108192" y="6556248"/>
            <a:ext cx="2103120" cy="301752"/>
          </a:xfrm>
        </p:spPr>
        <p:txBody>
          <a:bodyPr/>
          <a:lstStyle>
            <a:lvl1pPr>
              <a:defRPr sz="900"/>
            </a:lvl1pPr>
          </a:lstStyle>
          <a:p>
            <a:fld id="{AF597058-5CD1-49A7-8B16-359EC96E3167}" type="datetimeFigureOut">
              <a:rPr lang="pt-BR" smtClean="0"/>
              <a:t>04/12/2014</a:t>
            </a:fld>
            <a:endParaRPr lang="pt-BR"/>
          </a:p>
        </p:txBody>
      </p:sp>
      <p:sp>
        <p:nvSpPr>
          <p:cNvPr id="6" name="Espaço Reservado para Rodapé 5"/>
          <p:cNvSpPr>
            <a:spLocks noGrp="1"/>
          </p:cNvSpPr>
          <p:nvPr>
            <p:ph type="ftr" sz="quarter" idx="11"/>
          </p:nvPr>
        </p:nvSpPr>
        <p:spPr>
          <a:xfrm>
            <a:off x="1170432" y="6557169"/>
            <a:ext cx="4948072" cy="301752"/>
          </a:xfrm>
        </p:spPr>
        <p:txBody>
          <a:bodyPr/>
          <a:lstStyle>
            <a:lvl1pPr>
              <a:defRPr sz="900"/>
            </a:lvl1pPr>
          </a:lstStyle>
          <a:p>
            <a:endParaRPr lang="pt-BR"/>
          </a:p>
        </p:txBody>
      </p:sp>
      <p:sp>
        <p:nvSpPr>
          <p:cNvPr id="7" name="Espaço Reservado para Número de Slide 6"/>
          <p:cNvSpPr>
            <a:spLocks noGrp="1"/>
          </p:cNvSpPr>
          <p:nvPr>
            <p:ph type="sldNum" sz="quarter" idx="12"/>
          </p:nvPr>
        </p:nvSpPr>
        <p:spPr>
          <a:xfrm>
            <a:off x="8217192" y="6556248"/>
            <a:ext cx="365760" cy="301752"/>
          </a:xfrm>
        </p:spPr>
        <p:txBody>
          <a:bodyPr/>
          <a:lstStyle>
            <a:lvl1pPr algn="ctr">
              <a:defRPr sz="900"/>
            </a:lvl1pPr>
          </a:lstStyle>
          <a:p>
            <a:fld id="{D84D0260-2D60-4F4B-B0BA-8FDF92AE4FA0}"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ângulo retângulo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ector reto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ector reto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ço Reservado para Título 21"/>
          <p:cNvSpPr>
            <a:spLocks noGrp="1"/>
          </p:cNvSpPr>
          <p:nvPr>
            <p:ph type="title"/>
          </p:nvPr>
        </p:nvSpPr>
        <p:spPr>
          <a:xfrm>
            <a:off x="457200" y="267494"/>
            <a:ext cx="8229600" cy="1399032"/>
          </a:xfrm>
          <a:prstGeom prst="rect">
            <a:avLst/>
          </a:prstGeom>
        </p:spPr>
        <p:txBody>
          <a:bodyPr vert="horz" anchor="ctr">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F597058-5CD1-49A7-8B16-359EC96E3167}" type="datetimeFigureOut">
              <a:rPr lang="pt-BR" smtClean="0"/>
              <a:t>04/12/2014</a:t>
            </a:fld>
            <a:endParaRPr lang="pt-BR"/>
          </a:p>
        </p:txBody>
      </p:sp>
      <p:sp>
        <p:nvSpPr>
          <p:cNvPr id="3" name="Espaço Reservado para Rodapé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t-BR"/>
          </a:p>
        </p:txBody>
      </p:sp>
      <p:sp>
        <p:nvSpPr>
          <p:cNvPr id="23" name="Espaço Reservado para Número de Slid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84D0260-2D60-4F4B-B0BA-8FDF92AE4FA0}" type="slidenum">
              <a:rPr lang="pt-BR" smtClean="0"/>
              <a:t>‹nº›</a:t>
            </a:fld>
            <a:endParaRPr lang="pt-B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m6lhbGn9voU" TargetMode="External"/><Relationship Id="rId2" Type="http://schemas.openxmlformats.org/officeDocument/2006/relationships/hyperlink" Target="https://www.youtube.com/watch?v=anLz80Vr1o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1772816"/>
            <a:ext cx="7772400" cy="1470025"/>
          </a:xfrm>
        </p:spPr>
        <p:txBody>
          <a:bodyPr>
            <a:normAutofit fontScale="90000"/>
          </a:bodyPr>
          <a:lstStyle/>
          <a:p>
            <a:r>
              <a:rPr lang="pt-BR" dirty="0" smtClean="0"/>
              <a:t>Etnografia da Música de uma Igreja Cristã Pentecostal Assembleia de Deus</a:t>
            </a:r>
            <a:endParaRPr lang="pt-BR" dirty="0"/>
          </a:p>
        </p:txBody>
      </p:sp>
      <p:sp>
        <p:nvSpPr>
          <p:cNvPr id="3" name="Subtítulo 2"/>
          <p:cNvSpPr>
            <a:spLocks noGrp="1"/>
          </p:cNvSpPr>
          <p:nvPr>
            <p:ph type="subTitle" idx="1"/>
          </p:nvPr>
        </p:nvSpPr>
        <p:spPr>
          <a:xfrm>
            <a:off x="2743200" y="3933056"/>
            <a:ext cx="6400800" cy="1752600"/>
          </a:xfrm>
        </p:spPr>
        <p:txBody>
          <a:bodyPr>
            <a:normAutofit/>
          </a:bodyPr>
          <a:lstStyle/>
          <a:p>
            <a:r>
              <a:rPr lang="pt-BR" sz="2400" dirty="0" smtClean="0"/>
              <a:t>Por Josiane da Conceição Paulo</a:t>
            </a:r>
            <a:endParaRPr lang="pt-BR" sz="2400" dirty="0"/>
          </a:p>
        </p:txBody>
      </p:sp>
    </p:spTree>
    <p:extLst>
      <p:ext uri="{BB962C8B-B14F-4D97-AF65-F5344CB8AC3E}">
        <p14:creationId xmlns:p14="http://schemas.microsoft.com/office/powerpoint/2010/main" val="33655513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4608512" cy="620688"/>
          </a:xfrm>
        </p:spPr>
        <p:txBody>
          <a:bodyPr>
            <a:normAutofit fontScale="90000"/>
          </a:bodyPr>
          <a:lstStyle/>
          <a:p>
            <a:r>
              <a:rPr lang="pt-BR" dirty="0" smtClean="0"/>
              <a:t>A Igreja</a:t>
            </a:r>
            <a:endParaRPr lang="pt-BR" dirty="0"/>
          </a:p>
        </p:txBody>
      </p:sp>
      <p:sp>
        <p:nvSpPr>
          <p:cNvPr id="3" name="Espaço Reservado para Conteúdo 2"/>
          <p:cNvSpPr>
            <a:spLocks noGrp="1"/>
          </p:cNvSpPr>
          <p:nvPr>
            <p:ph idx="1"/>
          </p:nvPr>
        </p:nvSpPr>
        <p:spPr>
          <a:xfrm>
            <a:off x="-10763" y="564704"/>
            <a:ext cx="9144000" cy="6293296"/>
          </a:xfrm>
        </p:spPr>
        <p:txBody>
          <a:bodyPr>
            <a:normAutofit fontScale="25000" lnSpcReduction="20000"/>
          </a:bodyPr>
          <a:lstStyle/>
          <a:p>
            <a:r>
              <a:rPr lang="pt-BR" sz="9600" dirty="0" smtClean="0"/>
              <a:t>Analisei as </a:t>
            </a:r>
            <a:r>
              <a:rPr lang="pt-BR" sz="9600" dirty="0"/>
              <a:t>práticas musicais dos cristãos, </a:t>
            </a:r>
            <a:r>
              <a:rPr lang="pt-BR" sz="9600" dirty="0" smtClean="0"/>
              <a:t>na pesquisa </a:t>
            </a:r>
            <a:r>
              <a:rPr lang="pt-BR" sz="9600" dirty="0"/>
              <a:t>de </a:t>
            </a:r>
            <a:r>
              <a:rPr lang="pt-BR" sz="9600" dirty="0" smtClean="0"/>
              <a:t>campo verifiquei o que há </a:t>
            </a:r>
            <a:r>
              <a:rPr lang="pt-BR" sz="9600" dirty="0"/>
              <a:t>nas proximidades do templo, existem outras igrejas cristãs bem próximas, são: </a:t>
            </a:r>
            <a:r>
              <a:rPr lang="pt-BR" sz="9600" b="1" dirty="0"/>
              <a:t>a Igreja Pentecostal Deus é Amor, outra Assembleia de Deus Ministério </a:t>
            </a:r>
            <a:r>
              <a:rPr lang="pt-BR" sz="9600" b="1" dirty="0" smtClean="0"/>
              <a:t>Belém.</a:t>
            </a:r>
          </a:p>
          <a:p>
            <a:r>
              <a:rPr lang="pt-BR" sz="9600" dirty="0" smtClean="0"/>
              <a:t>Mais ou menos 350 </a:t>
            </a:r>
            <a:r>
              <a:rPr lang="pt-BR" sz="9600" dirty="0"/>
              <a:t>são </a:t>
            </a:r>
            <a:r>
              <a:rPr lang="pt-BR" sz="9600" dirty="0" smtClean="0"/>
              <a:t>membros</a:t>
            </a:r>
            <a:r>
              <a:rPr lang="pt-BR" sz="9600" dirty="0"/>
              <a:t>.</a:t>
            </a:r>
          </a:p>
          <a:p>
            <a:r>
              <a:rPr lang="pt-BR" sz="9600" dirty="0" smtClean="0"/>
              <a:t>Há mais </a:t>
            </a:r>
            <a:r>
              <a:rPr lang="pt-BR" sz="9600" dirty="0"/>
              <a:t>mulheres do que homens, ambos sentam-se juntos, </a:t>
            </a:r>
            <a:r>
              <a:rPr lang="pt-BR" sz="9600" dirty="0" smtClean="0"/>
              <a:t>cada um tem uma função diferente.</a:t>
            </a:r>
            <a:endParaRPr lang="pt-BR" sz="9600" dirty="0"/>
          </a:p>
          <a:p>
            <a:r>
              <a:rPr lang="pt-BR" sz="9600" dirty="0"/>
              <a:t>Os membros estão entre a idade de 30 a 50 </a:t>
            </a:r>
            <a:r>
              <a:rPr lang="pt-BR" sz="9600" dirty="0" smtClean="0"/>
              <a:t>anos.</a:t>
            </a:r>
          </a:p>
          <a:p>
            <a:r>
              <a:rPr lang="pt-BR" sz="9600" dirty="0" smtClean="0"/>
              <a:t>Há idosos </a:t>
            </a:r>
            <a:r>
              <a:rPr lang="pt-BR" sz="9600" dirty="0"/>
              <a:t>de ambos os sexos, há crianças, que vêm acompanhando suas mães, além de jovens e adolescentes. Em todas as faixas etárias, a música está presente, cada um tem o momento certo da liturgia para cantar ou tocar seu instrumento musical, o que é para eles considerado como louvor a Deus, em forma de adoração. </a:t>
            </a:r>
            <a:endParaRPr lang="pt-BR" sz="9600" dirty="0" smtClean="0"/>
          </a:p>
          <a:p>
            <a:r>
              <a:rPr lang="pt-BR" sz="9600" dirty="0"/>
              <a:t>Os membros são organizados em grupos de acordo com a faixa etária e estados civis. Esses grupos são destinados à execução de músicas, consideradas louvores para adoração a Deus.</a:t>
            </a:r>
          </a:p>
          <a:p>
            <a:endParaRPr lang="pt-BR" sz="5100" dirty="0"/>
          </a:p>
          <a:p>
            <a:endParaRPr lang="pt-BR" dirty="0"/>
          </a:p>
          <a:p>
            <a:endParaRPr lang="pt-BR" dirty="0"/>
          </a:p>
        </p:txBody>
      </p:sp>
    </p:spTree>
    <p:extLst>
      <p:ext uri="{BB962C8B-B14F-4D97-AF65-F5344CB8AC3E}">
        <p14:creationId xmlns:p14="http://schemas.microsoft.com/office/powerpoint/2010/main" val="332026367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88640"/>
            <a:ext cx="7924800" cy="1143000"/>
          </a:xfrm>
        </p:spPr>
        <p:txBody>
          <a:bodyPr/>
          <a:lstStyle/>
          <a:p>
            <a:r>
              <a:rPr lang="pt-BR" dirty="0" smtClean="0"/>
              <a:t>Crianças</a:t>
            </a:r>
            <a:endParaRPr lang="pt-BR" dirty="0"/>
          </a:p>
        </p:txBody>
      </p:sp>
      <p:sp>
        <p:nvSpPr>
          <p:cNvPr id="3" name="Espaço Reservado para Conteúdo 2"/>
          <p:cNvSpPr>
            <a:spLocks noGrp="1"/>
          </p:cNvSpPr>
          <p:nvPr>
            <p:ph idx="1"/>
          </p:nvPr>
        </p:nvSpPr>
        <p:spPr>
          <a:xfrm>
            <a:off x="457200" y="1124744"/>
            <a:ext cx="8229600" cy="5330064"/>
          </a:xfrm>
        </p:spPr>
        <p:txBody>
          <a:bodyPr>
            <a:normAutofit fontScale="70000" lnSpcReduction="20000"/>
          </a:bodyPr>
          <a:lstStyle/>
          <a:p>
            <a:r>
              <a:rPr lang="pt-BR" dirty="0" smtClean="0"/>
              <a:t>O primeiro grupo refere-se às crianças que são organizadas em um espaço próprio para elas, sentando todas juntas. São cantadas músicas evangélicas consideradas infantis.</a:t>
            </a:r>
          </a:p>
          <a:p>
            <a:r>
              <a:rPr lang="pt-BR" dirty="0" smtClean="0"/>
              <a:t>São diversos cantores infantis gospel, dentre eles podemos citar Aline Barros, </a:t>
            </a:r>
            <a:r>
              <a:rPr lang="pt-BR" dirty="0" err="1" smtClean="0"/>
              <a:t>Jayanne</a:t>
            </a:r>
            <a:r>
              <a:rPr lang="pt-BR" dirty="0" smtClean="0"/>
              <a:t>, Diante do Trono. Essas crianças ensaiam essas músicas e fazem gestos durante a execução da mesma. Após louvarem são levadas para uma sala específica para elas fora do templo, onde desenvolvem atividades de aprendizado da bíblia, cantam músicas evangélicas e fazem brincadeiras com temas bíblicos.</a:t>
            </a:r>
          </a:p>
          <a:p>
            <a:r>
              <a:rPr lang="pt-BR" dirty="0" smtClean="0"/>
              <a:t>Essas atividades específicas para essa faixa etária fazem com que as crianças tenham mais interesse na palavra de Deus e que permaneça como membros fiéis a igreja.</a:t>
            </a:r>
          </a:p>
          <a:p>
            <a:r>
              <a:rPr lang="pt-BR" dirty="0" err="1" smtClean="0"/>
              <a:t>Videos</a:t>
            </a:r>
            <a:r>
              <a:rPr lang="pt-BR" dirty="0"/>
              <a:t> : https://www.facebook.com/cordeirinhos.cristo/media_set?set=vb.100004735592946&amp;type=2</a:t>
            </a:r>
            <a:endParaRPr lang="pt-BR" dirty="0" smtClean="0"/>
          </a:p>
          <a:p>
            <a:endParaRPr lang="pt-BR" dirty="0"/>
          </a:p>
        </p:txBody>
      </p:sp>
    </p:spTree>
    <p:extLst>
      <p:ext uri="{BB962C8B-B14F-4D97-AF65-F5344CB8AC3E}">
        <p14:creationId xmlns:p14="http://schemas.microsoft.com/office/powerpoint/2010/main" val="142709203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856"/>
            <a:ext cx="7092280" cy="936104"/>
          </a:xfrm>
        </p:spPr>
        <p:txBody>
          <a:bodyPr>
            <a:normAutofit/>
          </a:bodyPr>
          <a:lstStyle/>
          <a:p>
            <a:r>
              <a:rPr lang="pt-BR" dirty="0" smtClean="0"/>
              <a:t>Adolescentes e Jovens</a:t>
            </a:r>
            <a:endParaRPr lang="pt-BR" dirty="0"/>
          </a:p>
        </p:txBody>
      </p:sp>
      <p:sp>
        <p:nvSpPr>
          <p:cNvPr id="3" name="Espaço Reservado para Conteúdo 2"/>
          <p:cNvSpPr>
            <a:spLocks noGrp="1"/>
          </p:cNvSpPr>
          <p:nvPr>
            <p:ph idx="1"/>
          </p:nvPr>
        </p:nvSpPr>
        <p:spPr>
          <a:xfrm>
            <a:off x="0" y="980728"/>
            <a:ext cx="9035427" cy="5688632"/>
          </a:xfrm>
        </p:spPr>
        <p:txBody>
          <a:bodyPr>
            <a:normAutofit fontScale="77500" lnSpcReduction="20000"/>
          </a:bodyPr>
          <a:lstStyle/>
          <a:p>
            <a:r>
              <a:rPr lang="pt-BR" dirty="0"/>
              <a:t>Quando essas crianças ficam mais velhas necessitam de um conteúdo mais específico. A partir dos treze anos de idade, elas mudam para o grupo de jovens chamado de mocidade. Os temas das músicas deixam de ser infantis, passando a serem mais pentecostais.</a:t>
            </a:r>
          </a:p>
          <a:p>
            <a:r>
              <a:rPr lang="pt-BR" dirty="0"/>
              <a:t>As músicas cantadas passam a ser mais difíceis, passam a ser mais complexas, com arranjos com mais instrumentos, alturas mais amplas e que precisam de mais técnicas para cantar corretamente. São diversos cantores de música para esse grupo, por exemplo, </a:t>
            </a:r>
            <a:r>
              <a:rPr lang="pt-BR" dirty="0" err="1"/>
              <a:t>Lauriete</a:t>
            </a:r>
            <a:r>
              <a:rPr lang="pt-BR" dirty="0"/>
              <a:t>, Aline Barros, Lázaro, entre outros. </a:t>
            </a:r>
          </a:p>
          <a:p>
            <a:r>
              <a:rPr lang="pt-BR" dirty="0"/>
              <a:t>Vídeos: </a:t>
            </a:r>
            <a:r>
              <a:rPr lang="pt-BR" dirty="0">
                <a:solidFill>
                  <a:srgbClr val="0070C0"/>
                </a:solidFill>
                <a:hlinkClick r:id="rId2"/>
              </a:rPr>
              <a:t>https://</a:t>
            </a:r>
            <a:r>
              <a:rPr lang="pt-BR" dirty="0" smtClean="0">
                <a:solidFill>
                  <a:srgbClr val="0070C0"/>
                </a:solidFill>
                <a:hlinkClick r:id="rId2"/>
              </a:rPr>
              <a:t>www.youtube.com/watch?v=anLz80Vr1ok</a:t>
            </a:r>
            <a:endParaRPr lang="pt-BR" dirty="0" smtClean="0">
              <a:solidFill>
                <a:srgbClr val="0070C0"/>
              </a:solidFill>
            </a:endParaRPr>
          </a:p>
          <a:p>
            <a:endParaRPr lang="pt-BR" dirty="0" smtClean="0">
              <a:solidFill>
                <a:schemeClr val="tx2"/>
              </a:solidFill>
            </a:endParaRPr>
          </a:p>
          <a:p>
            <a:r>
              <a:rPr lang="pt-BR" dirty="0">
                <a:solidFill>
                  <a:srgbClr val="0070C0"/>
                </a:solidFill>
                <a:hlinkClick r:id="rId3"/>
              </a:rPr>
              <a:t>https://</a:t>
            </a:r>
            <a:r>
              <a:rPr lang="pt-BR" dirty="0" smtClean="0">
                <a:solidFill>
                  <a:srgbClr val="0070C0"/>
                </a:solidFill>
                <a:hlinkClick r:id="rId3"/>
              </a:rPr>
              <a:t>www.youtube.com/watch?v=m6lhbGn9voU</a:t>
            </a:r>
            <a:endParaRPr lang="pt-BR" dirty="0" smtClean="0">
              <a:solidFill>
                <a:srgbClr val="0070C0"/>
              </a:solidFill>
            </a:endParaRPr>
          </a:p>
          <a:p>
            <a:endParaRPr lang="pt-BR" dirty="0" smtClean="0">
              <a:solidFill>
                <a:schemeClr val="tx2"/>
              </a:solidFill>
            </a:endParaRPr>
          </a:p>
          <a:p>
            <a:endParaRPr lang="pt-BR" dirty="0"/>
          </a:p>
        </p:txBody>
      </p:sp>
    </p:spTree>
    <p:extLst>
      <p:ext uri="{BB962C8B-B14F-4D97-AF65-F5344CB8AC3E}">
        <p14:creationId xmlns:p14="http://schemas.microsoft.com/office/powerpoint/2010/main" val="192576571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18" y="11266"/>
            <a:ext cx="5122912" cy="713234"/>
          </a:xfrm>
        </p:spPr>
        <p:txBody>
          <a:bodyPr>
            <a:normAutofit fontScale="90000"/>
          </a:bodyPr>
          <a:lstStyle/>
          <a:p>
            <a:r>
              <a:rPr lang="pt-BR" dirty="0" smtClean="0"/>
              <a:t>Equipe de Louvor</a:t>
            </a:r>
            <a:endParaRPr lang="pt-BR" dirty="0"/>
          </a:p>
        </p:txBody>
      </p:sp>
      <p:sp>
        <p:nvSpPr>
          <p:cNvPr id="3" name="Espaço Reservado para Conteúdo 2"/>
          <p:cNvSpPr>
            <a:spLocks noGrp="1"/>
          </p:cNvSpPr>
          <p:nvPr>
            <p:ph idx="1"/>
          </p:nvPr>
        </p:nvSpPr>
        <p:spPr>
          <a:xfrm>
            <a:off x="31692" y="764704"/>
            <a:ext cx="9112308" cy="6192688"/>
          </a:xfrm>
        </p:spPr>
        <p:txBody>
          <a:bodyPr>
            <a:normAutofit fontScale="85000" lnSpcReduction="20000"/>
          </a:bodyPr>
          <a:lstStyle/>
          <a:p>
            <a:r>
              <a:rPr lang="pt-BR" dirty="0"/>
              <a:t>Esse grupo é feito por todos os membros da igreja, não importando a faixa etária, até não membros podem participar. Consiste em cantar louvores com todas as pessoas presentes no templo, é colocada em um telão a letra da música possibilitando a todos cantarem.</a:t>
            </a:r>
          </a:p>
          <a:p>
            <a:r>
              <a:rPr lang="pt-BR" dirty="0"/>
              <a:t>São os mais variados tipos e cantores de música gospel, geralmente são músicas evangélicas bastante conhecidas, músicas que tocam nas rádios, que são bem populares, justamente para facilitar para os que não são membros poderem cantar. </a:t>
            </a:r>
          </a:p>
          <a:p>
            <a:r>
              <a:rPr lang="pt-BR" dirty="0"/>
              <a:t>É apagada a luz, e os louvores usam mais letras com enfoque na adoração a Deus, não há uso de playbacks diferentes dos outros grupos, e sim são cantadas acompanhadas por bateria, teclado, baixo e guitarra e alguns músicos da orquestra.</a:t>
            </a:r>
          </a:p>
          <a:p>
            <a:endParaRPr lang="pt-BR" dirty="0"/>
          </a:p>
        </p:txBody>
      </p:sp>
    </p:spTree>
    <p:extLst>
      <p:ext uri="{BB962C8B-B14F-4D97-AF65-F5344CB8AC3E}">
        <p14:creationId xmlns:p14="http://schemas.microsoft.com/office/powerpoint/2010/main" val="70444317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664" y="0"/>
            <a:ext cx="5124400" cy="929258"/>
          </a:xfrm>
        </p:spPr>
        <p:txBody>
          <a:bodyPr>
            <a:normAutofit/>
          </a:bodyPr>
          <a:lstStyle/>
          <a:p>
            <a:r>
              <a:rPr lang="pt-BR" dirty="0" smtClean="0"/>
              <a:t>Jovens Casados</a:t>
            </a:r>
            <a:endParaRPr lang="pt-BR" dirty="0"/>
          </a:p>
        </p:txBody>
      </p:sp>
      <p:sp>
        <p:nvSpPr>
          <p:cNvPr id="3" name="Espaço Reservado para Conteúdo 2"/>
          <p:cNvSpPr>
            <a:spLocks noGrp="1"/>
          </p:cNvSpPr>
          <p:nvPr>
            <p:ph idx="1"/>
          </p:nvPr>
        </p:nvSpPr>
        <p:spPr>
          <a:xfrm>
            <a:off x="0" y="836712"/>
            <a:ext cx="9144000" cy="6021288"/>
          </a:xfrm>
        </p:spPr>
        <p:txBody>
          <a:bodyPr>
            <a:normAutofit fontScale="77500" lnSpcReduction="20000"/>
          </a:bodyPr>
          <a:lstStyle/>
          <a:p>
            <a:r>
              <a:rPr lang="pt-BR" dirty="0"/>
              <a:t>Quando esses jovens se casam não podem mais pertencer ao grupo da mocidade, os homens casados ajudam no culto, recolhendo ofertas, entregando o pão e o vinho da santa ceia, fazendo orações, lendo e pregando a palavra, podendo até virar presbíteros – pessoas que assumem o culto na ausência do pastor – e obreiros – pessoa que ajuda na manutenção da igreja - , porém esses homens não mais fazem parte de algum grupo de louvor.</a:t>
            </a:r>
          </a:p>
          <a:p>
            <a:r>
              <a:rPr lang="pt-BR" dirty="0"/>
              <a:t>Já as mulheres casadas devem pertencer ao grupo chamado de círculo de oração, esse grupo é o que possui a maior diversidade de faixas etárias. Há mulheres bem jovens de vinte anos ou menos e mulheres já idosas com mais de sessenta anos.</a:t>
            </a:r>
          </a:p>
          <a:p>
            <a:r>
              <a:rPr lang="pt-BR" dirty="0"/>
              <a:t>O círculo de oração tem um repertório parecido com o grupo de jovens chamado mocidade, porém as músicas cantadas são mais específicas para mulheres, então vemos a presença de uns arranjos um pouco mais simples e menos agudos. Elas cantam músicas de artistas gospel, a saber, </a:t>
            </a:r>
            <a:r>
              <a:rPr lang="pt-BR" dirty="0" err="1"/>
              <a:t>Damares</a:t>
            </a:r>
            <a:r>
              <a:rPr lang="pt-BR" dirty="0"/>
              <a:t>, </a:t>
            </a:r>
            <a:r>
              <a:rPr lang="pt-BR" dirty="0" err="1"/>
              <a:t>Eliã</a:t>
            </a:r>
            <a:r>
              <a:rPr lang="pt-BR" dirty="0"/>
              <a:t> Oliveira, Amanda Ferrari.</a:t>
            </a:r>
          </a:p>
        </p:txBody>
      </p:sp>
    </p:spTree>
    <p:extLst>
      <p:ext uri="{BB962C8B-B14F-4D97-AF65-F5344CB8AC3E}">
        <p14:creationId xmlns:p14="http://schemas.microsoft.com/office/powerpoint/2010/main" val="73543923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4544" y="188640"/>
            <a:ext cx="6552728" cy="576064"/>
          </a:xfrm>
        </p:spPr>
        <p:txBody>
          <a:bodyPr>
            <a:normAutofit fontScale="90000"/>
          </a:bodyPr>
          <a:lstStyle/>
          <a:p>
            <a:pPr lvl="0"/>
            <a:r>
              <a:rPr lang="pt-BR" b="1" dirty="0" smtClean="0"/>
              <a:t>Orquestra</a:t>
            </a:r>
            <a:r>
              <a:rPr lang="pt-BR" b="1" dirty="0"/>
              <a:t/>
            </a:r>
            <a:br>
              <a:rPr lang="pt-BR" b="1" dirty="0"/>
            </a:br>
            <a:endParaRPr lang="pt-BR" b="1" dirty="0"/>
          </a:p>
        </p:txBody>
      </p:sp>
      <p:sp>
        <p:nvSpPr>
          <p:cNvPr id="3" name="Espaço Reservado para Conteúdo 2"/>
          <p:cNvSpPr>
            <a:spLocks noGrp="1"/>
          </p:cNvSpPr>
          <p:nvPr>
            <p:ph idx="1"/>
          </p:nvPr>
        </p:nvSpPr>
        <p:spPr>
          <a:xfrm>
            <a:off x="-108520" y="548680"/>
            <a:ext cx="9252520" cy="6309320"/>
          </a:xfrm>
        </p:spPr>
        <p:txBody>
          <a:bodyPr>
            <a:noAutofit/>
          </a:bodyPr>
          <a:lstStyle/>
          <a:p>
            <a:r>
              <a:rPr lang="pt-BR" sz="2000" dirty="0" smtClean="0"/>
              <a:t>Um número </a:t>
            </a:r>
            <a:r>
              <a:rPr lang="pt-BR" sz="2000" dirty="0"/>
              <a:t>enorme de músicos compondo uma orquestra. São os mais diversos </a:t>
            </a:r>
            <a:r>
              <a:rPr lang="pt-BR" sz="2000" dirty="0" smtClean="0"/>
              <a:t>instrumentos.</a:t>
            </a:r>
          </a:p>
          <a:p>
            <a:r>
              <a:rPr lang="pt-BR" sz="2000" dirty="0" smtClean="0"/>
              <a:t>Diversidade </a:t>
            </a:r>
            <a:r>
              <a:rPr lang="pt-BR" sz="2000" dirty="0"/>
              <a:t>de idades, desde crianças até idosos. </a:t>
            </a:r>
            <a:endParaRPr lang="pt-BR" sz="2000" dirty="0" smtClean="0"/>
          </a:p>
          <a:p>
            <a:r>
              <a:rPr lang="pt-BR" sz="2000" dirty="0" smtClean="0"/>
              <a:t>A </a:t>
            </a:r>
            <a:r>
              <a:rPr lang="pt-BR" sz="2000" dirty="0"/>
              <a:t>orquestra toca com a igreja toda cantando os hinos da harpa cristã, esse hinário é o mais antigo da igreja tendo mais de cem anos, para cada hino é elaborado um arranjo, esse arranjo é feito pelos próprios membros da orquestra. É com esses hinos que se começa o culto, os músicos chegam duas horas antes de o culto começar, para ensaiar e passar os arranjos.</a:t>
            </a:r>
          </a:p>
          <a:p>
            <a:r>
              <a:rPr lang="pt-BR" sz="2000" dirty="0"/>
              <a:t>São feitas aulas de música para que os membros que desejam aprender um instrumento possam integrar ao grupo da orquestra, não há limite de idade, todos os membros que quiserem podem aprender música. São aulas de vários instrumentos, aulas de teoria musical e até aula de canto coral com uma aula mais específica de técnica vocal.</a:t>
            </a:r>
          </a:p>
          <a:p>
            <a:r>
              <a:rPr lang="pt-BR" sz="2000" dirty="0"/>
              <a:t>Os arranjos possuem diversos ritmos e estilos, desde o mais clássico erudito até baião, blues. </a:t>
            </a:r>
            <a:endParaRPr lang="pt-BR" sz="2000" dirty="0" smtClean="0"/>
          </a:p>
          <a:p>
            <a:r>
              <a:rPr lang="pt-BR" sz="2000" dirty="0" smtClean="0"/>
              <a:t>Vídeos </a:t>
            </a:r>
            <a:r>
              <a:rPr lang="pt-BR" sz="2000" dirty="0"/>
              <a:t>: https://</a:t>
            </a:r>
            <a:r>
              <a:rPr lang="pt-BR" sz="2000" dirty="0" smtClean="0"/>
              <a:t>www.youtube.com/watch?v=kfzMpLzLNo4</a:t>
            </a:r>
          </a:p>
          <a:p>
            <a:r>
              <a:rPr lang="pt-BR" sz="2000" dirty="0" smtClean="0"/>
              <a:t>https</a:t>
            </a:r>
            <a:r>
              <a:rPr lang="pt-BR" sz="2000" dirty="0"/>
              <a:t>://www.youtube.com/watch?v=YhyQlTupTlw</a:t>
            </a:r>
          </a:p>
          <a:p>
            <a:endParaRPr lang="pt-BR" sz="2000" dirty="0"/>
          </a:p>
        </p:txBody>
      </p:sp>
    </p:spTree>
    <p:extLst>
      <p:ext uri="{BB962C8B-B14F-4D97-AF65-F5344CB8AC3E}">
        <p14:creationId xmlns:p14="http://schemas.microsoft.com/office/powerpoint/2010/main" val="261916912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692696"/>
            <a:ext cx="9144000" cy="6165304"/>
          </a:xfrm>
        </p:spPr>
        <p:txBody>
          <a:bodyPr>
            <a:normAutofit fontScale="85000" lnSpcReduction="20000"/>
          </a:bodyPr>
          <a:lstStyle/>
          <a:p>
            <a:r>
              <a:rPr lang="pt-BR" dirty="0" smtClean="0"/>
              <a:t>Percebi que </a:t>
            </a:r>
            <a:r>
              <a:rPr lang="pt-BR" dirty="0"/>
              <a:t>a música é parte fundamental do culto evangélico, busquei compreender as características da música cantada pelos fiéis dessa igreja, constatei a maneira com que os membros se organizam e como estabelecem a música a ser cantada nos cultos.</a:t>
            </a:r>
          </a:p>
          <a:p>
            <a:r>
              <a:rPr lang="pt-BR" dirty="0"/>
              <a:t>Busquei entender a relação dos pentecostais com a igreja e com a música, e o significado para eles, que é com o propósito de louvor e adoração a Deus. A partir dessa pesquisa, vejo que são necessários esses trabalhos que busquem o campo etnográfico, pois através disso que ficamos mais próximos das pessoas que seguem essa cultura, compartilhando sonhos, desejos e alegrias desses indivíduos que seguem uma religião. São nos louvores, que a música está mais do que presente que caracterizam o culto pentecostal.</a:t>
            </a:r>
          </a:p>
          <a:p>
            <a:endParaRPr lang="pt-BR" dirty="0"/>
          </a:p>
        </p:txBody>
      </p:sp>
    </p:spTree>
    <p:extLst>
      <p:ext uri="{BB962C8B-B14F-4D97-AF65-F5344CB8AC3E}">
        <p14:creationId xmlns:p14="http://schemas.microsoft.com/office/powerpoint/2010/main" val="175610481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scala de Cinz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149</TotalTime>
  <Words>1088</Words>
  <Application>Microsoft Office PowerPoint</Application>
  <PresentationFormat>Apresentação na tela (4:3)</PresentationFormat>
  <Paragraphs>39</Paragraphs>
  <Slides>8</Slides>
  <Notes>0</Notes>
  <HiddenSlides>0</HiddenSlides>
  <MMClips>0</MMClips>
  <ScaleCrop>false</ScaleCrop>
  <HeadingPairs>
    <vt:vector size="4" baseType="variant">
      <vt:variant>
        <vt:lpstr>Tema</vt:lpstr>
      </vt:variant>
      <vt:variant>
        <vt:i4>1</vt:i4>
      </vt:variant>
      <vt:variant>
        <vt:lpstr>Títulos de slides</vt:lpstr>
      </vt:variant>
      <vt:variant>
        <vt:i4>8</vt:i4>
      </vt:variant>
    </vt:vector>
  </HeadingPairs>
  <TitlesOfParts>
    <vt:vector size="9" baseType="lpstr">
      <vt:lpstr>Verve</vt:lpstr>
      <vt:lpstr>Etnografia da Música de uma Igreja Cristã Pentecostal Assembleia de Deus</vt:lpstr>
      <vt:lpstr>A Igreja</vt:lpstr>
      <vt:lpstr>Crianças</vt:lpstr>
      <vt:lpstr>Adolescentes e Jovens</vt:lpstr>
      <vt:lpstr>Equipe de Louvor</vt:lpstr>
      <vt:lpstr>Jovens Casados</vt:lpstr>
      <vt:lpstr>Orquestra </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Etnografia da Música em uma Igreja Cristã Pentecostal Assembleia de Deus</dc:title>
  <dc:creator>cce</dc:creator>
  <cp:lastModifiedBy>cce</cp:lastModifiedBy>
  <cp:revision>27</cp:revision>
  <dcterms:created xsi:type="dcterms:W3CDTF">2014-11-12T11:45:55Z</dcterms:created>
  <dcterms:modified xsi:type="dcterms:W3CDTF">2014-12-04T12:00:17Z</dcterms:modified>
</cp:coreProperties>
</file>