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6" r:id="rId9"/>
    <p:sldId id="263" r:id="rId10"/>
    <p:sldId id="264" r:id="rId11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46" y="18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9987-6D50-4090-BE0C-7BBC42F2CED9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D42F-ABFD-45E2-B13A-2E9B722BE5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9987-6D50-4090-BE0C-7BBC42F2CED9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D42F-ABFD-45E2-B13A-2E9B722BE5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9987-6D50-4090-BE0C-7BBC42F2CED9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D42F-ABFD-45E2-B13A-2E9B722BE5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9987-6D50-4090-BE0C-7BBC42F2CED9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D42F-ABFD-45E2-B13A-2E9B722BE5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9987-6D50-4090-BE0C-7BBC42F2CED9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D42F-ABFD-45E2-B13A-2E9B722BE5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9987-6D50-4090-BE0C-7BBC42F2CED9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D42F-ABFD-45E2-B13A-2E9B722BE5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9987-6D50-4090-BE0C-7BBC42F2CED9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D42F-ABFD-45E2-B13A-2E9B722BE5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9987-6D50-4090-BE0C-7BBC42F2CED9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D42F-ABFD-45E2-B13A-2E9B722BE5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9987-6D50-4090-BE0C-7BBC42F2CED9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D42F-ABFD-45E2-B13A-2E9B722BE5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9987-6D50-4090-BE0C-7BBC42F2CED9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D42F-ABFD-45E2-B13A-2E9B722BE5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9987-6D50-4090-BE0C-7BBC42F2CED9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D42F-ABFD-45E2-B13A-2E9B722BE5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69987-6D50-4090-BE0C-7BBC42F2CED9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2D42F-ABFD-45E2-B13A-2E9B722BE53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0" y="2233196"/>
            <a:ext cx="9144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latin typeface="Georgia" pitchFamily="18" charset="0"/>
              </a:rPr>
              <a:t>Propriedade Intelectual</a:t>
            </a:r>
          </a:p>
          <a:p>
            <a:pPr algn="ctr"/>
            <a:r>
              <a:rPr lang="pt-BR" sz="1600" i="1" dirty="0">
                <a:solidFill>
                  <a:schemeClr val="bg1"/>
                </a:solidFill>
                <a:latin typeface="Georgia" pitchFamily="18" charset="0"/>
              </a:rPr>
              <a:t>FEA USP - disciplina RAD5005</a:t>
            </a:r>
          </a:p>
          <a:p>
            <a:pPr algn="ctr"/>
            <a:r>
              <a:rPr lang="pt-BR" sz="1100" i="1" dirty="0">
                <a:solidFill>
                  <a:schemeClr val="bg1"/>
                </a:solidFill>
                <a:latin typeface="Georgia" pitchFamily="18" charset="0"/>
              </a:rPr>
              <a:t>Luiz Camata, </a:t>
            </a:r>
            <a:r>
              <a:rPr lang="pt-BR" sz="1100" i="1" dirty="0" err="1">
                <a:solidFill>
                  <a:schemeClr val="bg1"/>
                </a:solidFill>
                <a:latin typeface="Georgia" pitchFamily="18" charset="0"/>
              </a:rPr>
              <a:t>N</a:t>
            </a:r>
            <a:r>
              <a:rPr lang="pt-BR" sz="1000" i="1" dirty="0" err="1">
                <a:solidFill>
                  <a:schemeClr val="bg1"/>
                </a:solidFill>
                <a:latin typeface="Georgia" pitchFamily="18" charset="0"/>
              </a:rPr>
              <a:t>ov</a:t>
            </a:r>
            <a:r>
              <a:rPr lang="pt-BR" sz="1100" i="1" dirty="0">
                <a:solidFill>
                  <a:schemeClr val="bg1"/>
                </a:solidFill>
                <a:latin typeface="Georgia" pitchFamily="18" charset="0"/>
              </a:rPr>
              <a:t>/2019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0" y="223319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latin typeface="Georgia" pitchFamily="18" charset="0"/>
              </a:rPr>
              <a:t>Obrigado!</a:t>
            </a:r>
            <a:endParaRPr lang="pt-BR" sz="1600" i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142844" cy="51435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142844" y="142858"/>
            <a:ext cx="585791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Georgia" pitchFamily="18" charset="0"/>
              </a:rPr>
              <a:t>Artigo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214282" y="571486"/>
            <a:ext cx="6429420" cy="1588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816524"/>
            <a:ext cx="5473709" cy="3112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tângulo 7"/>
          <p:cNvSpPr/>
          <p:nvPr/>
        </p:nvSpPr>
        <p:spPr>
          <a:xfrm>
            <a:off x="214282" y="714362"/>
            <a:ext cx="8786874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1300" b="1" dirty="0">
                <a:solidFill>
                  <a:srgbClr val="002060"/>
                </a:solidFill>
                <a:latin typeface="Georgia" pitchFamily="18" charset="0"/>
              </a:rPr>
              <a:t>Título</a:t>
            </a:r>
            <a:r>
              <a:rPr lang="pt-BR" sz="1300" dirty="0">
                <a:solidFill>
                  <a:srgbClr val="002060"/>
                </a:solidFill>
                <a:latin typeface="Georgia" pitchFamily="18" charset="0"/>
              </a:rPr>
              <a:t>: Proteção à propriedade intelectual, inovação tecnológica e valor da empresa– um estudo empírico baseado em dados em painel de 80 </a:t>
            </a:r>
            <a:r>
              <a:rPr lang="pt-BR" sz="1300" dirty="0" err="1">
                <a:solidFill>
                  <a:srgbClr val="002060"/>
                </a:solidFill>
                <a:latin typeface="Georgia" pitchFamily="18" charset="0"/>
              </a:rPr>
              <a:t>PMEs</a:t>
            </a:r>
            <a:r>
              <a:rPr lang="pt-BR" sz="1300" dirty="0">
                <a:solidFill>
                  <a:srgbClr val="002060"/>
                </a:solidFill>
                <a:latin typeface="Georgia" pitchFamily="18" charset="0"/>
              </a:rPr>
              <a:t> de manufatura avançada*.</a:t>
            </a:r>
          </a:p>
          <a:p>
            <a:pPr>
              <a:buFont typeface="Arial" pitchFamily="34" charset="0"/>
              <a:buChar char="•"/>
            </a:pPr>
            <a:r>
              <a:rPr lang="pt-BR" sz="1300" b="1" dirty="0">
                <a:solidFill>
                  <a:srgbClr val="002060"/>
                </a:solidFill>
                <a:latin typeface="Georgia" pitchFamily="18" charset="0"/>
              </a:rPr>
              <a:t>País</a:t>
            </a:r>
            <a:r>
              <a:rPr lang="pt-BR" sz="1300" dirty="0">
                <a:solidFill>
                  <a:srgbClr val="002060"/>
                </a:solidFill>
                <a:latin typeface="Georgia" pitchFamily="18" charset="0"/>
              </a:rPr>
              <a:t>: China</a:t>
            </a:r>
          </a:p>
          <a:p>
            <a:pPr>
              <a:buFont typeface="Arial" pitchFamily="34" charset="0"/>
              <a:buChar char="•"/>
            </a:pPr>
            <a:r>
              <a:rPr lang="pt-BR" sz="1300" b="1" dirty="0">
                <a:solidFill>
                  <a:srgbClr val="002060"/>
                </a:solidFill>
                <a:latin typeface="Georgia" pitchFamily="18" charset="0"/>
              </a:rPr>
              <a:t>Ano do artigo</a:t>
            </a:r>
            <a:r>
              <a:rPr lang="pt-BR" sz="1300" dirty="0">
                <a:solidFill>
                  <a:srgbClr val="002060"/>
                </a:solidFill>
                <a:latin typeface="Georgia" pitchFamily="18" charset="0"/>
              </a:rPr>
              <a:t>: 2018</a:t>
            </a:r>
          </a:p>
          <a:p>
            <a:pPr>
              <a:buFont typeface="Arial" pitchFamily="34" charset="0"/>
              <a:buChar char="•"/>
            </a:pPr>
            <a:r>
              <a:rPr lang="pt-BR" sz="1300" b="1" dirty="0">
                <a:solidFill>
                  <a:srgbClr val="002060"/>
                </a:solidFill>
                <a:latin typeface="Georgia" pitchFamily="18" charset="0"/>
              </a:rPr>
              <a:t>Fonte</a:t>
            </a:r>
            <a:r>
              <a:rPr lang="pt-BR" sz="1300" dirty="0">
                <a:solidFill>
                  <a:srgbClr val="002060"/>
                </a:solidFill>
                <a:latin typeface="Georgia" pitchFamily="18" charset="0"/>
              </a:rPr>
              <a:t>: Web </a:t>
            </a:r>
            <a:r>
              <a:rPr lang="pt-BR" sz="1300" dirty="0" err="1">
                <a:solidFill>
                  <a:srgbClr val="002060"/>
                </a:solidFill>
                <a:latin typeface="Georgia" pitchFamily="18" charset="0"/>
              </a:rPr>
              <a:t>of</a:t>
            </a:r>
            <a:r>
              <a:rPr lang="pt-BR" sz="1300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pt-BR" sz="1300" dirty="0" err="1">
                <a:solidFill>
                  <a:srgbClr val="002060"/>
                </a:solidFill>
                <a:latin typeface="Georgia" pitchFamily="18" charset="0"/>
              </a:rPr>
              <a:t>Science</a:t>
            </a:r>
            <a:endParaRPr lang="pt-BR" sz="1300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33D4AB4-BFF7-4C98-B2E6-246C4643E7A7}"/>
              </a:ext>
            </a:extLst>
          </p:cNvPr>
          <p:cNvSpPr/>
          <p:nvPr/>
        </p:nvSpPr>
        <p:spPr>
          <a:xfrm>
            <a:off x="214282" y="4869837"/>
            <a:ext cx="646246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i="1" dirty="0">
                <a:solidFill>
                  <a:srgbClr val="002060"/>
                </a:solidFill>
                <a:latin typeface="Georgia" pitchFamily="18" charset="0"/>
              </a:rPr>
              <a:t>*utilizam-se de tecnologia inovadora para melhorar produtos ou processos.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142844" cy="51435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142844" y="142858"/>
            <a:ext cx="585791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Georgia" pitchFamily="18" charset="0"/>
              </a:rPr>
              <a:t>Introdução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214282" y="571486"/>
            <a:ext cx="6429420" cy="1588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>
          <a:xfrm>
            <a:off x="214282" y="782578"/>
            <a:ext cx="8786874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1300" dirty="0">
                <a:solidFill>
                  <a:srgbClr val="002060"/>
                </a:solidFill>
                <a:latin typeface="Georgia" pitchFamily="18" charset="0"/>
              </a:rPr>
              <a:t>As </a:t>
            </a:r>
            <a:r>
              <a:rPr lang="pt-BR" sz="1300" dirty="0" err="1">
                <a:solidFill>
                  <a:srgbClr val="002060"/>
                </a:solidFill>
                <a:latin typeface="Georgia" pitchFamily="18" charset="0"/>
              </a:rPr>
              <a:t>PMEs</a:t>
            </a:r>
            <a:r>
              <a:rPr lang="pt-BR" sz="1300" dirty="0">
                <a:solidFill>
                  <a:srgbClr val="002060"/>
                </a:solidFill>
                <a:latin typeface="Georgia" pitchFamily="18" charset="0"/>
              </a:rPr>
              <a:t> têm um importante papel na inovação global de tecnologias de manufatura avançada.</a:t>
            </a:r>
          </a:p>
          <a:p>
            <a:endParaRPr lang="pt-BR" sz="1300" dirty="0">
              <a:solidFill>
                <a:srgbClr val="002060"/>
              </a:solidFill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1300" dirty="0">
                <a:solidFill>
                  <a:srgbClr val="002060"/>
                </a:solidFill>
                <a:latin typeface="Georgia" pitchFamily="18" charset="0"/>
              </a:rPr>
              <a:t> Exemplos:</a:t>
            </a:r>
          </a:p>
          <a:p>
            <a:pPr lvl="1">
              <a:buFont typeface="Arial" pitchFamily="34" charset="0"/>
              <a:buChar char="•"/>
            </a:pPr>
            <a:r>
              <a:rPr lang="pt-BR" sz="1300" dirty="0">
                <a:solidFill>
                  <a:srgbClr val="002060"/>
                </a:solidFill>
                <a:latin typeface="Georgia" pitchFamily="18" charset="0"/>
              </a:rPr>
              <a:t>80% da inovação tecnológica americana provém de </a:t>
            </a:r>
            <a:r>
              <a:rPr lang="pt-BR" sz="1300" dirty="0" err="1">
                <a:solidFill>
                  <a:srgbClr val="002060"/>
                </a:solidFill>
                <a:latin typeface="Georgia" pitchFamily="18" charset="0"/>
              </a:rPr>
              <a:t>PMEs</a:t>
            </a:r>
            <a:r>
              <a:rPr lang="pt-BR" sz="1300" dirty="0">
                <a:solidFill>
                  <a:srgbClr val="002060"/>
                </a:solidFill>
                <a:latin typeface="Georgia" pitchFamily="18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pt-BR" sz="1300" dirty="0">
                <a:solidFill>
                  <a:srgbClr val="002060"/>
                </a:solidFill>
                <a:latin typeface="Georgia" pitchFamily="18" charset="0"/>
              </a:rPr>
              <a:t>65% das </a:t>
            </a:r>
            <a:r>
              <a:rPr lang="pt-BR" sz="1300" dirty="0" err="1">
                <a:solidFill>
                  <a:srgbClr val="002060"/>
                </a:solidFill>
                <a:latin typeface="Georgia" pitchFamily="18" charset="0"/>
              </a:rPr>
              <a:t>PMEs</a:t>
            </a:r>
            <a:r>
              <a:rPr lang="pt-BR" sz="1300" dirty="0">
                <a:solidFill>
                  <a:srgbClr val="002060"/>
                </a:solidFill>
                <a:latin typeface="Georgia" pitchFamily="18" charset="0"/>
              </a:rPr>
              <a:t> da Alemanha têm conduzido atividades de P&amp;D.</a:t>
            </a:r>
          </a:p>
          <a:p>
            <a:pPr lvl="1">
              <a:buFont typeface="Arial" pitchFamily="34" charset="0"/>
              <a:buChar char="•"/>
            </a:pPr>
            <a:r>
              <a:rPr lang="pt-BR" sz="1300" dirty="0">
                <a:solidFill>
                  <a:srgbClr val="002060"/>
                </a:solidFill>
                <a:latin typeface="Georgia" pitchFamily="18" charset="0"/>
              </a:rPr>
              <a:t>A per capita de conquistas em inovação de </a:t>
            </a:r>
            <a:r>
              <a:rPr lang="pt-BR" sz="1300" dirty="0" err="1">
                <a:solidFill>
                  <a:srgbClr val="002060"/>
                </a:solidFill>
                <a:latin typeface="Georgia" pitchFamily="18" charset="0"/>
              </a:rPr>
              <a:t>PMEs</a:t>
            </a:r>
            <a:r>
              <a:rPr lang="pt-BR" sz="1300" dirty="0">
                <a:solidFill>
                  <a:srgbClr val="002060"/>
                </a:solidFill>
                <a:latin typeface="Georgia" pitchFamily="18" charset="0"/>
              </a:rPr>
              <a:t> é o dobro se comparada às grandes corporações.</a:t>
            </a:r>
          </a:p>
          <a:p>
            <a:pPr lvl="1">
              <a:buFont typeface="Arial" pitchFamily="34" charset="0"/>
              <a:buChar char="•"/>
            </a:pPr>
            <a:r>
              <a:rPr lang="pt-BR" sz="1300" dirty="0" err="1">
                <a:solidFill>
                  <a:srgbClr val="002060"/>
                </a:solidFill>
                <a:latin typeface="Georgia" pitchFamily="18" charset="0"/>
              </a:rPr>
              <a:t>PMEs</a:t>
            </a:r>
            <a:r>
              <a:rPr lang="pt-BR" sz="1300" dirty="0">
                <a:solidFill>
                  <a:srgbClr val="002060"/>
                </a:solidFill>
                <a:latin typeface="Georgia" pitchFamily="18" charset="0"/>
              </a:rPr>
              <a:t> possuem importante papel na economia nacional e no desenvolvimento social da China, além de possuírem significante papel no suporte às estratégias de orientação à inovação.</a:t>
            </a:r>
          </a:p>
          <a:p>
            <a:pPr lvl="1"/>
            <a:endParaRPr lang="pt-BR" sz="1300" dirty="0">
              <a:solidFill>
                <a:srgbClr val="002060"/>
              </a:solidFill>
              <a:latin typeface="Georgia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pt-BR" sz="1300" dirty="0">
                <a:solidFill>
                  <a:srgbClr val="002060"/>
                </a:solidFill>
                <a:latin typeface="Georgia" pitchFamily="18" charset="0"/>
              </a:rPr>
              <a:t>Nas </a:t>
            </a:r>
            <a:r>
              <a:rPr lang="pt-BR" sz="1300" dirty="0" err="1">
                <a:solidFill>
                  <a:srgbClr val="002060"/>
                </a:solidFill>
                <a:latin typeface="Georgia" pitchFamily="18" charset="0"/>
              </a:rPr>
              <a:t>PMEs</a:t>
            </a:r>
            <a:r>
              <a:rPr lang="pt-BR" sz="1300" dirty="0">
                <a:solidFill>
                  <a:srgbClr val="002060"/>
                </a:solidFill>
                <a:latin typeface="Georgia" pitchFamily="18" charset="0"/>
              </a:rPr>
              <a:t> de fabricação/manufatura avançada, a </a:t>
            </a:r>
            <a:r>
              <a:rPr lang="pt-BR" sz="1300" b="1" dirty="0">
                <a:solidFill>
                  <a:srgbClr val="002060"/>
                </a:solidFill>
                <a:latin typeface="Georgia" pitchFamily="18" charset="0"/>
              </a:rPr>
              <a:t>propriedade intelectual </a:t>
            </a:r>
            <a:r>
              <a:rPr lang="pt-BR" sz="1300" dirty="0">
                <a:solidFill>
                  <a:srgbClr val="002060"/>
                </a:solidFill>
                <a:latin typeface="Georgia" pitchFamily="18" charset="0"/>
              </a:rPr>
              <a:t>desempenha um importante papel como ativo intangível essencial para motivar empresas a aumentar investimentos em P&amp;D e manter avanços em inovação.</a:t>
            </a:r>
          </a:p>
          <a:p>
            <a:pPr lvl="0"/>
            <a:endParaRPr lang="pt-BR" sz="1300" dirty="0">
              <a:solidFill>
                <a:srgbClr val="002060"/>
              </a:solidFill>
              <a:latin typeface="Georgia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pt-BR" sz="1300" dirty="0">
                <a:solidFill>
                  <a:srgbClr val="002060"/>
                </a:solidFill>
                <a:latin typeface="Georgia" pitchFamily="18" charset="0"/>
              </a:rPr>
              <a:t>Pesquisas mostram que a proteção à propriedade intelectual é propícia para o desenvolvimento de fabricação avançada.</a:t>
            </a:r>
          </a:p>
          <a:p>
            <a:pPr lvl="0">
              <a:buFont typeface="Arial" pitchFamily="34" charset="0"/>
              <a:buChar char="•"/>
            </a:pPr>
            <a:endParaRPr lang="pt-BR" sz="1300" dirty="0">
              <a:solidFill>
                <a:srgbClr val="002060"/>
              </a:solidFill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PT" sz="1300" dirty="0">
                <a:solidFill>
                  <a:srgbClr val="002060"/>
                </a:solidFill>
                <a:latin typeface="Georgia" pitchFamily="18" charset="0"/>
              </a:rPr>
              <a:t>Portanto, o trabalho trará dados em painel de PMEs de fabricação avançada como amostra, apresentará a variável média - inovação tecnológica baseada em sua missão orientada para a inovação e caminhos ativos de pesquisa de propriedades intelectuais nos valores da empresa.</a:t>
            </a:r>
            <a:endParaRPr lang="pt-BR" sz="1300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142844" cy="51435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142844" y="142858"/>
            <a:ext cx="585791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Georgia" pitchFamily="18" charset="0"/>
              </a:rPr>
              <a:t>Metodologia – teoria e hipóteses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214282" y="571486"/>
            <a:ext cx="6429420" cy="1588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>
          <a:xfrm>
            <a:off x="214282" y="649980"/>
            <a:ext cx="878687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2900"/>
            <a:r>
              <a:rPr lang="pt-BR" sz="1300" b="1" dirty="0">
                <a:solidFill>
                  <a:srgbClr val="002060"/>
                </a:solidFill>
                <a:latin typeface="Georgia" pitchFamily="18" charset="0"/>
              </a:rPr>
              <a:t>Indicador de proteção à propriedade intelectual</a:t>
            </a:r>
          </a:p>
          <a:p>
            <a:pPr marL="800100" lvl="1" indent="-180000">
              <a:buFont typeface="Arial" pitchFamily="34" charset="0"/>
              <a:buChar char="•"/>
            </a:pPr>
            <a:r>
              <a:rPr lang="pt-BR" sz="1300" dirty="0">
                <a:solidFill>
                  <a:srgbClr val="002060"/>
                </a:solidFill>
                <a:latin typeface="Georgia" pitchFamily="18" charset="0"/>
              </a:rPr>
              <a:t>Na China os indicadores variam bastante entre regiões. O nível de proteção à propriedade intelectual depende da intensidade da aplicação das leis.</a:t>
            </a:r>
          </a:p>
          <a:p>
            <a:pPr marL="342900" lvl="0" indent="-180000"/>
            <a:endParaRPr lang="pt-BR" sz="1300" dirty="0">
              <a:solidFill>
                <a:srgbClr val="002060"/>
              </a:solidFill>
              <a:latin typeface="Georgia" pitchFamily="18" charset="0"/>
            </a:endParaRPr>
          </a:p>
          <a:p>
            <a:pPr marL="342900" lvl="0" indent="-180000"/>
            <a:r>
              <a:rPr lang="pt-BR" sz="1300" b="1" u="sng" dirty="0">
                <a:solidFill>
                  <a:srgbClr val="002060"/>
                </a:solidFill>
                <a:latin typeface="Georgia" pitchFamily="18" charset="0"/>
              </a:rPr>
              <a:t>Hipóteses</a:t>
            </a:r>
          </a:p>
          <a:p>
            <a:pPr marL="800100" lvl="1" indent="-180000">
              <a:buFont typeface="Arial" pitchFamily="34" charset="0"/>
              <a:buChar char="•"/>
            </a:pPr>
            <a:endParaRPr lang="pt-BR" sz="1300" dirty="0">
              <a:solidFill>
                <a:srgbClr val="002060"/>
              </a:solidFill>
              <a:latin typeface="Georgia" pitchFamily="18" charset="0"/>
            </a:endParaRPr>
          </a:p>
          <a:p>
            <a:pPr marL="342900" lvl="0" indent="-180000">
              <a:buFont typeface="+mj-lt"/>
              <a:buAutoNum type="arabicPeriod"/>
            </a:pPr>
            <a:r>
              <a:rPr lang="pt-BR" sz="1300" dirty="0">
                <a:solidFill>
                  <a:srgbClr val="002060"/>
                </a:solidFill>
                <a:latin typeface="Georgia" pitchFamily="18" charset="0"/>
              </a:rPr>
              <a:t>Proteção à propriedade intelectual e valor da empresa.</a:t>
            </a:r>
          </a:p>
          <a:p>
            <a:pPr marL="800100" lvl="1" indent="-180000">
              <a:buFont typeface="Arial" pitchFamily="34" charset="0"/>
              <a:buChar char="•"/>
            </a:pPr>
            <a:r>
              <a:rPr lang="pt-BR" sz="1300" b="1" dirty="0">
                <a:solidFill>
                  <a:srgbClr val="002060"/>
                </a:solidFill>
                <a:latin typeface="Georgia" pitchFamily="18" charset="0"/>
              </a:rPr>
              <a:t>H1a</a:t>
            </a:r>
            <a:r>
              <a:rPr lang="pt-BR" sz="1300" dirty="0">
                <a:solidFill>
                  <a:srgbClr val="002060"/>
                </a:solidFill>
                <a:latin typeface="Georgia" pitchFamily="18" charset="0"/>
              </a:rPr>
              <a:t> – existe uma significativa correlação positiva entre uma adequada proteção à propriedade intelectual e o crescimento do valor da empresa.</a:t>
            </a:r>
          </a:p>
          <a:p>
            <a:pPr marL="800100" lvl="1" indent="-180000">
              <a:buFont typeface="Arial" pitchFamily="34" charset="0"/>
              <a:buChar char="•"/>
            </a:pPr>
            <a:r>
              <a:rPr lang="pt-BR" sz="1300" b="1" dirty="0">
                <a:solidFill>
                  <a:srgbClr val="002060"/>
                </a:solidFill>
                <a:latin typeface="Georgia" pitchFamily="18" charset="0"/>
              </a:rPr>
              <a:t>H1b</a:t>
            </a:r>
            <a:r>
              <a:rPr lang="pt-BR" sz="1300" dirty="0">
                <a:solidFill>
                  <a:srgbClr val="002060"/>
                </a:solidFill>
                <a:latin typeface="Georgia" pitchFamily="18" charset="0"/>
              </a:rPr>
              <a:t> – existe uma significativa correlação negativa entre uma excessiva proteção à propriedade intelectual e o crescimento do valor da empresa.</a:t>
            </a:r>
          </a:p>
          <a:p>
            <a:pPr marL="342900" lvl="0" indent="-180000">
              <a:buFont typeface="+mj-lt"/>
              <a:buAutoNum type="arabicPeriod"/>
            </a:pPr>
            <a:r>
              <a:rPr lang="pt-BR" sz="1300" dirty="0">
                <a:solidFill>
                  <a:srgbClr val="002060"/>
                </a:solidFill>
                <a:latin typeface="Georgia" pitchFamily="18" charset="0"/>
              </a:rPr>
              <a:t>Proteção à propriedade intelectual e inovação tecnológica.</a:t>
            </a:r>
          </a:p>
          <a:p>
            <a:pPr marL="800100" lvl="1" indent="-180000">
              <a:buFont typeface="Arial" pitchFamily="34" charset="0"/>
              <a:buChar char="•"/>
            </a:pPr>
            <a:r>
              <a:rPr lang="pt-BR" sz="1300" b="1" dirty="0">
                <a:solidFill>
                  <a:srgbClr val="002060"/>
                </a:solidFill>
                <a:latin typeface="Georgia" pitchFamily="18" charset="0"/>
              </a:rPr>
              <a:t>H2a</a:t>
            </a:r>
            <a:r>
              <a:rPr lang="pt-BR" sz="1300" dirty="0">
                <a:solidFill>
                  <a:srgbClr val="002060"/>
                </a:solidFill>
                <a:latin typeface="Georgia" pitchFamily="18" charset="0"/>
              </a:rPr>
              <a:t> – existe uma significativa correlação positiva entre uma adequada proteção à propriedade intelectual e inovação tecnológica.</a:t>
            </a:r>
          </a:p>
          <a:p>
            <a:pPr marL="800100" lvl="1" indent="-180000">
              <a:buFont typeface="Arial" pitchFamily="34" charset="0"/>
              <a:buChar char="•"/>
            </a:pPr>
            <a:r>
              <a:rPr lang="pt-BR" sz="1300" b="1" dirty="0">
                <a:solidFill>
                  <a:srgbClr val="002060"/>
                </a:solidFill>
                <a:latin typeface="Georgia" pitchFamily="18" charset="0"/>
              </a:rPr>
              <a:t>H2b</a:t>
            </a:r>
            <a:r>
              <a:rPr lang="pt-BR" sz="1300" dirty="0">
                <a:solidFill>
                  <a:srgbClr val="002060"/>
                </a:solidFill>
                <a:latin typeface="Georgia" pitchFamily="18" charset="0"/>
              </a:rPr>
              <a:t> – existe uma significativa correlação negativa entre uma excessiva proteção à propriedade intelectual e inovação tecnológica.</a:t>
            </a:r>
          </a:p>
          <a:p>
            <a:pPr marL="342900" lvl="0" indent="-180000">
              <a:buFont typeface="+mj-lt"/>
              <a:buAutoNum type="arabicPeriod"/>
            </a:pPr>
            <a:r>
              <a:rPr lang="pt-BR" sz="1300" dirty="0">
                <a:solidFill>
                  <a:srgbClr val="002060"/>
                </a:solidFill>
                <a:latin typeface="Georgia" pitchFamily="18" charset="0"/>
              </a:rPr>
              <a:t>Inovação tecnológica e valor de empresa.</a:t>
            </a:r>
          </a:p>
          <a:p>
            <a:pPr marL="800100" lvl="1" indent="-180000">
              <a:buFont typeface="Arial" pitchFamily="34" charset="0"/>
              <a:buChar char="•"/>
            </a:pPr>
            <a:r>
              <a:rPr lang="pt-BR" sz="1300" b="1" dirty="0">
                <a:solidFill>
                  <a:srgbClr val="002060"/>
                </a:solidFill>
                <a:latin typeface="Georgia" pitchFamily="18" charset="0"/>
              </a:rPr>
              <a:t>H3</a:t>
            </a:r>
            <a:r>
              <a:rPr lang="pt-BR" sz="1300" dirty="0">
                <a:solidFill>
                  <a:srgbClr val="002060"/>
                </a:solidFill>
                <a:latin typeface="Georgia" pitchFamily="18" charset="0"/>
              </a:rPr>
              <a:t> - existe uma significativa correlação positiva entre inovação tecnológica e crescimento do valor da empresa.</a:t>
            </a:r>
          </a:p>
          <a:p>
            <a:pPr marL="342900" lvl="0" indent="-180000">
              <a:buFont typeface="+mj-lt"/>
              <a:buAutoNum type="arabicPeriod"/>
            </a:pPr>
            <a:r>
              <a:rPr lang="pt-BR" sz="1300" dirty="0">
                <a:solidFill>
                  <a:srgbClr val="002060"/>
                </a:solidFill>
                <a:latin typeface="Georgia" pitchFamily="18" charset="0"/>
              </a:rPr>
              <a:t>Papel intermediador da inovação tecnológica.</a:t>
            </a:r>
          </a:p>
          <a:p>
            <a:pPr marL="800100" lvl="1" indent="-180000">
              <a:buFont typeface="Arial" pitchFamily="34" charset="0"/>
              <a:buChar char="•"/>
            </a:pPr>
            <a:r>
              <a:rPr lang="pt-BR" sz="1300" b="1" dirty="0">
                <a:solidFill>
                  <a:srgbClr val="002060"/>
                </a:solidFill>
                <a:latin typeface="Georgia" pitchFamily="18" charset="0"/>
              </a:rPr>
              <a:t>H4</a:t>
            </a:r>
            <a:r>
              <a:rPr lang="pt-BR" sz="1300" dirty="0">
                <a:solidFill>
                  <a:srgbClr val="002060"/>
                </a:solidFill>
                <a:latin typeface="Georgia" pitchFamily="18" charset="0"/>
              </a:rPr>
              <a:t> – a inovação tecnológica desenvolve um papel intermediador entre proteção à propriedade intelectual e valor da empresa.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142844" cy="51435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142844" y="142858"/>
            <a:ext cx="585791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Georgia" pitchFamily="18" charset="0"/>
              </a:rPr>
              <a:t>Metodologia – modelo de design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214282" y="571486"/>
            <a:ext cx="6429420" cy="1588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>
          <a:xfrm>
            <a:off x="142844" y="694893"/>
            <a:ext cx="878687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180000">
              <a:buFont typeface="+mj-lt"/>
              <a:buAutoNum type="arabicPeriod"/>
            </a:pPr>
            <a:r>
              <a:rPr lang="pt-PT" sz="1300" dirty="0">
                <a:solidFill>
                  <a:srgbClr val="002060"/>
                </a:solidFill>
                <a:latin typeface="Georgia" pitchFamily="18" charset="0"/>
              </a:rPr>
              <a:t>Seleção de fonte de dados e amostra</a:t>
            </a:r>
          </a:p>
          <a:p>
            <a:pPr marL="342900" indent="-180000">
              <a:buFont typeface="+mj-lt"/>
              <a:buAutoNum type="arabicPeriod"/>
            </a:pPr>
            <a:endParaRPr lang="pt-PT" sz="1300" dirty="0">
              <a:solidFill>
                <a:srgbClr val="002060"/>
              </a:solidFill>
              <a:latin typeface="Georgia" pitchFamily="18" charset="0"/>
            </a:endParaRPr>
          </a:p>
          <a:p>
            <a:pPr marL="800100" lvl="1" indent="-180000">
              <a:buFont typeface="Arial" pitchFamily="34" charset="0"/>
              <a:buChar char="•"/>
            </a:pPr>
            <a:r>
              <a:rPr lang="pt-PT" sz="1300" dirty="0">
                <a:solidFill>
                  <a:srgbClr val="002060"/>
                </a:solidFill>
                <a:latin typeface="Georgia" pitchFamily="18" charset="0"/>
              </a:rPr>
              <a:t>80 PMEs de manufatura avançada da China</a:t>
            </a:r>
          </a:p>
          <a:p>
            <a:pPr marL="800100" lvl="1" indent="-180000">
              <a:buFont typeface="Arial" pitchFamily="34" charset="0"/>
              <a:buChar char="•"/>
            </a:pPr>
            <a:endParaRPr lang="pt-PT" sz="1300" dirty="0">
              <a:solidFill>
                <a:srgbClr val="002060"/>
              </a:solidFill>
              <a:latin typeface="Georgia" pitchFamily="18" charset="0"/>
            </a:endParaRPr>
          </a:p>
          <a:p>
            <a:pPr marL="800100" lvl="1" indent="-180000">
              <a:buFont typeface="Arial" pitchFamily="34" charset="0"/>
              <a:buChar char="•"/>
            </a:pPr>
            <a:r>
              <a:rPr lang="pt-PT" sz="1300" dirty="0">
                <a:solidFill>
                  <a:srgbClr val="002060"/>
                </a:solidFill>
                <a:latin typeface="Georgia" pitchFamily="18" charset="0"/>
              </a:rPr>
              <a:t>240 valores de observação utilizados</a:t>
            </a:r>
          </a:p>
          <a:p>
            <a:pPr marL="800100" lvl="1" indent="-180000">
              <a:buFont typeface="Arial" pitchFamily="34" charset="0"/>
              <a:buChar char="•"/>
            </a:pPr>
            <a:endParaRPr lang="pt-PT" sz="1300" dirty="0">
              <a:solidFill>
                <a:srgbClr val="002060"/>
              </a:solidFill>
              <a:latin typeface="Georgia" pitchFamily="18" charset="0"/>
            </a:endParaRPr>
          </a:p>
          <a:p>
            <a:pPr marL="800100" lvl="1" indent="-180000">
              <a:buFont typeface="Arial" pitchFamily="34" charset="0"/>
              <a:buChar char="•"/>
            </a:pPr>
            <a:r>
              <a:rPr lang="pt-PT" sz="1300" dirty="0">
                <a:solidFill>
                  <a:srgbClr val="002060"/>
                </a:solidFill>
                <a:latin typeface="Georgia" pitchFamily="18" charset="0"/>
              </a:rPr>
              <a:t>Dados de inovação tecnológica provenientes de dados de investimentos em P&amp;D, divulgados nos relatórios financeiros das empresas.</a:t>
            </a:r>
          </a:p>
          <a:p>
            <a:pPr marL="620100" lvl="1"/>
            <a:endParaRPr lang="pt-PT" sz="1300" dirty="0">
              <a:solidFill>
                <a:srgbClr val="002060"/>
              </a:solidFill>
              <a:latin typeface="Georgia" pitchFamily="18" charset="0"/>
            </a:endParaRPr>
          </a:p>
          <a:p>
            <a:pPr marL="342900" lvl="0" indent="-180000">
              <a:buFont typeface="+mj-lt"/>
              <a:buAutoNum type="arabicPeriod"/>
            </a:pPr>
            <a:r>
              <a:rPr lang="pt-PT" sz="1300" dirty="0">
                <a:solidFill>
                  <a:srgbClr val="002060"/>
                </a:solidFill>
                <a:latin typeface="Georgia" pitchFamily="18" charset="0"/>
              </a:rPr>
              <a:t>Instrução das variáveis</a:t>
            </a:r>
            <a:endParaRPr lang="en-US" sz="1300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57A80CE-4587-4C30-B9D4-1856E0E481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141" y="2777632"/>
            <a:ext cx="7092279" cy="2026366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221E9153-7C0B-42C0-B70D-4A80E1089463}"/>
              </a:ext>
            </a:extLst>
          </p:cNvPr>
          <p:cNvSpPr/>
          <p:nvPr/>
        </p:nvSpPr>
        <p:spPr>
          <a:xfrm>
            <a:off x="110573" y="4758412"/>
            <a:ext cx="878687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2900"/>
            <a:r>
              <a:rPr lang="en-US" sz="1050" i="1" dirty="0">
                <a:solidFill>
                  <a:srgbClr val="002060"/>
                </a:solidFill>
                <a:latin typeface="Georgia" pitchFamily="18" charset="0"/>
              </a:rPr>
              <a:t>*GP index (</a:t>
            </a:r>
            <a:r>
              <a:rPr lang="en-US" sz="1050" i="1" dirty="0" err="1">
                <a:solidFill>
                  <a:srgbClr val="002060"/>
                </a:solidFill>
                <a:latin typeface="Georgia" pitchFamily="18" charset="0"/>
              </a:rPr>
              <a:t>índice</a:t>
            </a:r>
            <a:r>
              <a:rPr lang="en-US" sz="1050" i="1" dirty="0">
                <a:solidFill>
                  <a:srgbClr val="002060"/>
                </a:solidFill>
                <a:latin typeface="Georgia" pitchFamily="18" charset="0"/>
              </a:rPr>
              <a:t> de </a:t>
            </a:r>
            <a:r>
              <a:rPr lang="en-US" sz="1050" i="1" dirty="0" err="1">
                <a:solidFill>
                  <a:srgbClr val="002060"/>
                </a:solidFill>
                <a:latin typeface="Georgia" pitchFamily="18" charset="0"/>
              </a:rPr>
              <a:t>Proteção</a:t>
            </a:r>
            <a:r>
              <a:rPr lang="en-US" sz="1050" i="1" dirty="0">
                <a:solidFill>
                  <a:srgbClr val="002060"/>
                </a:solidFill>
                <a:latin typeface="Georgia" pitchFamily="18" charset="0"/>
              </a:rPr>
              <a:t> Global) – </a:t>
            </a:r>
            <a:r>
              <a:rPr lang="en-US" sz="1050" i="1" dirty="0" err="1">
                <a:solidFill>
                  <a:srgbClr val="002060"/>
                </a:solidFill>
                <a:latin typeface="Georgia" pitchFamily="18" charset="0"/>
              </a:rPr>
              <a:t>mede</a:t>
            </a:r>
            <a:r>
              <a:rPr lang="en-US" sz="1050" i="1" dirty="0">
                <a:solidFill>
                  <a:srgbClr val="002060"/>
                </a:solidFill>
                <a:latin typeface="Georgia" pitchFamily="18" charset="0"/>
              </a:rPr>
              <a:t> a </a:t>
            </a:r>
            <a:r>
              <a:rPr lang="en-US" sz="1050" i="1" dirty="0" err="1">
                <a:solidFill>
                  <a:srgbClr val="002060"/>
                </a:solidFill>
                <a:latin typeface="Georgia" pitchFamily="18" charset="0"/>
              </a:rPr>
              <a:t>força</a:t>
            </a:r>
            <a:r>
              <a:rPr lang="en-US" sz="1050" i="1" dirty="0">
                <a:solidFill>
                  <a:srgbClr val="002060"/>
                </a:solidFill>
                <a:latin typeface="Georgia" pitchFamily="18" charset="0"/>
              </a:rPr>
              <a:t> da </a:t>
            </a:r>
            <a:r>
              <a:rPr lang="en-US" sz="1050" i="1" dirty="0" err="1">
                <a:solidFill>
                  <a:srgbClr val="002060"/>
                </a:solidFill>
                <a:latin typeface="Georgia" pitchFamily="18" charset="0"/>
              </a:rPr>
              <a:t>proteção</a:t>
            </a:r>
            <a:r>
              <a:rPr lang="en-US" sz="1050" i="1" dirty="0">
                <a:solidFill>
                  <a:srgbClr val="002060"/>
                </a:solidFill>
                <a:latin typeface="Georgia" pitchFamily="18" charset="0"/>
              </a:rPr>
              <a:t> à </a:t>
            </a:r>
            <a:r>
              <a:rPr lang="en-US" sz="1050" i="1" dirty="0" err="1">
                <a:solidFill>
                  <a:srgbClr val="002060"/>
                </a:solidFill>
                <a:latin typeface="Georgia" pitchFamily="18" charset="0"/>
              </a:rPr>
              <a:t>propriedade</a:t>
            </a:r>
            <a:r>
              <a:rPr lang="en-US" sz="1050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1050" i="1" dirty="0" err="1">
                <a:solidFill>
                  <a:srgbClr val="002060"/>
                </a:solidFill>
                <a:latin typeface="Georgia" pitchFamily="18" charset="0"/>
              </a:rPr>
              <a:t>intelectual</a:t>
            </a:r>
            <a:r>
              <a:rPr lang="en-US" sz="1050" i="1" dirty="0">
                <a:solidFill>
                  <a:srgbClr val="002060"/>
                </a:solidFill>
                <a:latin typeface="Georgia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142844" cy="51435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142844" y="142858"/>
            <a:ext cx="585791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Georgia" pitchFamily="18" charset="0"/>
              </a:rPr>
              <a:t>Resultados e Discussão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214282" y="571486"/>
            <a:ext cx="6429420" cy="1588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>
          <a:xfrm>
            <a:off x="142844" y="857238"/>
            <a:ext cx="878687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180000">
              <a:buFont typeface="+mj-lt"/>
              <a:buAutoNum type="arabicPeriod"/>
            </a:pPr>
            <a:r>
              <a:rPr lang="pt-PT" sz="1300" dirty="0">
                <a:solidFill>
                  <a:srgbClr val="002060"/>
                </a:solidFill>
                <a:latin typeface="Georgia" pitchFamily="18" charset="0"/>
              </a:rPr>
              <a:t>Descritivo das estatísticas</a:t>
            </a:r>
            <a:endParaRPr lang="en-US" sz="1300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17D447C-755B-4ECC-8BEE-C377178C0D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149626"/>
            <a:ext cx="4788633" cy="2423339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567FFD69-BF3B-4746-95D6-93A5C0540C7E}"/>
              </a:ext>
            </a:extLst>
          </p:cNvPr>
          <p:cNvSpPr/>
          <p:nvPr/>
        </p:nvSpPr>
        <p:spPr>
          <a:xfrm>
            <a:off x="179512" y="3503498"/>
            <a:ext cx="878687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2900"/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Exemplo</a:t>
            </a:r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: o valor </a:t>
            </a:r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máximo</a:t>
            </a:r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 de </a:t>
            </a:r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índice</a:t>
            </a:r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 de </a:t>
            </a:r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proteção</a:t>
            </a:r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 a </a:t>
            </a:r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propriedade</a:t>
            </a:r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intelectual</a:t>
            </a:r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 é 4.857.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142844" cy="51435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142844" y="142858"/>
            <a:ext cx="585791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Georgia" pitchFamily="18" charset="0"/>
              </a:rPr>
              <a:t>Resultados e Discussão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214282" y="571486"/>
            <a:ext cx="6429420" cy="1588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>
          <a:xfrm>
            <a:off x="136593" y="1137942"/>
            <a:ext cx="878687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180000">
              <a:buFont typeface="+mj-lt"/>
              <a:buAutoNum type="arabicPeriod"/>
            </a:pPr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Pesquisas</a:t>
            </a:r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sobre</a:t>
            </a:r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 as </a:t>
            </a:r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relações</a:t>
            </a:r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 entre </a:t>
            </a:r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proteção</a:t>
            </a:r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 a </a:t>
            </a:r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propriedade</a:t>
            </a:r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intelectual</a:t>
            </a:r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 e </a:t>
            </a:r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valores</a:t>
            </a:r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 da </a:t>
            </a:r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empresa</a:t>
            </a:r>
            <a:endParaRPr lang="en-US" sz="13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67FFD69-BF3B-4746-95D6-93A5C0540C7E}"/>
              </a:ext>
            </a:extLst>
          </p:cNvPr>
          <p:cNvSpPr/>
          <p:nvPr/>
        </p:nvSpPr>
        <p:spPr>
          <a:xfrm>
            <a:off x="136593" y="709314"/>
            <a:ext cx="878687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2900"/>
            <a:r>
              <a:rPr lang="en-US" sz="1300" b="1" u="sng" dirty="0" err="1">
                <a:solidFill>
                  <a:srgbClr val="002060"/>
                </a:solidFill>
                <a:latin typeface="Georgia" pitchFamily="18" charset="0"/>
              </a:rPr>
              <a:t>Análises</a:t>
            </a:r>
            <a:r>
              <a:rPr lang="en-US" sz="1300" b="1" u="sng" dirty="0">
                <a:solidFill>
                  <a:srgbClr val="002060"/>
                </a:solidFill>
                <a:latin typeface="Georgia" pitchFamily="18" charset="0"/>
              </a:rPr>
              <a:t> dos </a:t>
            </a:r>
            <a:r>
              <a:rPr lang="en-US" sz="1300" b="1" u="sng" dirty="0" err="1">
                <a:solidFill>
                  <a:srgbClr val="002060"/>
                </a:solidFill>
                <a:latin typeface="Georgia" pitchFamily="18" charset="0"/>
              </a:rPr>
              <a:t>Resultados</a:t>
            </a:r>
            <a:r>
              <a:rPr lang="en-US" sz="1300" b="1" u="sng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1300" b="1" u="sng" dirty="0" err="1">
                <a:solidFill>
                  <a:srgbClr val="002060"/>
                </a:solidFill>
                <a:latin typeface="Georgia" pitchFamily="18" charset="0"/>
              </a:rPr>
              <a:t>Empíricos</a:t>
            </a:r>
            <a:endParaRPr lang="en-US" sz="1300" b="1" u="sng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38F7402A-99A3-4928-8CA4-782CB607114A}"/>
              </a:ext>
            </a:extLst>
          </p:cNvPr>
          <p:cNvSpPr/>
          <p:nvPr/>
        </p:nvSpPr>
        <p:spPr>
          <a:xfrm>
            <a:off x="136593" y="2328588"/>
            <a:ext cx="878687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2900"/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2.  </a:t>
            </a:r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Pesquisas</a:t>
            </a:r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sobre</a:t>
            </a:r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 as </a:t>
            </a:r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relações</a:t>
            </a:r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 entre </a:t>
            </a:r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proteção</a:t>
            </a:r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 a </a:t>
            </a:r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propriedade</a:t>
            </a:r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intelectual</a:t>
            </a:r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 e </a:t>
            </a:r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inovação</a:t>
            </a:r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tecnológica</a:t>
            </a:r>
            <a:endParaRPr lang="en-US" sz="13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0252C710-EC28-43DB-9FC2-1AA223A5C1C0}"/>
              </a:ext>
            </a:extLst>
          </p:cNvPr>
          <p:cNvSpPr txBox="1"/>
          <p:nvPr/>
        </p:nvSpPr>
        <p:spPr>
          <a:xfrm>
            <a:off x="168318" y="1533210"/>
            <a:ext cx="852793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900" lvl="0" fontAlgn="base">
              <a:spcBef>
                <a:spcPct val="0"/>
              </a:spcBef>
              <a:spcAft>
                <a:spcPct val="0"/>
              </a:spcAft>
            </a:pPr>
            <a:r>
              <a:rPr lang="pt-PT" altLang="pt-BR" sz="1300" dirty="0">
                <a:solidFill>
                  <a:srgbClr val="002060"/>
                </a:solidFill>
                <a:latin typeface="Georgia" pitchFamily="18" charset="0"/>
              </a:rPr>
              <a:t>O nível adequado de proteção a propriedade intelectual pode promover o aumento dos valores </a:t>
            </a:r>
          </a:p>
          <a:p>
            <a:pPr marL="162900" lvl="0" fontAlgn="base">
              <a:spcBef>
                <a:spcPct val="0"/>
              </a:spcBef>
              <a:spcAft>
                <a:spcPct val="0"/>
              </a:spcAft>
            </a:pPr>
            <a:r>
              <a:rPr lang="pt-PT" altLang="pt-BR" sz="1300" dirty="0">
                <a:solidFill>
                  <a:srgbClr val="002060"/>
                </a:solidFill>
                <a:latin typeface="Georgia" pitchFamily="18" charset="0"/>
              </a:rPr>
              <a:t>das PMEs de fabricação avançada, enquanto o nível excessivo de proteção da propriedade restringirá o aumento </a:t>
            </a:r>
          </a:p>
          <a:p>
            <a:pPr marL="162900" lvl="0" fontAlgn="base">
              <a:spcBef>
                <a:spcPct val="0"/>
              </a:spcBef>
              <a:spcAft>
                <a:spcPct val="0"/>
              </a:spcAft>
            </a:pPr>
            <a:r>
              <a:rPr lang="pt-PT" altLang="pt-BR" sz="1300" dirty="0">
                <a:solidFill>
                  <a:srgbClr val="002060"/>
                </a:solidFill>
                <a:latin typeface="Georgia" pitchFamily="18" charset="0"/>
              </a:rPr>
              <a:t>da empresa, ou seja, </a:t>
            </a:r>
            <a:r>
              <a:rPr lang="pt-PT" altLang="pt-BR" sz="1300" b="1" dirty="0">
                <a:solidFill>
                  <a:srgbClr val="002060"/>
                </a:solidFill>
                <a:latin typeface="Georgia" pitchFamily="18" charset="0"/>
              </a:rPr>
              <a:t>as hipóteses H1a e H1b foram comprovadas</a:t>
            </a:r>
            <a:r>
              <a:rPr lang="pt-PT" altLang="pt-BR" sz="1300" dirty="0">
                <a:solidFill>
                  <a:srgbClr val="002060"/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0C11302-8A79-47C1-9680-6ED3453A91AC}"/>
              </a:ext>
            </a:extLst>
          </p:cNvPr>
          <p:cNvSpPr txBox="1"/>
          <p:nvPr/>
        </p:nvSpPr>
        <p:spPr>
          <a:xfrm>
            <a:off x="164647" y="2723857"/>
            <a:ext cx="852793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900" lvl="0"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z="1300" dirty="0">
                <a:solidFill>
                  <a:srgbClr val="002060"/>
                </a:solidFill>
                <a:latin typeface="Georgia" pitchFamily="18" charset="0"/>
              </a:rPr>
              <a:t>O fortalecimento da proteção à propriedade intelectual pode promover o aprimoramento da capacidade de inovação empresarial, mas uma excessiva proteção à propriedade intelectual trará efeitos adversos à inovação tecnológica. Em outras palavras, </a:t>
            </a:r>
            <a:r>
              <a:rPr lang="pt-BR" altLang="pt-BR" sz="1300" b="1" dirty="0">
                <a:solidFill>
                  <a:srgbClr val="002060"/>
                </a:solidFill>
                <a:latin typeface="Georgia" pitchFamily="18" charset="0"/>
              </a:rPr>
              <a:t>H2a e H2b estão comprovadas</a:t>
            </a:r>
            <a:r>
              <a:rPr lang="pt-BR" altLang="pt-BR" sz="1300" dirty="0">
                <a:solidFill>
                  <a:srgbClr val="002060"/>
                </a:solidFill>
                <a:latin typeface="Georgia" pitchFamily="18" charset="0"/>
              </a:rPr>
              <a:t>.</a:t>
            </a:r>
            <a:endParaRPr lang="pt-PT" altLang="pt-BR" sz="13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A5B9D0E5-5CD5-4354-90E8-0B80427ECC51}"/>
              </a:ext>
            </a:extLst>
          </p:cNvPr>
          <p:cNvSpPr/>
          <p:nvPr/>
        </p:nvSpPr>
        <p:spPr>
          <a:xfrm>
            <a:off x="156114" y="3519234"/>
            <a:ext cx="878687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2900"/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3.  </a:t>
            </a:r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Resultados</a:t>
            </a:r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estimados</a:t>
            </a:r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sobre</a:t>
            </a:r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 as </a:t>
            </a:r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relações</a:t>
            </a:r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 entre </a:t>
            </a:r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inovação</a:t>
            </a:r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tecnológica</a:t>
            </a:r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 e </a:t>
            </a:r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valores</a:t>
            </a:r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 da </a:t>
            </a:r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empresa</a:t>
            </a:r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944A92F-5ED1-4021-B427-9BCC2EBA400C}"/>
              </a:ext>
            </a:extLst>
          </p:cNvPr>
          <p:cNvSpPr txBox="1"/>
          <p:nvPr/>
        </p:nvSpPr>
        <p:spPr>
          <a:xfrm>
            <a:off x="136593" y="3916784"/>
            <a:ext cx="852793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900" lvl="0"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z="1300" dirty="0">
                <a:solidFill>
                  <a:srgbClr val="002060"/>
                </a:solidFill>
                <a:latin typeface="Georgia" pitchFamily="18" charset="0"/>
              </a:rPr>
              <a:t>Os resultados mostraram que aprimoramento do nível de inovação tecnológica de uma empresa pode aumentar os valores da empresa, fato que torna </a:t>
            </a:r>
            <a:r>
              <a:rPr lang="pt-BR" altLang="pt-BR" sz="1300" b="1" dirty="0">
                <a:solidFill>
                  <a:srgbClr val="002060"/>
                </a:solidFill>
                <a:latin typeface="Georgia" pitchFamily="18" charset="0"/>
              </a:rPr>
              <a:t>a hipótese H3 comprovada</a:t>
            </a:r>
            <a:r>
              <a:rPr lang="pt-BR" altLang="pt-BR" sz="1300" dirty="0">
                <a:solidFill>
                  <a:srgbClr val="002060"/>
                </a:solidFill>
                <a:latin typeface="Georgia" pitchFamily="18" charset="0"/>
              </a:rPr>
              <a:t>. Com a inovação tecnológica, uma empresa pode obter autenticação de empresas de alta tecnologia. Além disso, com apoio de subsídios financeiros governamentais, redução de impostos e isenção, e outras medidas em empresas de alta tecnologia, elas podem obter ganhos extras, o que promoverá sua inovação contínua.</a:t>
            </a:r>
            <a:endParaRPr lang="pt-PT" altLang="pt-BR" sz="13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20" name="Rectangle 7">
            <a:extLst>
              <a:ext uri="{FF2B5EF4-FFF2-40B4-BE49-F238E27FC236}">
                <a16:creationId xmlns:a16="http://schemas.microsoft.com/office/drawing/2014/main" id="{43E6303D-8B33-4910-8120-E8F382DED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715"/>
            <a:ext cx="65" cy="25776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9522" rIns="0" bIns="-952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0A37A36B-8B62-4FA5-B10A-27187CDF7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715"/>
            <a:ext cx="65" cy="25776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9522" rIns="0" bIns="-952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142844" cy="51435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142844" y="142858"/>
            <a:ext cx="585791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Georgia" pitchFamily="18" charset="0"/>
              </a:rPr>
              <a:t>Resultados e Discussão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214282" y="571486"/>
            <a:ext cx="6429420" cy="1588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>
          <a:xfrm>
            <a:off x="136593" y="1137942"/>
            <a:ext cx="878687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2900"/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4.  </a:t>
            </a:r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Resultados</a:t>
            </a:r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 dos testes de </a:t>
            </a:r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papel</a:t>
            </a:r>
            <a:r>
              <a:rPr lang="en-US" sz="1300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1300" dirty="0" err="1">
                <a:solidFill>
                  <a:srgbClr val="002060"/>
                </a:solidFill>
                <a:latin typeface="Georgia" pitchFamily="18" charset="0"/>
              </a:rPr>
              <a:t>intermediador</a:t>
            </a:r>
            <a:endParaRPr lang="en-US" sz="13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67FFD69-BF3B-4746-95D6-93A5C0540C7E}"/>
              </a:ext>
            </a:extLst>
          </p:cNvPr>
          <p:cNvSpPr/>
          <p:nvPr/>
        </p:nvSpPr>
        <p:spPr>
          <a:xfrm>
            <a:off x="136593" y="709314"/>
            <a:ext cx="878687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2900"/>
            <a:r>
              <a:rPr lang="en-US" sz="1300" b="1" u="sng" dirty="0" err="1">
                <a:solidFill>
                  <a:srgbClr val="002060"/>
                </a:solidFill>
                <a:latin typeface="Georgia" pitchFamily="18" charset="0"/>
              </a:rPr>
              <a:t>Análises</a:t>
            </a:r>
            <a:r>
              <a:rPr lang="en-US" sz="1300" b="1" u="sng" dirty="0">
                <a:solidFill>
                  <a:srgbClr val="002060"/>
                </a:solidFill>
                <a:latin typeface="Georgia" pitchFamily="18" charset="0"/>
              </a:rPr>
              <a:t> dos </a:t>
            </a:r>
            <a:r>
              <a:rPr lang="en-US" sz="1300" b="1" u="sng" dirty="0" err="1">
                <a:solidFill>
                  <a:srgbClr val="002060"/>
                </a:solidFill>
                <a:latin typeface="Georgia" pitchFamily="18" charset="0"/>
              </a:rPr>
              <a:t>Resultados</a:t>
            </a:r>
            <a:r>
              <a:rPr lang="en-US" sz="1300" b="1" u="sng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1300" b="1" u="sng" dirty="0" err="1">
                <a:solidFill>
                  <a:srgbClr val="002060"/>
                </a:solidFill>
                <a:latin typeface="Georgia" pitchFamily="18" charset="0"/>
              </a:rPr>
              <a:t>Empíricos</a:t>
            </a:r>
            <a:endParaRPr lang="en-US" sz="1300" b="1" u="sng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0252C710-EC28-43DB-9FC2-1AA223A5C1C0}"/>
              </a:ext>
            </a:extLst>
          </p:cNvPr>
          <p:cNvSpPr txBox="1"/>
          <p:nvPr/>
        </p:nvSpPr>
        <p:spPr>
          <a:xfrm>
            <a:off x="168318" y="1533210"/>
            <a:ext cx="852793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900" lvl="0"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z="1300" dirty="0">
                <a:solidFill>
                  <a:srgbClr val="002060"/>
                </a:solidFill>
                <a:latin typeface="Georgia" pitchFamily="18" charset="0"/>
              </a:rPr>
              <a:t>A proteção à propriedade intelectual pode promover a inovação tecnológica da empresa, a fim de aumentar o valor da empresa. Em outras palavras, a inovação tecnológica desempenha um papel intermediador nas relações entre proteção à propriedade intelectual e valores da empresa. </a:t>
            </a:r>
            <a:r>
              <a:rPr lang="pt-BR" altLang="pt-BR" sz="1300" b="1" dirty="0">
                <a:solidFill>
                  <a:srgbClr val="002060"/>
                </a:solidFill>
                <a:latin typeface="Georgia" pitchFamily="18" charset="0"/>
              </a:rPr>
              <a:t>A hipótese 4 (H4) foi verificada</a:t>
            </a:r>
            <a:r>
              <a:rPr lang="pt-BR" altLang="pt-BR" sz="1300" dirty="0">
                <a:solidFill>
                  <a:srgbClr val="002060"/>
                </a:solidFill>
                <a:latin typeface="Georgia" pitchFamily="18" charset="0"/>
              </a:rPr>
              <a:t>.</a:t>
            </a:r>
            <a:endParaRPr lang="pt-PT" altLang="pt-BR" sz="13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20" name="Rectangle 7">
            <a:extLst>
              <a:ext uri="{FF2B5EF4-FFF2-40B4-BE49-F238E27FC236}">
                <a16:creationId xmlns:a16="http://schemas.microsoft.com/office/drawing/2014/main" id="{43E6303D-8B33-4910-8120-E8F382DED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715"/>
            <a:ext cx="65" cy="25776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9522" rIns="0" bIns="-952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0A37A36B-8B62-4FA5-B10A-27187CDF7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715"/>
            <a:ext cx="65" cy="25776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9522" rIns="0" bIns="-952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04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142844" cy="51435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142844" y="142858"/>
            <a:ext cx="585791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Georgia" pitchFamily="18" charset="0"/>
              </a:rPr>
              <a:t>Conclusão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214282" y="571486"/>
            <a:ext cx="6429420" cy="1588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7E6B33-527F-4DA7-9546-CA185F52B085}"/>
              </a:ext>
            </a:extLst>
          </p:cNvPr>
          <p:cNvSpPr txBox="1"/>
          <p:nvPr/>
        </p:nvSpPr>
        <p:spPr>
          <a:xfrm>
            <a:off x="0" y="747381"/>
            <a:ext cx="852793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900" lvl="0"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z="1300" dirty="0">
                <a:solidFill>
                  <a:srgbClr val="002060"/>
                </a:solidFill>
                <a:latin typeface="Georgia" pitchFamily="18" charset="0"/>
              </a:rPr>
              <a:t>A proteção excessiva à propriedade intelectual restringirá a difusão de tecnologias industriais e levará a</a:t>
            </a:r>
          </a:p>
          <a:p>
            <a:pPr marL="162900" lvl="0"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z="1300" dirty="0">
                <a:solidFill>
                  <a:srgbClr val="002060"/>
                </a:solidFill>
                <a:latin typeface="Georgia" pitchFamily="18" charset="0"/>
              </a:rPr>
              <a:t>investimentos repetidos em inovação nas </a:t>
            </a:r>
            <a:r>
              <a:rPr lang="pt-BR" altLang="pt-BR" sz="1300" dirty="0" err="1">
                <a:solidFill>
                  <a:srgbClr val="002060"/>
                </a:solidFill>
                <a:latin typeface="Georgia" pitchFamily="18" charset="0"/>
              </a:rPr>
              <a:t>PMEs</a:t>
            </a:r>
            <a:r>
              <a:rPr lang="pt-BR" altLang="pt-BR" sz="1300" dirty="0">
                <a:solidFill>
                  <a:srgbClr val="002060"/>
                </a:solidFill>
                <a:latin typeface="Georgia" pitchFamily="18" charset="0"/>
              </a:rPr>
              <a:t>.</a:t>
            </a:r>
          </a:p>
          <a:p>
            <a:pPr marL="162900" lvl="0" fontAlgn="base">
              <a:spcBef>
                <a:spcPct val="0"/>
              </a:spcBef>
              <a:spcAft>
                <a:spcPct val="0"/>
              </a:spcAft>
            </a:pPr>
            <a:endParaRPr lang="pt-BR" altLang="pt-BR" sz="1300" dirty="0">
              <a:solidFill>
                <a:srgbClr val="002060"/>
              </a:solidFill>
              <a:latin typeface="Georgia" pitchFamily="18" charset="0"/>
            </a:endParaRPr>
          </a:p>
          <a:p>
            <a:pPr marL="162900" lvl="0"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z="1300" dirty="0">
                <a:solidFill>
                  <a:srgbClr val="002060"/>
                </a:solidFill>
                <a:latin typeface="Georgia" pitchFamily="18" charset="0"/>
              </a:rPr>
              <a:t>Por esta razão:</a:t>
            </a:r>
          </a:p>
          <a:p>
            <a:pPr marL="505800" lvl="0" indent="-342900" fontAlgn="base">
              <a:spcBef>
                <a:spcPct val="0"/>
              </a:spcBef>
              <a:spcAft>
                <a:spcPct val="0"/>
              </a:spcAft>
              <a:buAutoNum type="arabicParenBoth"/>
            </a:pPr>
            <a:r>
              <a:rPr lang="pt-BR" altLang="pt-BR" sz="1300" dirty="0">
                <a:solidFill>
                  <a:srgbClr val="002060"/>
                </a:solidFill>
                <a:latin typeface="Georgia" pitchFamily="18" charset="0"/>
              </a:rPr>
              <a:t>A gestão classificada é realizada pelas </a:t>
            </a:r>
            <a:r>
              <a:rPr lang="pt-BR" altLang="pt-BR" sz="1300" dirty="0" err="1">
                <a:solidFill>
                  <a:srgbClr val="002060"/>
                </a:solidFill>
                <a:latin typeface="Georgia" pitchFamily="18" charset="0"/>
              </a:rPr>
              <a:t>PMEs</a:t>
            </a:r>
            <a:r>
              <a:rPr lang="pt-BR" altLang="pt-BR" sz="1300" dirty="0">
                <a:solidFill>
                  <a:srgbClr val="002060"/>
                </a:solidFill>
                <a:latin typeface="Georgia" pitchFamily="18" charset="0"/>
              </a:rPr>
              <a:t> de fabricação avançada, sendo dividida em  3 classes (A, B e C), de acordo com os degraus atingidos em avanço tecnológico.</a:t>
            </a:r>
          </a:p>
          <a:p>
            <a:pPr marL="505800" lvl="0" indent="-342900" fontAlgn="base">
              <a:spcBef>
                <a:spcPct val="0"/>
              </a:spcBef>
              <a:spcAft>
                <a:spcPct val="0"/>
              </a:spcAft>
              <a:buAutoNum type="arabicParenBoth"/>
            </a:pPr>
            <a:endParaRPr lang="pt-BR" altLang="pt-BR" sz="1300" dirty="0">
              <a:solidFill>
                <a:srgbClr val="002060"/>
              </a:solidFill>
              <a:latin typeface="Georgia" pitchFamily="18" charset="0"/>
            </a:endParaRPr>
          </a:p>
          <a:p>
            <a:pPr marL="505800" lvl="0" indent="-342900" fontAlgn="base">
              <a:spcBef>
                <a:spcPct val="0"/>
              </a:spcBef>
              <a:spcAft>
                <a:spcPct val="0"/>
              </a:spcAft>
              <a:buAutoNum type="arabicParenBoth"/>
            </a:pPr>
            <a:r>
              <a:rPr lang="pt-BR" altLang="pt-BR" sz="1300" dirty="0">
                <a:solidFill>
                  <a:srgbClr val="002060"/>
                </a:solidFill>
                <a:latin typeface="Georgia" pitchFamily="18" charset="0"/>
              </a:rPr>
              <a:t>‘‘Substituição de subsídios por recompensas” é usado para incentivar a inovação interna das empresas. Somente através da ampliação de prêmios de inovação governamentais, especialmente a criação de prêmios especiais para investimento em P&amp;D de novas tecnologias e novos produtos das empresas, os custos e riscos das </a:t>
            </a:r>
            <a:r>
              <a:rPr lang="pt-BR" altLang="pt-BR" sz="1300" dirty="0" err="1">
                <a:solidFill>
                  <a:srgbClr val="002060"/>
                </a:solidFill>
                <a:latin typeface="Georgia" pitchFamily="18" charset="0"/>
              </a:rPr>
              <a:t>PMEs</a:t>
            </a:r>
            <a:r>
              <a:rPr lang="pt-BR" altLang="pt-BR" sz="1300" dirty="0">
                <a:solidFill>
                  <a:srgbClr val="002060"/>
                </a:solidFill>
                <a:latin typeface="Georgia" pitchFamily="18" charset="0"/>
              </a:rPr>
              <a:t> na inovação de novos produtos pode ser suportado; os ganhos da empresa podem ser aumentados; e a atividade de inovação das </a:t>
            </a:r>
            <a:r>
              <a:rPr lang="pt-BR" altLang="pt-BR" sz="1300" dirty="0" err="1">
                <a:solidFill>
                  <a:srgbClr val="002060"/>
                </a:solidFill>
                <a:latin typeface="Georgia" pitchFamily="18" charset="0"/>
              </a:rPr>
              <a:t>PMEs</a:t>
            </a:r>
            <a:r>
              <a:rPr lang="pt-BR" altLang="pt-BR" sz="1300" dirty="0">
                <a:solidFill>
                  <a:srgbClr val="002060"/>
                </a:solidFill>
                <a:latin typeface="Georgia" pitchFamily="18" charset="0"/>
              </a:rPr>
              <a:t> pode ser motivada.</a:t>
            </a:r>
            <a:endParaRPr lang="pt-PT" altLang="pt-BR" sz="1300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951</Words>
  <Application>Microsoft Office PowerPoint</Application>
  <PresentationFormat>Apresentação na tela (16:9)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Georgia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Daniela</dc:creator>
  <cp:lastModifiedBy>Luiz Fernando Gasparelli Camata</cp:lastModifiedBy>
  <cp:revision>73</cp:revision>
  <dcterms:created xsi:type="dcterms:W3CDTF">2019-11-17T01:26:58Z</dcterms:created>
  <dcterms:modified xsi:type="dcterms:W3CDTF">2019-11-18T14:24:56Z</dcterms:modified>
</cp:coreProperties>
</file>