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302" r:id="rId13"/>
    <p:sldId id="267" r:id="rId14"/>
    <p:sldId id="268" r:id="rId15"/>
    <p:sldId id="269" r:id="rId16"/>
    <p:sldId id="270" r:id="rId17"/>
    <p:sldId id="301" r:id="rId18"/>
    <p:sldId id="271" r:id="rId19"/>
    <p:sldId id="272" r:id="rId20"/>
    <p:sldId id="273" r:id="rId21"/>
    <p:sldId id="274" r:id="rId22"/>
    <p:sldId id="276" r:id="rId23"/>
    <p:sldId id="303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Imagem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Imagem 7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Imagem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estilo do título mestre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4FD158B-8101-4D16-865A-A27DE53A56E8}" type="datetime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22/11/2016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31186BA-C4A9-48D3-BE81-A1D189BC9B37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estilo do título mestre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tópicosClique para editar os estilos do texto mestre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Segundo nível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Terceiro nível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nível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nível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FE71FBE-A2DC-4E38-9CCE-0257A365521E}" type="datetime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22/11/2016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4AACA94-AFB3-42F6-9531-1DF098DEE387}" type="slidenum"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
</a:t>
            </a: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IFUSP</a:t>
            </a: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ECF5726 – Óptica Física
Pós Graduação Interunidades em Ensino de Ciências 
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Suemilton Nunes Gervázio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4357800" y="3786120"/>
            <a:ext cx="4785840" cy="3071520"/>
          </a:xfrm>
          <a:prstGeom prst="rect">
            <a:avLst/>
          </a:prstGeom>
          <a:ln w="9360">
            <a:noFill/>
          </a:ln>
        </p:spPr>
      </p:pic>
      <p:pic>
        <p:nvPicPr>
          <p:cNvPr id="96" name="Picture 4"/>
          <p:cNvPicPr/>
          <p:nvPr/>
        </p:nvPicPr>
        <p:blipFill>
          <a:blip r:embed="rId3"/>
          <a:stretch/>
        </p:blipFill>
        <p:spPr>
          <a:xfrm>
            <a:off x="0" y="0"/>
            <a:ext cx="9143640" cy="3794040"/>
          </a:xfrm>
          <a:prstGeom prst="rect">
            <a:avLst/>
          </a:prstGeom>
          <a:ln w="9360">
            <a:noFill/>
          </a:ln>
        </p:spPr>
      </p:pic>
      <p:pic>
        <p:nvPicPr>
          <p:cNvPr id="97" name="Picture 5"/>
          <p:cNvPicPr/>
          <p:nvPr/>
        </p:nvPicPr>
        <p:blipFill>
          <a:blip r:embed="rId4"/>
          <a:stretch/>
        </p:blipFill>
        <p:spPr>
          <a:xfrm>
            <a:off x="0" y="3786120"/>
            <a:ext cx="4357440" cy="3071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/>
          </p:nvPr>
        </p:nvSpPr>
        <p:spPr>
          <a:xfrm>
            <a:off x="457200" y="214290"/>
            <a:ext cx="8229240" cy="6429420"/>
          </a:xfrm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 receitas de </a:t>
            </a:r>
            <a:r>
              <a:rPr lang="pt-BR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tingimento</a:t>
            </a:r>
            <a:r>
              <a:rPr lang="pt-B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eram secretas e baseadas no empirismo e experiências;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</a:pPr>
            <a:endParaRPr lang="pt-BR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Apenas no final do século XVIII começaram a surgir pigmentos sintéticos;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</a:pPr>
            <a:endParaRPr lang="pt-BR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primeiro, em 1771, foi o ácido pícrico, que é uma molécula </a:t>
            </a:r>
            <a:r>
              <a:rPr lang="pt-BR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trinitrada</a:t>
            </a:r>
            <a:r>
              <a:rPr lang="pt-B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usada em munições na 1° guerra mundial. Ela foi usada para tingir lã e seda em 1788.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</a:pPr>
            <a:r>
              <a:rPr lang="pt-B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Apesar de obter um amarelo intenso, era uma substância potencialmente explosiva. 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</a:pPr>
            <a:endParaRPr lang="pt-BR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buClr>
                <a:srgbClr val="000000"/>
              </a:buClr>
              <a:buFont typeface="Arial"/>
              <a:buChar char="•"/>
            </a:pPr>
            <a:r>
              <a:rPr lang="pt-B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1856 o primeiro pigmento orgânico foi sintetizado pelo inglês Willian </a:t>
            </a:r>
            <a:r>
              <a:rPr lang="pt-BR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Perkin</a:t>
            </a:r>
            <a:r>
              <a:rPr lang="pt-B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aos 18 anos de idade. 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pt-BR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0"/>
            <a:ext cx="8229240" cy="7071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Foi </a:t>
            </a:r>
            <a:r>
              <a:rPr lang="pt-BR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 descoberta acidental, ele era aluno de química no Royal </a:t>
            </a:r>
            <a:r>
              <a:rPr lang="pt-BR" sz="27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College</a:t>
            </a:r>
            <a:r>
              <a:rPr lang="pt-BR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 Londres, e ao tentar sintetizar o quinino para o tratamento da malária, acabou obtendo uma solução de cor púrpura forte que era absorvida pelo tecido, era resistente à luz e à lavagem, a qual chamou de Púrpura de Tiro, ele patenteou a descoberta, montou uma fábrica para produzi-lo e continuou a sintetizar corantes</a:t>
            </a:r>
            <a:r>
              <a:rPr lang="pt-BR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</a:pPr>
            <a:r>
              <a:rPr lang="pt-BR" sz="27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2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Tal descoberta motivou uma corrida entre os químicos a sintetizar outros corantes. Em pouco mais de 40 anos passou a existir fábricas de corantes sintéticos  na Alemanha, na Inglaterra, na França e na Suíça, que já dispunham de cerca de 2000 cores sintéticas, substituindo assim as fontes de extração natural.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Tintas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Composição pigmentada líquida, pastosa ou sólida que quando aplicada em camada fina (filme) sobre uma superfície apropriada, no estado em que é fornecida ou após diluição é convertível ao fim de certo tempo numa película sólida, corada e opaca.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642918"/>
            <a:ext cx="8229240" cy="548284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a maioria da luz é absorvida por um filme de tinta antes de chegar ao substrato, o filme é </a:t>
            </a: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preto ou de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 escura e esconde bem o substrato. A cobertura é então produzida pela absorção da luz. </a:t>
            </a:r>
            <a:endParaRPr lang="pt-BR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outro lado se a maioria da luz que entra no filme é refletida e </a:t>
            </a:r>
            <a:r>
              <a:rPr lang="pt-B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reemerge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sem ter chegado ao substrato o filme é branco (ou de cor clara).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00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aparência das tintas
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571480"/>
            <a:ext cx="8229240" cy="6286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raios de luz ao entrarem em contato com um filme pigmentado interagem basicamente em duas formas: ou são refletidos diretamente (reflexão especular) ou são absorvidos e espalhados.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pt-BR" sz="3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luz que não é refletida pela camada externa do filme entra nas camadas mais internas e é absorvida e espalhada de forma aleatória. Ao ser espalhada, a luz ganha cor e acaba saindo pela vizinhança do ponto de entrada. Esse fenômeno é responsável pela cor e aparência da tinta.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214282" y="0"/>
            <a:ext cx="8472158" cy="61257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Como há uma mudança do índice de refração entre o ar e o filme de tinta, uma parte da luz incidente reflete diretamente sem receber nenhuma coloração da superfície. </a:t>
            </a:r>
          </a:p>
          <a:p>
            <a:pPr algn="just">
              <a:buFont typeface="Arial" pitchFamily="34" charset="0"/>
              <a:buChar char="•"/>
            </a:pP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Essa reflexão não se dá como um espelho perfeito, visto que, devido à rugosidade dessa camada, a luz incidente reflete em uma série de ângulos diferentes ao ângulo de entrada. Esse fenômeno é responsável pelo brilho observado em tintas.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4"/>
          <p:cNvPicPr/>
          <p:nvPr/>
        </p:nvPicPr>
        <p:blipFill>
          <a:blip r:embed="rId2"/>
          <a:stretch/>
        </p:blipFill>
        <p:spPr>
          <a:xfrm>
            <a:off x="0" y="285840"/>
            <a:ext cx="9143640" cy="628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Pigmentos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28760" y="785880"/>
            <a:ext cx="8229240" cy="5643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A cor é dada pela dispersão ou absorção da radiação eletromagnética que é a luz visível correspondente a uma absorção de energia, a qual é utilizada em determinadas transições eletrônica. </a:t>
            </a: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Partículas insolúveis </a:t>
            </a:r>
          </a:p>
          <a:p>
            <a:pPr marL="343080" indent="-342720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Absorção + Espalhamento: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Tamanho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Índice de refração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Dispersão </a:t>
            </a:r>
          </a:p>
        </p:txBody>
      </p:sp>
      <p:pic>
        <p:nvPicPr>
          <p:cNvPr id="107" name="Picture 3"/>
          <p:cNvPicPr/>
          <p:nvPr/>
        </p:nvPicPr>
        <p:blipFill>
          <a:blip r:embed="rId2"/>
          <a:stretch/>
        </p:blipFill>
        <p:spPr>
          <a:xfrm>
            <a:off x="5929322" y="4661640"/>
            <a:ext cx="2928600" cy="2196360"/>
          </a:xfrm>
          <a:prstGeom prst="rect">
            <a:avLst/>
          </a:prstGeom>
          <a:ln w="9360">
            <a:noFill/>
          </a:ln>
        </p:spPr>
      </p:pic>
      <p:pic>
        <p:nvPicPr>
          <p:cNvPr id="108" name="Picture 5"/>
          <p:cNvPicPr/>
          <p:nvPr/>
        </p:nvPicPr>
        <p:blipFill>
          <a:blip r:embed="rId3"/>
          <a:stretch/>
        </p:blipFill>
        <p:spPr>
          <a:xfrm>
            <a:off x="5643570" y="3214686"/>
            <a:ext cx="2923560" cy="171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85840"/>
            <a:ext cx="8229240" cy="6571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No caso dos materiais inorgânicos, são sobretudo os elementos de transição que estão na origem desta absorção e as transições eletrônica ocorrem entre diferentes orbitais </a:t>
            </a:r>
            <a:r>
              <a:rPr lang="pt-BR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 do nível que se encontra parcialmente preenchido. 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No caso dos materiais orgânicos, a cor deve-se a transições eletrônicas envolvendo moléculas insaturadas ou em que os átomos de carbono se encontram ligados, por exemplo, a átomos oxigênio ou enxofre</a:t>
            </a:r>
            <a:r>
              <a:rPr lang="pt-BR" sz="32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464120" y="3071880"/>
            <a:ext cx="684108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6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Pigmentos e Tinturas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457200" y="1600200"/>
            <a:ext cx="82292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</a:p>
          <a:p>
            <a:pPr marL="343080" indent="-342720" algn="ctr">
              <a:lnSpc>
                <a:spcPct val="100000"/>
              </a:lnSpc>
            </a:pPr>
            <a:endParaRPr lang="pt-BR" sz="6600" b="0" strike="noStrike" spc="-1" dirty="0" smtClean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ctr">
              <a:lnSpc>
                <a:spcPct val="100000"/>
              </a:lnSpc>
            </a:pPr>
            <a:r>
              <a:rPr lang="pt-BR" sz="66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Pigmentos </a:t>
            </a:r>
            <a:r>
              <a:rPr lang="pt-BR" sz="6600" b="0" strike="noStrike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Tinturas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2" name="Picture 2"/>
          <p:cNvPicPr/>
          <p:nvPr/>
        </p:nvPicPr>
        <p:blipFill>
          <a:blip r:embed="rId2"/>
          <a:stretch/>
        </p:blipFill>
        <p:spPr>
          <a:xfrm>
            <a:off x="4857840" y="0"/>
            <a:ext cx="4285800" cy="5143320"/>
          </a:xfrm>
          <a:prstGeom prst="rect">
            <a:avLst/>
          </a:prstGeom>
          <a:ln w="9360">
            <a:noFill/>
          </a:ln>
        </p:spPr>
      </p:pic>
      <p:pic>
        <p:nvPicPr>
          <p:cNvPr id="83" name="Picture 4"/>
          <p:cNvPicPr/>
          <p:nvPr/>
        </p:nvPicPr>
        <p:blipFill>
          <a:blip r:embed="rId3"/>
          <a:stretch/>
        </p:blipFill>
        <p:spPr>
          <a:xfrm>
            <a:off x="0" y="0"/>
            <a:ext cx="4857480" cy="5143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500040"/>
            <a:ext cx="8229240" cy="6357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As propriedades apresentadas pelos pigmentos resultam da combinação de dois efeitos: </a:t>
            </a:r>
            <a:endParaRPr lang="pt-BR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absorção da luz (que determina a cor e é influenciada pela estrutura química do pigmento</a:t>
            </a: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); </a:t>
            </a:r>
          </a:p>
          <a:p>
            <a:pPr marL="343080" indent="-34272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difração da luz visível com a qual interagem. </a:t>
            </a:r>
            <a:endParaRPr lang="pt-BR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endParaRPr lang="pt-B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</a:t>
            </a: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 melhor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opacidade resulta da difração da luz e é igualmente influenciada pelo índice de refração. </a:t>
            </a: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Índice de refração de pigmentos e poder de cobertura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4" name="Picture 2"/>
          <p:cNvPicPr/>
          <p:nvPr/>
        </p:nvPicPr>
        <p:blipFill>
          <a:blip r:embed="rId2"/>
          <a:stretch/>
        </p:blipFill>
        <p:spPr>
          <a:xfrm>
            <a:off x="457200" y="1643040"/>
            <a:ext cx="8686440" cy="4928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/>
          </p:nvPr>
        </p:nvSpPr>
        <p:spPr>
          <a:xfrm>
            <a:off x="457200" y="357166"/>
            <a:ext cx="8229240" cy="6000792"/>
          </a:xfrm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pigmentos que absorvem luz na totalidade do espectro, apresentam a tonalidade preta. 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pigmentos que não absorvem (ou que absorvem pouco) na zona visível, apresentando-se como brancos. 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Por último, existe ainda o caso de pigmentos que absorvem só em algumas partes do espectro visível, os quais são  opticamente seletivos e produzem as demais cores.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2876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Dispersão da luz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214282" y="857232"/>
            <a:ext cx="8786874" cy="600040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raio de luz que incide na partícula é desviado porque a luz viaja mais lentamente através de um pigmento com alto índice de refração do que em um com baixo índice.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Diferentemente de outros pigmentos coloridos que fornecem opacidade absorvendo a luz visível, pigmentos brancos fornecem opacidade dispersando a luz. Isso é possível porque o pigmento branco tem o poder de desviar a luz. A dispersão é obtida pela refração e difração da luz que passa através ou próxima de partículas do pigmento.</a:t>
            </a:r>
          </a:p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/>
          <p:cNvPicPr/>
          <p:nvPr/>
        </p:nvPicPr>
        <p:blipFill>
          <a:blip r:embed="rId2"/>
          <a:stretch/>
        </p:blipFill>
        <p:spPr>
          <a:xfrm>
            <a:off x="190800" y="214200"/>
            <a:ext cx="8738640" cy="6429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Observe na imagem o poder de cobertura de diferentes filmes com a mesma  concentração volumétrica de pigmento (PVC)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9" name="Picture 2"/>
          <p:cNvPicPr/>
          <p:nvPr/>
        </p:nvPicPr>
        <p:blipFill>
          <a:blip r:embed="rId2"/>
          <a:stretch/>
        </p:blipFill>
        <p:spPr>
          <a:xfrm>
            <a:off x="457200" y="2123280"/>
            <a:ext cx="8229240" cy="4234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Tamanho das partículas dos pigmentos e difração da luz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obter eficiência máxima em dispersão de luz, o diâmetro do pigmento deve ser um pouco menor do que a metade do comprimento de onda da luz a ser dispersada.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as partículas forem muito grandes ou muito próximas haverá pouca difração. 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as partículas forem muito pequenas a luz também não será afetada pela partícula.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3"/>
          <p:cNvPicPr/>
          <p:nvPr/>
        </p:nvPicPr>
        <p:blipFill>
          <a:blip r:embed="rId2"/>
          <a:stretch/>
        </p:blipFill>
        <p:spPr>
          <a:xfrm>
            <a:off x="6143996" y="71414"/>
            <a:ext cx="3000004" cy="6500858"/>
          </a:xfrm>
          <a:prstGeom prst="rect">
            <a:avLst/>
          </a:prstGeom>
          <a:ln w="9360">
            <a:noFill/>
          </a:ln>
        </p:spPr>
      </p:pic>
      <p:pic>
        <p:nvPicPr>
          <p:cNvPr id="1028" name="Picture 4" descr="C:\Users\Usuario\Pictures\hhvivi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3071802" cy="6429420"/>
          </a:xfrm>
          <a:prstGeom prst="rect">
            <a:avLst/>
          </a:prstGeom>
          <a:noFill/>
        </p:spPr>
      </p:pic>
      <p:pic>
        <p:nvPicPr>
          <p:cNvPr id="1029" name="Picture 5" descr="C:\Users\Usuario\Pictures\ooub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71390"/>
            <a:ext cx="2582863" cy="678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Poder de dispersão relativo da luz versus tamanho
da partícula do dióxido de Titânio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142920" y="1600200"/>
            <a:ext cx="8857800" cy="51145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Tamanho da partícula e seu efeito
na cor da tinta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57200" y="1214280"/>
            <a:ext cx="8229240" cy="4911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um polímero branco não-absorvente pigmentado para ser completamente opaco, a alteração do tamanho da partícula de TiO2 não afeta a cor porque toda a luz que incide sobre a superfície é completamente refletida.</a:t>
            </a:r>
          </a:p>
          <a:p>
            <a:pPr algn="just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8" name="Picture 4"/>
          <p:cNvPicPr/>
          <p:nvPr/>
        </p:nvPicPr>
        <p:blipFill>
          <a:blip r:embed="rId2"/>
          <a:stretch/>
        </p:blipFill>
        <p:spPr>
          <a:xfrm>
            <a:off x="890640" y="3643200"/>
            <a:ext cx="7610040" cy="3214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que são pigmentos e tinturas?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pigmentos: substâncias sólidas, que funcionam à escala nanométrica, finamente divididas e praticamente insolúveis no veículo, que são usadas na preparação de tintas com a finalidade de lhes conferir cor, opacidade ou outras características especiais. Ou seja, são utilizados com o intuito de modificar as propriedades ópticas de uma tinta.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500040"/>
            <a:ext cx="8229240" cy="5625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caso de filme branco translúcido (com a adição de um pigmento colorido), o tamanho da partícula do pigmento afeta tanto a cor transmitida como a refletida. Assim a diminuição do tamanho da partícula de TiO2 aumentará a tonalidade azul refletida.</a:t>
            </a:r>
          </a:p>
          <a:p>
            <a:pPr algn="just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0" name="Picture 2"/>
          <p:cNvPicPr/>
          <p:nvPr/>
        </p:nvPicPr>
        <p:blipFill>
          <a:blip r:embed="rId2"/>
          <a:stretch/>
        </p:blipFill>
        <p:spPr>
          <a:xfrm>
            <a:off x="857160" y="3429000"/>
            <a:ext cx="7667280" cy="3190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Concentração do pigmento e
poder de cobertura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3" name="Picture 4"/>
          <p:cNvPicPr/>
          <p:nvPr/>
        </p:nvPicPr>
        <p:blipFill>
          <a:blip r:embed="rId2"/>
          <a:stretch/>
        </p:blipFill>
        <p:spPr>
          <a:xfrm>
            <a:off x="0" y="1500120"/>
            <a:ext cx="9143640" cy="5357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Tamanho das partículas e espalhamento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espalhamento da luz é maximizado quando o tamanho das partículas encontra-se na faixa entre 200 nm e 250 nm. Assim, a medida que as partículas vão aumentando de comprimento há uma redução no espalhamento de luz e consequentemente no poder de cobertura da tinta.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3"/>
          <p:cNvPicPr/>
          <p:nvPr/>
        </p:nvPicPr>
        <p:blipFill>
          <a:blip r:embed="rId2"/>
          <a:stretch/>
        </p:blipFill>
        <p:spPr>
          <a:xfrm>
            <a:off x="214200" y="0"/>
            <a:ext cx="8929440" cy="6571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28760" y="0"/>
            <a:ext cx="8229240" cy="713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Classificação dos pigmentos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0" y="500040"/>
            <a:ext cx="9144000" cy="2499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71680" indent="-571320" algn="just">
              <a:lnSpc>
                <a:spcPct val="100000"/>
              </a:lnSpc>
              <a:buClr>
                <a:srgbClr val="000000"/>
              </a:buClr>
              <a:buFont typeface="Arial"/>
              <a:buAutoNum type="romanLcParenR"/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Pigmentos inorgânicos: a molécula é constituída por óxido metálico ou por um sal metálico de um ácido inorgânico.</a:t>
            </a:r>
          </a:p>
          <a:p>
            <a:pPr marL="343080" indent="-342720" algn="just">
              <a:lnSpc>
                <a:spcPct val="100000"/>
              </a:lnSpc>
            </a:pP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ii) </a:t>
            </a:r>
            <a:r>
              <a:rPr lang="pt-BR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Pigmentos orgânicos: a molécula </a:t>
            </a:r>
            <a:r>
              <a:rPr lang="pt-B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constituente</a:t>
            </a:r>
            <a:r>
              <a:rPr lang="pt-B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é orgânica. </a:t>
            </a:r>
          </a:p>
          <a:p>
            <a:pPr marL="343080" indent="-342720">
              <a:lnSpc>
                <a:spcPct val="100000"/>
              </a:lnSpc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9" name="Picture 2"/>
          <p:cNvPicPr/>
          <p:nvPr/>
        </p:nvPicPr>
        <p:blipFill>
          <a:blip r:embed="rId2"/>
          <a:stretch/>
        </p:blipFill>
        <p:spPr>
          <a:xfrm>
            <a:off x="0" y="2214720"/>
            <a:ext cx="4285800" cy="2714400"/>
          </a:xfrm>
          <a:prstGeom prst="rect">
            <a:avLst/>
          </a:prstGeom>
          <a:ln w="9360">
            <a:noFill/>
          </a:ln>
        </p:spPr>
      </p:pic>
      <p:pic>
        <p:nvPicPr>
          <p:cNvPr id="140" name="Picture 3"/>
          <p:cNvPicPr/>
          <p:nvPr/>
        </p:nvPicPr>
        <p:blipFill>
          <a:blip r:embed="rId3"/>
          <a:stretch/>
        </p:blipFill>
        <p:spPr>
          <a:xfrm>
            <a:off x="4286160" y="2214720"/>
            <a:ext cx="4857480" cy="2785680"/>
          </a:xfrm>
          <a:prstGeom prst="rect">
            <a:avLst/>
          </a:prstGeom>
          <a:ln w="9360">
            <a:noFill/>
          </a:ln>
        </p:spPr>
      </p:pic>
      <p:pic>
        <p:nvPicPr>
          <p:cNvPr id="141" name="Picture 5"/>
          <p:cNvPicPr/>
          <p:nvPr/>
        </p:nvPicPr>
        <p:blipFill>
          <a:blip r:embed="rId4"/>
          <a:stretch/>
        </p:blipFill>
        <p:spPr>
          <a:xfrm>
            <a:off x="0" y="4929120"/>
            <a:ext cx="9143640" cy="1999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Propriedades dos pigmentos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457200" y="1357200"/>
            <a:ext cx="8229240" cy="5285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i) Cor 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composição química é o fator mais importante na determinação da cor final do pigmento. </a:t>
            </a:r>
            <a:endParaRPr lang="pt-BR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ii) Força corante 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Corresponde à medida da capacidade do pigmento para este transmitir cor.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714240"/>
            <a:ext cx="8229240" cy="5411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iii) Facilidade de dispersão 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pigmentos utilizados são fornecidos sob a forma de pós finamente divididos (com tamanhos de partícula de cerca de 0,5 a 3 </a:t>
            </a:r>
            <a:r>
              <a:rPr lang="pt-B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μm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</a:p>
          <a:p>
            <a:pPr marL="343080" indent="-342720" algn="just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iv) Solidez à luz 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explicar este efeito, considera-se o caso particular do dióxido de titânio, pigmento branco mais utilizado na indústria de tintas. Os outros pigmentos tem, em geral, um comportamento parecido com este. </a:t>
            </a:r>
          </a:p>
          <a:p>
            <a:pPr algn="just">
              <a:lnSpc>
                <a:spcPct val="100000"/>
              </a:lnSpc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14200"/>
            <a:ext cx="8229240" cy="6429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TiO2 é um excelente absorvedor da radiação ultravioleta. </a:t>
            </a:r>
            <a:endParaRPr lang="pt-BR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Uma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partícula de TiO2 com cerca de 250 nanômetros de diâmetro pode chegar a absorver mais de 99% da componente ultravioleta da radiação solar que a atinge</a:t>
            </a: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343080" indent="-34272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radiação ultravioleta é temporariamente transformada em energia eletrônico sob a forma de uma partícula de TiO2 eletronicamente excitada. </a:t>
            </a:r>
            <a:endParaRPr lang="pt-BR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Rapidamente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maior parte desta energia transforma-se em energia calorífica que se dissipa para o meio ambiente.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14200"/>
            <a:ext cx="8229240" cy="5911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</a:p>
          <a:p>
            <a:pPr marL="343080" indent="-342720" algn="just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Pigmentos orgânicos não são adequados para materiais submetidos ou processados a temperaturas muito altas, como cerâmicas e vidros. Nesses casos, recomenda-se o uso de pigmentos inorgânicos.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Pigmentos especiais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Pigmentos de interferência: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São pigmentos que apresentam cores distintas conforme o ângulo de observação. A combinação de pigmentos de interferência com pigmentos convencionais e com o efeito do substrato pode fornecer cores com efeitos </a:t>
            </a: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iridescentes</a:t>
            </a: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refletindo as cores do arco-íris.</a:t>
            </a:r>
          </a:p>
          <a:p>
            <a:pPr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A Tinta é a dispersão de um ou mais pigmentos num veículo (resina), que quando aplicada numa camada adequada forma um filme opaco e aderente no substrato, tem a função de proteger e embelezar as superfícies contra a ação do sol, chuva, e outros agentes.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0" y="0"/>
            <a:ext cx="8929718" cy="6126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Pigmentos </a:t>
            </a:r>
            <a:r>
              <a:rPr lang="pt-B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fotocrômicos</a:t>
            </a: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Mudam de cor de forma reversível quando expostos aos raios </a:t>
            </a: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ultravioletas.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cor se revela quando os pigmentos são expostos à </a:t>
            </a: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volta a sua coloração inicial quando a fonte de luz é removida</a:t>
            </a: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Pigmentos </a:t>
            </a:r>
            <a:r>
              <a:rPr lang="pt-BR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termocrômicos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São aqueles que apresentam mudanças de cor induzidas por uma mudança de temperatura. Os pigmentos são compostos por </a:t>
            </a:r>
            <a:r>
              <a:rPr lang="pt-BR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microcápsulas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que alteram a cor de forma reversível.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14200"/>
            <a:ext cx="8229240" cy="5911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Pigmentos com fragrâncias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São pigmentos que liberam aroma, sendo normalmente produzidos com a técnica de encapsulamento. A essência é recoberta por uma microcápsula e ao ser exposta ao ambiente ocorre gradualmente a liberação do aroma controlada pela microcápsula, possibilitando que esse efeito dure por períodos maiores do que seis meses.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357120"/>
            <a:ext cx="8229240" cy="5768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Pigmentos </a:t>
            </a:r>
            <a:r>
              <a:rPr lang="pt-BR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fosforescente: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Brilham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escuro porque, após determinadas reações químicas, as partículas ativadas por raios ultravioletas guardam consigo por um tempo a luminescência e refletem a claridade que receberam, mesmo com a luz apagada. </a:t>
            </a:r>
            <a:endParaRPr lang="pt-BR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endParaRPr lang="pt-BR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buFont typeface="Arial" pitchFamily="34" charset="0"/>
              <a:buChar char="•"/>
            </a:pPr>
            <a:r>
              <a:rPr lang="pt-BR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Pigmentos fluorescentes:</a:t>
            </a:r>
            <a:endParaRPr lang="pt-BR" sz="32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Refletem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luz recebida, porém, por um período de tempo mais curto, brilha praticamente só enquanto a luz o está atingindo</a:t>
            </a:r>
          </a:p>
          <a:p>
            <a:pPr>
              <a:lnSpc>
                <a:spcPct val="100000"/>
              </a:lnSpc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85840"/>
            <a:ext cx="8229240" cy="5839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roid Sans Fallback"/>
              </a:rPr>
              <a:t>Pigmentos</a:t>
            </a: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/Corantes Alimentícios: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As cores são adicionadas aos alimentos por pelo menos três razões: para restituir a aparência original do produto após as etapas de processo de produção, estocagem e embalagem; para tornar o alimento visualmente mais atraente e para conferir e/ou reforçar as cores já presentes nos alimentos.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Existem 8 corantes/pigmentos sintéticos liberados para o uso em alimentos no Brasil.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Picture 2"/>
          <p:cNvPicPr/>
          <p:nvPr/>
        </p:nvPicPr>
        <p:blipFill>
          <a:blip r:embed="rId2"/>
          <a:stretch/>
        </p:blipFill>
        <p:spPr>
          <a:xfrm>
            <a:off x="0" y="0"/>
            <a:ext cx="4287600" cy="3214440"/>
          </a:xfrm>
          <a:prstGeom prst="rect">
            <a:avLst/>
          </a:prstGeom>
          <a:ln w="9360">
            <a:noFill/>
          </a:ln>
        </p:spPr>
      </p:pic>
      <p:pic>
        <p:nvPicPr>
          <p:cNvPr id="155" name="Picture 3"/>
          <p:cNvPicPr/>
          <p:nvPr/>
        </p:nvPicPr>
        <p:blipFill>
          <a:blip r:embed="rId3"/>
          <a:stretch/>
        </p:blipFill>
        <p:spPr>
          <a:xfrm>
            <a:off x="7000920" y="0"/>
            <a:ext cx="2142720" cy="2142720"/>
          </a:xfrm>
          <a:prstGeom prst="rect">
            <a:avLst/>
          </a:prstGeom>
          <a:ln w="9360">
            <a:noFill/>
          </a:ln>
        </p:spPr>
      </p:pic>
      <p:pic>
        <p:nvPicPr>
          <p:cNvPr id="156" name="Picture 4"/>
          <p:cNvPicPr/>
          <p:nvPr/>
        </p:nvPicPr>
        <p:blipFill>
          <a:blip r:embed="rId4"/>
          <a:stretch/>
        </p:blipFill>
        <p:spPr>
          <a:xfrm>
            <a:off x="0" y="3214800"/>
            <a:ext cx="4762080" cy="3571560"/>
          </a:xfrm>
          <a:prstGeom prst="rect">
            <a:avLst/>
          </a:prstGeom>
          <a:ln w="9360">
            <a:noFill/>
          </a:ln>
        </p:spPr>
      </p:pic>
      <p:pic>
        <p:nvPicPr>
          <p:cNvPr id="157" name="Picture 5"/>
          <p:cNvPicPr/>
          <p:nvPr/>
        </p:nvPicPr>
        <p:blipFill>
          <a:blip r:embed="rId5"/>
          <a:stretch/>
        </p:blipFill>
        <p:spPr>
          <a:xfrm>
            <a:off x="4286160" y="2143080"/>
            <a:ext cx="4857480" cy="1999800"/>
          </a:xfrm>
          <a:prstGeom prst="rect">
            <a:avLst/>
          </a:prstGeom>
          <a:ln w="9360">
            <a:noFill/>
          </a:ln>
        </p:spPr>
      </p:pic>
      <p:pic>
        <p:nvPicPr>
          <p:cNvPr id="158" name="Picture 6"/>
          <p:cNvPicPr/>
          <p:nvPr/>
        </p:nvPicPr>
        <p:blipFill>
          <a:blip r:embed="rId6"/>
          <a:stretch/>
        </p:blipFill>
        <p:spPr>
          <a:xfrm>
            <a:off x="4143240" y="0"/>
            <a:ext cx="2857320" cy="213336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7"/>
          <p:cNvPicPr/>
          <p:nvPr/>
        </p:nvPicPr>
        <p:blipFill>
          <a:blip r:embed="rId7"/>
          <a:stretch/>
        </p:blipFill>
        <p:spPr>
          <a:xfrm>
            <a:off x="4572000" y="4071960"/>
            <a:ext cx="4571640" cy="2785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Table 1"/>
          <p:cNvGraphicFramePr/>
          <p:nvPr/>
        </p:nvGraphicFramePr>
        <p:xfrm>
          <a:off x="0" y="0"/>
          <a:ext cx="9143640" cy="6703674"/>
        </p:xfrm>
        <a:graphic>
          <a:graphicData uri="http://schemas.openxmlformats.org/drawingml/2006/table">
            <a:tbl>
              <a:tblPr/>
              <a:tblGrid>
                <a:gridCol w="1285560"/>
                <a:gridCol w="1785600"/>
                <a:gridCol w="3571560"/>
                <a:gridCol w="2500920"/>
              </a:tblGrid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Tipo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Origem 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Aplicações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Efeitos no organismo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029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Amarelo Crepúsculo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Tinta do alcatrão 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carvão  e tintas azóicas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Cereais, balas, caramelos, coberturas e xaropes, laticínios, gomas de mascar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Urticária, angiodema e problemas gástricos.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Azul brilhante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Tinta do alcatrão de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carvão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Laticínios, balas, cereais, queijos, recheios, gelatinas, licores, refrescos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Hiperatividade em crianças, eczema e asma.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7543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Vermelho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Bordeaux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Tinta do alcatrão 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carvão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Cereais, balas, laticínios, geléias, gelados, recheios, xaropes, preparados líquidos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Deve ser evitado por sensíveis à aspirina. Há polêmica sobre sua toxicidade, sendo proibido em vários países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553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Vermelho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Eritrosina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Tinta do alcatrão 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carvão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Pós para gelatinas, laticínios, refrescos, geléias, etc.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Consumo excessivo pode causar aumento de hormônio tireoidiano no sangue.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096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Indigotina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(azul escuro)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Tinta do alcatrão 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carvão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Gomas de mascar, iogurtes, balas, caramelos, bebidas, etc.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náuseas, vômitos, hipertensão e problemas respiratórios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Vermelho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Ponceau 4R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Tinta do alcatrão 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carvão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Frutas em caldas, laticínios, xaropes de bebidas, balas, cereais, refrescos e refrigerantes.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Pode causar anemia e aumento da incidência de glomerulonefrite (doença renal)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258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Amarelo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Tartrazina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Tinta do alcatrão de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carvão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Laticínios, licores, fermentados,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produtos </a:t>
                      </a:r>
                      <a:r>
                        <a:rPr lang="pt-BR" sz="14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de cereais</a:t>
                      </a: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, iogurtes, etc.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insônia em crianças. Há relatos de casos de afecção da flora Gastrointestinal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829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Vermelho 40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Sintetizado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quimicamente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Alimentos à base de cereais, balas, laticínios, recheios, sobremesas, xaropes para refrescos, refrigerantes,geléias</a:t>
                      </a:r>
                      <a:endParaRPr lang="pt-BR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pt-BR" sz="14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Pode causar hiperatividade em crianças, eczemas e Dificuldades respiratórias</a:t>
                      </a:r>
                      <a:endParaRPr lang="pt-BR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/>
          </p:nvPr>
        </p:nvSpPr>
        <p:spPr>
          <a:xfrm>
            <a:off x="457200" y="1142984"/>
            <a:ext cx="8229240" cy="4982776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CASTRO</a:t>
            </a:r>
            <a:r>
              <a:rPr lang="pt-BR" dirty="0"/>
              <a:t>, Carmen Dias. </a:t>
            </a:r>
            <a:r>
              <a:rPr lang="pt-BR" b="1" dirty="0"/>
              <a:t>Estudo da influência das propriedades de diferentes cargas </a:t>
            </a:r>
            <a:r>
              <a:rPr lang="pt-BR" b="1" dirty="0" smtClean="0"/>
              <a:t>minerais no </a:t>
            </a:r>
            <a:r>
              <a:rPr lang="pt-BR" b="1" dirty="0"/>
              <a:t>poder de cobertura de um filme de tinta. </a:t>
            </a:r>
            <a:r>
              <a:rPr lang="pt-BR" dirty="0"/>
              <a:t>Tese de doutorado. Universidade Federal do </a:t>
            </a:r>
            <a:r>
              <a:rPr lang="pt-BR" dirty="0" smtClean="0"/>
              <a:t>Rio Grande </a:t>
            </a:r>
            <a:r>
              <a:rPr lang="pt-BR" dirty="0"/>
              <a:t>do Sul. Porto Alegre, RS, 2009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CRUZ, Antônio João. </a:t>
            </a:r>
            <a:r>
              <a:rPr lang="pt-BR" b="1" dirty="0"/>
              <a:t>A matéria de que é feita a cor: Os pigmentos utilizados em pintura e </a:t>
            </a:r>
            <a:r>
              <a:rPr lang="pt-BR" b="1" dirty="0" smtClean="0"/>
              <a:t>a sua </a:t>
            </a:r>
            <a:r>
              <a:rPr lang="pt-BR" b="1" dirty="0"/>
              <a:t>identificação e caracterização. </a:t>
            </a:r>
            <a:r>
              <a:rPr lang="pt-BR" dirty="0"/>
              <a:t>1° </a:t>
            </a:r>
            <a:r>
              <a:rPr lang="pt-BR" dirty="0" smtClean="0"/>
              <a:t>Encontro de Conservação </a:t>
            </a:r>
            <a:r>
              <a:rPr lang="pt-BR" dirty="0"/>
              <a:t>e Restauro – Tecnologias</a:t>
            </a:r>
            <a:r>
              <a:rPr lang="pt-BR" dirty="0" smtClean="0"/>
              <a:t>", Instituto </a:t>
            </a:r>
            <a:r>
              <a:rPr lang="pt-BR" dirty="0"/>
              <a:t>Politécnico de Tomar, </a:t>
            </a:r>
            <a:r>
              <a:rPr lang="pt-BR" dirty="0" smtClean="0"/>
              <a:t>2000.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FAZENDA</a:t>
            </a:r>
            <a:r>
              <a:rPr lang="pt-BR" dirty="0"/>
              <a:t>, Jorge M. R. </a:t>
            </a:r>
            <a:r>
              <a:rPr lang="pt-BR" b="1" dirty="0"/>
              <a:t>Tintas. Ciência e Tecnologia. </a:t>
            </a:r>
            <a:r>
              <a:rPr lang="pt-BR" dirty="0"/>
              <a:t>1ª edição. </a:t>
            </a:r>
            <a:r>
              <a:rPr lang="pt-BR" dirty="0" smtClean="0"/>
              <a:t>2009.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NASSAU</a:t>
            </a:r>
            <a:r>
              <a:rPr lang="en-US" dirty="0"/>
              <a:t>, Kurt. </a:t>
            </a:r>
            <a:r>
              <a:rPr lang="en-US" b="1" dirty="0"/>
              <a:t>The Physics and Chemistry of Color: The Fifteen Causes of </a:t>
            </a:r>
            <a:r>
              <a:rPr lang="en-US" b="1" dirty="0" smtClean="0"/>
              <a:t>Color</a:t>
            </a:r>
            <a:r>
              <a:rPr lang="en-US" b="1" dirty="0"/>
              <a:t>. </a:t>
            </a:r>
            <a:r>
              <a:rPr lang="en-US" dirty="0"/>
              <a:t>Wiley </a:t>
            </a:r>
            <a:r>
              <a:rPr lang="en-US" dirty="0" smtClean="0"/>
              <a:t>&amp; </a:t>
            </a:r>
            <a:r>
              <a:rPr lang="pt-BR" dirty="0" smtClean="0"/>
              <a:t>Sons</a:t>
            </a:r>
            <a:r>
              <a:rPr lang="pt-BR" dirty="0"/>
              <a:t>, </a:t>
            </a:r>
            <a:r>
              <a:rPr lang="pt-BR" dirty="0" err="1"/>
              <a:t>New</a:t>
            </a:r>
            <a:r>
              <a:rPr lang="pt-BR" dirty="0"/>
              <a:t> York, 2001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VELOSO, Luana de Andrade. </a:t>
            </a:r>
            <a:r>
              <a:rPr lang="pt-BR" b="1" dirty="0"/>
              <a:t>Dossiê Técnico: Corantes e Pigmentos. </a:t>
            </a:r>
            <a:r>
              <a:rPr lang="pt-BR" dirty="0"/>
              <a:t>Serviço Brasileiro </a:t>
            </a:r>
            <a:r>
              <a:rPr lang="pt-BR" dirty="0" smtClean="0"/>
              <a:t>de Respostas </a:t>
            </a:r>
            <a:r>
              <a:rPr lang="pt-BR" dirty="0"/>
              <a:t>Técnicas – SBRT. Instituto de Tecnologia do Paraná, Fevereiro, 2012.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417320"/>
          </a:xfrm>
        </p:spPr>
        <p:txBody>
          <a:bodyPr/>
          <a:lstStyle/>
          <a:p>
            <a:pPr algn="ctr"/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Referência bibliográfica</a:t>
            </a:r>
            <a:endParaRPr lang="pt-BR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85840"/>
            <a:ext cx="8229240" cy="5839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</a:pPr>
            <a:r>
              <a:rPr lang="pt-BR" sz="3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Os componentes básicos de uma tinta são: 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40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Extrato seco (pigmentos e cargas) </a:t>
            </a:r>
          </a:p>
          <a:p>
            <a:pPr marL="514440" indent="-5140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Veículo volátil (solventes e aditivos voláteis) </a:t>
            </a:r>
          </a:p>
          <a:p>
            <a:pPr marL="343080" indent="-342720" algn="just">
              <a:lnSpc>
                <a:spcPct val="100000"/>
              </a:lnSpc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1 - Veículos: 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São constituídos por diferentes tipos de resina (</a:t>
            </a:r>
            <a:r>
              <a:rPr lang="pt-BR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naturais ou sintéticas) </a:t>
            </a: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produzem tintas com propriedades físicas e químicas diversas. </a:t>
            </a:r>
          </a:p>
          <a:p>
            <a:pPr marL="343080" indent="-342720" algn="just">
              <a:lnSpc>
                <a:spcPct val="100000"/>
              </a:lnSpc>
            </a:pP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2 - Pigmentos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428760"/>
            <a:ext cx="8229240" cy="6071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3 - Solventes: 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São utilizados nas tintas para reduzir a viscosidade ou consistência com o objetivo de se obter facilidade de aplicação. Entre os solventes mais comuns estão a água, o álcool e acetonas. </a:t>
            </a:r>
          </a:p>
          <a:p>
            <a:pPr marL="343080" indent="-342720" algn="just">
              <a:lnSpc>
                <a:spcPct val="100000"/>
              </a:lnSpc>
            </a:pPr>
            <a:r>
              <a:rPr lang="pt-BR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4 - Aditivos: 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São substâncias que adicionadas em pequenas quantidades às tintas, desempenham certas funções plastificantes, bactericidas, retardadores,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428760"/>
            <a:ext cx="8229240" cy="5697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No extrato seco, os pigmentos e as cargas correspondem aos constituintes sólidos que permite a tinta fixar no substrato. Distinguem-se entre eles pelo índice de refração (n &gt; 1,7 para pigmentos e n &lt; 1,7 para cargas). As cargas são também muitas vezes designadas por pigmentos auxiliares ou pigmentos inertes.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Histórico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Antiguidade: Pinturas rupestre, da cor aos tecidos, as cerâmicas e aos couros.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princípio as cores mais procurados pela aristocracia era os tons de vermelho pois simbolizava a dignidade e a nobreza.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Acredita-se que o tingimento de tecido surgiu na índia. Em seguida, espalhou-se para a Pérsia, a Fenícia e o Egito, onde foram encontrados tecidos tingidos em tumbas que datam do século XXV a.c.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57120" y="214200"/>
            <a:ext cx="8229240" cy="5857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Três pigmentos orgânicos importantes desde a antiguidade: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 índigo, conhecido como corante azul ou anil, era obtido da planta indigófera;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alizarina, é o pigmento vermelho extraído da raiz da garança;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púrpura, tinge em várias tonalidades, desde o violeta até o vermelho. Era considerada a cor da nobreza e das autoridades religiosas e custava muito caro, eram necessário esmagar 12 mil caramujos para se obter 1,5 gramas do pigmento púrpura.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Words>1597</Words>
  <Application>LibreOffice/5.2.3.1$Linux_X86_64 LibreOffice_project/20m0$Build-1</Application>
  <PresentationFormat>Apresentação na tela (4:3)</PresentationFormat>
  <Paragraphs>199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46</vt:i4>
      </vt:variant>
    </vt:vector>
  </HeadingPairs>
  <TitlesOfParts>
    <vt:vector size="48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Referência bibliográfica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IFUSP ECF5726 – Óptica Física Pós Graduação Interunidades em Ensino de Ciências</dc:title>
  <dc:subject/>
  <dc:creator>Usuario</dc:creator>
  <dc:description/>
  <cp:lastModifiedBy>Usuario</cp:lastModifiedBy>
  <cp:revision>138</cp:revision>
  <dcterms:created xsi:type="dcterms:W3CDTF">2016-11-14T21:50:23Z</dcterms:created>
  <dcterms:modified xsi:type="dcterms:W3CDTF">2016-11-23T03:01:44Z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45</vt:i4>
  </property>
</Properties>
</file>