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75" r:id="rId3"/>
    <p:sldId id="278" r:id="rId4"/>
    <p:sldId id="287" r:id="rId5"/>
    <p:sldId id="285" r:id="rId6"/>
    <p:sldId id="282" r:id="rId7"/>
    <p:sldId id="261" r:id="rId8"/>
    <p:sldId id="286" r:id="rId9"/>
    <p:sldId id="288" r:id="rId10"/>
    <p:sldId id="257" r:id="rId11"/>
    <p:sldId id="277" r:id="rId12"/>
    <p:sldId id="279" r:id="rId13"/>
    <p:sldId id="280" r:id="rId14"/>
    <p:sldId id="289" r:id="rId15"/>
    <p:sldId id="274" r:id="rId16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g6N9jNAfTVp7lcP+dXGtVDWC5q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customschemas.google.com/relationships/presentationmetadata" Target="metadata"/><Relationship Id="rId10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7" name="Google Shape;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3" name="Google Shape;4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>
          <a:extLst>
            <a:ext uri="{FF2B5EF4-FFF2-40B4-BE49-F238E27FC236}">
              <a16:creationId xmlns:a16="http://schemas.microsoft.com/office/drawing/2014/main" id="{13D94F89-E463-E2D1-71D1-F6132B2D7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:notes">
            <a:extLst>
              <a:ext uri="{FF2B5EF4-FFF2-40B4-BE49-F238E27FC236}">
                <a16:creationId xmlns:a16="http://schemas.microsoft.com/office/drawing/2014/main" id="{A055D1EC-1B73-E0C2-541A-78769561B9C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3" name="Google Shape;43;p19:notes">
            <a:extLst>
              <a:ext uri="{FF2B5EF4-FFF2-40B4-BE49-F238E27FC236}">
                <a16:creationId xmlns:a16="http://schemas.microsoft.com/office/drawing/2014/main" id="{E440699C-23DA-09C9-26EE-A34DD43854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484448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>
          <a:extLst>
            <a:ext uri="{FF2B5EF4-FFF2-40B4-BE49-F238E27FC236}">
              <a16:creationId xmlns:a16="http://schemas.microsoft.com/office/drawing/2014/main" id="{11B4CAA9-AB3E-1D50-BB79-93B29D653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:notes">
            <a:extLst>
              <a:ext uri="{FF2B5EF4-FFF2-40B4-BE49-F238E27FC236}">
                <a16:creationId xmlns:a16="http://schemas.microsoft.com/office/drawing/2014/main" id="{A8C51561-7B2A-CE11-DA7A-705F427475A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3" name="Google Shape;43;p19:notes">
            <a:extLst>
              <a:ext uri="{FF2B5EF4-FFF2-40B4-BE49-F238E27FC236}">
                <a16:creationId xmlns:a16="http://schemas.microsoft.com/office/drawing/2014/main" id="{26584987-FA86-CF2B-5C77-BAA92D2C71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096790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>
          <a:extLst>
            <a:ext uri="{FF2B5EF4-FFF2-40B4-BE49-F238E27FC236}">
              <a16:creationId xmlns:a16="http://schemas.microsoft.com/office/drawing/2014/main" id="{2F1ACF55-DF9B-B2EB-877E-F004BCEB5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:notes">
            <a:extLst>
              <a:ext uri="{FF2B5EF4-FFF2-40B4-BE49-F238E27FC236}">
                <a16:creationId xmlns:a16="http://schemas.microsoft.com/office/drawing/2014/main" id="{3DC91884-B4B8-536A-827C-8727383802D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3" name="Google Shape;43;p19:notes">
            <a:extLst>
              <a:ext uri="{FF2B5EF4-FFF2-40B4-BE49-F238E27FC236}">
                <a16:creationId xmlns:a16="http://schemas.microsoft.com/office/drawing/2014/main" id="{0115960B-934E-8A12-A6EB-F713A177F76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937271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>
          <a:extLst>
            <a:ext uri="{FF2B5EF4-FFF2-40B4-BE49-F238E27FC236}">
              <a16:creationId xmlns:a16="http://schemas.microsoft.com/office/drawing/2014/main" id="{74A1245C-B79A-FEB0-6518-21582E71DF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:notes">
            <a:extLst>
              <a:ext uri="{FF2B5EF4-FFF2-40B4-BE49-F238E27FC236}">
                <a16:creationId xmlns:a16="http://schemas.microsoft.com/office/drawing/2014/main" id="{0B0ECC14-0A2F-02FC-DECC-ECE22285EA2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3" name="Google Shape;43;p19:notes">
            <a:extLst>
              <a:ext uri="{FF2B5EF4-FFF2-40B4-BE49-F238E27FC236}">
                <a16:creationId xmlns:a16="http://schemas.microsoft.com/office/drawing/2014/main" id="{A5554FBE-0509-99A5-25E6-C6D39AC13B8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34867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5" name="Google Shape;145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200" cy="3349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>
          <a:extLst>
            <a:ext uri="{FF2B5EF4-FFF2-40B4-BE49-F238E27FC236}">
              <a16:creationId xmlns:a16="http://schemas.microsoft.com/office/drawing/2014/main" id="{DAF40F3F-FA4F-B1E6-DBA0-97F5689EAF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:notes">
            <a:extLst>
              <a:ext uri="{FF2B5EF4-FFF2-40B4-BE49-F238E27FC236}">
                <a16:creationId xmlns:a16="http://schemas.microsoft.com/office/drawing/2014/main" id="{520E571F-7FBB-D71E-17AF-0CC5FA055D4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3" name="Google Shape;43;p19:notes">
            <a:extLst>
              <a:ext uri="{FF2B5EF4-FFF2-40B4-BE49-F238E27FC236}">
                <a16:creationId xmlns:a16="http://schemas.microsoft.com/office/drawing/2014/main" id="{4973FE7A-9BFA-877D-2FEF-6117B0E452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20466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>
          <a:extLst>
            <a:ext uri="{FF2B5EF4-FFF2-40B4-BE49-F238E27FC236}">
              <a16:creationId xmlns:a16="http://schemas.microsoft.com/office/drawing/2014/main" id="{618B63DB-BB58-DA4A-3632-5FBD220EA3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:notes">
            <a:extLst>
              <a:ext uri="{FF2B5EF4-FFF2-40B4-BE49-F238E27FC236}">
                <a16:creationId xmlns:a16="http://schemas.microsoft.com/office/drawing/2014/main" id="{83E27C88-1B00-E0C4-E05B-079E2D231D2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3" name="Google Shape;43;p19:notes">
            <a:extLst>
              <a:ext uri="{FF2B5EF4-FFF2-40B4-BE49-F238E27FC236}">
                <a16:creationId xmlns:a16="http://schemas.microsoft.com/office/drawing/2014/main" id="{95C36E27-C04F-B547-825B-24C00C3397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93979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>
          <a:extLst>
            <a:ext uri="{FF2B5EF4-FFF2-40B4-BE49-F238E27FC236}">
              <a16:creationId xmlns:a16="http://schemas.microsoft.com/office/drawing/2014/main" id="{E4AD6729-F847-C11B-DA61-90EEAB94C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:notes">
            <a:extLst>
              <a:ext uri="{FF2B5EF4-FFF2-40B4-BE49-F238E27FC236}">
                <a16:creationId xmlns:a16="http://schemas.microsoft.com/office/drawing/2014/main" id="{CAFE2AD3-C3EC-BF91-0194-D90348E7332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3" name="Google Shape;43;p19:notes">
            <a:extLst>
              <a:ext uri="{FF2B5EF4-FFF2-40B4-BE49-F238E27FC236}">
                <a16:creationId xmlns:a16="http://schemas.microsoft.com/office/drawing/2014/main" id="{2BE6CA95-A326-F1D7-A42C-2D4A0F952A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50485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>
          <a:extLst>
            <a:ext uri="{FF2B5EF4-FFF2-40B4-BE49-F238E27FC236}">
              <a16:creationId xmlns:a16="http://schemas.microsoft.com/office/drawing/2014/main" id="{1CEDB34F-F16C-AD09-4DA2-BA36EA4B01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:notes">
            <a:extLst>
              <a:ext uri="{FF2B5EF4-FFF2-40B4-BE49-F238E27FC236}">
                <a16:creationId xmlns:a16="http://schemas.microsoft.com/office/drawing/2014/main" id="{A334A0D1-3CBC-FAD3-6D00-785E406FD5E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3" name="Google Shape;43;p19:notes">
            <a:extLst>
              <a:ext uri="{FF2B5EF4-FFF2-40B4-BE49-F238E27FC236}">
                <a16:creationId xmlns:a16="http://schemas.microsoft.com/office/drawing/2014/main" id="{6927B348-55C6-615B-56F0-49EA5179A9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19786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>
          <a:extLst>
            <a:ext uri="{FF2B5EF4-FFF2-40B4-BE49-F238E27FC236}">
              <a16:creationId xmlns:a16="http://schemas.microsoft.com/office/drawing/2014/main" id="{24C21302-986F-8CA4-A9FF-56C63F905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:notes">
            <a:extLst>
              <a:ext uri="{FF2B5EF4-FFF2-40B4-BE49-F238E27FC236}">
                <a16:creationId xmlns:a16="http://schemas.microsoft.com/office/drawing/2014/main" id="{8EAFE6B6-1572-4C2D-7492-B31F305E753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3" name="Google Shape;43;p19:notes">
            <a:extLst>
              <a:ext uri="{FF2B5EF4-FFF2-40B4-BE49-F238E27FC236}">
                <a16:creationId xmlns:a16="http://schemas.microsoft.com/office/drawing/2014/main" id="{0FDAD379-7228-61B2-CEAC-AB363C6C53E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80180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f7a070e3b4_0_11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7" name="Google Shape;67;g1f7a070e3b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>
          <a:extLst>
            <a:ext uri="{FF2B5EF4-FFF2-40B4-BE49-F238E27FC236}">
              <a16:creationId xmlns:a16="http://schemas.microsoft.com/office/drawing/2014/main" id="{D5D0430E-3CBA-05E7-F2D6-6E2D4A5AC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:notes">
            <a:extLst>
              <a:ext uri="{FF2B5EF4-FFF2-40B4-BE49-F238E27FC236}">
                <a16:creationId xmlns:a16="http://schemas.microsoft.com/office/drawing/2014/main" id="{05108CCE-547C-51BE-FA72-507A8FB890C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3" name="Google Shape;43;p19:notes">
            <a:extLst>
              <a:ext uri="{FF2B5EF4-FFF2-40B4-BE49-F238E27FC236}">
                <a16:creationId xmlns:a16="http://schemas.microsoft.com/office/drawing/2014/main" id="{A2EB113E-9748-3D2A-9D53-752183A156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73257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>
          <a:extLst>
            <a:ext uri="{FF2B5EF4-FFF2-40B4-BE49-F238E27FC236}">
              <a16:creationId xmlns:a16="http://schemas.microsoft.com/office/drawing/2014/main" id="{A7BAC84C-6158-0071-5D38-181130B8F9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:notes">
            <a:extLst>
              <a:ext uri="{FF2B5EF4-FFF2-40B4-BE49-F238E27FC236}">
                <a16:creationId xmlns:a16="http://schemas.microsoft.com/office/drawing/2014/main" id="{1464880E-1499-F3C8-C19A-4EA3B44E557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3" name="Google Shape;43;p19:notes">
            <a:extLst>
              <a:ext uri="{FF2B5EF4-FFF2-40B4-BE49-F238E27FC236}">
                <a16:creationId xmlns:a16="http://schemas.microsoft.com/office/drawing/2014/main" id="{5467CDC1-679D-B23F-5E26-06F5AD1560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41298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rgbClr val="3B357B"/>
            </a:gs>
            <a:gs pos="20000">
              <a:srgbClr val="443279"/>
            </a:gs>
            <a:gs pos="100000">
              <a:srgbClr val="443279"/>
            </a:gs>
          </a:gsLst>
          <a:lin ang="1800000" scaled="0"/>
        </a:gra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8"/>
          <p:cNvSpPr txBox="1">
            <a:spLocks noGrp="1"/>
          </p:cNvSpPr>
          <p:nvPr>
            <p:ph type="ctrTitle"/>
          </p:nvPr>
        </p:nvSpPr>
        <p:spPr>
          <a:xfrm>
            <a:off x="520700" y="3708400"/>
            <a:ext cx="6794500" cy="195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Font typeface="Calibri"/>
              <a:buNone/>
              <a:defRPr sz="6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8"/>
          <p:cNvSpPr txBox="1">
            <a:spLocks noGrp="1"/>
          </p:cNvSpPr>
          <p:nvPr>
            <p:ph type="subTitle" idx="1"/>
          </p:nvPr>
        </p:nvSpPr>
        <p:spPr>
          <a:xfrm>
            <a:off x="520700" y="5773738"/>
            <a:ext cx="6794500" cy="652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8" name="Google Shape;18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20700" y="271599"/>
            <a:ext cx="2919186" cy="1866595"/>
          </a:xfrm>
          <a:prstGeom prst="rect">
            <a:avLst/>
          </a:prstGeom>
          <a:solidFill>
            <a:srgbClr val="363B7F"/>
          </a:solidFill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373A7F"/>
              </a:gs>
              <a:gs pos="100000">
                <a:srgbClr val="373A7F"/>
              </a:gs>
            </a:gsLst>
            <a:lin ang="1795654" scaled="0"/>
          </a:gra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30"/>
          <p:cNvSpPr/>
          <p:nvPr/>
        </p:nvSpPr>
        <p:spPr>
          <a:xfrm>
            <a:off x="393895" y="365125"/>
            <a:ext cx="11380763" cy="614821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4" name="Google Shape;24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716717" y="4918160"/>
            <a:ext cx="1773070" cy="12588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gradFill>
          <a:gsLst>
            <a:gs pos="0">
              <a:srgbClr val="373A7F"/>
            </a:gs>
            <a:gs pos="100000">
              <a:srgbClr val="373A7F"/>
            </a:gs>
          </a:gsLst>
          <a:lin ang="12600000" scaled="0"/>
        </a:gra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1"/>
          <p:cNvSpPr txBox="1"/>
          <p:nvPr/>
        </p:nvSpPr>
        <p:spPr>
          <a:xfrm>
            <a:off x="3798278" y="2771335"/>
            <a:ext cx="4543864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pt-BR" sz="5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Obrigado!</a:t>
            </a:r>
            <a:endParaRPr sz="54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bg>
      <p:bgPr>
        <a:gradFill>
          <a:gsLst>
            <a:gs pos="0">
              <a:srgbClr val="023063"/>
            </a:gs>
            <a:gs pos="32000">
              <a:srgbClr val="373A7F"/>
            </a:gs>
            <a:gs pos="100000">
              <a:srgbClr val="373A7F"/>
            </a:gs>
          </a:gsLst>
          <a:lin ang="1740000" scaled="0"/>
        </a:gra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/>
          <p:nvPr/>
        </p:nvSpPr>
        <p:spPr>
          <a:xfrm rot="-5400000">
            <a:off x="2382128" y="-2579079"/>
            <a:ext cx="7427744" cy="12191999"/>
          </a:xfrm>
          <a:prstGeom prst="trapezoid">
            <a:avLst>
              <a:gd name="adj" fmla="val 25000"/>
            </a:avLst>
          </a:prstGeom>
          <a:solidFill>
            <a:srgbClr val="222A35">
              <a:alpha val="26274"/>
            </a:srgb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29"/>
          <p:cNvSpPr txBox="1">
            <a:spLocks noGrp="1"/>
          </p:cNvSpPr>
          <p:nvPr>
            <p:ph type="title"/>
          </p:nvPr>
        </p:nvSpPr>
        <p:spPr>
          <a:xfrm>
            <a:off x="3448050" y="2486025"/>
            <a:ext cx="52959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2"/>
          <p:cNvSpPr/>
          <p:nvPr/>
        </p:nvSpPr>
        <p:spPr>
          <a:xfrm>
            <a:off x="1378634" y="2926081"/>
            <a:ext cx="4037428" cy="3024554"/>
          </a:xfrm>
          <a:prstGeom prst="rect">
            <a:avLst/>
          </a:prstGeom>
          <a:gradFill>
            <a:gsLst>
              <a:gs pos="0">
                <a:srgbClr val="2E75B5"/>
              </a:gs>
              <a:gs pos="10000">
                <a:srgbClr val="2E75B5"/>
              </a:gs>
              <a:gs pos="76000">
                <a:srgbClr val="373A7F"/>
              </a:gs>
              <a:gs pos="100000">
                <a:srgbClr val="373A7F"/>
              </a:gs>
            </a:gsLst>
            <a:lin ang="12600000" scaled="0"/>
          </a:gra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32"/>
          <p:cNvSpPr txBox="1">
            <a:spLocks noGrp="1"/>
          </p:cNvSpPr>
          <p:nvPr>
            <p:ph type="title"/>
          </p:nvPr>
        </p:nvSpPr>
        <p:spPr>
          <a:xfrm>
            <a:off x="1740121" y="3234936"/>
            <a:ext cx="3366452" cy="1044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2"/>
          <p:cNvSpPr>
            <a:spLocks noGrp="1"/>
          </p:cNvSpPr>
          <p:nvPr>
            <p:ph type="pic" idx="2"/>
          </p:nvPr>
        </p:nvSpPr>
        <p:spPr>
          <a:xfrm>
            <a:off x="4895558" y="464233"/>
            <a:ext cx="6231988" cy="6006905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32"/>
          <p:cNvSpPr txBox="1">
            <a:spLocks noGrp="1"/>
          </p:cNvSpPr>
          <p:nvPr>
            <p:ph type="body" idx="1"/>
          </p:nvPr>
        </p:nvSpPr>
        <p:spPr>
          <a:xfrm>
            <a:off x="1740121" y="4431325"/>
            <a:ext cx="3366452" cy="1167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"/>
          <p:cNvSpPr txBox="1">
            <a:spLocks noGrp="1"/>
          </p:cNvSpPr>
          <p:nvPr>
            <p:ph type="ctrTitle"/>
          </p:nvPr>
        </p:nvSpPr>
        <p:spPr>
          <a:xfrm>
            <a:off x="520700" y="3708400"/>
            <a:ext cx="6794500" cy="1954950"/>
          </a:xfr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pt-BR" dirty="0"/>
              <a:t>Influenciadores digitais</a:t>
            </a:r>
          </a:p>
        </p:txBody>
      </p:sp>
      <p:sp>
        <p:nvSpPr>
          <p:cNvPr id="40" name="Google Shape;40;p1"/>
          <p:cNvSpPr txBox="1">
            <a:spLocks noGrp="1"/>
          </p:cNvSpPr>
          <p:nvPr>
            <p:ph type="subTitle" idx="1"/>
          </p:nvPr>
        </p:nvSpPr>
        <p:spPr>
          <a:xfrm>
            <a:off x="520700" y="5773738"/>
            <a:ext cx="6794500" cy="652462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pt-BR" dirty="0"/>
              <a:t>Prof. Me. Alvaro Leme | alvaroleme@usp.br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 txBox="1">
            <a:spLocks noGrp="1"/>
          </p:cNvSpPr>
          <p:nvPr>
            <p:ph type="body" idx="1"/>
          </p:nvPr>
        </p:nvSpPr>
        <p:spPr>
          <a:xfrm>
            <a:off x="838200" y="16908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Influenciar é humano. Surge com os primeiros caçadores-coletores (Dunbar, 1996 e Harari, 2015). Atrelada à sobrevivência: detectar indivíduos confiáveis e os “free riders”.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pt-BR" sz="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Modalidade social se complexifica junto com a sociedade e tem conexão com a ideia de persuasão.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pt-BR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Influência econômica surge a partir da Revolução Agrícola. Troca entre produtores faz surgir classe dedicada a organizar intercâmbio de bens e fica com uma parte de cada produto (ENGELS, 2019, p. 206).</a:t>
            </a:r>
            <a:endParaRPr sz="2400" dirty="0"/>
          </a:p>
        </p:txBody>
      </p:sp>
      <p:sp>
        <p:nvSpPr>
          <p:cNvPr id="4" name="Google Shape;69;g1f7a070e3b4_0_11">
            <a:extLst>
              <a:ext uri="{FF2B5EF4-FFF2-40B4-BE49-F238E27FC236}">
                <a16:creationId xmlns:a16="http://schemas.microsoft.com/office/drawing/2014/main" id="{4F949B0D-722C-04B6-ED48-1105BB4BFB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dirty="0"/>
              <a:t>Influência social e econômica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>
          <a:extLst>
            <a:ext uri="{FF2B5EF4-FFF2-40B4-BE49-F238E27FC236}">
              <a16:creationId xmlns:a16="http://schemas.microsoft.com/office/drawing/2014/main" id="{E52228D5-8CA2-B520-9A46-182F4DF161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>
            <a:extLst>
              <a:ext uri="{FF2B5EF4-FFF2-40B4-BE49-F238E27FC236}">
                <a16:creationId xmlns:a16="http://schemas.microsoft.com/office/drawing/2014/main" id="{0C7BFF67-CA41-0C32-95DB-6BC45481396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777439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partir daqui, a história da influência jamais se afasta da história da mídia. 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Aparece com os primeiros livros, ainda escritos à mão. Monges copistas eram detentores do conhecimento. Maioria das pessoas era analfabeta. 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Século XV, Gutenberg e o surgimento da imprensa.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Gráficas de Veneza conseguiam produzir mais de 300 exemplares de um livro com o investimento financeiro que até então rendia apenas um exemplar escrito à mão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Shirky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2011).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Google Shape;69;g1f7a070e3b4_0_11">
            <a:extLst>
              <a:ext uri="{FF2B5EF4-FFF2-40B4-BE49-F238E27FC236}">
                <a16:creationId xmlns:a16="http://schemas.microsoft.com/office/drawing/2014/main" id="{E40229F0-D56B-0BE1-F788-30EAF5C17F6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dirty="0"/>
              <a:t>Influência midiática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3844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>
          <a:extLst>
            <a:ext uri="{FF2B5EF4-FFF2-40B4-BE49-F238E27FC236}">
              <a16:creationId xmlns:a16="http://schemas.microsoft.com/office/drawing/2014/main" id="{38B4A701-B4E8-3757-F2E9-8A73BD0C48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>
            <a:extLst>
              <a:ext uri="{FF2B5EF4-FFF2-40B4-BE49-F238E27FC236}">
                <a16:creationId xmlns:a16="http://schemas.microsoft.com/office/drawing/2014/main" id="{B889E161-8409-7FA4-89F3-D9302787C28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BR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Conceito de autoria muda com a imprensa. Influência midiática nas mãos de </a:t>
            </a:r>
            <a:r>
              <a:rPr lang="pt-BR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escritores e, sobretudo, editores. Modelo um para muitos se mantém por cinco séculos.</a:t>
            </a:r>
          </a:p>
          <a:p>
            <a:pPr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pt-B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BR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Quando o jornal se consolidou como veículo de massa, ou seja, após a Revolução Industrial, a influência editorial aos poucos passou a dividir espaço com a persuasão publicitária. </a:t>
            </a:r>
          </a:p>
          <a:p>
            <a:pPr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pt-BR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BR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Virada do século XX: cinema os novos olimpianos (Morin, 2005). Gente como a gente vira protagonista de novas histórias.</a:t>
            </a:r>
            <a:endParaRPr lang="pt-B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69;g1f7a070e3b4_0_11">
            <a:extLst>
              <a:ext uri="{FF2B5EF4-FFF2-40B4-BE49-F238E27FC236}">
                <a16:creationId xmlns:a16="http://schemas.microsoft.com/office/drawing/2014/main" id="{4BC3C43C-9343-1C4B-D96A-C42A03451E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dirty="0"/>
              <a:t>Influência midiática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59752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>
          <a:extLst>
            <a:ext uri="{FF2B5EF4-FFF2-40B4-BE49-F238E27FC236}">
              <a16:creationId xmlns:a16="http://schemas.microsoft.com/office/drawing/2014/main" id="{2B263B58-6D8B-3E6B-2E31-F34B65707C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9">
            <a:extLst>
              <a:ext uri="{FF2B5EF4-FFF2-40B4-BE49-F238E27FC236}">
                <a16:creationId xmlns:a16="http://schemas.microsoft.com/office/drawing/2014/main" id="{6D71BB5F-DDB7-BCF5-891D-4E235B554A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dirty="0"/>
              <a:t>Influência midiática</a:t>
            </a:r>
            <a:endParaRPr dirty="0"/>
          </a:p>
        </p:txBody>
      </p:sp>
      <p:sp>
        <p:nvSpPr>
          <p:cNvPr id="46" name="Google Shape;46;p19">
            <a:extLst>
              <a:ext uri="{FF2B5EF4-FFF2-40B4-BE49-F238E27FC236}">
                <a16:creationId xmlns:a16="http://schemas.microsoft.com/office/drawing/2014/main" id="{74470DDD-4A67-4FBE-D0A1-A466B6D00B6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BR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Rádio encurtou a distância entre quem produz e quem consome o conteúdo. A voz das pessoas passou a chegar à casa dos consumidores, deixando a maneira de influenciar mais pessoal.</a:t>
            </a:r>
            <a:r>
              <a:rPr lang="pt-BR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´</a:t>
            </a:r>
            <a:endParaRPr lang="pt-B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pt-BR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BR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Mais do que moldar as relações entre as pessoas, a midiatização afetou a percepção do tempo, que passou a ser “o tempo real”. Mais tarde, com a internet, também a percepção de espaço. </a:t>
            </a:r>
            <a:endParaRPr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263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>
          <a:extLst>
            <a:ext uri="{FF2B5EF4-FFF2-40B4-BE49-F238E27FC236}">
              <a16:creationId xmlns:a16="http://schemas.microsoft.com/office/drawing/2014/main" id="{96FE47B7-8824-603E-5BB1-A88AD50463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9">
            <a:extLst>
              <a:ext uri="{FF2B5EF4-FFF2-40B4-BE49-F238E27FC236}">
                <a16:creationId xmlns:a16="http://schemas.microsoft.com/office/drawing/2014/main" id="{26149731-253A-8F65-EC24-2BA30E19D0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dirty="0"/>
              <a:t>Influência digital</a:t>
            </a:r>
            <a:endParaRPr dirty="0"/>
          </a:p>
        </p:txBody>
      </p:sp>
      <p:sp>
        <p:nvSpPr>
          <p:cNvPr id="46" name="Google Shape;46;p19">
            <a:extLst>
              <a:ext uri="{FF2B5EF4-FFF2-40B4-BE49-F238E27FC236}">
                <a16:creationId xmlns:a16="http://schemas.microsoft.com/office/drawing/2014/main" id="{652FE870-20EA-23C5-ED79-557DE8D8EEB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933249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BR" sz="2600" dirty="0"/>
              <a:t>Influenciadores são definidos pela instrumentalidade de sua ação. Estão subordinados à mídia, são definidos pela técnica e pelo ambiente em que se inserem. Prisioneiros da digitalidade.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Influenciador: substantivo ou adjetivo? 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t-BR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BR" sz="2600" dirty="0"/>
              <a:t>Qualquer um pode ser influenciador – desde que atue nesse mercado, jogue as regras específicas desse campo, produza nas plataformas requeridas, exerça habilidades e competências próprias dessa nova profissão (KARHAWI, 2017, P. 60)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t-B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t-BR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t-B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t-BR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t-B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t-BR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t-BR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2514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>
          <a:extLst>
            <a:ext uri="{FF2B5EF4-FFF2-40B4-BE49-F238E27FC236}">
              <a16:creationId xmlns:a16="http://schemas.microsoft.com/office/drawing/2014/main" id="{DCD609AD-7CCD-1E64-4245-8C4667C715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17434EC0-E352-4AB8-90A1-44E53B094CA2}"/>
              </a:ext>
            </a:extLst>
          </p:cNvPr>
          <p:cNvSpPr txBox="1"/>
          <p:nvPr/>
        </p:nvSpPr>
        <p:spPr>
          <a:xfrm>
            <a:off x="838200" y="1859703"/>
            <a:ext cx="8835189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Montserrat"/>
              </a:rPr>
              <a:t>Jornalista</a:t>
            </a:r>
            <a: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Montserrat"/>
              </a:rPr>
              <a:t>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Montserrat"/>
              </a:rPr>
              <a:t>formado</a:t>
            </a:r>
            <a: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Montserrat"/>
              </a:rPr>
              <a:t> pela UFRJ,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Montserrat"/>
              </a:rPr>
              <a:t>especialista</a:t>
            </a:r>
            <a: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Montserrat"/>
              </a:rPr>
              <a:t>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Montserrat"/>
              </a:rPr>
              <a:t>em</a:t>
            </a:r>
            <a: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Montserrat"/>
              </a:rPr>
              <a:t> Marketing Digital pela Belas Artes,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Montserrat"/>
              </a:rPr>
              <a:t>mestre</a:t>
            </a:r>
            <a: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Montserrat"/>
              </a:rPr>
              <a:t> e doutorando em Ciências da Comunicação pela ECA-USP. 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Montserrat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Montserrat"/>
              </a:rPr>
              <a:t>Experiência na Folha (Mônica Bergamo), revistas Saúde, Contigo, Veja São Paulo, Veja e Glamour, coluna no R7 e na Forbes. Textos em GQ, Numéro, Elle. 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Montserrat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Montserrat"/>
              </a:rPr>
              <a:t>Professor de criação de conteúdos, consultor e criador do podcast educativo Aprenda em 5 Minutos. </a:t>
            </a:r>
          </a:p>
        </p:txBody>
      </p:sp>
      <p:sp>
        <p:nvSpPr>
          <p:cNvPr id="13" name="Google Shape;141;g1f7a070e3b4_0_89">
            <a:extLst>
              <a:ext uri="{FF2B5EF4-FFF2-40B4-BE49-F238E27FC236}">
                <a16:creationId xmlns:a16="http://schemas.microsoft.com/office/drawing/2014/main" id="{DD2E106B-A650-602D-0CDC-06624572F8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dirty="0"/>
              <a:t>Apresentação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5274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>
          <a:extLst>
            <a:ext uri="{FF2B5EF4-FFF2-40B4-BE49-F238E27FC236}">
              <a16:creationId xmlns:a16="http://schemas.microsoft.com/office/drawing/2014/main" id="{C7EE5AF1-E44A-85D0-2776-623E4E29A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9">
            <a:extLst>
              <a:ext uri="{FF2B5EF4-FFF2-40B4-BE49-F238E27FC236}">
                <a16:creationId xmlns:a16="http://schemas.microsoft.com/office/drawing/2014/main" id="{437928F3-DCC5-EED1-EC6C-8B522FE815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dirty="0"/>
              <a:t>Referências</a:t>
            </a:r>
            <a:endParaRPr dirty="0"/>
          </a:p>
        </p:txBody>
      </p:sp>
      <p:sp>
        <p:nvSpPr>
          <p:cNvPr id="46" name="Google Shape;46;p19">
            <a:extLst>
              <a:ext uri="{FF2B5EF4-FFF2-40B4-BE49-F238E27FC236}">
                <a16:creationId xmlns:a16="http://schemas.microsoft.com/office/drawing/2014/main" id="{FBE0A760-1BE9-758D-9961-634F1A03A85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SzPts val="2800"/>
              <a:buFont typeface="Wingdings" panose="05000000000000000000" pitchFamily="2" charset="2"/>
              <a:buChar char="q"/>
            </a:pPr>
            <a:r>
              <a:rPr lang="pt-BR" dirty="0"/>
              <a:t>KARHAWI, Issaaf et al. </a:t>
            </a:r>
            <a:r>
              <a:rPr lang="pt-BR" b="1" dirty="0"/>
              <a:t>Influenciadores digitais: conceitos e práticas em discussão</a:t>
            </a:r>
            <a:r>
              <a:rPr lang="pt-BR" dirty="0"/>
              <a:t>. Communicare, v. 17, n. 12, p. 46-61, 2017. </a:t>
            </a:r>
            <a:endParaRPr dirty="0"/>
          </a:p>
          <a:p>
            <a:pPr marL="5080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lang="pt-BR" dirty="0"/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2800"/>
              <a:buFont typeface="Wingdings" panose="05000000000000000000" pitchFamily="2" charset="2"/>
              <a:buChar char="q"/>
            </a:pPr>
            <a:r>
              <a:rPr lang="pt-BR" dirty="0"/>
              <a:t>LEME, Alvaro. </a:t>
            </a:r>
            <a:r>
              <a:rPr lang="pt-BR" b="1" dirty="0"/>
              <a:t>Lu do Magalu: um estudo de caso sobre influência digital virtual, novas humanidades e marcas que viram pessoas. </a:t>
            </a:r>
            <a:r>
              <a:rPr lang="pt-BR" dirty="0"/>
              <a:t>2023. 193 f. Dissertação (mestrado) – Universidade de São Paulo, São Paulo, 2023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2800"/>
              <a:buFont typeface="Wingdings" panose="05000000000000000000" pitchFamily="2" charset="2"/>
              <a:buChar char="q"/>
            </a:pPr>
            <a:endParaRPr lang="pt-BR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BR" dirty="0"/>
              <a:t>ORTIZ, Renato. </a:t>
            </a:r>
            <a:r>
              <a:rPr lang="pt-BR" b="1" dirty="0"/>
              <a:t>Influenciadores, intelectuais, mediadores simbólicos</a:t>
            </a:r>
            <a:r>
              <a:rPr lang="pt-BR" dirty="0"/>
              <a:t>. RuMoRes, v. 16, n. 31, p. 279-289, 2022.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2800"/>
              <a:buFont typeface="Wingdings" panose="05000000000000000000" pitchFamily="2" charset="2"/>
              <a:buChar char="q"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1738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>
          <a:extLst>
            <a:ext uri="{FF2B5EF4-FFF2-40B4-BE49-F238E27FC236}">
              <a16:creationId xmlns:a16="http://schemas.microsoft.com/office/drawing/2014/main" id="{E148C5F4-FEBE-B17F-31A1-22ADC7E0CE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beca Andrade na capa de outubro de 2024 da Vogue Brasil">
            <a:extLst>
              <a:ext uri="{FF2B5EF4-FFF2-40B4-BE49-F238E27FC236}">
                <a16:creationId xmlns:a16="http://schemas.microsoft.com/office/drawing/2014/main" id="{6AF070B1-20CE-0C41-0A6A-755642E6A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8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CEA42C1D-B4F6-DBCC-5687-A7F2ECECB2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485273"/>
            <a:ext cx="6137983" cy="588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189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>
          <a:extLst>
            <a:ext uri="{FF2B5EF4-FFF2-40B4-BE49-F238E27FC236}">
              <a16:creationId xmlns:a16="http://schemas.microsoft.com/office/drawing/2014/main" id="{26FBC9A5-7D7C-59D3-1A8E-4727F4910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28CDBA1-5F32-3F0F-B4BF-1D35D230C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0825"/>
            <a:ext cx="8610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t-BR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Atletas podem ser influenciadores?</a:t>
            </a:r>
          </a:p>
          <a:p>
            <a:pPr marL="50800" indent="0">
              <a:buNone/>
            </a:pPr>
            <a:endParaRPr lang="pt-BR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t-BR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Qualquer profissional pode ser influenciador?</a:t>
            </a:r>
          </a:p>
          <a:p>
            <a:pPr>
              <a:buFont typeface="Wingdings" panose="05000000000000000000" pitchFamily="2" charset="2"/>
              <a:buChar char="q"/>
            </a:pPr>
            <a:endParaRPr lang="pt-BR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t-BR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Jornalistas podem ser influenciadores?</a:t>
            </a:r>
          </a:p>
          <a:p>
            <a:pPr>
              <a:buFont typeface="Wingdings" panose="05000000000000000000" pitchFamily="2" charset="2"/>
              <a:buChar char="q"/>
            </a:pPr>
            <a:endParaRPr lang="pt-BR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t-BR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Influenciadores podem ser jornalistas?</a:t>
            </a:r>
          </a:p>
          <a:p>
            <a:endParaRPr lang="pt-BR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/>
          </a:p>
        </p:txBody>
      </p:sp>
      <p:sp>
        <p:nvSpPr>
          <p:cNvPr id="2" name="Google Shape;141;g1f7a070e3b4_0_89">
            <a:extLst>
              <a:ext uri="{FF2B5EF4-FFF2-40B4-BE49-F238E27FC236}">
                <a16:creationId xmlns:a16="http://schemas.microsoft.com/office/drawing/2014/main" id="{06EB7356-A0FA-92E3-83F2-1BC7DE182FD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dirty="0"/>
              <a:t>Questões para debate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75532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>
          <a:extLst>
            <a:ext uri="{FF2B5EF4-FFF2-40B4-BE49-F238E27FC236}">
              <a16:creationId xmlns:a16="http://schemas.microsoft.com/office/drawing/2014/main" id="{7D214CD7-8BE5-8DAC-7C43-5D0202B45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A134CA-11DE-16B6-9470-00F59A492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0825"/>
            <a:ext cx="8722895" cy="4351338"/>
          </a:xfrm>
        </p:spPr>
        <p:txBody>
          <a:bodyPr>
            <a:normAutofit fontScale="92500"/>
          </a:bodyPr>
          <a:lstStyle/>
          <a:p>
            <a:pPr algn="l">
              <a:buFont typeface="Wingdings" panose="05000000000000000000" pitchFamily="2" charset="2"/>
              <a:buChar char="q"/>
            </a:pPr>
            <a:r>
              <a:rPr lang="pt-BR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que uma marca procura quando contrata Rebeca Andrade pra uma publi? Alcance, credibilidade, </a:t>
            </a:r>
            <a:r>
              <a:rPr lang="pt-BR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pt-BR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ransferências simbólicas.</a:t>
            </a:r>
          </a:p>
          <a:p>
            <a:pPr algn="l">
              <a:buFont typeface="Wingdings" panose="05000000000000000000" pitchFamily="2" charset="2"/>
              <a:buChar char="q"/>
            </a:pPr>
            <a:endParaRPr lang="pt-BR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2800"/>
              <a:buFont typeface="Wingdings" panose="05000000000000000000" pitchFamily="2" charset="2"/>
              <a:buChar char="q"/>
            </a:pPr>
            <a:r>
              <a:rPr lang="pt-BR" sz="2600" dirty="0"/>
              <a:t>Os “capitais” dos influenciadores. Bourdieu (1997) fala em capital econômico, capital cultural e capital  social. A interação entre os três produz um meta-capital, o capital simbólico.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2800"/>
              <a:buFont typeface="Wingdings" panose="05000000000000000000" pitchFamily="2" charset="2"/>
              <a:buChar char="q"/>
            </a:pPr>
            <a:endParaRPr lang="pt-BR" sz="2600" dirty="0"/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2800"/>
              <a:buFont typeface="Wingdings" panose="05000000000000000000" pitchFamily="2" charset="2"/>
              <a:buChar char="q"/>
            </a:pPr>
            <a:r>
              <a:rPr lang="pt-BR" sz="2600" dirty="0"/>
              <a:t>Karhawi traz de Charaudeau a noção de crédito: algo que deriva da </a:t>
            </a:r>
            <a:r>
              <a:rPr lang="pt-BR" sz="2600" b="1" dirty="0"/>
              <a:t>posição social</a:t>
            </a:r>
            <a:r>
              <a:rPr lang="pt-BR" sz="2600" dirty="0"/>
              <a:t> do informador, da </a:t>
            </a:r>
            <a:r>
              <a:rPr lang="pt-BR" sz="2600" b="1" dirty="0"/>
              <a:t>representatividade </a:t>
            </a:r>
            <a:r>
              <a:rPr lang="pt-BR" sz="2600" dirty="0"/>
              <a:t>para com o grupo de que é porta-voz, do grau de </a:t>
            </a:r>
            <a:r>
              <a:rPr lang="pt-BR" sz="2600" b="1" dirty="0"/>
              <a:t>engajamento </a:t>
            </a:r>
            <a:r>
              <a:rPr lang="pt-BR" sz="2600" dirty="0"/>
              <a:t>em relação à informação transmitida.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2800"/>
              <a:buFont typeface="Wingdings" panose="05000000000000000000" pitchFamily="2" charset="2"/>
              <a:buChar char="q"/>
            </a:pPr>
            <a:endParaRPr lang="pt-BR" sz="2600" dirty="0"/>
          </a:p>
          <a:p>
            <a:pPr marL="50800" indent="0" algn="l">
              <a:buNone/>
            </a:pPr>
            <a:endParaRPr lang="pt-BR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 algn="l">
              <a:buNone/>
            </a:pPr>
            <a:endParaRPr lang="pt-BR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endParaRPr lang="pt-BR" dirty="0"/>
          </a:p>
        </p:txBody>
      </p:sp>
      <p:sp>
        <p:nvSpPr>
          <p:cNvPr id="2" name="Google Shape;141;g1f7a070e3b4_0_89">
            <a:extLst>
              <a:ext uri="{FF2B5EF4-FFF2-40B4-BE49-F238E27FC236}">
                <a16:creationId xmlns:a16="http://schemas.microsoft.com/office/drawing/2014/main" id="{4A1FB5C5-52CC-DE5C-32FA-1BE4A0B903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dirty="0"/>
              <a:t>Influência e transferências de sentido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50928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f7a070e3b4_0_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dirty="0"/>
              <a:t>A jornada dos influenciadores</a:t>
            </a:r>
            <a:endParaRPr dirty="0"/>
          </a:p>
        </p:txBody>
      </p:sp>
      <p:sp>
        <p:nvSpPr>
          <p:cNvPr id="70" name="Google Shape;70;g1f7a070e3b4_0_11"/>
          <p:cNvSpPr txBox="1">
            <a:spLocks noGrp="1"/>
          </p:cNvSpPr>
          <p:nvPr>
            <p:ph type="body" idx="1"/>
          </p:nvPr>
        </p:nvSpPr>
        <p:spPr>
          <a:xfrm>
            <a:off x="838200" y="1690825"/>
            <a:ext cx="8944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lvl="0" algn="l" rtl="0">
              <a:spcBef>
                <a:spcPts val="1000"/>
              </a:spcBef>
              <a:spcAft>
                <a:spcPts val="0"/>
              </a:spcAft>
              <a:buSzPts val="2800"/>
              <a:buFont typeface="Wingdings" panose="05000000000000000000" pitchFamily="2" charset="2"/>
              <a:buChar char="q"/>
            </a:pPr>
            <a:r>
              <a:rPr lang="pt-BR" dirty="0"/>
              <a:t>Blogueiros (1999 - Blogger)</a:t>
            </a:r>
            <a:endParaRPr dirty="0"/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2800"/>
              <a:buFont typeface="Wingdings" panose="05000000000000000000" pitchFamily="2" charset="2"/>
              <a:buChar char="q"/>
            </a:pPr>
            <a:r>
              <a:rPr lang="pt-BR" dirty="0"/>
              <a:t>Vlogueiros (2005 - Youtube)</a:t>
            </a:r>
            <a:endParaRPr dirty="0"/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2800"/>
              <a:buFont typeface="Wingdings" panose="05000000000000000000" pitchFamily="2" charset="2"/>
              <a:buChar char="q"/>
            </a:pPr>
            <a:r>
              <a:rPr lang="pt-BR" i="1" dirty="0"/>
              <a:t>Alcance e audiência os transforma em formadores de opinião (formadores de preferência e, sobretudo, de formas de consumir)</a:t>
            </a:r>
            <a:endParaRPr i="1" dirty="0"/>
          </a:p>
          <a:p>
            <a:pPr marL="533400" lvl="1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pt-BR" i="1" dirty="0"/>
              <a:t>Formadores de opinião (2004 - Facebook, 2010 - Instagram)</a:t>
            </a:r>
            <a:endParaRPr i="1" dirty="0"/>
          </a:p>
          <a:p>
            <a:pPr marL="1016000" lvl="2" indent="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t-BR" i="1" dirty="0"/>
              <a:t>Conceito central no campo da comunicação desde a década de 1940, quando Lazarsfeld (1944) questiona a visão da comunicação de massa como um processo direto, imediato e curto, mostrando a influência dos formadores de opinião (da família às celebridades) na produção de efeitos no público.</a:t>
            </a:r>
            <a:endParaRPr i="1" dirty="0"/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2800"/>
              <a:buFont typeface="Wingdings" panose="05000000000000000000" pitchFamily="2" charset="2"/>
              <a:buChar char="q"/>
            </a:pPr>
            <a:r>
              <a:rPr lang="pt-BR" dirty="0"/>
              <a:t>Influenciadores digitais (2015 em diante, presença multiplataforma)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>
          <a:extLst>
            <a:ext uri="{FF2B5EF4-FFF2-40B4-BE49-F238E27FC236}">
              <a16:creationId xmlns:a16="http://schemas.microsoft.com/office/drawing/2014/main" id="{6EFE9F1B-86F3-5D36-8907-9698794482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B482AE8-1166-1BA6-D6CD-4E342FB60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0825"/>
            <a:ext cx="8610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t-BR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Hoje, a ideia de influência é totalmente inserida no mercado e encaixada em lógicas comerciais.</a:t>
            </a:r>
          </a:p>
          <a:p>
            <a:pPr>
              <a:buFont typeface="Wingdings" panose="05000000000000000000" pitchFamily="2" charset="2"/>
              <a:buChar char="q"/>
            </a:pPr>
            <a:endParaRPr lang="pt-BR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t-BR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Nem sempre foi assim, como a gente vê no texto da Issaaf Karhawi. Um dos autores usados por ela, </a:t>
            </a:r>
            <a:r>
              <a:rPr lang="pt-BR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Shirky (2011), traça paralelo entre a etimologia das palavras </a:t>
            </a:r>
            <a:r>
              <a:rPr lang="pt-BR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amor</a:t>
            </a:r>
            <a:r>
              <a:rPr lang="pt-BR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pt-BR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amador</a:t>
            </a:r>
            <a:r>
              <a:rPr lang="pt-BR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A criação, num primeiro momento, era associada a postar por prazer.</a:t>
            </a:r>
          </a:p>
          <a:p>
            <a:endParaRPr lang="pt-BR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/>
          </a:p>
        </p:txBody>
      </p:sp>
      <p:sp>
        <p:nvSpPr>
          <p:cNvPr id="2" name="Google Shape;69;g1f7a070e3b4_0_11">
            <a:extLst>
              <a:ext uri="{FF2B5EF4-FFF2-40B4-BE49-F238E27FC236}">
                <a16:creationId xmlns:a16="http://schemas.microsoft.com/office/drawing/2014/main" id="{4F835836-2319-ECBD-9C6A-A9327865800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dirty="0"/>
              <a:t>Modalidades de influência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63085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>
          <a:extLst>
            <a:ext uri="{FF2B5EF4-FFF2-40B4-BE49-F238E27FC236}">
              <a16:creationId xmlns:a16="http://schemas.microsoft.com/office/drawing/2014/main" id="{EB9EFD69-24EC-A655-12A7-44882B6CEE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8E53D5-3085-E9B7-070C-09D57B8D7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0825"/>
            <a:ext cx="83058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t-BR" sz="2900" dirty="0"/>
              <a:t>Social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900" dirty="0"/>
              <a:t>Econômica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900" dirty="0"/>
              <a:t>Midiática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900" dirty="0"/>
              <a:t>Digital</a:t>
            </a:r>
          </a:p>
          <a:p>
            <a:pPr>
              <a:buFont typeface="Wingdings" panose="05000000000000000000" pitchFamily="2" charset="2"/>
              <a:buChar char="q"/>
            </a:pPr>
            <a:endParaRPr lang="pt-BR" sz="2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r>
              <a:rPr lang="pt-BR" sz="2900" dirty="0"/>
              <a:t>Não são modalidades excludentes e, embora tenham surgido em momentos diferentes da história, uma não matou a outra. Pelo contrário, em geral aparecem associadas e se reforçando mutuamente.</a:t>
            </a:r>
          </a:p>
          <a:p>
            <a:endParaRPr lang="pt-BR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/>
          </a:p>
        </p:txBody>
      </p:sp>
      <p:sp>
        <p:nvSpPr>
          <p:cNvPr id="2" name="Google Shape;69;g1f7a070e3b4_0_11">
            <a:extLst>
              <a:ext uri="{FF2B5EF4-FFF2-40B4-BE49-F238E27FC236}">
                <a16:creationId xmlns:a16="http://schemas.microsoft.com/office/drawing/2014/main" id="{5DCFDC42-210B-12C7-9FC9-F06B87B472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dirty="0"/>
              <a:t>Modalidades de influência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5858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957</Words>
  <Application>Microsoft Office PowerPoint</Application>
  <PresentationFormat>Widescreen</PresentationFormat>
  <Paragraphs>92</Paragraphs>
  <Slides>15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Influenciadores digitais</vt:lpstr>
      <vt:lpstr>Apresentação</vt:lpstr>
      <vt:lpstr>Referências</vt:lpstr>
      <vt:lpstr>Apresentação do PowerPoint</vt:lpstr>
      <vt:lpstr>Questões para debate</vt:lpstr>
      <vt:lpstr>Influência e transferências de sentido</vt:lpstr>
      <vt:lpstr>A jornada dos influenciadores</vt:lpstr>
      <vt:lpstr>Modalidades de influência</vt:lpstr>
      <vt:lpstr>Modalidades de influência</vt:lpstr>
      <vt:lpstr>Influência social e econômica</vt:lpstr>
      <vt:lpstr>Influência midiática</vt:lpstr>
      <vt:lpstr>Influência midiática</vt:lpstr>
      <vt:lpstr>Influência midiática</vt:lpstr>
      <vt:lpstr>Influência digital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Rodrigo Ratier</dc:creator>
  <cp:lastModifiedBy>Alvaro Souza</cp:lastModifiedBy>
  <cp:revision>5</cp:revision>
  <dcterms:created xsi:type="dcterms:W3CDTF">2021-02-03T14:33:08Z</dcterms:created>
  <dcterms:modified xsi:type="dcterms:W3CDTF">2024-11-08T14:26:44Z</dcterms:modified>
</cp:coreProperties>
</file>