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8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Filipini" userId="af01324b878c4d0f" providerId="LiveId" clId="{53F5AD74-1640-4DB2-A82D-C3A276F1AEC2}"/>
    <pc:docChg chg="custSel modSld">
      <pc:chgData name="Carolina Filipini" userId="af01324b878c4d0f" providerId="LiveId" clId="{53F5AD74-1640-4DB2-A82D-C3A276F1AEC2}" dt="2022-08-11T13:55:34.715" v="11" actId="1076"/>
      <pc:docMkLst>
        <pc:docMk/>
      </pc:docMkLst>
      <pc:sldChg chg="addSp delSp modSp mod">
        <pc:chgData name="Carolina Filipini" userId="af01324b878c4d0f" providerId="LiveId" clId="{53F5AD74-1640-4DB2-A82D-C3A276F1AEC2}" dt="2022-08-11T13:55:34.715" v="11" actId="1076"/>
        <pc:sldMkLst>
          <pc:docMk/>
          <pc:sldMk cId="0" sldId="267"/>
        </pc:sldMkLst>
        <pc:spChg chg="topLvl">
          <ac:chgData name="Carolina Filipini" userId="af01324b878c4d0f" providerId="LiveId" clId="{53F5AD74-1640-4DB2-A82D-C3A276F1AEC2}" dt="2022-08-11T13:54:47.074" v="2" actId="478"/>
          <ac:spMkLst>
            <pc:docMk/>
            <pc:sldMk cId="0" sldId="267"/>
            <ac:spMk id="9" creationId="{00000000-0000-0000-0000-000000000000}"/>
          </ac:spMkLst>
        </pc:spChg>
        <pc:spChg chg="del topLvl">
          <ac:chgData name="Carolina Filipini" userId="af01324b878c4d0f" providerId="LiveId" clId="{53F5AD74-1640-4DB2-A82D-C3A276F1AEC2}" dt="2022-08-11T13:54:47.074" v="2" actId="478"/>
          <ac:spMkLst>
            <pc:docMk/>
            <pc:sldMk cId="0" sldId="267"/>
            <ac:spMk id="10" creationId="{00000000-0000-0000-0000-000000000000}"/>
          </ac:spMkLst>
        </pc:spChg>
        <pc:spChg chg="mod">
          <ac:chgData name="Carolina Filipini" userId="af01324b878c4d0f" providerId="LiveId" clId="{53F5AD74-1640-4DB2-A82D-C3A276F1AEC2}" dt="2022-08-11T13:55:34.715" v="11" actId="1076"/>
          <ac:spMkLst>
            <pc:docMk/>
            <pc:sldMk cId="0" sldId="267"/>
            <ac:spMk id="11" creationId="{00000000-0000-0000-0000-000000000000}"/>
          </ac:spMkLst>
        </pc:spChg>
        <pc:spChg chg="mod">
          <ac:chgData name="Carolina Filipini" userId="af01324b878c4d0f" providerId="LiveId" clId="{53F5AD74-1640-4DB2-A82D-C3A276F1AEC2}" dt="2022-08-11T13:55:25.138" v="9" actId="14100"/>
          <ac:spMkLst>
            <pc:docMk/>
            <pc:sldMk cId="0" sldId="267"/>
            <ac:spMk id="12" creationId="{00000000-0000-0000-0000-000000000000}"/>
          </ac:spMkLst>
        </pc:spChg>
        <pc:grpChg chg="del">
          <ac:chgData name="Carolina Filipini" userId="af01324b878c4d0f" providerId="LiveId" clId="{53F5AD74-1640-4DB2-A82D-C3A276F1AEC2}" dt="2022-08-11T13:54:47.074" v="2" actId="478"/>
          <ac:grpSpMkLst>
            <pc:docMk/>
            <pc:sldMk cId="0" sldId="267"/>
            <ac:grpSpMk id="8" creationId="{00000000-0000-0000-0000-000000000000}"/>
          </ac:grpSpMkLst>
        </pc:grpChg>
        <pc:picChg chg="add mod">
          <ac:chgData name="Carolina Filipini" userId="af01324b878c4d0f" providerId="LiveId" clId="{53F5AD74-1640-4DB2-A82D-C3A276F1AEC2}" dt="2022-08-11T13:55:29.768" v="10" actId="14100"/>
          <ac:picMkLst>
            <pc:docMk/>
            <pc:sldMk cId="0" sldId="267"/>
            <ac:picMk id="14" creationId="{EFA847F9-121A-6A4F-20B6-E6359F8367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6971" y="1632661"/>
            <a:ext cx="5193665" cy="370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25" y="0"/>
            <a:ext cx="9257030" cy="6858000"/>
          </a:xfrm>
          <a:custGeom>
            <a:avLst/>
            <a:gdLst/>
            <a:ahLst/>
            <a:cxnLst/>
            <a:rect l="l" t="t" r="r" b="b"/>
            <a:pathLst>
              <a:path w="9257030" h="6858000">
                <a:moveTo>
                  <a:pt x="0" y="0"/>
                </a:moveTo>
                <a:lnTo>
                  <a:pt x="6816725" y="6857999"/>
                </a:lnTo>
              </a:path>
              <a:path w="9257030" h="6858000">
                <a:moveTo>
                  <a:pt x="1224026" y="0"/>
                </a:moveTo>
                <a:lnTo>
                  <a:pt x="8039100" y="6857999"/>
                </a:lnTo>
              </a:path>
              <a:path w="9257030" h="6858000">
                <a:moveTo>
                  <a:pt x="2440051" y="0"/>
                </a:moveTo>
                <a:lnTo>
                  <a:pt x="9256649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84676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0" y="0"/>
                </a:moveTo>
                <a:lnTo>
                  <a:pt x="6816725" y="6857999"/>
                </a:lnTo>
              </a:path>
              <a:path w="8307705" h="6858000">
                <a:moveTo>
                  <a:pt x="1222375" y="0"/>
                </a:moveTo>
                <a:lnTo>
                  <a:pt x="8037449" y="6857999"/>
                </a:lnTo>
              </a:path>
              <a:path w="8307705" h="6858000">
                <a:moveTo>
                  <a:pt x="2443099" y="0"/>
                </a:moveTo>
                <a:lnTo>
                  <a:pt x="8307324" y="5899150"/>
                </a:lnTo>
              </a:path>
              <a:path w="8307705" h="6858000">
                <a:moveTo>
                  <a:pt x="3663950" y="0"/>
                </a:moveTo>
                <a:lnTo>
                  <a:pt x="8307324" y="4671949"/>
                </a:lnTo>
              </a:path>
              <a:path w="8307705" h="6858000">
                <a:moveTo>
                  <a:pt x="4887849" y="0"/>
                </a:moveTo>
                <a:lnTo>
                  <a:pt x="8307324" y="3457575"/>
                </a:lnTo>
              </a:path>
              <a:path w="8307705" h="6858000">
                <a:moveTo>
                  <a:pt x="6097524" y="0"/>
                </a:moveTo>
                <a:lnTo>
                  <a:pt x="8307324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98224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  <a:path w="5829300" h="5845175">
                <a:moveTo>
                  <a:pt x="4614926" y="5845174"/>
                </a:moveTo>
                <a:lnTo>
                  <a:pt x="0" y="1214374"/>
                </a:lnTo>
              </a:path>
              <a:path w="5829300" h="5845175">
                <a:moveTo>
                  <a:pt x="3398901" y="5845174"/>
                </a:moveTo>
                <a:lnTo>
                  <a:pt x="0" y="24193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49849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2747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5425" y="0"/>
            <a:ext cx="8082280" cy="6858000"/>
          </a:xfrm>
          <a:custGeom>
            <a:avLst/>
            <a:gdLst/>
            <a:ahLst/>
            <a:cxnLst/>
            <a:rect l="l" t="t" r="r" b="b"/>
            <a:pathLst>
              <a:path w="8082280" h="6858000">
                <a:moveTo>
                  <a:pt x="8082026" y="0"/>
                </a:moveTo>
                <a:lnTo>
                  <a:pt x="1265174" y="6857999"/>
                </a:lnTo>
              </a:path>
              <a:path w="8082280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  <a:path w="3419475" h="3457575">
                <a:moveTo>
                  <a:pt x="2209800" y="0"/>
                </a:moveTo>
                <a:lnTo>
                  <a:pt x="0" y="2227326"/>
                </a:lnTo>
              </a:path>
              <a:path w="3419475" h="3457575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62699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  <a:path w="5829300" h="5845175">
                <a:moveTo>
                  <a:pt x="1214501" y="5845174"/>
                </a:moveTo>
                <a:lnTo>
                  <a:pt x="5829300" y="1214374"/>
                </a:lnTo>
              </a:path>
              <a:path w="5829300" h="5845175">
                <a:moveTo>
                  <a:pt x="2430526" y="5845174"/>
                </a:moveTo>
                <a:lnTo>
                  <a:pt x="5829300" y="2419350"/>
                </a:lnTo>
              </a:path>
              <a:path w="5829300" h="5845175">
                <a:moveTo>
                  <a:pt x="3632200" y="5845174"/>
                </a:moveTo>
                <a:lnTo>
                  <a:pt x="5829300" y="3638550"/>
                </a:lnTo>
              </a:path>
              <a:path w="5829300" h="5845175">
                <a:moveTo>
                  <a:pt x="4841875" y="5845174"/>
                </a:moveTo>
                <a:lnTo>
                  <a:pt x="5829300" y="48514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95399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25" y="0"/>
            <a:ext cx="9257030" cy="6858000"/>
          </a:xfrm>
          <a:custGeom>
            <a:avLst/>
            <a:gdLst/>
            <a:ahLst/>
            <a:cxnLst/>
            <a:rect l="l" t="t" r="r" b="b"/>
            <a:pathLst>
              <a:path w="9257030" h="6858000">
                <a:moveTo>
                  <a:pt x="0" y="0"/>
                </a:moveTo>
                <a:lnTo>
                  <a:pt x="6816725" y="6857999"/>
                </a:lnTo>
              </a:path>
              <a:path w="9257030" h="6858000">
                <a:moveTo>
                  <a:pt x="1224026" y="0"/>
                </a:moveTo>
                <a:lnTo>
                  <a:pt x="8039100" y="6857999"/>
                </a:lnTo>
              </a:path>
              <a:path w="9257030" h="6858000">
                <a:moveTo>
                  <a:pt x="2440051" y="0"/>
                </a:moveTo>
                <a:lnTo>
                  <a:pt x="9256649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84676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0" y="0"/>
                </a:moveTo>
                <a:lnTo>
                  <a:pt x="6816725" y="6857999"/>
                </a:lnTo>
              </a:path>
              <a:path w="8307705" h="6858000">
                <a:moveTo>
                  <a:pt x="1222375" y="0"/>
                </a:moveTo>
                <a:lnTo>
                  <a:pt x="8037449" y="6857999"/>
                </a:lnTo>
              </a:path>
              <a:path w="8307705" h="6858000">
                <a:moveTo>
                  <a:pt x="2443099" y="0"/>
                </a:moveTo>
                <a:lnTo>
                  <a:pt x="8307324" y="5899150"/>
                </a:lnTo>
              </a:path>
              <a:path w="8307705" h="6858000">
                <a:moveTo>
                  <a:pt x="3663950" y="0"/>
                </a:moveTo>
                <a:lnTo>
                  <a:pt x="8307324" y="4671949"/>
                </a:lnTo>
              </a:path>
              <a:path w="8307705" h="6858000">
                <a:moveTo>
                  <a:pt x="4887849" y="0"/>
                </a:moveTo>
                <a:lnTo>
                  <a:pt x="8307324" y="3457575"/>
                </a:lnTo>
              </a:path>
              <a:path w="8307705" h="6858000">
                <a:moveTo>
                  <a:pt x="6097524" y="0"/>
                </a:moveTo>
                <a:lnTo>
                  <a:pt x="8307324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98224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  <a:path w="5829300" h="5845175">
                <a:moveTo>
                  <a:pt x="4614926" y="5845174"/>
                </a:moveTo>
                <a:lnTo>
                  <a:pt x="0" y="1214374"/>
                </a:lnTo>
              </a:path>
              <a:path w="5829300" h="5845175">
                <a:moveTo>
                  <a:pt x="3398901" y="5845174"/>
                </a:moveTo>
                <a:lnTo>
                  <a:pt x="0" y="24193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49849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2747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490598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7085330" cy="6858000"/>
          </a:xfrm>
          <a:custGeom>
            <a:avLst/>
            <a:gdLst/>
            <a:ahLst/>
            <a:cxnLst/>
            <a:rect l="l" t="t" r="r" b="b"/>
            <a:pathLst>
              <a:path w="7085330" h="6858000">
                <a:moveTo>
                  <a:pt x="7085076" y="0"/>
                </a:moveTo>
                <a:lnTo>
                  <a:pt x="269875" y="6857999"/>
                </a:lnTo>
              </a:path>
              <a:path w="7085330" h="685800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  <a:path w="3419475" h="3457575">
                <a:moveTo>
                  <a:pt x="2209800" y="0"/>
                </a:moveTo>
                <a:lnTo>
                  <a:pt x="0" y="2227326"/>
                </a:lnTo>
              </a:path>
              <a:path w="3419475" h="3457575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62699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  <a:path w="5829300" h="5845175">
                <a:moveTo>
                  <a:pt x="1214501" y="5845174"/>
                </a:moveTo>
                <a:lnTo>
                  <a:pt x="5829300" y="1214374"/>
                </a:lnTo>
              </a:path>
              <a:path w="5829300" h="5845175">
                <a:moveTo>
                  <a:pt x="2430526" y="5845174"/>
                </a:moveTo>
                <a:lnTo>
                  <a:pt x="5829300" y="2419350"/>
                </a:lnTo>
              </a:path>
              <a:path w="5829300" h="5845175">
                <a:moveTo>
                  <a:pt x="3632200" y="5845174"/>
                </a:moveTo>
                <a:lnTo>
                  <a:pt x="5829300" y="3638550"/>
                </a:lnTo>
              </a:path>
              <a:path w="5829300" h="5845175">
                <a:moveTo>
                  <a:pt x="4841875" y="5845174"/>
                </a:moveTo>
                <a:lnTo>
                  <a:pt x="5829300" y="48514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841" y="29971"/>
            <a:ext cx="100469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071" y="1969084"/>
            <a:ext cx="10846435" cy="473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4" Type="http://schemas.openxmlformats.org/officeDocument/2006/relationships/hyperlink" Target="https://mapaosc.ipea.gov.br/resultado-consulta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ejamento.gov.br/assuntos/logistica-e-tecnologia-da-" TargetMode="Externa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32283" y="4060825"/>
                </a:lnTo>
              </a:path>
              <a:path w="12188825" h="6858000">
                <a:moveTo>
                  <a:pt x="2104466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32283" y="5284851"/>
                </a:lnTo>
              </a:path>
              <a:path w="12188825" h="6858000">
                <a:moveTo>
                  <a:pt x="2104466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7" name="object 17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6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07641" y="5294376"/>
              <a:ext cx="8789035" cy="0"/>
            </a:xfrm>
            <a:custGeom>
              <a:avLst/>
              <a:gdLst/>
              <a:ahLst/>
              <a:cxnLst/>
              <a:rect l="l" t="t" r="r" b="b"/>
              <a:pathLst>
                <a:path w="8789035">
                  <a:moveTo>
                    <a:pt x="0" y="0"/>
                  </a:moveTo>
                  <a:lnTo>
                    <a:pt x="8788958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186685" y="5750458"/>
            <a:ext cx="663320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81857" y="4149597"/>
            <a:ext cx="8332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50" b="1" spc="6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 dirty="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5458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075179" y="357885"/>
            <a:ext cx="86766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7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Setor e o</a:t>
            </a:r>
            <a:r>
              <a:rPr sz="5400" b="0" i="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i="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26767" y="557717"/>
            <a:ext cx="9171305" cy="315214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 marR="5080" indent="2089150">
              <a:lnSpc>
                <a:spcPts val="9840"/>
              </a:lnSpc>
              <a:spcBef>
                <a:spcPts val="99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  </a:t>
            </a:r>
            <a:r>
              <a:rPr sz="5400" spc="-30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n. 1 -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Introdução</a:t>
            </a:r>
            <a:r>
              <a:rPr sz="54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endParaRPr sz="5400">
              <a:latin typeface="Verdana"/>
              <a:cs typeface="Verdana"/>
            </a:endParaRPr>
          </a:p>
          <a:p>
            <a:pPr marL="1905" algn="ctr">
              <a:lnSpc>
                <a:spcPts val="4045"/>
              </a:lnSpc>
            </a:pPr>
            <a:r>
              <a:rPr sz="5400" spc="-7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5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889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90598" y="0"/>
              <a:ext cx="6817359" cy="6858000"/>
            </a:xfrm>
            <a:custGeom>
              <a:avLst/>
              <a:gdLst/>
              <a:ahLst/>
              <a:cxnLst/>
              <a:rect l="l" t="t" r="r" b="b"/>
              <a:pathLst>
                <a:path w="6817359" h="6858000">
                  <a:moveTo>
                    <a:pt x="6816852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7085330" cy="6858000"/>
            </a:xfrm>
            <a:custGeom>
              <a:avLst/>
              <a:gdLst/>
              <a:ahLst/>
              <a:cxnLst/>
              <a:rect l="l" t="t" r="r" b="b"/>
              <a:pathLst>
                <a:path w="7085330" h="6858000">
                  <a:moveTo>
                    <a:pt x="7085076" y="0"/>
                  </a:moveTo>
                  <a:lnTo>
                    <a:pt x="269875" y="6857999"/>
                  </a:lnTo>
                </a:path>
                <a:path w="7085330" h="685800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600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89884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1.4. </a:t>
            </a:r>
            <a:r>
              <a:rPr spc="-5" dirty="0"/>
              <a:t>Definição </a:t>
            </a:r>
            <a:r>
              <a:rPr spc="5" dirty="0"/>
              <a:t>do </a:t>
            </a:r>
            <a:r>
              <a:rPr dirty="0"/>
              <a:t>Terceiro </a:t>
            </a:r>
            <a:r>
              <a:rPr spc="-5" dirty="0"/>
              <a:t>Setor: </a:t>
            </a:r>
            <a:r>
              <a:rPr dirty="0"/>
              <a:t>há</a:t>
            </a:r>
            <a:r>
              <a:rPr spc="-15" dirty="0"/>
              <a:t> </a:t>
            </a:r>
            <a:r>
              <a:rPr spc="-5" dirty="0"/>
              <a:t>um</a:t>
            </a:r>
          </a:p>
        </p:txBody>
      </p:sp>
      <p:sp>
        <p:nvSpPr>
          <p:cNvPr id="31" name="object 31"/>
          <p:cNvSpPr/>
          <p:nvPr/>
        </p:nvSpPr>
        <p:spPr>
          <a:xfrm>
            <a:off x="218440" y="477012"/>
            <a:ext cx="8963025" cy="43180"/>
          </a:xfrm>
          <a:custGeom>
            <a:avLst/>
            <a:gdLst/>
            <a:ahLst/>
            <a:cxnLst/>
            <a:rect l="l" t="t" r="r" b="b"/>
            <a:pathLst>
              <a:path w="8963025" h="43179">
                <a:moveTo>
                  <a:pt x="8962643" y="0"/>
                </a:moveTo>
                <a:lnTo>
                  <a:pt x="0" y="0"/>
                </a:lnTo>
                <a:lnTo>
                  <a:pt x="0" y="42672"/>
                </a:lnTo>
                <a:lnTo>
                  <a:pt x="8962643" y="42672"/>
                </a:lnTo>
                <a:lnTo>
                  <a:pt x="89626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05841" y="517601"/>
            <a:ext cx="24047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consenso?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18440" y="964691"/>
            <a:ext cx="11304270" cy="5796280"/>
            <a:chOff x="218440" y="964691"/>
            <a:chExt cx="11304270" cy="5796280"/>
          </a:xfrm>
        </p:grpSpPr>
        <p:sp>
          <p:nvSpPr>
            <p:cNvPr id="34" name="object 34"/>
            <p:cNvSpPr/>
            <p:nvPr/>
          </p:nvSpPr>
          <p:spPr>
            <a:xfrm>
              <a:off x="218440" y="964691"/>
              <a:ext cx="2379345" cy="43180"/>
            </a:xfrm>
            <a:custGeom>
              <a:avLst/>
              <a:gdLst/>
              <a:ahLst/>
              <a:cxnLst/>
              <a:rect l="l" t="t" r="r" b="b"/>
              <a:pathLst>
                <a:path w="2379345" h="43180">
                  <a:moveTo>
                    <a:pt x="237896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2378964" y="42672"/>
                  </a:lnTo>
                  <a:lnTo>
                    <a:pt x="23789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9125" y="5002829"/>
              <a:ext cx="10899902" cy="17543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9125" y="5002829"/>
              <a:ext cx="10900410" cy="1754505"/>
            </a:xfrm>
            <a:custGeom>
              <a:avLst/>
              <a:gdLst/>
              <a:ahLst/>
              <a:cxnLst/>
              <a:rect l="l" t="t" r="r" b="b"/>
              <a:pathLst>
                <a:path w="10900410" h="1754504">
                  <a:moveTo>
                    <a:pt x="0" y="1754377"/>
                  </a:moveTo>
                  <a:lnTo>
                    <a:pt x="10899902" y="1754377"/>
                  </a:lnTo>
                  <a:lnTo>
                    <a:pt x="10899902" y="0"/>
                  </a:lnTo>
                  <a:lnTo>
                    <a:pt x="0" y="0"/>
                  </a:lnTo>
                  <a:lnTo>
                    <a:pt x="0" y="1754377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985629" y="1481454"/>
            <a:ext cx="1455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76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	atividades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5071" y="1237615"/>
            <a:ext cx="92684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Séculos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XVI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ao</a:t>
            </a:r>
            <a:r>
              <a:rPr sz="1600" b="1" spc="6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XVIII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855344" algn="l"/>
                <a:tab pos="1602105" algn="l"/>
                <a:tab pos="1995170" algn="l"/>
                <a:tab pos="3557904" algn="l"/>
                <a:tab pos="5034280" algn="l"/>
                <a:tab pos="6046470" algn="l"/>
                <a:tab pos="6566534" algn="l"/>
                <a:tab pos="7687945" algn="l"/>
                <a:tab pos="8084184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San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ó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s: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çõ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ati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c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secução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qualificadas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como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interesse público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 de relevância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Ex.: Santa </a:t>
            </a:r>
            <a:r>
              <a:rPr spc="-10" dirty="0"/>
              <a:t>Casa </a:t>
            </a:r>
            <a:r>
              <a:rPr spc="-5" dirty="0"/>
              <a:t>de Misericórdia de Santos em</a:t>
            </a:r>
            <a:r>
              <a:rPr spc="155" dirty="0"/>
              <a:t> </a:t>
            </a:r>
            <a:r>
              <a:rPr spc="-5" dirty="0"/>
              <a:t>1543.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spc="-10" dirty="0">
                <a:solidFill>
                  <a:srgbClr val="A33E27"/>
                </a:solidFill>
                <a:latin typeface="Verdana"/>
                <a:cs typeface="Verdana"/>
              </a:rPr>
              <a:t>Séculos </a:t>
            </a:r>
            <a:r>
              <a:rPr b="1" dirty="0">
                <a:solidFill>
                  <a:srgbClr val="A33E27"/>
                </a:solidFill>
                <a:latin typeface="Verdana"/>
                <a:cs typeface="Verdana"/>
              </a:rPr>
              <a:t>XIX </a:t>
            </a:r>
            <a:r>
              <a:rPr b="1" spc="-5" dirty="0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b="1" spc="5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A33E27"/>
                </a:solidFill>
                <a:latin typeface="Verdana"/>
                <a:cs typeface="Verdana"/>
              </a:rPr>
              <a:t>XX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Movimentos </a:t>
            </a:r>
            <a:r>
              <a:rPr spc="-5" dirty="0"/>
              <a:t>populares e</a:t>
            </a:r>
            <a:r>
              <a:rPr spc="85" dirty="0"/>
              <a:t> </a:t>
            </a:r>
            <a:r>
              <a:rPr spc="-5" dirty="0"/>
              <a:t>sociais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Entidades representativas </a:t>
            </a:r>
            <a:r>
              <a:rPr spc="-5" dirty="0"/>
              <a:t>da sociedade civil: Ex. </a:t>
            </a:r>
            <a:r>
              <a:rPr spc="-10" dirty="0"/>
              <a:t>Ordem </a:t>
            </a:r>
            <a:r>
              <a:rPr spc="-5" dirty="0"/>
              <a:t>dos Advogados do</a:t>
            </a:r>
            <a:r>
              <a:rPr spc="310" dirty="0"/>
              <a:t> </a:t>
            </a:r>
            <a:r>
              <a:rPr spc="-10" dirty="0"/>
              <a:t>Brasil.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/>
          </a:p>
          <a:p>
            <a:pPr marL="12700">
              <a:lnSpc>
                <a:spcPct val="100000"/>
              </a:lnSpc>
            </a:pPr>
            <a:r>
              <a:rPr b="1" spc="-10" dirty="0">
                <a:solidFill>
                  <a:srgbClr val="A33E27"/>
                </a:solidFill>
                <a:latin typeface="Verdana"/>
                <a:cs typeface="Verdana"/>
              </a:rPr>
              <a:t>Século</a:t>
            </a:r>
            <a:r>
              <a:rPr b="1" spc="3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A33E27"/>
                </a:solidFill>
                <a:latin typeface="Verdana"/>
                <a:cs typeface="Verdana"/>
              </a:rPr>
              <a:t>XX</a:t>
            </a:r>
          </a:p>
          <a:p>
            <a:pPr marL="12700" marR="2429510">
              <a:lnSpc>
                <a:spcPct val="100000"/>
              </a:lnSpc>
            </a:pPr>
            <a:r>
              <a:rPr spc="-10" dirty="0"/>
              <a:t>Redemocratização </a:t>
            </a:r>
            <a:r>
              <a:rPr spc="-5" dirty="0"/>
              <a:t>do </a:t>
            </a:r>
            <a:r>
              <a:rPr spc="-10" dirty="0"/>
              <a:t>Brasil: </a:t>
            </a:r>
            <a:r>
              <a:rPr spc="-5" dirty="0"/>
              <a:t>associações voluntárias </a:t>
            </a:r>
            <a:r>
              <a:rPr spc="-10" dirty="0"/>
              <a:t>para questões </a:t>
            </a:r>
            <a:r>
              <a:rPr spc="-5" dirty="0"/>
              <a:t>de </a:t>
            </a:r>
            <a:r>
              <a:rPr spc="-10" dirty="0"/>
              <a:t>cidadania  Organizações Não Governamentais (ONGs): </a:t>
            </a:r>
            <a:r>
              <a:rPr spc="-5" dirty="0"/>
              <a:t>co-protagonistas do</a:t>
            </a:r>
            <a:r>
              <a:rPr spc="345" dirty="0"/>
              <a:t> </a:t>
            </a:r>
            <a:r>
              <a:rPr spc="-10" dirty="0"/>
              <a:t>desenvolvimento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/>
          </a:p>
          <a:p>
            <a:pPr marL="12700">
              <a:lnSpc>
                <a:spcPct val="100000"/>
              </a:lnSpc>
            </a:pPr>
            <a:r>
              <a:rPr b="1" spc="-10" dirty="0">
                <a:solidFill>
                  <a:srgbClr val="A33E27"/>
                </a:solidFill>
                <a:latin typeface="Verdana"/>
                <a:cs typeface="Verdana"/>
              </a:rPr>
              <a:t>Século</a:t>
            </a:r>
            <a:r>
              <a:rPr b="1" spc="3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A33E27"/>
                </a:solidFill>
                <a:latin typeface="Verdana"/>
                <a:cs typeface="Verdana"/>
              </a:rPr>
              <a:t>XXI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Extensão </a:t>
            </a:r>
            <a:r>
              <a:rPr spc="-5" dirty="0"/>
              <a:t>do conceito: </a:t>
            </a:r>
            <a:r>
              <a:rPr spc="-10" dirty="0"/>
              <a:t>empresas </a:t>
            </a:r>
            <a:r>
              <a:rPr spc="-5" dirty="0"/>
              <a:t>sociais ou </a:t>
            </a:r>
            <a:r>
              <a:rPr spc="-10" dirty="0"/>
              <a:t>organizações </a:t>
            </a:r>
            <a:r>
              <a:rPr spc="-5" dirty="0"/>
              <a:t>econômicas</a:t>
            </a:r>
            <a:r>
              <a:rPr spc="315" dirty="0"/>
              <a:t> </a:t>
            </a:r>
            <a:r>
              <a:rPr spc="-5" dirty="0"/>
              <a:t>sociais</a:t>
            </a:r>
          </a:p>
          <a:p>
            <a:pPr marL="115570" marR="5080" algn="just">
              <a:lnSpc>
                <a:spcPct val="100000"/>
              </a:lnSpc>
              <a:spcBef>
                <a:spcPts val="1105"/>
              </a:spcBef>
            </a:pPr>
            <a:r>
              <a:rPr sz="1800" dirty="0"/>
              <a:t>“In our </a:t>
            </a:r>
            <a:r>
              <a:rPr sz="1800" spc="-15" dirty="0"/>
              <a:t>view, </a:t>
            </a:r>
            <a:r>
              <a:rPr sz="1800" b="1" dirty="0">
                <a:latin typeface="Verdana"/>
                <a:cs typeface="Verdana"/>
              </a:rPr>
              <a:t>the </a:t>
            </a:r>
            <a:r>
              <a:rPr sz="1800" b="1" spc="-5" dirty="0">
                <a:latin typeface="Verdana"/>
                <a:cs typeface="Verdana"/>
              </a:rPr>
              <a:t>‘public purpose’ dimension, combined with relaxing </a:t>
            </a:r>
            <a:r>
              <a:rPr sz="1800" b="1" dirty="0">
                <a:latin typeface="Verdana"/>
                <a:cs typeface="Verdana"/>
              </a:rPr>
              <a:t>the non-profit  </a:t>
            </a:r>
            <a:r>
              <a:rPr sz="1800" b="1" spc="-5" dirty="0">
                <a:latin typeface="Verdana"/>
                <a:cs typeface="Verdana"/>
              </a:rPr>
              <a:t>distribution constraint, represents an </a:t>
            </a:r>
            <a:r>
              <a:rPr sz="1800" b="1" dirty="0">
                <a:latin typeface="Verdana"/>
                <a:cs typeface="Verdana"/>
              </a:rPr>
              <a:t>original and </a:t>
            </a:r>
            <a:r>
              <a:rPr sz="1800" b="1" spc="-5" dirty="0">
                <a:latin typeface="Verdana"/>
                <a:cs typeface="Verdana"/>
              </a:rPr>
              <a:t>interesting </a:t>
            </a:r>
            <a:r>
              <a:rPr sz="1800" b="1" dirty="0">
                <a:latin typeface="Verdana"/>
                <a:cs typeface="Verdana"/>
              </a:rPr>
              <a:t>avenue </a:t>
            </a:r>
            <a:r>
              <a:rPr sz="1800" b="1" spc="-5" dirty="0">
                <a:latin typeface="Verdana"/>
                <a:cs typeface="Verdana"/>
              </a:rPr>
              <a:t>to </a:t>
            </a:r>
            <a:r>
              <a:rPr sz="1800" b="1" dirty="0">
                <a:latin typeface="Verdana"/>
                <a:cs typeface="Verdana"/>
              </a:rPr>
              <a:t>enlarge  the </a:t>
            </a:r>
            <a:r>
              <a:rPr sz="1800" b="1" spc="-5" dirty="0">
                <a:latin typeface="Verdana"/>
                <a:cs typeface="Verdana"/>
              </a:rPr>
              <a:t>third sector conceptualizantion strictly based </a:t>
            </a:r>
            <a:r>
              <a:rPr sz="1800" b="1" dirty="0">
                <a:latin typeface="Verdana"/>
                <a:cs typeface="Verdana"/>
              </a:rPr>
              <a:t>on </a:t>
            </a:r>
            <a:r>
              <a:rPr sz="1800" b="1" spc="-5" dirty="0">
                <a:latin typeface="Verdana"/>
                <a:cs typeface="Verdana"/>
              </a:rPr>
              <a:t>non-profit institutions</a:t>
            </a:r>
            <a:r>
              <a:rPr sz="1800" spc="-5" dirty="0"/>
              <a:t>. It </a:t>
            </a:r>
            <a:r>
              <a:rPr sz="1800" dirty="0"/>
              <a:t>calls,  </a:t>
            </a:r>
            <a:r>
              <a:rPr sz="1800" spc="-40" dirty="0"/>
              <a:t>however, </a:t>
            </a:r>
            <a:r>
              <a:rPr sz="1800" spc="-5" dirty="0"/>
              <a:t>for futher </a:t>
            </a:r>
            <a:r>
              <a:rPr sz="1800" dirty="0"/>
              <a:t>research efforts </a:t>
            </a:r>
            <a:r>
              <a:rPr sz="1800" spc="-5" dirty="0"/>
              <a:t>to better understand the great diversity </a:t>
            </a:r>
            <a:r>
              <a:rPr sz="1800" dirty="0"/>
              <a:t>within </a:t>
            </a:r>
            <a:r>
              <a:rPr sz="1800" spc="-5" dirty="0"/>
              <a:t>the  </a:t>
            </a:r>
            <a:r>
              <a:rPr sz="1800" b="1" spc="-5" dirty="0">
                <a:latin typeface="Verdana"/>
                <a:cs typeface="Verdana"/>
              </a:rPr>
              <a:t>cooperative landscape </a:t>
            </a:r>
            <a:r>
              <a:rPr sz="1800" dirty="0"/>
              <a:t>and </a:t>
            </a:r>
            <a:r>
              <a:rPr sz="1800" spc="5" dirty="0"/>
              <a:t>in </a:t>
            </a:r>
            <a:r>
              <a:rPr sz="1800" dirty="0"/>
              <a:t>the fast </a:t>
            </a:r>
            <a:r>
              <a:rPr sz="1800" spc="-5" dirty="0"/>
              <a:t>developing </a:t>
            </a:r>
            <a:r>
              <a:rPr sz="1800" b="1" spc="-5" dirty="0">
                <a:latin typeface="Verdana"/>
                <a:cs typeface="Verdana"/>
              </a:rPr>
              <a:t>landscape </a:t>
            </a:r>
            <a:r>
              <a:rPr sz="1800" b="1" dirty="0">
                <a:latin typeface="Verdana"/>
                <a:cs typeface="Verdana"/>
              </a:rPr>
              <a:t>of </a:t>
            </a:r>
            <a:r>
              <a:rPr sz="1800" b="1" spc="-5" dirty="0">
                <a:latin typeface="Verdana"/>
                <a:cs typeface="Verdana"/>
              </a:rPr>
              <a:t>social </a:t>
            </a:r>
            <a:r>
              <a:rPr sz="1800" b="1" dirty="0">
                <a:latin typeface="Verdana"/>
                <a:cs typeface="Verdana"/>
              </a:rPr>
              <a:t>enterprices</a:t>
            </a:r>
            <a:r>
              <a:rPr sz="1800" dirty="0"/>
              <a:t>”  </a:t>
            </a:r>
            <a:r>
              <a:rPr sz="1800" spc="-5" dirty="0"/>
              <a:t>(DEFOURNY; GRONBJERB; MEIJS; NYSSENS; </a:t>
            </a:r>
            <a:r>
              <a:rPr sz="1800" spc="-15" dirty="0"/>
              <a:t>YAMAUCHI.</a:t>
            </a:r>
            <a:r>
              <a:rPr sz="1800" spc="-25" dirty="0"/>
              <a:t> </a:t>
            </a:r>
            <a:r>
              <a:rPr sz="1800" spc="-5" dirty="0"/>
              <a:t>2016)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1.5. Mapeamento do </a:t>
            </a:r>
            <a:r>
              <a:rPr spc="-5" dirty="0"/>
              <a:t>perfil </a:t>
            </a:r>
            <a:r>
              <a:rPr dirty="0"/>
              <a:t>atual do</a:t>
            </a:r>
            <a:r>
              <a:rPr spc="-15" dirty="0"/>
              <a:t> </a:t>
            </a:r>
            <a:r>
              <a:rPr dirty="0"/>
              <a:t>Terceiro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477012"/>
            <a:ext cx="10019030" cy="43180"/>
          </a:xfrm>
          <a:custGeom>
            <a:avLst/>
            <a:gdLst/>
            <a:ahLst/>
            <a:cxnLst/>
            <a:rect l="l" t="t" r="r" b="b"/>
            <a:pathLst>
              <a:path w="10019030" h="43179">
                <a:moveTo>
                  <a:pt x="10018776" y="0"/>
                </a:moveTo>
                <a:lnTo>
                  <a:pt x="0" y="0"/>
                </a:lnTo>
                <a:lnTo>
                  <a:pt x="0" y="42672"/>
                </a:lnTo>
                <a:lnTo>
                  <a:pt x="10018776" y="42672"/>
                </a:lnTo>
                <a:lnTo>
                  <a:pt x="10018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517601"/>
            <a:ext cx="81807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6680" algn="l"/>
              </a:tabLst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Setor	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em sua relação com o</a:t>
            </a:r>
            <a:r>
              <a:rPr sz="32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Estado.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8440" y="964691"/>
            <a:ext cx="11301095" cy="5491480"/>
            <a:chOff x="218440" y="964691"/>
            <a:chExt cx="11301095" cy="5491480"/>
          </a:xfrm>
        </p:grpSpPr>
        <p:sp>
          <p:nvSpPr>
            <p:cNvPr id="9" name="object 9"/>
            <p:cNvSpPr/>
            <p:nvPr/>
          </p:nvSpPr>
          <p:spPr>
            <a:xfrm>
              <a:off x="218440" y="964691"/>
              <a:ext cx="8153400" cy="43180"/>
            </a:xfrm>
            <a:custGeom>
              <a:avLst/>
              <a:gdLst/>
              <a:ahLst/>
              <a:cxnLst/>
              <a:rect l="l" t="t" r="r" b="b"/>
              <a:pathLst>
                <a:path w="8153400" h="43180">
                  <a:moveTo>
                    <a:pt x="8153400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8153400" y="42672"/>
                  </a:lnTo>
                  <a:lnTo>
                    <a:pt x="8153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19400" y="1334350"/>
              <a:ext cx="8699627" cy="512140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15544" y="2461005"/>
            <a:ext cx="1818639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 marR="36830" indent="100330">
              <a:lnSpc>
                <a:spcPct val="100000"/>
              </a:lnSpc>
              <a:spcBef>
                <a:spcPts val="100"/>
              </a:spcBef>
            </a:pPr>
            <a:r>
              <a:rPr lang="pt-BR" sz="1800" b="1" dirty="0">
                <a:solidFill>
                  <a:srgbClr val="A33E27"/>
                </a:solidFill>
                <a:latin typeface="Verdana"/>
                <a:cs typeface="Verdana"/>
              </a:rPr>
              <a:t>-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884.054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(2016)</a:t>
            </a:r>
            <a:endParaRPr lang="pt-BR" sz="1800" b="1" dirty="0">
              <a:solidFill>
                <a:srgbClr val="A33E27"/>
              </a:solidFill>
              <a:latin typeface="Verdana"/>
              <a:cs typeface="Verdana"/>
            </a:endParaRPr>
          </a:p>
          <a:p>
            <a:pPr marL="328295" marR="36830" indent="-2857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pt-BR" b="1" dirty="0">
                <a:solidFill>
                  <a:srgbClr val="A33E27"/>
                </a:solidFill>
                <a:latin typeface="Verdana"/>
                <a:cs typeface="Verdana"/>
              </a:rPr>
              <a:t>781.921 (2020)</a:t>
            </a:r>
          </a:p>
          <a:p>
            <a:pPr marL="328295" marR="36830" indent="-2857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pt-BR" sz="18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815676</a:t>
            </a:r>
          </a:p>
          <a:p>
            <a:pPr marL="328295" marR="36830" indent="-2857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(2022)</a:t>
            </a:r>
            <a:endParaRPr sz="18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sz="1800" spc="-5" dirty="0" err="1">
                <a:solidFill>
                  <a:srgbClr val="2C2D2C"/>
                </a:solidFill>
                <a:latin typeface="Verdana"/>
                <a:cs typeface="Verdana"/>
              </a:rPr>
              <a:t>Consulte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err="1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lang="pt-BR" sz="18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lang="pt-BR" dirty="0">
                <a:hlinkClick r:id="rId4"/>
              </a:rPr>
              <a:t>https://mapaosc.ipea.gov.br/resultado-consulta.html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26" y="2057400"/>
            <a:ext cx="8699625" cy="448774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5C073CFA-1BC3-9588-9C55-0F411EAE24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2141669"/>
            <a:ext cx="8770374" cy="45905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48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632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824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0"/>
            <a:ext cx="12188825" cy="2651760"/>
          </a:xfrm>
          <a:custGeom>
            <a:avLst/>
            <a:gdLst/>
            <a:ahLst/>
            <a:cxnLst/>
            <a:rect l="l" t="t" r="r" b="b"/>
            <a:pathLst>
              <a:path w="12188825" h="2651760">
                <a:moveTo>
                  <a:pt x="11579225" y="0"/>
                </a:moveTo>
                <a:lnTo>
                  <a:pt x="11579225" y="2651760"/>
                </a:lnTo>
              </a:path>
              <a:path w="12188825" h="2651760">
                <a:moveTo>
                  <a:pt x="0" y="385825"/>
                </a:moveTo>
                <a:lnTo>
                  <a:pt x="12188825" y="385825"/>
                </a:lnTo>
              </a:path>
              <a:path w="12188825" h="2651760">
                <a:moveTo>
                  <a:pt x="0" y="1611376"/>
                </a:moveTo>
                <a:lnTo>
                  <a:pt x="12188825" y="1611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6901180" cy="0"/>
          </a:xfrm>
          <a:custGeom>
            <a:avLst/>
            <a:gdLst/>
            <a:ahLst/>
            <a:cxnLst/>
            <a:rect l="l" t="t" r="r" b="b"/>
            <a:pathLst>
              <a:path w="6901180">
                <a:moveTo>
                  <a:pt x="0" y="0"/>
                </a:moveTo>
                <a:lnTo>
                  <a:pt x="6900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46128" y="283527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587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0" y="0"/>
            <a:ext cx="12192381" cy="6858000"/>
            <a:chOff x="0" y="0"/>
            <a:chExt cx="12192381" cy="6858000"/>
          </a:xfrm>
        </p:grpSpPr>
        <p:sp>
          <p:nvSpPr>
            <p:cNvPr id="23" name="object 2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6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90598" y="0"/>
              <a:ext cx="6817359" cy="6858000"/>
            </a:xfrm>
            <a:custGeom>
              <a:avLst/>
              <a:gdLst/>
              <a:ahLst/>
              <a:cxnLst/>
              <a:rect l="l" t="t" r="r" b="b"/>
              <a:pathLst>
                <a:path w="6817359" h="6858000">
                  <a:moveTo>
                    <a:pt x="6816852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7085330" cy="6858000"/>
            </a:xfrm>
            <a:custGeom>
              <a:avLst/>
              <a:gdLst/>
              <a:ahLst/>
              <a:cxnLst/>
              <a:rect l="l" t="t" r="r" b="b"/>
              <a:pathLst>
                <a:path w="7085330" h="6858000">
                  <a:moveTo>
                    <a:pt x="7085076" y="0"/>
                  </a:moveTo>
                  <a:lnTo>
                    <a:pt x="269875" y="6857999"/>
                  </a:lnTo>
                </a:path>
                <a:path w="7085330" h="685800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14537" y="1066795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9600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1.5. Mapeamento do </a:t>
            </a:r>
            <a:r>
              <a:rPr spc="-5" dirty="0"/>
              <a:t>perfil </a:t>
            </a:r>
            <a:r>
              <a:rPr dirty="0"/>
              <a:t>atual do</a:t>
            </a:r>
            <a:r>
              <a:rPr spc="-15" dirty="0"/>
              <a:t> </a:t>
            </a:r>
            <a:r>
              <a:rPr dirty="0"/>
              <a:t>Terceiro</a:t>
            </a:r>
          </a:p>
        </p:txBody>
      </p:sp>
      <p:sp>
        <p:nvSpPr>
          <p:cNvPr id="41" name="object 41"/>
          <p:cNvSpPr/>
          <p:nvPr/>
        </p:nvSpPr>
        <p:spPr>
          <a:xfrm>
            <a:off x="218440" y="477012"/>
            <a:ext cx="10019030" cy="43180"/>
          </a:xfrm>
          <a:custGeom>
            <a:avLst/>
            <a:gdLst/>
            <a:ahLst/>
            <a:cxnLst/>
            <a:rect l="l" t="t" r="r" b="b"/>
            <a:pathLst>
              <a:path w="10019030" h="43179">
                <a:moveTo>
                  <a:pt x="10018776" y="0"/>
                </a:moveTo>
                <a:lnTo>
                  <a:pt x="0" y="0"/>
                </a:lnTo>
                <a:lnTo>
                  <a:pt x="0" y="42672"/>
                </a:lnTo>
                <a:lnTo>
                  <a:pt x="10018776" y="42672"/>
                </a:lnTo>
                <a:lnTo>
                  <a:pt x="10018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05841" y="517601"/>
            <a:ext cx="81807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6680" algn="l"/>
              </a:tabLst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Setor	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em sua relação com o</a:t>
            </a:r>
            <a:r>
              <a:rPr sz="32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Estado.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346950" y="2947161"/>
            <a:ext cx="16376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marR="5080" indent="-190500">
              <a:lnSpc>
                <a:spcPct val="100000"/>
              </a:lnSpc>
              <a:spcBef>
                <a:spcPts val="100"/>
              </a:spcBef>
            </a:pP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nsfe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ên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ias 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Voluntárias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229468" y="3084321"/>
            <a:ext cx="913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,38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5E0B7D88-A56B-E4F4-BC3E-2EA97D233569}"/>
              </a:ext>
            </a:extLst>
          </p:cNvPr>
          <p:cNvSpPr txBox="1"/>
          <p:nvPr/>
        </p:nvSpPr>
        <p:spPr>
          <a:xfrm>
            <a:off x="511244" y="1546353"/>
            <a:ext cx="4391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ODS - Agenda 2030 no Brasil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:a16="http://schemas.microsoft.com/office/drawing/2014/main" id="{D75A1C4D-3AC2-E856-90CB-6C78133CA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326" y="3608428"/>
            <a:ext cx="2023436" cy="1977027"/>
          </a:xfrm>
          <a:prstGeom prst="rect">
            <a:avLst/>
          </a:prstGeom>
        </p:spPr>
      </p:pic>
      <p:pic>
        <p:nvPicPr>
          <p:cNvPr id="68" name="Imagem 67">
            <a:extLst>
              <a:ext uri="{FF2B5EF4-FFF2-40B4-BE49-F238E27FC236}">
                <a16:creationId xmlns:a16="http://schemas.microsoft.com/office/drawing/2014/main" id="{36EF3937-357B-E8BB-F861-A6E8A7C7F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57" y="2663267"/>
            <a:ext cx="4428912" cy="698437"/>
          </a:xfrm>
          <a:prstGeom prst="rect">
            <a:avLst/>
          </a:prstGeom>
        </p:spPr>
      </p:pic>
      <p:sp>
        <p:nvSpPr>
          <p:cNvPr id="69" name="CaixaDeTexto 68">
            <a:extLst>
              <a:ext uri="{FF2B5EF4-FFF2-40B4-BE49-F238E27FC236}">
                <a16:creationId xmlns:a16="http://schemas.microsoft.com/office/drawing/2014/main" id="{AA551F67-E83D-0783-FD33-33141B21B731}"/>
              </a:ext>
            </a:extLst>
          </p:cNvPr>
          <p:cNvSpPr txBox="1"/>
          <p:nvPr/>
        </p:nvSpPr>
        <p:spPr>
          <a:xfrm>
            <a:off x="4468201" y="4016425"/>
            <a:ext cx="6579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17.17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Incentivar e promover parcerias públicas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, público-privadas e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com a sociedade civil eficazes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, a partir da experiência das estratégias de mobilização de recursos dessas parcerias</a:t>
            </a:r>
          </a:p>
        </p:txBody>
      </p:sp>
    </p:spTree>
    <p:extLst>
      <p:ext uri="{BB962C8B-B14F-4D97-AF65-F5344CB8AC3E}">
        <p14:creationId xmlns:p14="http://schemas.microsoft.com/office/powerpoint/2010/main" val="240340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1.5. Mapeamento do </a:t>
            </a:r>
            <a:r>
              <a:rPr spc="-5" dirty="0"/>
              <a:t>perfil </a:t>
            </a:r>
            <a:r>
              <a:rPr dirty="0"/>
              <a:t>atual do</a:t>
            </a:r>
            <a:r>
              <a:rPr spc="-15" dirty="0"/>
              <a:t> </a:t>
            </a:r>
            <a:r>
              <a:rPr dirty="0"/>
              <a:t>Terceiro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477012"/>
            <a:ext cx="10019030" cy="43180"/>
          </a:xfrm>
          <a:custGeom>
            <a:avLst/>
            <a:gdLst/>
            <a:ahLst/>
            <a:cxnLst/>
            <a:rect l="l" t="t" r="r" b="b"/>
            <a:pathLst>
              <a:path w="10019030" h="43179">
                <a:moveTo>
                  <a:pt x="10018776" y="0"/>
                </a:moveTo>
                <a:lnTo>
                  <a:pt x="0" y="0"/>
                </a:lnTo>
                <a:lnTo>
                  <a:pt x="0" y="42672"/>
                </a:lnTo>
                <a:lnTo>
                  <a:pt x="10018776" y="42672"/>
                </a:lnTo>
                <a:lnTo>
                  <a:pt x="10018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517601"/>
            <a:ext cx="81807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6680" algn="l"/>
              </a:tabLst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Setor	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em sua relação com o</a:t>
            </a:r>
            <a:r>
              <a:rPr sz="32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Estado.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8439" y="964691"/>
            <a:ext cx="8153400" cy="43180"/>
          </a:xfrm>
          <a:custGeom>
            <a:avLst/>
            <a:gdLst/>
            <a:ahLst/>
            <a:cxnLst/>
            <a:rect l="l" t="t" r="r" b="b"/>
            <a:pathLst>
              <a:path w="8153400" h="43180">
                <a:moveTo>
                  <a:pt x="8153400" y="0"/>
                </a:moveTo>
                <a:lnTo>
                  <a:pt x="0" y="0"/>
                </a:lnTo>
                <a:lnTo>
                  <a:pt x="0" y="42672"/>
                </a:lnTo>
                <a:lnTo>
                  <a:pt x="8153400" y="42672"/>
                </a:lnTo>
                <a:lnTo>
                  <a:pt x="8153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3400" y="4900401"/>
            <a:ext cx="93218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FASFIL,</a:t>
            </a:r>
            <a:r>
              <a:rPr sz="10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201</a:t>
            </a:r>
            <a:r>
              <a:rPr lang="pt-BR" sz="1000" spc="-5" dirty="0">
                <a:solidFill>
                  <a:srgbClr val="2C2D2C"/>
                </a:solidFill>
                <a:latin typeface="Verdana"/>
                <a:cs typeface="Verdana"/>
              </a:rPr>
              <a:t>6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2200" y="1794129"/>
            <a:ext cx="5836665" cy="3690113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/>
          <a:p>
            <a:pPr marL="299085" marR="5715" indent="-28702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Os dados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IBGE </a:t>
            </a:r>
            <a:r>
              <a:rPr sz="1600" spc="-20" dirty="0" err="1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</a:t>
            </a:r>
            <a:r>
              <a:rPr lang="pt-BR" sz="1600" dirty="0">
                <a:solidFill>
                  <a:srgbClr val="2C2D2C"/>
                </a:solidFill>
                <a:latin typeface="Verdana"/>
                <a:cs typeface="Verdana"/>
              </a:rPr>
              <a:t>16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apontam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que, </a:t>
            </a:r>
            <a:r>
              <a:rPr lang="pt-BR" sz="1600" spc="-10" dirty="0">
                <a:solidFill>
                  <a:srgbClr val="2C2D2C"/>
                </a:solidFill>
                <a:latin typeface="Verdana"/>
                <a:cs typeface="Verdana"/>
              </a:rPr>
              <a:t>num total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lang="pt-BR" sz="1600" b="1" spc="-10" dirty="0">
                <a:solidFill>
                  <a:srgbClr val="2C2D2C"/>
                </a:solidFill>
                <a:latin typeface="Verdana"/>
                <a:cs typeface="Verdana"/>
              </a:rPr>
              <a:t>5.542.008 </a:t>
            </a:r>
            <a:r>
              <a:rPr sz="1600" b="1" spc="-10" dirty="0" err="1">
                <a:solidFill>
                  <a:srgbClr val="2C2D2C"/>
                </a:solidFill>
                <a:latin typeface="Verdana"/>
                <a:cs typeface="Verdana"/>
              </a:rPr>
              <a:t>pessoas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 jurídicas registradas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Brasil,  </a:t>
            </a:r>
            <a:r>
              <a:rPr lang="pt-BR" sz="1600" b="1" spc="-5" dirty="0">
                <a:solidFill>
                  <a:srgbClr val="2C2D2C"/>
                </a:solidFill>
                <a:latin typeface="Verdana"/>
                <a:cs typeface="Verdana"/>
              </a:rPr>
              <a:t>9,5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% são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entidades sem fins</a:t>
            </a:r>
            <a:r>
              <a:rPr sz="1600" b="1" spc="-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20" dirty="0" err="1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lang="pt-BR" sz="1600" spc="-20" dirty="0">
                <a:solidFill>
                  <a:srgbClr val="2C2D2C"/>
                </a:solidFill>
                <a:latin typeface="Verdana"/>
                <a:cs typeface="Verdana"/>
              </a:rPr>
              <a:t> (em comparação com 2009, houve aumento de </a:t>
            </a:r>
            <a:r>
              <a:rPr lang="pt-BR" sz="1600" spc="-20" dirty="0" err="1">
                <a:solidFill>
                  <a:srgbClr val="2C2D2C"/>
                </a:solidFill>
                <a:latin typeface="Verdana"/>
                <a:cs typeface="Verdana"/>
              </a:rPr>
              <a:t>PJs</a:t>
            </a:r>
            <a:r>
              <a:rPr lang="pt-BR" sz="1600" spc="-20" dirty="0">
                <a:solidFill>
                  <a:srgbClr val="2C2D2C"/>
                </a:solidFill>
                <a:latin typeface="Verdana"/>
                <a:cs typeface="Verdana"/>
              </a:rPr>
              <a:t>, mas diminuição de entidades sem fins lucrativos)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2D2C"/>
              </a:buClr>
              <a:buFont typeface="Wingdings"/>
              <a:buChar char=""/>
            </a:pPr>
            <a:endParaRPr sz="1550" dirty="0">
              <a:latin typeface="Verdana"/>
              <a:cs typeface="Verdana"/>
            </a:endParaRPr>
          </a:p>
          <a:p>
            <a:pPr marL="299085" marR="19050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Essas entidades, 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dados 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IBGE, </a:t>
            </a:r>
            <a:r>
              <a:rPr sz="1600" spc="70" dirty="0" err="1">
                <a:solidFill>
                  <a:srgbClr val="2C2D2C"/>
                </a:solidFill>
                <a:latin typeface="Verdana"/>
                <a:cs typeface="Verdana"/>
              </a:rPr>
              <a:t>ocupam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lang="pt-BR" sz="1600" b="1" spc="55" dirty="0">
                <a:solidFill>
                  <a:srgbClr val="2C2D2C"/>
                </a:solidFill>
                <a:latin typeface="Verdana"/>
                <a:cs typeface="Verdana"/>
              </a:rPr>
              <a:t>7,2</a:t>
            </a:r>
            <a:r>
              <a:rPr sz="1600" b="1" spc="55" dirty="0">
                <a:solidFill>
                  <a:srgbClr val="2C2D2C"/>
                </a:solidFill>
                <a:latin typeface="Verdana"/>
                <a:cs typeface="Verdana"/>
              </a:rPr>
              <a:t>% </a:t>
            </a:r>
            <a:r>
              <a:rPr sz="1600" b="1" spc="4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65" dirty="0">
                <a:solidFill>
                  <a:srgbClr val="2C2D2C"/>
                </a:solidFill>
                <a:latin typeface="Verdana"/>
                <a:cs typeface="Verdana"/>
              </a:rPr>
              <a:t>força </a:t>
            </a:r>
            <a:r>
              <a:rPr sz="1600" b="1" spc="4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trabalho </a:t>
            </a:r>
            <a:r>
              <a:rPr sz="1600" b="1" spc="3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seja, </a:t>
            </a:r>
            <a:r>
              <a:rPr sz="1600" spc="6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3.</a:t>
            </a:r>
            <a:r>
              <a:rPr lang="pt-BR" sz="1600" b="1" spc="70" dirty="0">
                <a:solidFill>
                  <a:srgbClr val="2C2D2C"/>
                </a:solidFill>
                <a:latin typeface="Verdana"/>
                <a:cs typeface="Verdana"/>
              </a:rPr>
              <a:t>194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lang="pt-BR" sz="1600" b="1" spc="70" dirty="0">
                <a:solidFill>
                  <a:srgbClr val="2C2D2C"/>
                </a:solidFill>
                <a:latin typeface="Verdana"/>
                <a:cs typeface="Verdana"/>
              </a:rPr>
              <a:t>448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4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trabalhadores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assalariados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não-assalariados.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C2D2C"/>
              </a:buClr>
              <a:buFont typeface="Wingdings"/>
              <a:buChar char=""/>
            </a:pPr>
            <a:endParaRPr sz="1550" dirty="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Além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disso,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distribui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torno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R$ </a:t>
            </a:r>
            <a:r>
              <a:rPr lang="pt-BR" sz="1600" b="1" spc="-10" dirty="0">
                <a:solidFill>
                  <a:srgbClr val="2C2D2C"/>
                </a:solidFill>
                <a:latin typeface="Verdana"/>
                <a:cs typeface="Verdana"/>
              </a:rPr>
              <a:t>107.467.333 em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 salários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outras remunerações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600" spc="5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tendo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assim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uma</a:t>
            </a:r>
            <a:r>
              <a:rPr sz="16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renda</a:t>
            </a:r>
            <a:r>
              <a:rPr sz="16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6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trabalhador</a:t>
            </a:r>
            <a:r>
              <a:rPr sz="1600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faixa</a:t>
            </a:r>
            <a:r>
              <a:rPr sz="16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b="1" i="1" u="sng" spc="-10" dirty="0">
                <a:solidFill>
                  <a:srgbClr val="FF0000"/>
                </a:solidFill>
                <a:latin typeface="Verdana"/>
                <a:cs typeface="Verdana"/>
              </a:rPr>
              <a:t>3 salários mínimos</a:t>
            </a:r>
            <a:endParaRPr sz="1600" b="1" i="1" u="sng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FA847F9-121A-6A4F-20B6-E6359F836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86" y="2129281"/>
            <a:ext cx="5784281" cy="27711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48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63200" y="0"/>
            <a:ext cx="0" cy="2651760"/>
          </a:xfrm>
          <a:custGeom>
            <a:avLst/>
            <a:gdLst/>
            <a:ahLst/>
            <a:cxnLst/>
            <a:rect l="l" t="t" r="r" b="b"/>
            <a:pathLst>
              <a:path h="2651760">
                <a:moveTo>
                  <a:pt x="0" y="0"/>
                </a:moveTo>
                <a:lnTo>
                  <a:pt x="0" y="26517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82400" y="3827145"/>
            <a:ext cx="0" cy="3030855"/>
          </a:xfrm>
          <a:custGeom>
            <a:avLst/>
            <a:gdLst/>
            <a:ahLst/>
            <a:cxnLst/>
            <a:rect l="l" t="t" r="r" b="b"/>
            <a:pathLst>
              <a:path h="3030854">
                <a:moveTo>
                  <a:pt x="0" y="0"/>
                </a:moveTo>
                <a:lnTo>
                  <a:pt x="0" y="303085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0"/>
            <a:ext cx="12188825" cy="2651760"/>
          </a:xfrm>
          <a:custGeom>
            <a:avLst/>
            <a:gdLst/>
            <a:ahLst/>
            <a:cxnLst/>
            <a:rect l="l" t="t" r="r" b="b"/>
            <a:pathLst>
              <a:path w="12188825" h="2651760">
                <a:moveTo>
                  <a:pt x="11579225" y="0"/>
                </a:moveTo>
                <a:lnTo>
                  <a:pt x="11579225" y="2651760"/>
                </a:lnTo>
              </a:path>
              <a:path w="12188825" h="2651760">
                <a:moveTo>
                  <a:pt x="0" y="385825"/>
                </a:moveTo>
                <a:lnTo>
                  <a:pt x="12188825" y="385825"/>
                </a:lnTo>
              </a:path>
              <a:path w="12188825" h="2651760">
                <a:moveTo>
                  <a:pt x="0" y="1611376"/>
                </a:moveTo>
                <a:lnTo>
                  <a:pt x="12188825" y="1611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6901180" cy="0"/>
          </a:xfrm>
          <a:custGeom>
            <a:avLst/>
            <a:gdLst/>
            <a:ahLst/>
            <a:cxnLst/>
            <a:rect l="l" t="t" r="r" b="b"/>
            <a:pathLst>
              <a:path w="6901180">
                <a:moveTo>
                  <a:pt x="0" y="0"/>
                </a:moveTo>
                <a:lnTo>
                  <a:pt x="6900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46128" y="283527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587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23" name="object 2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6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90598" y="0"/>
              <a:ext cx="6817359" cy="6858000"/>
            </a:xfrm>
            <a:custGeom>
              <a:avLst/>
              <a:gdLst/>
              <a:ahLst/>
              <a:cxnLst/>
              <a:rect l="l" t="t" r="r" b="b"/>
              <a:pathLst>
                <a:path w="6817359" h="6858000">
                  <a:moveTo>
                    <a:pt x="6816852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7085330" cy="6858000"/>
            </a:xfrm>
            <a:custGeom>
              <a:avLst/>
              <a:gdLst/>
              <a:ahLst/>
              <a:cxnLst/>
              <a:rect l="l" t="t" r="r" b="b"/>
              <a:pathLst>
                <a:path w="7085330" h="6858000">
                  <a:moveTo>
                    <a:pt x="7085076" y="0"/>
                  </a:moveTo>
                  <a:lnTo>
                    <a:pt x="269875" y="6857999"/>
                  </a:lnTo>
                </a:path>
                <a:path w="7085330" h="685800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9600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1.5. Mapeamento do </a:t>
            </a:r>
            <a:r>
              <a:rPr spc="-5" dirty="0"/>
              <a:t>perfil </a:t>
            </a:r>
            <a:r>
              <a:rPr dirty="0"/>
              <a:t>atual do</a:t>
            </a:r>
            <a:r>
              <a:rPr spc="-15" dirty="0"/>
              <a:t> </a:t>
            </a:r>
            <a:r>
              <a:rPr dirty="0"/>
              <a:t>Terceiro</a:t>
            </a:r>
          </a:p>
        </p:txBody>
      </p:sp>
      <p:sp>
        <p:nvSpPr>
          <p:cNvPr id="41" name="object 41"/>
          <p:cNvSpPr/>
          <p:nvPr/>
        </p:nvSpPr>
        <p:spPr>
          <a:xfrm>
            <a:off x="218440" y="477012"/>
            <a:ext cx="10019030" cy="43180"/>
          </a:xfrm>
          <a:custGeom>
            <a:avLst/>
            <a:gdLst/>
            <a:ahLst/>
            <a:cxnLst/>
            <a:rect l="l" t="t" r="r" b="b"/>
            <a:pathLst>
              <a:path w="10019030" h="43179">
                <a:moveTo>
                  <a:pt x="10018776" y="0"/>
                </a:moveTo>
                <a:lnTo>
                  <a:pt x="0" y="0"/>
                </a:lnTo>
                <a:lnTo>
                  <a:pt x="0" y="42672"/>
                </a:lnTo>
                <a:lnTo>
                  <a:pt x="10018776" y="42672"/>
                </a:lnTo>
                <a:lnTo>
                  <a:pt x="10018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05841" y="517601"/>
            <a:ext cx="81807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6680" algn="l"/>
              </a:tabLst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Setor	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em sua relação com o</a:t>
            </a:r>
            <a:r>
              <a:rPr sz="32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Estado.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18440" y="964691"/>
            <a:ext cx="11730990" cy="4626610"/>
            <a:chOff x="218440" y="964691"/>
            <a:chExt cx="11730990" cy="4626610"/>
          </a:xfrm>
        </p:grpSpPr>
        <p:sp>
          <p:nvSpPr>
            <p:cNvPr id="44" name="object 44"/>
            <p:cNvSpPr/>
            <p:nvPr/>
          </p:nvSpPr>
          <p:spPr>
            <a:xfrm>
              <a:off x="218440" y="964691"/>
              <a:ext cx="8153400" cy="43180"/>
            </a:xfrm>
            <a:custGeom>
              <a:avLst/>
              <a:gdLst/>
              <a:ahLst/>
              <a:cxnLst/>
              <a:rect l="l" t="t" r="r" b="b"/>
              <a:pathLst>
                <a:path w="8153400" h="43180">
                  <a:moveTo>
                    <a:pt x="8153400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8153400" y="42672"/>
                  </a:lnTo>
                  <a:lnTo>
                    <a:pt x="8153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5325" y="2625852"/>
              <a:ext cx="5219700" cy="29653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03974" y="2651759"/>
              <a:ext cx="5042535" cy="1175385"/>
            </a:xfrm>
            <a:custGeom>
              <a:avLst/>
              <a:gdLst/>
              <a:ahLst/>
              <a:cxnLst/>
              <a:rect l="l" t="t" r="r" b="b"/>
              <a:pathLst>
                <a:path w="5042534" h="1175385">
                  <a:moveTo>
                    <a:pt x="5042154" y="0"/>
                  </a:moveTo>
                  <a:lnTo>
                    <a:pt x="2521077" y="0"/>
                  </a:lnTo>
                  <a:lnTo>
                    <a:pt x="0" y="0"/>
                  </a:lnTo>
                  <a:lnTo>
                    <a:pt x="0" y="1175385"/>
                  </a:lnTo>
                  <a:lnTo>
                    <a:pt x="2521077" y="1175385"/>
                  </a:lnTo>
                  <a:lnTo>
                    <a:pt x="5042154" y="1175385"/>
                  </a:lnTo>
                  <a:lnTo>
                    <a:pt x="5042154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00798" y="2648584"/>
              <a:ext cx="5048885" cy="2370455"/>
            </a:xfrm>
            <a:custGeom>
              <a:avLst/>
              <a:gdLst/>
              <a:ahLst/>
              <a:cxnLst/>
              <a:rect l="l" t="t" r="r" b="b"/>
              <a:pathLst>
                <a:path w="5048884" h="2370454">
                  <a:moveTo>
                    <a:pt x="0" y="1178559"/>
                  </a:moveTo>
                  <a:lnTo>
                    <a:pt x="5048504" y="1178559"/>
                  </a:lnTo>
                </a:path>
                <a:path w="5048884" h="2370454">
                  <a:moveTo>
                    <a:pt x="3175" y="0"/>
                  </a:moveTo>
                  <a:lnTo>
                    <a:pt x="3175" y="2370454"/>
                  </a:lnTo>
                </a:path>
                <a:path w="5048884" h="2370454">
                  <a:moveTo>
                    <a:pt x="5045329" y="0"/>
                  </a:moveTo>
                  <a:lnTo>
                    <a:pt x="5045329" y="2370454"/>
                  </a:lnTo>
                </a:path>
                <a:path w="5048884" h="2370454">
                  <a:moveTo>
                    <a:pt x="0" y="3175"/>
                  </a:moveTo>
                  <a:lnTo>
                    <a:pt x="5048504" y="3175"/>
                  </a:lnTo>
                </a:path>
                <a:path w="5048884" h="2370454">
                  <a:moveTo>
                    <a:pt x="0" y="2367279"/>
                  </a:moveTo>
                  <a:lnTo>
                    <a:pt x="5048504" y="2367279"/>
                  </a:lnTo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77392" y="1418971"/>
            <a:ext cx="5705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Taxa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 crescimento do orçamento público</a:t>
            </a:r>
            <a:r>
              <a:rPr sz="1800" b="1" spc="-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97076" y="1693290"/>
            <a:ext cx="4843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02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das transferências federais para as  entidades sem fins lucrativos (2002</a:t>
            </a:r>
            <a:r>
              <a:rPr sz="1800" b="1" spc="-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19754" y="2241930"/>
            <a:ext cx="799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2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10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5045" y="5694375"/>
            <a:ext cx="48323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Fonte: </a:t>
            </a:r>
            <a:r>
              <a:rPr sz="1000" spc="-10" dirty="0">
                <a:solidFill>
                  <a:srgbClr val="2C2D2C"/>
                </a:solidFill>
                <a:latin typeface="Verdana"/>
                <a:cs typeface="Verdana"/>
              </a:rPr>
              <a:t>IPEA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(2011; pg 5), a </a:t>
            </a:r>
            <a:r>
              <a:rPr sz="1000" dirty="0">
                <a:solidFill>
                  <a:srgbClr val="2C2D2C"/>
                </a:solidFill>
                <a:latin typeface="Verdana"/>
                <a:cs typeface="Verdana"/>
              </a:rPr>
              <a:t>partir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de dados do Orçamento Brasil e do</a:t>
            </a:r>
            <a:r>
              <a:rPr sz="10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2C2D2C"/>
                </a:solidFill>
                <a:latin typeface="Verdana"/>
                <a:cs typeface="Verdana"/>
              </a:rPr>
              <a:t>Siga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C2D2C"/>
                </a:solidFill>
                <a:latin typeface="Verdana"/>
                <a:cs typeface="Verdana"/>
              </a:rPr>
              <a:t>Brasil.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Metodologia para elaboração apresentada </a:t>
            </a:r>
            <a:r>
              <a:rPr sz="1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trabalho</a:t>
            </a:r>
            <a:r>
              <a:rPr sz="10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fonte.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324725" y="1451609"/>
            <a:ext cx="3867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Transferências Voluntárias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01865" y="1725879"/>
            <a:ext cx="3911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União para entidades sem</a:t>
            </a:r>
            <a:r>
              <a:rPr sz="1800" b="1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10906" y="2000503"/>
            <a:ext cx="2494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lucrativos em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346950" y="2947161"/>
            <a:ext cx="16376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marR="5080" indent="-190500">
              <a:lnSpc>
                <a:spcPct val="100000"/>
              </a:lnSpc>
              <a:spcBef>
                <a:spcPts val="100"/>
              </a:spcBef>
            </a:pP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nsfe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ên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ias 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Voluntárias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229468" y="3084321"/>
            <a:ext cx="913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,38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78218" y="3855211"/>
            <a:ext cx="2171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Convênios,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contratos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110221" y="4129532"/>
            <a:ext cx="2107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 repasse e</a:t>
            </a:r>
            <a:r>
              <a:rPr sz="18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termos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81138" y="4403852"/>
            <a:ext cx="1166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-7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parceria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944481" y="4266692"/>
            <a:ext cx="1482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R$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2,1</a:t>
            </a:r>
            <a:r>
              <a:rPr sz="1800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bilhões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983730" y="5050282"/>
            <a:ext cx="49256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Fonte: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  <a:hlinkClick r:id="rId5"/>
              </a:rPr>
              <a:t>http://www.planejamento.gov.br/assuntos/logistica-e-tecnologia-da- </a:t>
            </a:r>
            <a:r>
              <a:rPr sz="1000" spc="-5" dirty="0">
                <a:solidFill>
                  <a:srgbClr val="2C2D2C"/>
                </a:solidFill>
                <a:latin typeface="Verdana"/>
                <a:cs typeface="Verdana"/>
              </a:rPr>
              <a:t> informacao/noticias/valor-repassado-a-entidades-sem-fins-lucrativos-se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96691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1.6. Perfil </a:t>
            </a:r>
            <a:r>
              <a:rPr spc="-5" dirty="0"/>
              <a:t>legislativo </a:t>
            </a:r>
            <a:r>
              <a:rPr dirty="0"/>
              <a:t>do Terceiro </a:t>
            </a:r>
            <a:r>
              <a:rPr spc="-5" dirty="0"/>
              <a:t>Setor </a:t>
            </a:r>
            <a:r>
              <a:rPr dirty="0"/>
              <a:t>e</a:t>
            </a:r>
            <a:r>
              <a:rPr spc="50" dirty="0"/>
              <a:t> </a:t>
            </a:r>
            <a:r>
              <a:rPr dirty="0"/>
              <a:t>o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477012"/>
            <a:ext cx="9644380" cy="43180"/>
          </a:xfrm>
          <a:custGeom>
            <a:avLst/>
            <a:gdLst/>
            <a:ahLst/>
            <a:cxnLst/>
            <a:rect l="l" t="t" r="r" b="b"/>
            <a:pathLst>
              <a:path w="9644380" h="43179">
                <a:moveTo>
                  <a:pt x="9643871" y="0"/>
                </a:moveTo>
                <a:lnTo>
                  <a:pt x="0" y="0"/>
                </a:lnTo>
                <a:lnTo>
                  <a:pt x="0" y="42672"/>
                </a:lnTo>
                <a:lnTo>
                  <a:pt x="9643871" y="42672"/>
                </a:lnTo>
                <a:lnTo>
                  <a:pt x="96438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517601"/>
            <a:ext cx="50850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Direito</a:t>
            </a:r>
            <a:r>
              <a:rPr sz="3200" b="1" i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8440" y="964691"/>
            <a:ext cx="5059680" cy="43180"/>
          </a:xfrm>
          <a:custGeom>
            <a:avLst/>
            <a:gdLst/>
            <a:ahLst/>
            <a:cxnLst/>
            <a:rect l="l" t="t" r="r" b="b"/>
            <a:pathLst>
              <a:path w="5059680" h="43180">
                <a:moveTo>
                  <a:pt x="5059680" y="0"/>
                </a:moveTo>
                <a:lnTo>
                  <a:pt x="0" y="0"/>
                </a:lnTo>
                <a:lnTo>
                  <a:pt x="0" y="42672"/>
                </a:lnTo>
                <a:lnTo>
                  <a:pt x="5059680" y="42672"/>
                </a:lnTo>
                <a:lnTo>
                  <a:pt x="5059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1442" y="1219200"/>
            <a:ext cx="11313183" cy="526105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Decreto-Lei n.º</a:t>
            </a:r>
            <a:r>
              <a:rPr sz="1100" b="1" spc="-5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200/</a:t>
            </a:r>
            <a:r>
              <a:rPr lang="pt-BR"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6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7</a:t>
            </a:r>
            <a:endParaRPr lang="pt-BR" sz="1100" dirty="0">
              <a:solidFill>
                <a:schemeClr val="accent2">
                  <a:lumMod val="75000"/>
                </a:schemeClr>
              </a:solidFill>
              <a:latin typeface="Verdana"/>
              <a:ea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Convênios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Federal n.º</a:t>
            </a:r>
            <a:r>
              <a:rPr sz="1100" b="1" spc="-7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8.666/93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116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convênios e instrumentos</a:t>
            </a:r>
            <a:r>
              <a:rPr sz="1100" spc="-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congêneres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Federal n.º</a:t>
            </a:r>
            <a:r>
              <a:rPr sz="1100" b="1" spc="-7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9.637/1998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Sociais 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Contrato de</a:t>
            </a:r>
            <a:r>
              <a:rPr sz="11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Federal n.º</a:t>
            </a:r>
            <a:r>
              <a:rPr sz="1100" b="1" spc="-7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9.790/1999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Organizações da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Sociedade Civil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Interesse Público 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OSCIP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spc="-30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Decreto-Lei n.º</a:t>
            </a:r>
            <a:r>
              <a:rPr sz="1100" b="1" spc="-5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6.170/2007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Convênios 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contratos de</a:t>
            </a:r>
            <a:r>
              <a:rPr sz="11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repasse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Federal n.º</a:t>
            </a:r>
            <a:r>
              <a:rPr sz="1100" b="1" spc="-7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12.101/2009</a:t>
            </a:r>
            <a:r>
              <a:rPr lang="pt-BR"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(revogada)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Certificação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das Entidades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Beneficentes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Assistência Social -</a:t>
            </a:r>
            <a:r>
              <a:rPr sz="1100" spc="-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CEBAS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Federal n.º</a:t>
            </a:r>
            <a:r>
              <a:rPr sz="1100" b="1" spc="-80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13.019/2014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Marco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Regulatório das Organizações da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Sociedade Civil – MROSC ou Lei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100" spc="-5" dirty="0" err="1">
                <a:solidFill>
                  <a:srgbClr val="2C2D2C"/>
                </a:solidFill>
                <a:latin typeface="Verdana"/>
                <a:cs typeface="Verdana"/>
              </a:rPr>
              <a:t>Parcerias</a:t>
            </a:r>
            <a:r>
              <a:rPr sz="1100" spc="-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 err="1">
                <a:solidFill>
                  <a:srgbClr val="2C2D2C"/>
                </a:solidFill>
                <a:latin typeface="Verdana"/>
                <a:cs typeface="Verdana"/>
              </a:rPr>
              <a:t>Voluntárias</a:t>
            </a:r>
            <a:endParaRPr lang="pt-BR" sz="1100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lang="pt-BR" sz="1100" spc="-5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lang="pt-BR"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Lei Federal n.º 13800/2019</a:t>
            </a:r>
          </a:p>
          <a:p>
            <a:pPr algn="ctr">
              <a:lnSpc>
                <a:spcPct val="100000"/>
              </a:lnSpc>
            </a:pPr>
            <a:r>
              <a:rPr lang="pt-BR" sz="1100" spc="-5" dirty="0">
                <a:solidFill>
                  <a:srgbClr val="2C2D2C"/>
                </a:solidFill>
                <a:latin typeface="Verdana"/>
                <a:cs typeface="Verdana"/>
              </a:rPr>
              <a:t>Autoriza a Administração Pública a celebrar termos de parcerias com Fundos Patrimoniais (</a:t>
            </a:r>
            <a:r>
              <a:rPr lang="pt-BR" sz="1100" spc="-5" dirty="0" err="1">
                <a:solidFill>
                  <a:srgbClr val="2C2D2C"/>
                </a:solidFill>
                <a:latin typeface="Verdana"/>
                <a:cs typeface="Verdana"/>
              </a:rPr>
              <a:t>Endowments</a:t>
            </a:r>
            <a:r>
              <a:rPr lang="pt-BR" sz="1100" spc="-5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100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algn="ctr"/>
            <a:endParaRPr lang="pt-BR" sz="1100" spc="-5" dirty="0">
              <a:solidFill>
                <a:srgbClr val="2C2D2C"/>
              </a:solidFill>
              <a:latin typeface="Verdana"/>
              <a:ea typeface="Verdana"/>
              <a:cs typeface="Verdana"/>
            </a:endParaRPr>
          </a:p>
          <a:p>
            <a:pPr algn="ctr"/>
            <a:r>
              <a:rPr lang="pt-BR"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Lei Federal n.º 14.133/2021</a:t>
            </a:r>
          </a:p>
          <a:p>
            <a:pPr algn="ctr"/>
            <a:r>
              <a:rPr lang="pt-BR" sz="1100" spc="-5" dirty="0">
                <a:solidFill>
                  <a:srgbClr val="2C2D2C"/>
                </a:solidFill>
                <a:latin typeface="Verdana"/>
                <a:ea typeface="Verdana"/>
                <a:cs typeface="Verdana"/>
              </a:rPr>
              <a:t>Art. 184 - convênios e instrumentos congêneres</a:t>
            </a:r>
          </a:p>
          <a:p>
            <a:pPr algn="ctr"/>
            <a:endParaRPr lang="pt-BR" sz="1100" b="1" spc="-5" dirty="0">
              <a:solidFill>
                <a:srgbClr val="2C2D2C"/>
              </a:solidFill>
              <a:latin typeface="Verdana"/>
              <a:ea typeface="Verdana"/>
              <a:cs typeface="Verdana"/>
            </a:endParaRPr>
          </a:p>
          <a:p>
            <a:pPr algn="ctr"/>
            <a:r>
              <a:rPr lang="pt-BR" sz="1100" b="1" spc="-5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Lei Federal n.º 187/2021</a:t>
            </a:r>
          </a:p>
          <a:p>
            <a:pPr algn="ctr"/>
            <a:r>
              <a:rPr lang="pt-BR" sz="1100" spc="-5" dirty="0">
                <a:solidFill>
                  <a:srgbClr val="2C2D2C"/>
                </a:solidFill>
                <a:latin typeface="Verdana"/>
                <a:ea typeface="Verdana"/>
                <a:cs typeface="Verdana"/>
              </a:rPr>
              <a:t>Certificação das Entidades Beneficentes de Assistência Social - CEBAS</a:t>
            </a:r>
          </a:p>
          <a:p>
            <a:pPr algn="ctr"/>
            <a:endParaRPr lang="pt-BR" sz="1100" b="1" spc="-5" dirty="0">
              <a:solidFill>
                <a:srgbClr val="2C2D2C"/>
              </a:solidFill>
              <a:latin typeface="Verdana"/>
              <a:ea typeface="Verdana"/>
              <a:cs typeface="Verdana"/>
            </a:endParaRPr>
          </a:p>
          <a:p>
            <a:pPr algn="ctr"/>
            <a:endParaRPr lang="pt-BR" sz="1100" b="1" spc="-5" dirty="0">
              <a:solidFill>
                <a:srgbClr val="2C2D2C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59" y="2022093"/>
            <a:ext cx="11344910" cy="123888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 marR="5080">
              <a:lnSpc>
                <a:spcPts val="4400"/>
              </a:lnSpc>
              <a:spcBef>
                <a:spcPts val="875"/>
              </a:spcBef>
            </a:pP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2. Por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que estudar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o Terceiro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Setor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e  o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Direito</a:t>
            </a:r>
            <a:r>
              <a:rPr sz="4300" b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Administrativo?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571859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1572240" cy="1077595"/>
            </a:xfrm>
            <a:custGeom>
              <a:avLst/>
              <a:gdLst/>
              <a:ahLst/>
              <a:cxnLst/>
              <a:rect l="l" t="t" r="r" b="b"/>
              <a:pathLst>
                <a:path w="11572240" h="1077595">
                  <a:moveTo>
                    <a:pt x="0" y="1077214"/>
                  </a:moveTo>
                  <a:lnTo>
                    <a:pt x="11571859" y="1077214"/>
                  </a:lnTo>
                  <a:lnTo>
                    <a:pt x="11571859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29971"/>
            <a:ext cx="99999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Por </a:t>
            </a:r>
            <a:r>
              <a:rPr spc="-5" dirty="0"/>
              <a:t>que </a:t>
            </a:r>
            <a:r>
              <a:rPr dirty="0"/>
              <a:t>estudar o Terceiro Setor e o</a:t>
            </a:r>
            <a:r>
              <a:rPr spc="-30" dirty="0"/>
              <a:t> </a:t>
            </a:r>
            <a:r>
              <a:rPr dirty="0"/>
              <a:t>Direito</a:t>
            </a:r>
          </a:p>
        </p:txBody>
      </p:sp>
      <p:sp>
        <p:nvSpPr>
          <p:cNvPr id="6" name="object 6"/>
          <p:cNvSpPr/>
          <p:nvPr/>
        </p:nvSpPr>
        <p:spPr>
          <a:xfrm>
            <a:off x="91439" y="477012"/>
            <a:ext cx="9970135" cy="43180"/>
          </a:xfrm>
          <a:custGeom>
            <a:avLst/>
            <a:gdLst/>
            <a:ahLst/>
            <a:cxnLst/>
            <a:rect l="l" t="t" r="r" b="b"/>
            <a:pathLst>
              <a:path w="9970135" h="43179">
                <a:moveTo>
                  <a:pt x="9970008" y="0"/>
                </a:moveTo>
                <a:lnTo>
                  <a:pt x="0" y="0"/>
                </a:lnTo>
                <a:lnTo>
                  <a:pt x="0" y="42672"/>
                </a:lnTo>
                <a:lnTo>
                  <a:pt x="9970008" y="42672"/>
                </a:lnTo>
                <a:lnTo>
                  <a:pt x="9970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517601"/>
            <a:ext cx="12036425" cy="4570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Administrativo?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130"/>
              </a:spcBef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2400" b="1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Setor?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734820" algn="l"/>
                <a:tab pos="2272665" algn="l"/>
                <a:tab pos="2607945" algn="l"/>
                <a:tab pos="3829050" algn="l"/>
                <a:tab pos="4263390" algn="l"/>
                <a:tab pos="5083175" algn="l"/>
                <a:tab pos="5756910" algn="l"/>
                <a:tab pos="6054090" algn="l"/>
                <a:tab pos="6424930" algn="l"/>
                <a:tab pos="6531609" algn="l"/>
                <a:tab pos="7258050" algn="l"/>
                <a:tab pos="7852409" algn="l"/>
                <a:tab pos="8201659" algn="l"/>
                <a:tab pos="8663940" algn="l"/>
                <a:tab pos="9230995" algn="l"/>
                <a:tab pos="9578340" algn="l"/>
                <a:tab pos="9787255" algn="l"/>
                <a:tab pos="10086975" algn="l"/>
                <a:tab pos="10542905" algn="l"/>
                <a:tab pos="11413490" algn="l"/>
                <a:tab pos="11515725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“ramo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Direito que estuda 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400" spc="-60" dirty="0">
                <a:solidFill>
                  <a:srgbClr val="2C2D2C"/>
                </a:solidFill>
                <a:latin typeface="Verdana"/>
                <a:cs typeface="Verdana"/>
              </a:rPr>
              <a:t>Setor,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disciplinando, 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especial, a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o funcionamento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privadas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lucrativos, as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ativida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es	de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teress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2400" spc="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or	e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as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le</a:t>
            </a:r>
            <a:r>
              <a:rPr sz="2400" spc="-5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a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fei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	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r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õ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es	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or  elas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desenvolvidas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entre si, com órgãos e entidades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integrantes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aparato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estatal (Estado), com entidades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privadas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exercem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atividades econômicas  eminentemente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ati</a:t>
            </a:r>
            <a:r>
              <a:rPr sz="2400" spc="-5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(mer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ado)	e	com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pes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f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sic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2400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2400" spc="-4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	e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prestam serviços remunerados ou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remunerados </a:t>
            </a:r>
            <a:r>
              <a:rPr sz="2400" spc="-20" dirty="0">
                <a:solidFill>
                  <a:srgbClr val="2C2D2C"/>
                </a:solidFill>
                <a:latin typeface="Verdana"/>
                <a:cs typeface="Verdana"/>
              </a:rPr>
              <a:t>(voluntariado)”.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(OLIVEIRA,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2007:35).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" y="964691"/>
            <a:ext cx="3618229" cy="43180"/>
          </a:xfrm>
          <a:custGeom>
            <a:avLst/>
            <a:gdLst/>
            <a:ahLst/>
            <a:cxnLst/>
            <a:rect l="l" t="t" r="r" b="b"/>
            <a:pathLst>
              <a:path w="3618229" h="43180">
                <a:moveTo>
                  <a:pt x="3617976" y="0"/>
                </a:moveTo>
                <a:lnTo>
                  <a:pt x="0" y="0"/>
                </a:lnTo>
                <a:lnTo>
                  <a:pt x="0" y="42672"/>
                </a:lnTo>
                <a:lnTo>
                  <a:pt x="3617976" y="42672"/>
                </a:lnTo>
                <a:lnTo>
                  <a:pt x="3617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793" y="1025144"/>
            <a:ext cx="10702925" cy="28460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41300" marR="5080" indent="-228600" algn="just">
              <a:lnSpc>
                <a:spcPts val="1510"/>
              </a:lnSpc>
              <a:spcBef>
                <a:spcPts val="295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GASPARDO,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Murilo.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Transformações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no Estado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relações Estado-sociedade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século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XXI.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Revista de Direito do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Terceiro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Setor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RDTS, Belo Horizonte, ano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5,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n.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9, p.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9-21, jan./jun. 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2011.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 SIQUEIRA CASTRO, Carlos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Roberto.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devido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processo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legal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e a 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razoabilidade das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leis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na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nova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Constituição do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Brasil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. Forense,</a:t>
            </a:r>
            <a:r>
              <a:rPr sz="1400" spc="-1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1989.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15A3D"/>
              </a:buClr>
              <a:buFont typeface="Arial"/>
              <a:buChar char="▪"/>
            </a:pPr>
            <a:endParaRPr sz="1400" dirty="0">
              <a:latin typeface="Arial"/>
              <a:cs typeface="Arial"/>
            </a:endParaRPr>
          </a:p>
          <a:p>
            <a:pPr marL="241300" indent="-228600">
              <a:lnSpc>
                <a:spcPts val="1595"/>
              </a:lnSpc>
              <a:buClr>
                <a:srgbClr val="D15A3D"/>
              </a:buClr>
              <a:buChar char="▪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DEFOURNY,</a:t>
            </a:r>
            <a:r>
              <a:rPr sz="1400" spc="1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Jacques;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GRONBJERB,</a:t>
            </a:r>
            <a:r>
              <a:rPr sz="1400" spc="1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Kirsten;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MEIJS,</a:t>
            </a:r>
            <a:r>
              <a:rPr sz="1400" spc="1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Lucas;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NYSSES,</a:t>
            </a:r>
            <a:r>
              <a:rPr sz="1400" spc="1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Marthe;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YAMAUCHI,</a:t>
            </a:r>
            <a:r>
              <a:rPr sz="1400" spc="1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Naoto.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Comments</a:t>
            </a:r>
            <a:r>
              <a:rPr sz="1400" spc="1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on</a:t>
            </a:r>
            <a:r>
              <a:rPr sz="1400" spc="1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Salamon</a:t>
            </a:r>
            <a:r>
              <a:rPr sz="1400" spc="1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and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595"/>
              </a:lnSpc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Sokolowski’s Re-conceptualization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of the third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sector. Voluntas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Symposium.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Published online: 23 june</a:t>
            </a:r>
            <a:r>
              <a:rPr sz="1400" spc="-27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2016.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Arial"/>
              <a:cs typeface="Arial"/>
            </a:endParaRPr>
          </a:p>
          <a:p>
            <a:pPr marL="241300" marR="5080" indent="-228600" algn="just">
              <a:lnSpc>
                <a:spcPts val="1510"/>
              </a:lnSpc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INSTITUTO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BRASILEIRO DE GEOGRAFIA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ESTATÍSTICA.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As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fundações privadas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as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associações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sem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fins lucrativos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400" spc="-5" dirty="0" err="1">
                <a:solidFill>
                  <a:srgbClr val="2C2D2C"/>
                </a:solidFill>
                <a:latin typeface="Arial"/>
                <a:cs typeface="Arial"/>
              </a:rPr>
              <a:t>Brasil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 201</a:t>
            </a:r>
            <a:r>
              <a:rPr lang="pt-BR" sz="1400" spc="-5" dirty="0">
                <a:solidFill>
                  <a:srgbClr val="2C2D2C"/>
                </a:solidFill>
                <a:latin typeface="Arial"/>
                <a:cs typeface="Arial"/>
              </a:rPr>
              <a:t>6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FASFIL.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Rio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Janeiro, 201</a:t>
            </a:r>
            <a:r>
              <a:rPr lang="pt-BR" sz="1400" spc="-5" dirty="0">
                <a:solidFill>
                  <a:srgbClr val="2C2D2C"/>
                </a:solidFill>
                <a:latin typeface="Arial"/>
                <a:cs typeface="Arial"/>
              </a:rPr>
              <a:t>6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: IBGE, 201</a:t>
            </a:r>
            <a:r>
              <a:rPr lang="pt-BR" sz="1400" spc="-5" dirty="0">
                <a:solidFill>
                  <a:srgbClr val="2C2D2C"/>
                </a:solidFill>
                <a:latin typeface="Arial"/>
                <a:cs typeface="Arial"/>
              </a:rPr>
              <a:t>6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.GRINOVER, Ada Pellegrini.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processo: estudos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pareceres.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atividade  administrativa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em face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sistema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constitucional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. 2ª. ed. 2009. p.</a:t>
            </a:r>
            <a:r>
              <a:rPr sz="1400" spc="-1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5-29.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15A3D"/>
              </a:buClr>
              <a:buFont typeface="Arial"/>
              <a:buChar char="▪"/>
            </a:pPr>
            <a:endParaRPr sz="1550" dirty="0">
              <a:latin typeface="Arial"/>
              <a:cs typeface="Arial"/>
            </a:endParaRPr>
          </a:p>
          <a:p>
            <a:pPr marL="241300" marR="6985" indent="-228600" algn="just">
              <a:lnSpc>
                <a:spcPts val="1510"/>
              </a:lnSpc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OLIVEIRA, Gustavo Justino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Administração pública democrática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efetivação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direitos fundamentais.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In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 administrativo  democrática. Belo Horizonte: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Fórum, 2010. p.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159-183MOREIRA,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Egon Bockmann.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Processo administrativo: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princípios 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constitucionais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e 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Lei 9.784/1999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. 3ª ed.</a:t>
            </a:r>
            <a:r>
              <a:rPr sz="1400" spc="-1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2007.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793" y="4052442"/>
            <a:ext cx="889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D15A3D"/>
                </a:solidFill>
                <a:latin typeface="Arial"/>
                <a:cs typeface="Arial"/>
              </a:rPr>
              <a:t>▪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5093" y="4273317"/>
            <a:ext cx="2560955" cy="0"/>
          </a:xfrm>
          <a:custGeom>
            <a:avLst/>
            <a:gdLst/>
            <a:ahLst/>
            <a:cxnLst/>
            <a:rect l="l" t="t" r="r" b="b"/>
            <a:pathLst>
              <a:path w="2560954">
                <a:moveTo>
                  <a:pt x="0" y="0"/>
                </a:moveTo>
                <a:lnTo>
                  <a:pt x="2560681" y="0"/>
                </a:lnTo>
              </a:path>
            </a:pathLst>
          </a:custGeom>
          <a:ln w="11233">
            <a:solidFill>
              <a:srgbClr val="2B2C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72992" y="4052442"/>
            <a:ext cx="791273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.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4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Terceiro</a:t>
            </a:r>
            <a:r>
              <a:rPr sz="14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Setor.</a:t>
            </a:r>
            <a:r>
              <a:rPr sz="1400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Revista</a:t>
            </a:r>
            <a:r>
              <a:rPr sz="14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4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Terceiro</a:t>
            </a:r>
            <a:r>
              <a:rPr sz="14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Setor</a:t>
            </a:r>
            <a:r>
              <a:rPr sz="14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</a:t>
            </a:r>
            <a:r>
              <a:rPr sz="14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RDTS,</a:t>
            </a:r>
            <a:r>
              <a:rPr sz="1400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Belo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Horizonte,</a:t>
            </a:r>
            <a:r>
              <a:rPr sz="1400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ano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1,</a:t>
            </a:r>
            <a:r>
              <a:rPr sz="1400" spc="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n.</a:t>
            </a:r>
            <a:r>
              <a:rPr sz="14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1,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393" y="4244466"/>
            <a:ext cx="18764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p.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11-38,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jan./jun.</a:t>
            </a:r>
            <a:r>
              <a:rPr sz="1400" spc="-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2007.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793" y="4665040"/>
            <a:ext cx="889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D15A3D"/>
                </a:solidFill>
                <a:latin typeface="Arial"/>
                <a:cs typeface="Arial"/>
              </a:rPr>
              <a:t>▪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5093" y="4886270"/>
            <a:ext cx="2560955" cy="0"/>
          </a:xfrm>
          <a:custGeom>
            <a:avLst/>
            <a:gdLst/>
            <a:ahLst/>
            <a:cxnLst/>
            <a:rect l="l" t="t" r="r" b="b"/>
            <a:pathLst>
              <a:path w="2560954">
                <a:moveTo>
                  <a:pt x="0" y="0"/>
                </a:moveTo>
                <a:lnTo>
                  <a:pt x="2560593" y="0"/>
                </a:lnTo>
              </a:path>
            </a:pathLst>
          </a:custGeom>
          <a:ln w="11252">
            <a:solidFill>
              <a:srgbClr val="2B2C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2992" y="4665040"/>
            <a:ext cx="791146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Estatuto jurídico do terceiro setor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desenvolvimento: conectividade essencial ao fortalecimento</a:t>
            </a:r>
            <a:r>
              <a:rPr sz="1400" spc="3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793" y="4857369"/>
            <a:ext cx="10701655" cy="123698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41300" marR="5080">
              <a:lnSpc>
                <a:spcPts val="1510"/>
              </a:lnSpc>
              <a:spcBef>
                <a:spcPts val="29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cidadania, às luz dos 20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anos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da Constituição de 1988. Revista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 Administrativo do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Terceiro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Setor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RDTS, Belo Horizonte,  ano 3, n. 5, p. 9-37,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jan./jun.</a:t>
            </a:r>
            <a:r>
              <a:rPr sz="1400" spc="-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2009.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241300" marR="5080" indent="-228600" algn="just">
              <a:lnSpc>
                <a:spcPct val="90100"/>
              </a:lnSpc>
              <a:spcBef>
                <a:spcPts val="5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SALINAS,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Natasha Schmitt Caccia. Ensino jurídico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terceiro setor: contribuições iniciais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consolidação de uma disciplina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graduação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 do terceiro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setor.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Revista de Direito do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Terceiro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Setor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RDTS, Belo Horizonte, ano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9,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n. 17, p.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61-79, jan./jun.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2015.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64742" y="498728"/>
            <a:ext cx="2708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3030" y="594106"/>
            <a:ext cx="54235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solidFill>
                  <a:srgbClr val="D15A3D"/>
                </a:solidFill>
                <a:latin typeface="Verdana"/>
                <a:cs typeface="Verdana"/>
              </a:rPr>
              <a:t>Conteúdo</a:t>
            </a:r>
            <a:r>
              <a:rPr i="0" spc="-5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i="0" dirty="0">
                <a:solidFill>
                  <a:srgbClr val="D15A3D"/>
                </a:solidFill>
                <a:latin typeface="Verdana"/>
                <a:cs typeface="Verdana"/>
              </a:rPr>
              <a:t>Programático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/>
              <a:t>Introdução </a:t>
            </a:r>
            <a:r>
              <a:rPr spc="-5" dirty="0"/>
              <a:t>ao </a:t>
            </a:r>
            <a:r>
              <a:rPr spc="-20" dirty="0"/>
              <a:t>Terceiro</a:t>
            </a:r>
            <a:r>
              <a:rPr spc="-30" dirty="0"/>
              <a:t> </a:t>
            </a:r>
            <a:r>
              <a:rPr dirty="0"/>
              <a:t>Setor</a:t>
            </a:r>
          </a:p>
          <a:p>
            <a:pPr marL="469900" indent="-457200">
              <a:lnSpc>
                <a:spcPct val="100000"/>
              </a:lnSpc>
              <a:spcBef>
                <a:spcPts val="1390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/>
              <a:t>Bases</a:t>
            </a:r>
            <a:r>
              <a:rPr spc="-5" dirty="0"/>
              <a:t> </a:t>
            </a:r>
            <a:r>
              <a:rPr dirty="0"/>
              <a:t>constitucionais</a:t>
            </a:r>
          </a:p>
          <a:p>
            <a:pPr marL="469900" indent="-457200">
              <a:lnSpc>
                <a:spcPct val="100000"/>
              </a:lnSpc>
              <a:spcBef>
                <a:spcPts val="139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pc="-5" dirty="0"/>
              <a:t>Atuação do </a:t>
            </a:r>
            <a:r>
              <a:rPr spc="-25" dirty="0"/>
              <a:t>Terceiro</a:t>
            </a:r>
            <a:r>
              <a:rPr spc="-15" dirty="0"/>
              <a:t> </a:t>
            </a:r>
            <a:r>
              <a:rPr dirty="0"/>
              <a:t>Setor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Verdana"/>
              <a:buAutoNum type="arabicPeriod"/>
            </a:pPr>
            <a:endParaRPr sz="1450"/>
          </a:p>
          <a:p>
            <a:pPr marL="469265" marR="5080" indent="-457200">
              <a:lnSpc>
                <a:spcPct val="80000"/>
              </a:lnSpc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pc="-5" dirty="0"/>
              <a:t>Natureza jurídica das </a:t>
            </a:r>
            <a:r>
              <a:rPr dirty="0"/>
              <a:t>entidades </a:t>
            </a:r>
            <a:r>
              <a:rPr spc="-5" dirty="0"/>
              <a:t>do </a:t>
            </a:r>
            <a:r>
              <a:rPr spc="-20" dirty="0"/>
              <a:t>Terceiro  </a:t>
            </a:r>
            <a:r>
              <a:rPr dirty="0"/>
              <a:t>Setor: associações, fundações, sociedades  </a:t>
            </a:r>
            <a:r>
              <a:rPr spc="-5" dirty="0"/>
              <a:t>cooperativas </a:t>
            </a:r>
            <a:r>
              <a:rPr dirty="0"/>
              <a:t>e organizações</a:t>
            </a:r>
            <a:r>
              <a:rPr spc="-20" dirty="0"/>
              <a:t> </a:t>
            </a:r>
            <a:r>
              <a:rPr spc="-5" dirty="0"/>
              <a:t>religiosas.</a:t>
            </a:r>
          </a:p>
          <a:p>
            <a:pPr marL="469900" indent="-457200">
              <a:lnSpc>
                <a:spcPts val="1835"/>
              </a:lnSpc>
              <a:spcBef>
                <a:spcPts val="1390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/>
              <a:t>A </a:t>
            </a:r>
            <a:r>
              <a:rPr spc="-5" dirty="0"/>
              <a:t>Reforma do Estado: atividade</a:t>
            </a:r>
          </a:p>
          <a:p>
            <a:pPr marL="469265">
              <a:lnSpc>
                <a:spcPts val="1835"/>
              </a:lnSpc>
            </a:pPr>
            <a:r>
              <a:rPr spc="-5" dirty="0"/>
              <a:t>administrativa de</a:t>
            </a:r>
            <a:r>
              <a:rPr spc="-30" dirty="0"/>
              <a:t> </a:t>
            </a:r>
            <a:r>
              <a:rPr dirty="0"/>
              <a:t>fomento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/>
          </a:p>
          <a:p>
            <a:pPr marL="469265" marR="166370" indent="-457200">
              <a:lnSpc>
                <a:spcPct val="80000"/>
              </a:lnSpc>
              <a:spcBef>
                <a:spcPts val="5"/>
              </a:spcBef>
              <a:buClr>
                <a:srgbClr val="D15A3D"/>
              </a:buClr>
              <a:buAutoNum type="arabicPeriod" startAt="6"/>
              <a:tabLst>
                <a:tab pos="469265" algn="l"/>
                <a:tab pos="469900" algn="l"/>
              </a:tabLst>
            </a:pPr>
            <a:r>
              <a:rPr spc="-5" dirty="0"/>
              <a:t>Qualificações </a:t>
            </a:r>
            <a:r>
              <a:rPr dirty="0"/>
              <a:t>e instrumentos </a:t>
            </a:r>
            <a:r>
              <a:rPr spc="-5" dirty="0"/>
              <a:t>de parcerias  </a:t>
            </a:r>
            <a:r>
              <a:rPr dirty="0"/>
              <a:t>com a </a:t>
            </a:r>
            <a:r>
              <a:rPr spc="-5" dirty="0"/>
              <a:t>Administração Pública: legislação </a:t>
            </a:r>
            <a:r>
              <a:rPr dirty="0"/>
              <a:t>e  </a:t>
            </a:r>
            <a:r>
              <a:rPr spc="-5" dirty="0"/>
              <a:t>regime jurídico </a:t>
            </a:r>
            <a:r>
              <a:rPr spc="-10" dirty="0"/>
              <a:t>(Parte </a:t>
            </a:r>
            <a:r>
              <a:rPr spc="-5" dirty="0"/>
              <a:t>01): </a:t>
            </a:r>
            <a:r>
              <a:rPr dirty="0"/>
              <a:t>Organizações  sociais e </a:t>
            </a:r>
            <a:r>
              <a:rPr spc="-5" dirty="0"/>
              <a:t>contrato de</a:t>
            </a:r>
            <a:r>
              <a:rPr spc="-15" dirty="0"/>
              <a:t> </a:t>
            </a:r>
            <a:r>
              <a:rPr dirty="0"/>
              <a:t>gestão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94653" y="1557274"/>
            <a:ext cx="575119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1700" spc="-5" dirty="0">
                <a:solidFill>
                  <a:srgbClr val="D15A3D"/>
                </a:solidFill>
                <a:latin typeface="Verdana"/>
                <a:cs typeface="Verdana"/>
              </a:rPr>
              <a:t>7.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Qualificações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instrumentos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parcerias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7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853" y="1738630"/>
            <a:ext cx="55435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Pública: legislação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regime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1853" y="1920062"/>
            <a:ext cx="515429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(Parte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02):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 Sociedade Civil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1853" y="2101723"/>
            <a:ext cx="508508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OSCIP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termo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653" y="2511679"/>
            <a:ext cx="575119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1700" spc="-5" dirty="0">
                <a:solidFill>
                  <a:srgbClr val="D15A3D"/>
                </a:solidFill>
                <a:latin typeface="Verdana"/>
                <a:cs typeface="Verdana"/>
              </a:rPr>
              <a:t>8.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Qualificações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instrumentos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parcerias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7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1853" y="2693035"/>
            <a:ext cx="55435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Pública: legislação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regime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1853" y="2874391"/>
            <a:ext cx="503428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(Parte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03):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convênios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contratos de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repasse;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1853" y="3055747"/>
            <a:ext cx="492823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fomento,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colaboração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1853" y="3237052"/>
            <a:ext cx="499554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acordos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cooperação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(Lei n.º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13.019/2014)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94653" y="3497046"/>
            <a:ext cx="5984875" cy="2075814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85"/>
              </a:spcBef>
              <a:buClr>
                <a:srgbClr val="D15A3D"/>
              </a:buClr>
              <a:buAutoNum type="arabicPeriod" startAt="9"/>
              <a:tabLst>
                <a:tab pos="469265" algn="l"/>
                <a:tab pos="46990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Controle Administrativo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(Parte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01)</a:t>
            </a:r>
            <a:endParaRPr sz="17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190"/>
              </a:spcBef>
              <a:buClr>
                <a:srgbClr val="D15A3D"/>
              </a:buClr>
              <a:buAutoNum type="arabicPeriod" startAt="9"/>
              <a:tabLst>
                <a:tab pos="46990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Controle Administrativo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(Parte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02)</a:t>
            </a:r>
            <a:endParaRPr sz="17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190"/>
              </a:spcBef>
              <a:buClr>
                <a:srgbClr val="D15A3D"/>
              </a:buClr>
              <a:buAutoNum type="arabicPeriod" startAt="9"/>
              <a:tabLst>
                <a:tab pos="469900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Aspectos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Polêmicos do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17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190"/>
              </a:spcBef>
              <a:buClr>
                <a:srgbClr val="D15A3D"/>
              </a:buClr>
              <a:buAutoNum type="arabicPeriod" startAt="9"/>
              <a:tabLst>
                <a:tab pos="46990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Regulação do 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17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185"/>
              </a:spcBef>
              <a:buClr>
                <a:srgbClr val="D15A3D"/>
              </a:buClr>
              <a:buAutoNum type="arabicPeriod" startAt="9"/>
              <a:tabLst>
                <a:tab pos="46990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Responsabilidades das entidades do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2734" y="709421"/>
            <a:ext cx="37306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i="0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i="0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4008" y="1557655"/>
            <a:ext cx="10202545" cy="44505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Brasil: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realidade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 prospecção.</a:t>
            </a:r>
            <a:endParaRPr sz="2000" dirty="0">
              <a:latin typeface="Verdana"/>
              <a:cs typeface="Verdana"/>
            </a:endParaRPr>
          </a:p>
          <a:p>
            <a:pPr marL="1524000" lvl="1" indent="-598170">
              <a:lnSpc>
                <a:spcPct val="100000"/>
              </a:lnSpc>
              <a:spcBef>
                <a:spcPts val="1560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Estado 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sz="20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civil.</a:t>
            </a:r>
            <a:endParaRPr sz="2000" dirty="0">
              <a:latin typeface="Verdana"/>
              <a:cs typeface="Verdana"/>
            </a:endParaRPr>
          </a:p>
          <a:p>
            <a:pPr marL="1524000" lvl="1" indent="-598170">
              <a:lnSpc>
                <a:spcPct val="100000"/>
              </a:lnSpc>
              <a:spcBef>
                <a:spcPts val="1560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desenvolvimento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1988.</a:t>
            </a:r>
            <a:endParaRPr sz="2000" dirty="0">
              <a:latin typeface="Verdana"/>
              <a:cs typeface="Verdana"/>
            </a:endParaRPr>
          </a:p>
          <a:p>
            <a:pPr marL="926465" marR="1010919" lvl="1">
              <a:lnSpc>
                <a:spcPts val="2160"/>
              </a:lnSpc>
              <a:spcBef>
                <a:spcPts val="1830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lang="pt-BR" sz="20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relações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Estado com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sociedade civil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partir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uma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perspectiva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eficiência-democrática.</a:t>
            </a:r>
            <a:endParaRPr sz="2000" dirty="0">
              <a:latin typeface="Verdana"/>
              <a:cs typeface="Verdana"/>
            </a:endParaRPr>
          </a:p>
          <a:p>
            <a:pPr marL="1524000" lvl="1" indent="-598170">
              <a:lnSpc>
                <a:spcPct val="100000"/>
              </a:lnSpc>
              <a:spcBef>
                <a:spcPts val="1535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Definição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Setor: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há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20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consenso?</a:t>
            </a:r>
            <a:endParaRPr sz="2000" dirty="0">
              <a:latin typeface="Verdana"/>
              <a:cs typeface="Verdana"/>
            </a:endParaRPr>
          </a:p>
          <a:p>
            <a:pPr marL="926465" marR="5080" lvl="1">
              <a:lnSpc>
                <a:spcPts val="2160"/>
              </a:lnSpc>
              <a:spcBef>
                <a:spcPts val="1830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Mapeamento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perfil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atual 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 em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relação com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Estado.</a:t>
            </a:r>
            <a:endParaRPr sz="2000" dirty="0">
              <a:latin typeface="Verdana"/>
              <a:cs typeface="Verdana"/>
            </a:endParaRPr>
          </a:p>
          <a:p>
            <a:pPr marL="1524000" lvl="1" indent="-598170">
              <a:lnSpc>
                <a:spcPct val="100000"/>
              </a:lnSpc>
              <a:spcBef>
                <a:spcPts val="1530"/>
              </a:spcBef>
              <a:buClr>
                <a:srgbClr val="A33E27"/>
              </a:buClr>
              <a:buAutoNum type="arabicPeriod"/>
              <a:tabLst>
                <a:tab pos="1524635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Perfil legislativo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2000" dirty="0">
              <a:latin typeface="Verdana"/>
              <a:cs typeface="Verdana"/>
            </a:endParaRPr>
          </a:p>
          <a:p>
            <a:pPr marL="469265" indent="-457200">
              <a:lnSpc>
                <a:spcPct val="100000"/>
              </a:lnSpc>
              <a:spcBef>
                <a:spcPts val="1560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estudar 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2000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Administrativo?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766" y="2030679"/>
            <a:ext cx="922528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1. Terceiro </a:t>
            </a:r>
            <a:r>
              <a:rPr sz="4800" b="1" spc="-10" dirty="0">
                <a:solidFill>
                  <a:srgbClr val="FFFFFF"/>
                </a:solidFill>
                <a:latin typeface="Verdana"/>
                <a:cs typeface="Verdana"/>
              </a:rPr>
              <a:t>Setor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Brasil: 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realidade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48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prospecção.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889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90598" y="0"/>
              <a:ext cx="6817359" cy="6858000"/>
            </a:xfrm>
            <a:custGeom>
              <a:avLst/>
              <a:gdLst/>
              <a:ahLst/>
              <a:cxnLst/>
              <a:rect l="l" t="t" r="r" b="b"/>
              <a:pathLst>
                <a:path w="6817359" h="6858000">
                  <a:moveTo>
                    <a:pt x="6816852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7085330" cy="6858000"/>
            </a:xfrm>
            <a:custGeom>
              <a:avLst/>
              <a:gdLst/>
              <a:ahLst/>
              <a:cxnLst/>
              <a:rect l="l" t="t" r="r" b="b"/>
              <a:pathLst>
                <a:path w="7085330" h="6858000">
                  <a:moveTo>
                    <a:pt x="7085076" y="0"/>
                  </a:moveTo>
                  <a:lnTo>
                    <a:pt x="269875" y="6857999"/>
                  </a:lnTo>
                </a:path>
                <a:path w="7085330" h="685800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600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6466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1.1. </a:t>
            </a:r>
            <a:r>
              <a:rPr spc="-5" dirty="0"/>
              <a:t>Estado </a:t>
            </a:r>
            <a:r>
              <a:rPr dirty="0"/>
              <a:t>e </a:t>
            </a:r>
            <a:r>
              <a:rPr spc="-5" dirty="0"/>
              <a:t>sociedade civil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218440" y="477012"/>
            <a:ext cx="11435715" cy="6117590"/>
            <a:chOff x="218440" y="477012"/>
            <a:chExt cx="11435715" cy="6117590"/>
          </a:xfrm>
        </p:grpSpPr>
        <p:sp>
          <p:nvSpPr>
            <p:cNvPr id="32" name="object 32"/>
            <p:cNvSpPr/>
            <p:nvPr/>
          </p:nvSpPr>
          <p:spPr>
            <a:xfrm>
              <a:off x="218440" y="477012"/>
              <a:ext cx="6440805" cy="43180"/>
            </a:xfrm>
            <a:custGeom>
              <a:avLst/>
              <a:gdLst/>
              <a:ahLst/>
              <a:cxnLst/>
              <a:rect l="l" t="t" r="r" b="b"/>
              <a:pathLst>
                <a:path w="6440805" h="43179">
                  <a:moveTo>
                    <a:pt x="644042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6440424" y="42672"/>
                  </a:lnTo>
                  <a:lnTo>
                    <a:pt x="6440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0981" y="4836630"/>
              <a:ext cx="11059668" cy="17543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0981" y="4836630"/>
              <a:ext cx="11059795" cy="1754505"/>
            </a:xfrm>
            <a:custGeom>
              <a:avLst/>
              <a:gdLst/>
              <a:ahLst/>
              <a:cxnLst/>
              <a:rect l="l" t="t" r="r" b="b"/>
              <a:pathLst>
                <a:path w="11059795" h="1754504">
                  <a:moveTo>
                    <a:pt x="0" y="1754378"/>
                  </a:moveTo>
                  <a:lnTo>
                    <a:pt x="11059668" y="1754378"/>
                  </a:lnTo>
                  <a:lnTo>
                    <a:pt x="11059668" y="0"/>
                  </a:lnTo>
                  <a:lnTo>
                    <a:pt x="0" y="0"/>
                  </a:lnTo>
                  <a:lnTo>
                    <a:pt x="0" y="175437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71931" y="825449"/>
            <a:ext cx="11102975" cy="571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Estado</a:t>
            </a:r>
            <a:endParaRPr sz="2000">
              <a:latin typeface="Verdana"/>
              <a:cs typeface="Verdana"/>
            </a:endParaRPr>
          </a:p>
          <a:p>
            <a:pPr marL="12700" marR="191135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“ordem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soberana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tem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fim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povo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situado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determinado 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território.”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(DALLARI,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2010:119)</a:t>
            </a:r>
            <a:endParaRPr sz="1800">
              <a:latin typeface="Verdana"/>
              <a:cs typeface="Verdana"/>
            </a:endParaRPr>
          </a:p>
          <a:p>
            <a:pPr marL="210185">
              <a:lnSpc>
                <a:spcPct val="100000"/>
              </a:lnSpc>
              <a:spcBef>
                <a:spcPts val="1375"/>
              </a:spcBef>
            </a:pP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Estado</a:t>
            </a:r>
            <a:r>
              <a:rPr sz="1800" b="1" spc="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liberal</a:t>
            </a:r>
            <a:endParaRPr sz="1800">
              <a:latin typeface="Verdana"/>
              <a:cs typeface="Verdana"/>
            </a:endParaRPr>
          </a:p>
          <a:p>
            <a:pPr marL="2101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autoritária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210185">
              <a:lnSpc>
                <a:spcPct val="100000"/>
              </a:lnSpc>
            </a:pP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Estado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do bem</a:t>
            </a:r>
            <a:r>
              <a:rPr sz="1800" b="1" spc="1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estar-social</a:t>
            </a:r>
            <a:endParaRPr sz="1800">
              <a:latin typeface="Verdana"/>
              <a:cs typeface="Verdana"/>
            </a:endParaRPr>
          </a:p>
          <a:p>
            <a:pPr marL="210185" marR="337439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prestadora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contratante (serviços públicos)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Garantidora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direitos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desenvolvimento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econômico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210185">
              <a:lnSpc>
                <a:spcPct val="100000"/>
              </a:lnSpc>
            </a:pP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Estado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pós-social (Estado</a:t>
            </a:r>
            <a:r>
              <a:rPr sz="1800" b="1" spc="1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Desenvolvimentista)</a:t>
            </a:r>
            <a:endParaRPr sz="1800">
              <a:latin typeface="Verdana"/>
              <a:cs typeface="Verdana"/>
            </a:endParaRPr>
          </a:p>
          <a:p>
            <a:pPr marL="210185">
              <a:lnSpc>
                <a:spcPts val="214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Rumo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1800">
              <a:latin typeface="Verdana"/>
              <a:cs typeface="Verdana"/>
            </a:endParaRPr>
          </a:p>
          <a:p>
            <a:pPr marL="210185">
              <a:lnSpc>
                <a:spcPts val="214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Abertura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participação democrática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800" i="1" spc="-5" dirty="0">
                <a:solidFill>
                  <a:srgbClr val="2C2D2C"/>
                </a:solidFill>
                <a:latin typeface="Verdana"/>
                <a:cs typeface="Verdana"/>
              </a:rPr>
              <a:t>espaço público</a:t>
            </a:r>
            <a:r>
              <a:rPr sz="1800" i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2C2D2C"/>
                </a:solidFill>
                <a:latin typeface="Verdana"/>
                <a:cs typeface="Verdana"/>
              </a:rPr>
              <a:t>não-estata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210185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“Se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quisesse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cumprir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todas essas tarefas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burocracia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centralizada,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estaria longe do Estado totalitário.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esta razão 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muito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importante aplicar 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subsidiariedade segundo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poderes públicos não assumem  senão uma parte dessas tarefas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além disso, com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apoio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organizações sociais  privadas,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associações religiosas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outras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associações privadas.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(FLEINER- </a:t>
            </a:r>
            <a:r>
              <a:rPr sz="18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GERSTER,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2006:603)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6466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1.1. </a:t>
            </a:r>
            <a:r>
              <a:rPr spc="-5" dirty="0"/>
              <a:t>Estado </a:t>
            </a:r>
            <a:r>
              <a:rPr dirty="0"/>
              <a:t>e </a:t>
            </a:r>
            <a:r>
              <a:rPr spc="-5" dirty="0"/>
              <a:t>sociedade civil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304270" cy="5512435"/>
            <a:chOff x="218440" y="477012"/>
            <a:chExt cx="11304270" cy="5512435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6440805" cy="43180"/>
            </a:xfrm>
            <a:custGeom>
              <a:avLst/>
              <a:gdLst/>
              <a:ahLst/>
              <a:cxnLst/>
              <a:rect l="l" t="t" r="r" b="b"/>
              <a:pathLst>
                <a:path w="6440805" h="43179">
                  <a:moveTo>
                    <a:pt x="644042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6440424" y="42672"/>
                  </a:lnTo>
                  <a:lnTo>
                    <a:pt x="6440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9386" y="2846806"/>
              <a:ext cx="10889615" cy="3139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9386" y="2846806"/>
              <a:ext cx="10889615" cy="3139440"/>
            </a:xfrm>
            <a:custGeom>
              <a:avLst/>
              <a:gdLst/>
              <a:ahLst/>
              <a:cxnLst/>
              <a:rect l="l" t="t" r="r" b="b"/>
              <a:pathLst>
                <a:path w="10889615" h="3139440">
                  <a:moveTo>
                    <a:pt x="0" y="3139313"/>
                  </a:moveTo>
                  <a:lnTo>
                    <a:pt x="10889615" y="3139313"/>
                  </a:lnTo>
                  <a:lnTo>
                    <a:pt x="10889615" y="0"/>
                  </a:lnTo>
                  <a:lnTo>
                    <a:pt x="0" y="0"/>
                  </a:lnTo>
                  <a:lnTo>
                    <a:pt x="0" y="31393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8151" y="988314"/>
            <a:ext cx="10735310" cy="493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retirado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processos caracterizados por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uma racionalidade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estatal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primeiro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setor)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uma racionalidade mercantil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setor),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resta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alguma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coisa. Essa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coisa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resta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sociedade civil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terceiro setor)”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(NABAIS,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1999,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152)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485"/>
              </a:spcBef>
            </a:pP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Sociedade</a:t>
            </a:r>
            <a:r>
              <a:rPr sz="2000" b="1" spc="-4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núcleo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institucional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formado por associações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organizações livres, não estatais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econômicas, as quais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ancoram 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estruturas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comunicação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esfera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componentes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mundo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vida.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compõe-se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movimentos,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organizações 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associações,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quais captam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ecos dos problemas sociais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ressoam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esferas privadas, condensam-nos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os transmitem,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seguir, para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esfera pública política.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núcleo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 uma espécie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associação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 institucionaliza os discursos capazes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solucionar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problemas,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transformando-os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  questões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quadro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esferas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públicas.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Esses </a:t>
            </a: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designs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discursivos  refletem,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suas formas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organização, abertas 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igualitárias, certas  características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compõem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tipo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comunicação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torno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qual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cristalizam,  conferindo-lhe continuidade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duração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(HABERMAS,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1997:100)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10984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1.2. </a:t>
            </a:r>
            <a:r>
              <a:rPr spc="-5" dirty="0"/>
              <a:t>Direito </a:t>
            </a:r>
            <a:r>
              <a:rPr dirty="0"/>
              <a:t>ao </a:t>
            </a:r>
            <a:r>
              <a:rPr spc="-5" dirty="0"/>
              <a:t>desenvolvimento </a:t>
            </a:r>
            <a:r>
              <a:rPr dirty="0"/>
              <a:t>na</a:t>
            </a:r>
            <a:r>
              <a:rPr spc="35" dirty="0"/>
              <a:t> </a:t>
            </a:r>
            <a:r>
              <a:rPr spc="-5" dirty="0"/>
              <a:t>Constituição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477012"/>
            <a:ext cx="10962640" cy="43180"/>
          </a:xfrm>
          <a:custGeom>
            <a:avLst/>
            <a:gdLst/>
            <a:ahLst/>
            <a:cxnLst/>
            <a:rect l="l" t="t" r="r" b="b"/>
            <a:pathLst>
              <a:path w="10962640" h="43179">
                <a:moveTo>
                  <a:pt x="10962132" y="0"/>
                </a:moveTo>
                <a:lnTo>
                  <a:pt x="0" y="0"/>
                </a:lnTo>
                <a:lnTo>
                  <a:pt x="0" y="42672"/>
                </a:lnTo>
                <a:lnTo>
                  <a:pt x="10962132" y="42672"/>
                </a:lnTo>
                <a:lnTo>
                  <a:pt x="10962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517601"/>
            <a:ext cx="202501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3200" b="1" i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1988.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8440" y="964691"/>
            <a:ext cx="11383010" cy="5382260"/>
            <a:chOff x="218440" y="964691"/>
            <a:chExt cx="11383010" cy="5382260"/>
          </a:xfrm>
        </p:grpSpPr>
        <p:sp>
          <p:nvSpPr>
            <p:cNvPr id="9" name="object 9"/>
            <p:cNvSpPr/>
            <p:nvPr/>
          </p:nvSpPr>
          <p:spPr>
            <a:xfrm>
              <a:off x="218440" y="964691"/>
              <a:ext cx="1998345" cy="43180"/>
            </a:xfrm>
            <a:custGeom>
              <a:avLst/>
              <a:gdLst/>
              <a:ahLst/>
              <a:cxnLst/>
              <a:rect l="l" t="t" r="r" b="b"/>
              <a:pathLst>
                <a:path w="1998345" h="43180">
                  <a:moveTo>
                    <a:pt x="199796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1997964" y="42672"/>
                  </a:lnTo>
                  <a:lnTo>
                    <a:pt x="19979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3839" y="3757955"/>
              <a:ext cx="11004296" cy="2585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3839" y="3757955"/>
              <a:ext cx="11004550" cy="2585720"/>
            </a:xfrm>
            <a:custGeom>
              <a:avLst/>
              <a:gdLst/>
              <a:ahLst/>
              <a:cxnLst/>
              <a:rect l="l" t="t" r="r" b="b"/>
              <a:pathLst>
                <a:path w="11004550" h="2585720">
                  <a:moveTo>
                    <a:pt x="0" y="2585338"/>
                  </a:moveTo>
                  <a:lnTo>
                    <a:pt x="11004296" y="2585338"/>
                  </a:lnTo>
                  <a:lnTo>
                    <a:pt x="11004296" y="0"/>
                  </a:lnTo>
                  <a:lnTo>
                    <a:pt x="0" y="0"/>
                  </a:lnTo>
                  <a:lnTo>
                    <a:pt x="0" y="2585338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3125" y="1256741"/>
            <a:ext cx="10949305" cy="5028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800" b="1" spc="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12700" marR="1837689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Art. 3.º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Constituem objetivos fundamentais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Brasil: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12700" marR="581152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desenvolvimento nacional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Art. 5.º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12700" marR="8509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§2.º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direitos 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expressos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nesta Constituição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excluem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decorrentes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regime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princípios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ela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adotados, ou 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tratados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internacionais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que a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Brasil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seja</a:t>
            </a:r>
            <a:r>
              <a:rPr sz="18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parte.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Verdana"/>
              <a:cs typeface="Verdana"/>
            </a:endParaRPr>
          </a:p>
          <a:p>
            <a:pPr marL="111760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teoria do desenvolvimento, aplicada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definição de diretrizes que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cumpram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venham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cumprir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comando constitucional,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caracterizar pelo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iniciativas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rompam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modelo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subdesenvolvimento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vigor,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promovendo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outra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correlação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fluxo de renda, de modo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permitir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à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população,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estabelecimento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níveis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superiores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qualidade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vida, mais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bases produtivas nacionais necessárias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promoção do desenvolvimento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políticas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pesquisa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desenvolvimento tecnológico.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Uma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teoria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desenvolvimento, digna deste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nome,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deve garantir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vigência dos cinco  pilares sustentáculos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democracia,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saber: liberdade, igualdade, solidariedade,  diversidade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20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(SILVA,</a:t>
            </a:r>
            <a:r>
              <a:rPr sz="18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2004:94-95)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5697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569720"/>
            </a:xfrm>
            <a:custGeom>
              <a:avLst/>
              <a:gdLst/>
              <a:ahLst/>
              <a:cxnLst/>
              <a:rect l="l" t="t" r="r" b="b"/>
              <a:pathLst>
                <a:path w="11392535" h="1569720">
                  <a:moveTo>
                    <a:pt x="0" y="1569720"/>
                  </a:moveTo>
                  <a:lnTo>
                    <a:pt x="11392027" y="1569720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56972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110064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1.3. As </a:t>
            </a:r>
            <a:r>
              <a:rPr spc="-5" dirty="0"/>
              <a:t>relações </a:t>
            </a:r>
            <a:r>
              <a:rPr dirty="0"/>
              <a:t>do Estado </a:t>
            </a:r>
            <a:r>
              <a:rPr spc="-5" dirty="0"/>
              <a:t>com </a:t>
            </a:r>
            <a:r>
              <a:rPr dirty="0"/>
              <a:t>a </a:t>
            </a:r>
            <a:r>
              <a:rPr spc="-5" dirty="0"/>
              <a:t>sociedade</a:t>
            </a:r>
            <a:r>
              <a:rPr spc="10" dirty="0"/>
              <a:t> </a:t>
            </a:r>
            <a:r>
              <a:rPr spc="-5" dirty="0"/>
              <a:t>civil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477011"/>
            <a:ext cx="10983595" cy="530860"/>
          </a:xfrm>
          <a:custGeom>
            <a:avLst/>
            <a:gdLst/>
            <a:ahLst/>
            <a:cxnLst/>
            <a:rect l="l" t="t" r="r" b="b"/>
            <a:pathLst>
              <a:path w="10983595" h="530860">
                <a:moveTo>
                  <a:pt x="8811768" y="487680"/>
                </a:moveTo>
                <a:lnTo>
                  <a:pt x="0" y="487680"/>
                </a:lnTo>
                <a:lnTo>
                  <a:pt x="0" y="530352"/>
                </a:lnTo>
                <a:lnTo>
                  <a:pt x="8811768" y="530352"/>
                </a:lnTo>
                <a:lnTo>
                  <a:pt x="8811768" y="487680"/>
                </a:lnTo>
                <a:close/>
              </a:path>
              <a:path w="10983595" h="530860">
                <a:moveTo>
                  <a:pt x="10983468" y="0"/>
                </a:moveTo>
                <a:lnTo>
                  <a:pt x="0" y="0"/>
                </a:lnTo>
                <a:lnTo>
                  <a:pt x="0" y="42672"/>
                </a:lnTo>
                <a:lnTo>
                  <a:pt x="10983468" y="42672"/>
                </a:lnTo>
                <a:lnTo>
                  <a:pt x="109834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517601"/>
            <a:ext cx="883856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partir </a:t>
            </a:r>
            <a:r>
              <a:rPr sz="3200" b="1" i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uma perspectiva eficiência-  democrática.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8440" y="1452372"/>
            <a:ext cx="2959735" cy="43180"/>
          </a:xfrm>
          <a:custGeom>
            <a:avLst/>
            <a:gdLst/>
            <a:ahLst/>
            <a:cxnLst/>
            <a:rect l="l" t="t" r="r" b="b"/>
            <a:pathLst>
              <a:path w="2959735" h="43180">
                <a:moveTo>
                  <a:pt x="2959608" y="0"/>
                </a:moveTo>
                <a:lnTo>
                  <a:pt x="0" y="0"/>
                </a:lnTo>
                <a:lnTo>
                  <a:pt x="0" y="42672"/>
                </a:lnTo>
                <a:lnTo>
                  <a:pt x="2959608" y="42672"/>
                </a:lnTo>
                <a:lnTo>
                  <a:pt x="2959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5841" y="1845691"/>
            <a:ext cx="1132205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Passagem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Administração Pública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imperativa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</a:t>
            </a:r>
            <a:r>
              <a:rPr sz="20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consensual;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Verdana"/>
              <a:buAutoNum type="arabicParenR"/>
            </a:pPr>
            <a:endParaRPr sz="195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Consagração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subsidiariedade;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Verdana"/>
              <a:buAutoNum type="arabicParenR"/>
            </a:pPr>
            <a:endParaRPr sz="195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Fomento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estatal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às atividades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privadas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caráter</a:t>
            </a: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social;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Verdana"/>
              <a:buAutoNum type="arabicParenR"/>
            </a:pPr>
            <a:endParaRPr sz="195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Eficiência;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2D2C"/>
              </a:buClr>
              <a:buFont typeface="Verdana"/>
              <a:buAutoNum type="arabicParenR"/>
            </a:pPr>
            <a:endParaRPr sz="1950">
              <a:latin typeface="Verdana"/>
              <a:cs typeface="Verdana"/>
            </a:endParaRPr>
          </a:p>
          <a:p>
            <a:pPr marL="527685" marR="6350" indent="-51562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527685" algn="l"/>
                <a:tab pos="528320" algn="l"/>
                <a:tab pos="1668780" algn="l"/>
                <a:tab pos="3635375" algn="l"/>
                <a:tab pos="4229735" algn="l"/>
                <a:tab pos="6316345" algn="l"/>
                <a:tab pos="7494270" algn="l"/>
                <a:tab pos="8175625" algn="l"/>
                <a:tab pos="9180195" algn="l"/>
                <a:tab pos="1099693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Me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hor	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nc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	Ad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nist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ção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úb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	aç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õe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st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 planejamento,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programação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das ações</a:t>
            </a:r>
            <a:r>
              <a:rPr sz="20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públicas;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Verdana"/>
              <a:buAutoNum type="arabicParenR"/>
            </a:pPr>
            <a:endParaRPr sz="195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ações públicas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serviços sociais ficaria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cargo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Setor  (expertise);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0772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077595"/>
            </a:xfrm>
            <a:custGeom>
              <a:avLst/>
              <a:gdLst/>
              <a:ahLst/>
              <a:cxnLst/>
              <a:rect l="l" t="t" r="r" b="b"/>
              <a:pathLst>
                <a:path w="11392535" h="1077595">
                  <a:moveTo>
                    <a:pt x="0" y="1077214"/>
                  </a:moveTo>
                  <a:lnTo>
                    <a:pt x="11392027" y="1077214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077214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89865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1.4. </a:t>
            </a:r>
            <a:r>
              <a:rPr spc="-5" dirty="0"/>
              <a:t>Definição </a:t>
            </a:r>
            <a:r>
              <a:rPr dirty="0"/>
              <a:t>do Terceiro </a:t>
            </a:r>
            <a:r>
              <a:rPr spc="-5" dirty="0"/>
              <a:t>Setor: </a:t>
            </a:r>
            <a:r>
              <a:rPr dirty="0"/>
              <a:t>há</a:t>
            </a:r>
            <a:r>
              <a:rPr spc="-5" dirty="0"/>
              <a:t> um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203305" cy="5685790"/>
            <a:chOff x="218440" y="477012"/>
            <a:chExt cx="11203305" cy="5685790"/>
          </a:xfrm>
        </p:grpSpPr>
        <p:sp>
          <p:nvSpPr>
            <p:cNvPr id="7" name="object 7"/>
            <p:cNvSpPr/>
            <p:nvPr/>
          </p:nvSpPr>
          <p:spPr>
            <a:xfrm>
              <a:off x="218440" y="477011"/>
              <a:ext cx="8963025" cy="530860"/>
            </a:xfrm>
            <a:custGeom>
              <a:avLst/>
              <a:gdLst/>
              <a:ahLst/>
              <a:cxnLst/>
              <a:rect l="l" t="t" r="r" b="b"/>
              <a:pathLst>
                <a:path w="8963025" h="530860">
                  <a:moveTo>
                    <a:pt x="2378951" y="487680"/>
                  </a:moveTo>
                  <a:lnTo>
                    <a:pt x="0" y="487680"/>
                  </a:lnTo>
                  <a:lnTo>
                    <a:pt x="0" y="530352"/>
                  </a:lnTo>
                  <a:lnTo>
                    <a:pt x="2378951" y="530352"/>
                  </a:lnTo>
                  <a:lnTo>
                    <a:pt x="2378951" y="487680"/>
                  </a:lnTo>
                  <a:close/>
                </a:path>
                <a:path w="8963025" h="530860">
                  <a:moveTo>
                    <a:pt x="896264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8962644" y="42672"/>
                  </a:lnTo>
                  <a:lnTo>
                    <a:pt x="89626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9557" y="4528172"/>
              <a:ext cx="10128758" cy="16311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89557" y="4528172"/>
              <a:ext cx="10128885" cy="1631314"/>
            </a:xfrm>
            <a:custGeom>
              <a:avLst/>
              <a:gdLst/>
              <a:ahLst/>
              <a:cxnLst/>
              <a:rect l="l" t="t" r="r" b="b"/>
              <a:pathLst>
                <a:path w="10128885" h="1631314">
                  <a:moveTo>
                    <a:pt x="0" y="1631188"/>
                  </a:moveTo>
                  <a:lnTo>
                    <a:pt x="10128758" y="1631188"/>
                  </a:lnTo>
                  <a:lnTo>
                    <a:pt x="10128758" y="0"/>
                  </a:lnTo>
                  <a:lnTo>
                    <a:pt x="0" y="0"/>
                  </a:lnTo>
                  <a:lnTo>
                    <a:pt x="0" y="163118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739" y="517601"/>
            <a:ext cx="12035790" cy="5592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FFFF"/>
                </a:solidFill>
                <a:latin typeface="Verdana"/>
                <a:cs typeface="Verdana"/>
              </a:rPr>
              <a:t>consenso?</a:t>
            </a:r>
            <a:endParaRPr sz="32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3130"/>
              </a:spcBef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2400" b="1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Setor?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“conjunto de atividades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voluntárias, desenvolvidas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por organizações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privadas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governamentais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ânimo de lucro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(associações ou fundações),  realizadas 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prol da sociedade,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independentemente dos demais setores  (Estado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mercado),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embora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eles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possa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firmar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parcerias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deles possa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receber investimentos (públicos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privados)”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(OLIVEIRA,</a:t>
            </a:r>
            <a:r>
              <a:rPr sz="24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2005:86)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Verdana"/>
              <a:cs typeface="Verdana"/>
            </a:endParaRPr>
          </a:p>
          <a:p>
            <a:pPr marL="1301750" marR="776605" algn="just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Em suma,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solidariedade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não é um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problema nem exclusivamente do  Estado, nem exclusivamente da sociedade, mas sim um problema  simultaneamente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cada </a:t>
            </a:r>
            <a:r>
              <a:rPr sz="2000" i="1" spc="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dos cidadãos,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sua forma 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organizada que temos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progresso conseguiu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até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hoje para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a  humanidade – o Estado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” (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CASALTA NABAIS</a:t>
            </a:r>
            <a:r>
              <a:rPr sz="2000" b="1" spc="-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1999:174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2D2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2306</Words>
  <Application>Microsoft Office PowerPoint</Application>
  <PresentationFormat>Widescreen</PresentationFormat>
  <Paragraphs>198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Office Theme</vt:lpstr>
      <vt:lpstr>Terceiro Setor e o Direito</vt:lpstr>
      <vt:lpstr>Conteúdo Programático</vt:lpstr>
      <vt:lpstr>Sumário de aula</vt:lpstr>
      <vt:lpstr>Apresentação do PowerPoint</vt:lpstr>
      <vt:lpstr>1.1. Estado e sociedade civil</vt:lpstr>
      <vt:lpstr>1.1. Estado e sociedade civil</vt:lpstr>
      <vt:lpstr>1.2. Direito ao desenvolvimento na Constituição</vt:lpstr>
      <vt:lpstr>1.3. As relações do Estado com a sociedade civil</vt:lpstr>
      <vt:lpstr>1.4. Definição do Terceiro Setor: há um</vt:lpstr>
      <vt:lpstr>1.4. Definição do Terceiro Setor: há um</vt:lpstr>
      <vt:lpstr>1.5. Mapeamento do perfil atual do Terceiro</vt:lpstr>
      <vt:lpstr>1.5. Mapeamento do perfil atual do Terceiro</vt:lpstr>
      <vt:lpstr>1.5. Mapeamento do perfil atual do Terceiro</vt:lpstr>
      <vt:lpstr>1.5. Mapeamento do perfil atual do Terceiro</vt:lpstr>
      <vt:lpstr>1.6. Perfil legislativo do Terceiro Setor e o</vt:lpstr>
      <vt:lpstr>Apresentação do PowerPoint</vt:lpstr>
      <vt:lpstr>Por que estudar o Terceiro Setor e o Direito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Filipini</dc:creator>
  <cp:lastModifiedBy>Carolina Filipini</cp:lastModifiedBy>
  <cp:revision>20</cp:revision>
  <dcterms:created xsi:type="dcterms:W3CDTF">2020-08-06T14:06:07Z</dcterms:created>
  <dcterms:modified xsi:type="dcterms:W3CDTF">2022-08-11T13:55:35Z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2020-08-06T00:00:00Z</vt:filetime>
  </property>
</Properties>
</file>