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BFBAE-E1FF-491E-8542-537B71717202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15CA8-5423-4B2A-894D-C5B4C7E7FB3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15CA8-5423-4B2A-894D-C5B4C7E7FB37}" type="slidenum">
              <a:rPr lang="pt-BR" smtClean="0"/>
              <a:t>16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F823FB1-CD85-4FC7-9FDB-BA462E896135}" type="datetimeFigureOut">
              <a:rPr lang="pt-BR" smtClean="0"/>
              <a:pPr/>
              <a:t>07/05/2015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9A8DDF-1002-4980-A2F0-237F90F05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2000" dirty="0" smtClean="0"/>
              <a:t>Marisa </a:t>
            </a:r>
            <a:r>
              <a:rPr lang="pt-BR" sz="2000" dirty="0" err="1" smtClean="0"/>
              <a:t>Trench</a:t>
            </a:r>
            <a:r>
              <a:rPr lang="pt-BR" sz="2000" dirty="0" smtClean="0"/>
              <a:t> de o. </a:t>
            </a:r>
            <a:r>
              <a:rPr lang="pt-BR" sz="2000" dirty="0" err="1" smtClean="0"/>
              <a:t>fonterrada</a:t>
            </a:r>
            <a:endParaRPr lang="pt-BR" sz="2000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Bianca Viana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Educação Musical: </a:t>
            </a:r>
            <a:br>
              <a:rPr lang="pt-BR" dirty="0" smtClean="0"/>
            </a:br>
            <a:r>
              <a:rPr lang="pt-BR" dirty="0" smtClean="0"/>
              <a:t>Propostas Criativas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THEOPHIL MAIER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dirty="0" smtClean="0"/>
              <a:t>Cantor </a:t>
            </a:r>
            <a:r>
              <a:rPr lang="pt-BR" dirty="0" smtClean="0"/>
              <a:t>e pedagogo alemão; </a:t>
            </a:r>
            <a:endParaRPr lang="pt-BR" dirty="0" smtClean="0"/>
          </a:p>
          <a:p>
            <a:pPr algn="just">
              <a:lnSpc>
                <a:spcPct val="120000"/>
              </a:lnSpc>
              <a:buNone/>
            </a:pPr>
            <a:r>
              <a:rPr lang="pt-BR" dirty="0" smtClean="0"/>
              <a:t>	E</a:t>
            </a:r>
            <a:r>
              <a:rPr lang="pt-BR" dirty="0" smtClean="0"/>
              <a:t>steve </a:t>
            </a:r>
            <a:r>
              <a:rPr lang="pt-BR" dirty="0" smtClean="0"/>
              <a:t>no Brasil na década de 1980 e ministrou cursos a</a:t>
            </a:r>
            <a:r>
              <a:rPr lang="pt-BR" dirty="0" smtClean="0"/>
              <a:t> </a:t>
            </a:r>
            <a:r>
              <a:rPr lang="pt-BR" dirty="0" smtClean="0"/>
              <a:t>professores da rede estadual, educadores musicais e atores de teatro, numa promoção conjunta da Secretaria de Estado da Educação e do Instituto </a:t>
            </a:r>
            <a:r>
              <a:rPr lang="pt-BR" dirty="0" smtClean="0"/>
              <a:t>Goethe</a:t>
            </a: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Cantor de um grupo artístico ligado ao Dadaísmo, à poesia concreta e à música </a:t>
            </a:r>
            <a:r>
              <a:rPr lang="pt-BR" dirty="0" smtClean="0"/>
              <a:t>contemporânea</a:t>
            </a: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Trabalhou em uma escola de formação de professores, em </a:t>
            </a:r>
            <a:r>
              <a:rPr lang="pt-BR" dirty="0" smtClean="0"/>
              <a:t>Hamburgo</a:t>
            </a: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 O </a:t>
            </a:r>
            <a:r>
              <a:rPr lang="pt-BR" dirty="0" smtClean="0"/>
              <a:t>procedimento que explora em aula é o Jogo Vocal - os participantes são instigados a criar sonoridades vocais individualmente e em grupo e a produzir pequenas peças, a partir de poesias, movimentos, sons e ações (MAIER, 1983</a:t>
            </a:r>
            <a:r>
              <a:rPr lang="pt-BR" dirty="0" smtClean="0"/>
              <a:t>)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BORIS PORENA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Compositor </a:t>
            </a:r>
            <a:r>
              <a:rPr lang="pt-BR" dirty="0" smtClean="0"/>
              <a:t>e educador musical </a:t>
            </a:r>
            <a:r>
              <a:rPr lang="pt-BR" dirty="0" smtClean="0"/>
              <a:t>italiano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Trabalha </a:t>
            </a:r>
            <a:r>
              <a:rPr lang="pt-BR" dirty="0" smtClean="0"/>
              <a:t>com: flauta doce, voz, pequenos instrumentos de percussão, orquestras, gravadores, aparelhos de </a:t>
            </a:r>
            <a:r>
              <a:rPr lang="pt-BR" dirty="0" smtClean="0"/>
              <a:t>rádio</a:t>
            </a: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Atividades: Criança é determinada pela atitude lúdica, independentemente da faixa </a:t>
            </a:r>
            <a:r>
              <a:rPr lang="pt-BR" dirty="0" smtClean="0"/>
              <a:t>etária</a:t>
            </a: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“</a:t>
            </a:r>
            <a:r>
              <a:rPr lang="pt-BR" dirty="0" err="1" smtClean="0"/>
              <a:t>Kindermusik</a:t>
            </a:r>
            <a:r>
              <a:rPr lang="pt-BR" dirty="0" smtClean="0"/>
              <a:t>” (Música para crianças): coletânea de jogo musical com regras; coleção de possibilidades abertas à vivência e </a:t>
            </a:r>
            <a:r>
              <a:rPr lang="pt-BR" dirty="0" smtClean="0"/>
              <a:t>experimentação</a:t>
            </a:r>
            <a:endParaRPr lang="pt-B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JOHN PAYNTER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M</a:t>
            </a:r>
            <a:r>
              <a:rPr lang="pt-BR" dirty="0" smtClean="0"/>
              <a:t>úsico </a:t>
            </a:r>
            <a:r>
              <a:rPr lang="pt-BR" dirty="0" smtClean="0"/>
              <a:t>inglês, dedicou-se ao ensino de música em escolas e colégios </a:t>
            </a:r>
            <a:r>
              <a:rPr lang="pt-BR" dirty="0" smtClean="0"/>
              <a:t>ingleses</a:t>
            </a:r>
          </a:p>
          <a:p>
            <a:pPr algn="just"/>
            <a:r>
              <a:rPr lang="pt-BR" dirty="0" smtClean="0"/>
              <a:t>Sua </a:t>
            </a:r>
            <a:r>
              <a:rPr lang="pt-BR" dirty="0" smtClean="0"/>
              <a:t>estratégia de ensino assenta-se na Técnica de Projetos, como explica em seus livros, dentre os quais destacam-se </a:t>
            </a:r>
            <a:r>
              <a:rPr lang="pt-BR" dirty="0" err="1" smtClean="0"/>
              <a:t>Sound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Silence</a:t>
            </a:r>
            <a:r>
              <a:rPr lang="pt-BR" dirty="0" smtClean="0"/>
              <a:t> (1970), </a:t>
            </a:r>
            <a:r>
              <a:rPr lang="pt-BR" dirty="0" err="1" smtClean="0"/>
              <a:t>Hear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Now</a:t>
            </a:r>
            <a:r>
              <a:rPr lang="pt-BR" dirty="0" smtClean="0"/>
              <a:t> (1972) e </a:t>
            </a:r>
            <a:r>
              <a:rPr lang="pt-BR" dirty="0" err="1" smtClean="0"/>
              <a:t>Music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Structure</a:t>
            </a:r>
            <a:r>
              <a:rPr lang="pt-BR" dirty="0" smtClean="0"/>
              <a:t> (1992).</a:t>
            </a:r>
          </a:p>
          <a:p>
            <a:pPr algn="just"/>
            <a:r>
              <a:rPr lang="pt-BR" dirty="0" smtClean="0"/>
              <a:t>PRIMEIRO LIVRO: apresenta uma série de projetos que relacionam a música a eventos externos, como mistérios, palavras, fotos, drama, movimento, silêncio. Outros exploram tempo, espaço e sonoridades obtidas a partir de diferentes </a:t>
            </a:r>
            <a:r>
              <a:rPr lang="pt-BR" dirty="0" smtClean="0"/>
              <a:t>materiais</a:t>
            </a:r>
            <a:endParaRPr lang="pt-BR" dirty="0" smtClean="0"/>
          </a:p>
          <a:p>
            <a:pPr algn="just"/>
            <a:r>
              <a:rPr lang="pt-BR" dirty="0" smtClean="0"/>
              <a:t>SEGUNDO LIVRO: defende as ideias: música como direito de todos, a integração de linguagens, o acesso ao repertório da música contemporânea e a exploração de grafias musicais </a:t>
            </a:r>
            <a:r>
              <a:rPr lang="pt-BR" dirty="0" smtClean="0"/>
              <a:t>alternativas</a:t>
            </a:r>
            <a:endParaRPr lang="pt-BR" dirty="0" smtClean="0"/>
          </a:p>
          <a:p>
            <a:pPr algn="just"/>
            <a:r>
              <a:rPr lang="pt-BR" dirty="0" smtClean="0"/>
              <a:t>TERCEIRO LIVRO: suas ideias se aprofundam, os exercícios se mostram mais complexos, mas as premissas são as mesmas, ligadas à escuta, à exploração de materiais e à estruturação de ideias musicais, através de propostas </a:t>
            </a:r>
            <a:r>
              <a:rPr lang="pt-BR" dirty="0" smtClean="0"/>
              <a:t>criativas</a:t>
            </a:r>
            <a:endParaRPr lang="pt-B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MURRAY SCHAFER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E</a:t>
            </a:r>
            <a:r>
              <a:rPr lang="pt-BR" dirty="0" smtClean="0"/>
              <a:t>ducador </a:t>
            </a:r>
            <a:r>
              <a:rPr lang="pt-BR" dirty="0" smtClean="0"/>
              <a:t>musical </a:t>
            </a:r>
            <a:r>
              <a:rPr lang="pt-BR" dirty="0" smtClean="0"/>
              <a:t>e </a:t>
            </a:r>
            <a:r>
              <a:rPr lang="pt-BR" dirty="0" smtClean="0"/>
              <a:t>compositor </a:t>
            </a:r>
            <a:r>
              <a:rPr lang="pt-BR" dirty="0" smtClean="0"/>
              <a:t>canadense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Enfatiza a importância da escuta, a relação com o ambiente sonoro e a integração de linguagens. Proposta básica – Educação sonora (escuta e exploração do ambiente sonoro</a:t>
            </a:r>
            <a:r>
              <a:rPr lang="pt-BR" dirty="0" smtClean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/ GAINZA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PROPOSTA DOS QUATRO EDUCADORES: priorizar criatividade e improvisação</a:t>
            </a:r>
          </a:p>
          <a:p>
            <a:pPr algn="just">
              <a:lnSpc>
                <a:spcPct val="150000"/>
              </a:lnSpc>
              <a:buNone/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err="1" smtClean="0"/>
              <a:t>Hemsy</a:t>
            </a:r>
            <a:r>
              <a:rPr lang="pt-BR" dirty="0" smtClean="0"/>
              <a:t> </a:t>
            </a:r>
            <a:r>
              <a:rPr lang="pt-BR" dirty="0" smtClean="0"/>
              <a:t>de </a:t>
            </a:r>
            <a:r>
              <a:rPr lang="pt-BR" dirty="0" err="1" smtClean="0"/>
              <a:t>Gainza</a:t>
            </a:r>
            <a:r>
              <a:rPr lang="pt-BR" dirty="0" smtClean="0"/>
              <a:t>, argentina: D</a:t>
            </a:r>
            <a:r>
              <a:rPr lang="pt-BR" dirty="0" smtClean="0"/>
              <a:t>ivulgadora </a:t>
            </a:r>
            <a:r>
              <a:rPr lang="pt-BR" dirty="0" smtClean="0"/>
              <a:t>das tendências criativas na Educação Musical desde a década de 1970. Trabalho que desenvolve oficinas de criação musical e ensino de piano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CONCLUSÃO DO MANIFESTO DE SALZBURG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dirty="0" smtClean="0"/>
              <a:t>	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dirty="0" smtClean="0"/>
              <a:t>	</a:t>
            </a:r>
            <a:r>
              <a:rPr lang="pt-BR" dirty="0" smtClean="0"/>
              <a:t>“Reafirmar </a:t>
            </a:r>
            <a:r>
              <a:rPr lang="pt-BR" dirty="0" smtClean="0"/>
              <a:t>e assegurar o lugar </a:t>
            </a:r>
            <a:r>
              <a:rPr lang="pt-BR" dirty="0" smtClean="0"/>
              <a:t>imprescindível da </a:t>
            </a:r>
            <a:r>
              <a:rPr lang="pt-BR" dirty="0" smtClean="0"/>
              <a:t>música nas escolas; apoiar as novas vias de desenvolvimento do talento musical dos jovens; assegurar a </a:t>
            </a:r>
            <a:r>
              <a:rPr lang="pt-BR" dirty="0" smtClean="0"/>
              <a:t>continuidade e </a:t>
            </a:r>
            <a:r>
              <a:rPr lang="pt-BR" dirty="0" smtClean="0"/>
              <a:t>o desenvolvimento das organizações que brindam estas oportunidades a crianças e jovens; propiciar a </a:t>
            </a:r>
            <a:r>
              <a:rPr lang="pt-BR" dirty="0" smtClean="0"/>
              <a:t>coordenação entre </a:t>
            </a:r>
            <a:r>
              <a:rPr lang="pt-BR" dirty="0" smtClean="0"/>
              <a:t>instituições públicas e privadas para dar respaldo a todas essas iniciativas</a:t>
            </a:r>
            <a:r>
              <a:rPr lang="pt-BR" dirty="0" smtClean="0"/>
              <a:t>”</a:t>
            </a:r>
            <a:endParaRPr lang="pt-B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pt-BR" dirty="0" smtClean="0"/>
              <a:t>	Ao </a:t>
            </a:r>
            <a:r>
              <a:rPr lang="pt-BR" dirty="0" smtClean="0"/>
              <a:t>abrir espaço para as aulas de música na escola, o </a:t>
            </a:r>
            <a:r>
              <a:rPr lang="pt-BR" dirty="0" smtClean="0"/>
              <a:t>país </a:t>
            </a:r>
            <a:r>
              <a:rPr lang="pt-BR" dirty="0" smtClean="0"/>
              <a:t>tenta </a:t>
            </a:r>
            <a:r>
              <a:rPr lang="pt-BR" dirty="0" smtClean="0"/>
              <a:t>RECUPERAR </a:t>
            </a:r>
            <a:r>
              <a:rPr lang="pt-BR" dirty="0" smtClean="0"/>
              <a:t>a </a:t>
            </a:r>
            <a:r>
              <a:rPr lang="pt-BR" dirty="0" smtClean="0"/>
              <a:t>PRÁTICA </a:t>
            </a:r>
            <a:r>
              <a:rPr lang="pt-BR" dirty="0" smtClean="0"/>
              <a:t>do </a:t>
            </a:r>
            <a:r>
              <a:rPr lang="pt-BR" dirty="0" smtClean="0"/>
              <a:t>FAZER MÚSICA à </a:t>
            </a:r>
            <a:r>
              <a:rPr lang="pt-BR" dirty="0" smtClean="0"/>
              <a:t>toda população </a:t>
            </a:r>
            <a:r>
              <a:rPr lang="pt-BR" dirty="0" smtClean="0"/>
              <a:t>escolar - </a:t>
            </a:r>
            <a:r>
              <a:rPr lang="pt-BR" dirty="0" smtClean="0"/>
              <a:t>da </a:t>
            </a:r>
            <a:r>
              <a:rPr lang="pt-BR" dirty="0" smtClean="0"/>
              <a:t>educação </a:t>
            </a:r>
            <a:r>
              <a:rPr lang="pt-BR" dirty="0" smtClean="0"/>
              <a:t>infantil ao </a:t>
            </a:r>
            <a:r>
              <a:rPr lang="pt-BR" dirty="0" smtClean="0"/>
              <a:t>ensino médio</a:t>
            </a:r>
            <a:r>
              <a:rPr lang="pt-BR" dirty="0" smtClean="0"/>
              <a:t>. E isso </a:t>
            </a:r>
            <a:r>
              <a:rPr lang="pt-BR" dirty="0" smtClean="0"/>
              <a:t>é um avanço.</a:t>
            </a:r>
          </a:p>
          <a:p>
            <a:pPr algn="just">
              <a:lnSpc>
                <a:spcPct val="170000"/>
              </a:lnSpc>
              <a:buNone/>
            </a:pPr>
            <a:r>
              <a:rPr lang="pt-BR" dirty="0" smtClean="0"/>
              <a:t>	</a:t>
            </a:r>
            <a:r>
              <a:rPr lang="pt-BR" dirty="0" smtClean="0"/>
              <a:t>Atualmente</a:t>
            </a:r>
            <a:r>
              <a:rPr lang="pt-BR" dirty="0" smtClean="0"/>
              <a:t>, muitas cidades estão se mobilizando, dando suporte a projetos sociais que privilegiam a música, ou estabelecendo parcerias para que </a:t>
            </a:r>
            <a:r>
              <a:rPr lang="pt-BR" dirty="0" smtClean="0"/>
              <a:t>o ENSINO DE MÚSICA NAS ESCOLAS SE FORTALEÇA.</a:t>
            </a:r>
          </a:p>
          <a:p>
            <a:pPr algn="just">
              <a:lnSpc>
                <a:spcPct val="170000"/>
              </a:lnSpc>
              <a:buNone/>
            </a:pPr>
            <a:r>
              <a:rPr lang="pt-BR" dirty="0" smtClean="0"/>
              <a:t>	</a:t>
            </a:r>
            <a:r>
              <a:rPr lang="pt-BR" dirty="0" smtClean="0"/>
              <a:t>As universidades INVESTEM </a:t>
            </a:r>
            <a:r>
              <a:rPr lang="pt-BR" dirty="0" smtClean="0"/>
              <a:t>em pesquisa e incentivam ações importantes para o desenvolvimento de teorias e práticas </a:t>
            </a:r>
            <a:r>
              <a:rPr lang="pt-BR" dirty="0" smtClean="0"/>
              <a:t>educacionais ligadas à Música. Dessa feita, mantemos esperança para </a:t>
            </a:r>
            <a:r>
              <a:rPr lang="pt-BR" dirty="0" smtClean="0"/>
              <a:t>um </a:t>
            </a:r>
            <a:r>
              <a:rPr lang="pt-BR" dirty="0" smtClean="0"/>
              <a:t>PERÍODO PROMISSOR da </a:t>
            </a:r>
            <a:r>
              <a:rPr lang="pt-BR" dirty="0" smtClean="0"/>
              <a:t>área da </a:t>
            </a:r>
            <a:r>
              <a:rPr lang="pt-BR" dirty="0" smtClean="0"/>
              <a:t>educação musical</a:t>
            </a:r>
            <a:endParaRPr lang="pt-B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FÓRUM GLOBAL DE SALZBURG - ÁUSTRIA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2011 – Encontro sobre o poder transformativo da música </a:t>
            </a:r>
            <a:r>
              <a:rPr lang="pt-BR" dirty="0" smtClean="0"/>
              <a:t>no Fórum Global </a:t>
            </a:r>
            <a:r>
              <a:rPr lang="pt-BR" dirty="0" smtClean="0"/>
              <a:t>de Salzburg (Áustria</a:t>
            </a:r>
            <a:r>
              <a:rPr lang="pt-BR" dirty="0" smtClean="0"/>
              <a:t>)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/>
              <a:t>- </a:t>
            </a:r>
            <a:r>
              <a:rPr lang="pt-BR" dirty="0" smtClean="0"/>
              <a:t>Música em um papel de resgate: promover desenvolvimento e </a:t>
            </a:r>
            <a:r>
              <a:rPr lang="pt-BR" dirty="0" smtClean="0"/>
              <a:t>bem-estar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O Encontro de Salzburg - reintroduzir a música como um importante instrumento de formação e desenvolvimento </a:t>
            </a:r>
            <a:r>
              <a:rPr lang="pt-BR" dirty="0" smtClean="0"/>
              <a:t>humano. Não </a:t>
            </a:r>
            <a:r>
              <a:rPr lang="pt-BR" dirty="0" smtClean="0"/>
              <a:t>considerar a arte apenas um </a:t>
            </a:r>
            <a:r>
              <a:rPr lang="pt-BR" dirty="0" smtClean="0"/>
              <a:t>lazer</a:t>
            </a: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HABILIDADES QUE A MÚSICA DESENVOLVE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pt-BR" dirty="0" smtClean="0"/>
              <a:t>Música </a:t>
            </a:r>
            <a:r>
              <a:rPr lang="pt-BR" dirty="0" smtClean="0"/>
              <a:t>contribui para o desenvolvimento </a:t>
            </a:r>
            <a:r>
              <a:rPr lang="pt-BR" dirty="0" smtClean="0"/>
              <a:t>infantil</a:t>
            </a:r>
          </a:p>
          <a:p>
            <a:pPr algn="just">
              <a:lnSpc>
                <a:spcPct val="110000"/>
              </a:lnSpc>
              <a:buNone/>
            </a:pPr>
            <a:r>
              <a:rPr lang="pt-BR" dirty="0" smtClean="0"/>
              <a:t>	- Incentiva </a:t>
            </a:r>
            <a:r>
              <a:rPr lang="pt-BR" dirty="0" smtClean="0"/>
              <a:t>as áreas: física (corpo e voz), sensorial (percepções), sensível (sentimentos e afetos) mental (raciocínio lógico, reflexão</a:t>
            </a:r>
            <a:r>
              <a:rPr lang="pt-BR" dirty="0" smtClean="0"/>
              <a:t>)</a:t>
            </a:r>
          </a:p>
          <a:p>
            <a:pPr algn="just">
              <a:lnSpc>
                <a:spcPct val="110000"/>
              </a:lnSpc>
              <a:buNone/>
            </a:pPr>
            <a:endParaRPr lang="pt-BR" dirty="0" smtClean="0"/>
          </a:p>
          <a:p>
            <a:pPr algn="just">
              <a:lnSpc>
                <a:spcPct val="110000"/>
              </a:lnSpc>
            </a:pPr>
            <a:r>
              <a:rPr lang="pt-BR" dirty="0" smtClean="0"/>
              <a:t>Livre expressão </a:t>
            </a:r>
            <a:r>
              <a:rPr lang="pt-BR" dirty="0" smtClean="0"/>
              <a:t>à </a:t>
            </a:r>
            <a:r>
              <a:rPr lang="pt-BR" dirty="0" smtClean="0"/>
              <a:t>criatividade</a:t>
            </a:r>
            <a:endParaRPr lang="pt-BR" dirty="0" smtClean="0"/>
          </a:p>
          <a:p>
            <a:pPr algn="just">
              <a:lnSpc>
                <a:spcPct val="110000"/>
              </a:lnSpc>
              <a:buNone/>
            </a:pPr>
            <a:endParaRPr lang="pt-BR" dirty="0" smtClean="0"/>
          </a:p>
          <a:p>
            <a:pPr algn="just">
              <a:lnSpc>
                <a:spcPct val="110000"/>
              </a:lnSpc>
            </a:pPr>
            <a:r>
              <a:rPr lang="pt-BR" dirty="0" smtClean="0"/>
              <a:t>“A variedade e a multiplicidade que caracterizam a música ajudam a desenvolver vários aspectos do ser humano, de maneira lúdica e espontânea, mas, ao mesmo tempo, exigem de quem a pratica precisão, constância e determinação. Na verdade, as mesmas habilidades são necessárias à vida, e a prática da música pode ajudar a desenvolvê-las</a:t>
            </a:r>
            <a:r>
              <a:rPr lang="pt-BR" dirty="0" smtClean="0"/>
              <a:t>”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DE SOLUÇÃO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sz="3100" dirty="0" smtClean="0"/>
              <a:t>Buscar </a:t>
            </a:r>
            <a:r>
              <a:rPr lang="pt-BR" sz="3100" dirty="0" smtClean="0"/>
              <a:t>modelos que foram eficientes ao longo dos </a:t>
            </a:r>
            <a:r>
              <a:rPr lang="pt-BR" sz="3100" dirty="0" smtClean="0"/>
              <a:t>anos</a:t>
            </a:r>
          </a:p>
          <a:p>
            <a:pPr algn="just">
              <a:lnSpc>
                <a:spcPct val="120000"/>
              </a:lnSpc>
            </a:pPr>
            <a:endParaRPr lang="pt-BR" sz="3100" dirty="0" smtClean="0"/>
          </a:p>
          <a:p>
            <a:pPr algn="just">
              <a:lnSpc>
                <a:spcPct val="120000"/>
              </a:lnSpc>
            </a:pPr>
            <a:r>
              <a:rPr lang="pt-BR" sz="3100" dirty="0" smtClean="0"/>
              <a:t>P</a:t>
            </a:r>
            <a:r>
              <a:rPr lang="pt-BR" sz="3100" dirty="0" smtClean="0"/>
              <a:t>edir </a:t>
            </a:r>
            <a:r>
              <a:rPr lang="pt-BR" sz="3100" dirty="0" smtClean="0"/>
              <a:t>às autoridades políticas educacionais que garantam </a:t>
            </a:r>
            <a:r>
              <a:rPr lang="pt-BR" sz="3100" dirty="0" smtClean="0"/>
              <a:t>a </a:t>
            </a:r>
            <a:r>
              <a:rPr lang="pt-BR" sz="3100" dirty="0" smtClean="0"/>
              <a:t>música no currículo básico das </a:t>
            </a:r>
            <a:r>
              <a:rPr lang="pt-BR" sz="3100" dirty="0" smtClean="0"/>
              <a:t>escolas</a:t>
            </a:r>
          </a:p>
          <a:p>
            <a:pPr algn="just">
              <a:lnSpc>
                <a:spcPct val="120000"/>
              </a:lnSpc>
            </a:pPr>
            <a:endParaRPr lang="pt-BR" sz="3100" dirty="0" smtClean="0"/>
          </a:p>
          <a:p>
            <a:pPr algn="just">
              <a:lnSpc>
                <a:spcPct val="120000"/>
              </a:lnSpc>
            </a:pPr>
            <a:r>
              <a:rPr lang="pt-BR" sz="3100" dirty="0" smtClean="0"/>
              <a:t>“Embora a preocupação com o criar não seja nova, o ensino de música ainda se baseia grandemente em procedimentos técnico/musicais e, em geral, não enfatiza as possibilidades abertas pela vertente surgida em meados do século XX, que se alinha às tendências composicionais do período e incentiva a prática criativa e a capacidade de organização de materiais pelos próprios alunos” (FONTERRADA, 2008, p.178-200</a:t>
            </a:r>
            <a:r>
              <a:rPr lang="pt-BR" sz="3100" dirty="0" smtClean="0"/>
              <a:t>)</a:t>
            </a:r>
            <a:endParaRPr lang="pt-BR" sz="3100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MÚSICA PROPICIA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A</a:t>
            </a:r>
            <a:r>
              <a:rPr lang="pt-BR" dirty="0" smtClean="0"/>
              <a:t>mbiente </a:t>
            </a:r>
            <a:r>
              <a:rPr lang="pt-BR" dirty="0" smtClean="0"/>
              <a:t>alegre, instigante, </a:t>
            </a:r>
            <a:r>
              <a:rPr lang="pt-BR" dirty="0" smtClean="0"/>
              <a:t>positivo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Praticantes </a:t>
            </a:r>
            <a:r>
              <a:rPr lang="pt-BR" dirty="0" smtClean="0"/>
              <a:t>sentem-se bem-estar ao tocar, cantar, compor, </a:t>
            </a:r>
            <a:r>
              <a:rPr lang="pt-BR" dirty="0" smtClean="0"/>
              <a:t>criar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Promove sensibilidade, desenvolve habilidades </a:t>
            </a:r>
            <a:r>
              <a:rPr lang="pt-BR" dirty="0" smtClean="0"/>
              <a:t>sensório-motoras (graças às exigências próprias das atividades de tocar, movimentar ou cantar</a:t>
            </a:r>
            <a:r>
              <a:rPr lang="pt-BR" dirty="0" smtClean="0"/>
              <a:t>)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Música faz </a:t>
            </a:r>
            <a:r>
              <a:rPr lang="pt-BR" dirty="0" smtClean="0"/>
              <a:t>parte da cultura de todos os </a:t>
            </a:r>
            <a:r>
              <a:rPr lang="pt-BR" dirty="0" smtClean="0"/>
              <a:t>povos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sz="2400" dirty="0" smtClean="0"/>
              <a:t>Nas sociedades orais e pequenas comunidades, é parte integrante da vida e todos fazem música sem se preocupar com </a:t>
            </a:r>
            <a:r>
              <a:rPr lang="pt-BR" sz="2400" dirty="0" smtClean="0"/>
              <a:t>o FATO de TEREM OU NÃO TALENTO</a:t>
            </a:r>
          </a:p>
          <a:p>
            <a:pPr lvl="1" algn="just">
              <a:buNone/>
            </a:pPr>
            <a:r>
              <a:rPr lang="pt-BR" sz="2400" dirty="0" smtClean="0"/>
              <a:t>	MÚSICA: Propriedade curativa e força de transformação</a:t>
            </a:r>
          </a:p>
          <a:p>
            <a:pPr lvl="1"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DO PROFESSOR DE MÚSICA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Ampliar </a:t>
            </a:r>
            <a:r>
              <a:rPr lang="pt-BR" dirty="0" smtClean="0"/>
              <a:t>o repertório dos </a:t>
            </a:r>
            <a:r>
              <a:rPr lang="pt-BR" dirty="0" smtClean="0"/>
              <a:t>alunos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</a:t>
            </a:r>
            <a:r>
              <a:rPr lang="pt-BR" dirty="0" smtClean="0"/>
              <a:t>rabalhar </a:t>
            </a:r>
            <a:r>
              <a:rPr lang="pt-BR" dirty="0" smtClean="0"/>
              <a:t>as cantigas de roda, os brinquedos e </a:t>
            </a:r>
            <a:r>
              <a:rPr lang="pt-BR" dirty="0" smtClean="0"/>
              <a:t>folguedos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dirty="0" smtClean="0"/>
              <a:t>D</a:t>
            </a:r>
            <a:r>
              <a:rPr lang="pt-BR" dirty="0" smtClean="0"/>
              <a:t>esvelando </a:t>
            </a:r>
            <a:r>
              <a:rPr lang="pt-BR" dirty="0" smtClean="0"/>
              <a:t>a cultura da infância, que se encontra estendida pela indústria cultural, com seus CDs, prêmios, vídeos e </a:t>
            </a:r>
            <a:r>
              <a:rPr lang="pt-BR" dirty="0" smtClean="0"/>
              <a:t>shows</a:t>
            </a:r>
          </a:p>
          <a:p>
            <a:pPr lvl="1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“Se todos passarem a brincar com música, dançar, cantar e tocar, ela estará presente e contribuirá para a formação de seres humanos mais completos</a:t>
            </a:r>
            <a:r>
              <a:rPr lang="pt-BR" dirty="0" smtClean="0"/>
              <a:t>”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PREOCUPAÇÃO DOS EDUC. MUSICAIS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pt-BR" dirty="0" smtClean="0"/>
              <a:t>*</a:t>
            </a:r>
            <a:r>
              <a:rPr lang="pt-BR" b="1" dirty="0" smtClean="0"/>
              <a:t>Após </a:t>
            </a:r>
            <a:r>
              <a:rPr lang="pt-BR" b="1" dirty="0" smtClean="0"/>
              <a:t>aprovar a lei que reconduz a música aos currículos </a:t>
            </a:r>
            <a:r>
              <a:rPr lang="pt-BR" b="1" dirty="0" smtClean="0"/>
              <a:t>escolares</a:t>
            </a:r>
          </a:p>
          <a:p>
            <a:pPr algn="just">
              <a:lnSpc>
                <a:spcPct val="120000"/>
              </a:lnSpc>
              <a:buNone/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 Busca </a:t>
            </a:r>
            <a:r>
              <a:rPr lang="pt-BR" dirty="0" smtClean="0"/>
              <a:t>de </a:t>
            </a:r>
            <a:r>
              <a:rPr lang="pt-BR" dirty="0" smtClean="0"/>
              <a:t>MODELOS BEM SUCEDIDOS para </a:t>
            </a:r>
            <a:r>
              <a:rPr lang="pt-BR" dirty="0" smtClean="0"/>
              <a:t>auxiliar na tarefa de encontrar caminhos para a implantação da música na </a:t>
            </a:r>
            <a:r>
              <a:rPr lang="pt-BR" dirty="0" smtClean="0"/>
              <a:t>escola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C</a:t>
            </a:r>
            <a:r>
              <a:rPr lang="pt-BR" dirty="0" smtClean="0"/>
              <a:t>riação </a:t>
            </a:r>
            <a:r>
              <a:rPr lang="pt-BR" dirty="0" smtClean="0"/>
              <a:t>de ferramentas </a:t>
            </a:r>
            <a:r>
              <a:rPr lang="pt-BR" dirty="0" smtClean="0"/>
              <a:t>que </a:t>
            </a:r>
            <a:r>
              <a:rPr lang="pt-BR" dirty="0" smtClean="0"/>
              <a:t>promovam o exercício da </a:t>
            </a:r>
            <a:r>
              <a:rPr lang="pt-BR" dirty="0" smtClean="0"/>
              <a:t>CRIATIVIDADE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LEI: determinou que a música deixasse de ser disciplina curricular e fosse considerada atividade, junto às demais áreas </a:t>
            </a:r>
            <a:r>
              <a:rPr lang="pt-BR" dirty="0" smtClean="0"/>
              <a:t>artísticas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PROPOSTAS INOVADORAS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t-BR" dirty="0" smtClean="0"/>
              <a:t>Década de 1960/70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Incentivar </a:t>
            </a:r>
            <a:r>
              <a:rPr lang="pt-BR" dirty="0" smtClean="0"/>
              <a:t>a prática da </a:t>
            </a:r>
            <a:r>
              <a:rPr lang="pt-BR" dirty="0" smtClean="0"/>
              <a:t>CRIAÇÃO </a:t>
            </a:r>
            <a:r>
              <a:rPr lang="pt-BR" dirty="0" smtClean="0"/>
              <a:t>e </a:t>
            </a:r>
            <a:r>
              <a:rPr lang="pt-BR" dirty="0" smtClean="0"/>
              <a:t>da IMPROVISAÇÃO MUSICAL</a:t>
            </a:r>
          </a:p>
          <a:p>
            <a:pPr algn="just">
              <a:lnSpc>
                <a:spcPct val="120000"/>
              </a:lnSpc>
              <a:buNone/>
            </a:pPr>
            <a:r>
              <a:rPr lang="pt-BR" dirty="0" smtClean="0"/>
              <a:t>	</a:t>
            </a:r>
            <a:r>
              <a:rPr lang="pt-BR" dirty="0" smtClean="0"/>
              <a:t>*Linha </a:t>
            </a:r>
            <a:r>
              <a:rPr lang="pt-BR" dirty="0" smtClean="0"/>
              <a:t>de trabalho demorou entrar em prática, por, talvez, ter passado uma </a:t>
            </a:r>
            <a:r>
              <a:rPr lang="pt-BR" dirty="0" smtClean="0"/>
              <a:t>CRISE  </a:t>
            </a:r>
            <a:r>
              <a:rPr lang="pt-BR" dirty="0" smtClean="0"/>
              <a:t>no </a:t>
            </a:r>
            <a:r>
              <a:rPr lang="pt-BR" dirty="0" smtClean="0"/>
              <a:t>ENSINO DA MÚSICA </a:t>
            </a:r>
            <a:r>
              <a:rPr lang="pt-BR" dirty="0" smtClean="0"/>
              <a:t>motivada pela alteração da Lei que regia a educação no </a:t>
            </a:r>
            <a:r>
              <a:rPr lang="pt-BR" dirty="0" smtClean="0"/>
              <a:t>País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EDUCADORES MUSICAIS 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sz="2400" b="1" dirty="0" smtClean="0"/>
              <a:t>*</a:t>
            </a:r>
            <a:r>
              <a:rPr lang="pt-BR" sz="2400" b="1" dirty="0" smtClean="0"/>
              <a:t>Educadores </a:t>
            </a:r>
            <a:r>
              <a:rPr lang="pt-BR" sz="2400" b="1" dirty="0" smtClean="0"/>
              <a:t>musicais modelos que privilegiam o desenvolvimento da </a:t>
            </a:r>
            <a:r>
              <a:rPr lang="pt-BR" sz="2400" b="1" dirty="0" smtClean="0"/>
              <a:t>CRIATIVIDADE EM MÚSICA</a:t>
            </a:r>
          </a:p>
          <a:p>
            <a:pPr algn="just">
              <a:buNone/>
            </a:pPr>
            <a:endParaRPr lang="pt-BR" sz="2400" b="1" dirty="0" smtClean="0"/>
          </a:p>
          <a:p>
            <a:pPr algn="just"/>
            <a:r>
              <a:rPr lang="pt-BR" sz="2400" dirty="0" err="1" smtClean="0"/>
              <a:t>Theophil</a:t>
            </a:r>
            <a:r>
              <a:rPr lang="pt-BR" sz="2400" dirty="0" smtClean="0"/>
              <a:t> </a:t>
            </a:r>
            <a:r>
              <a:rPr lang="pt-BR" sz="2400" dirty="0" smtClean="0"/>
              <a:t>Maier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Boris </a:t>
            </a:r>
            <a:r>
              <a:rPr lang="pt-BR" sz="2400" dirty="0" err="1" smtClean="0"/>
              <a:t>Porena</a:t>
            </a:r>
            <a:endParaRPr lang="pt-BR" sz="2400" dirty="0" smtClean="0"/>
          </a:p>
          <a:p>
            <a:pPr algn="just"/>
            <a:endParaRPr lang="pt-BR" sz="2400" b="1" dirty="0" smtClean="0"/>
          </a:p>
          <a:p>
            <a:pPr algn="just"/>
            <a:r>
              <a:rPr lang="pt-BR" sz="2400" dirty="0" smtClean="0"/>
              <a:t>John </a:t>
            </a:r>
            <a:r>
              <a:rPr lang="pt-BR" sz="2400" dirty="0" err="1" smtClean="0"/>
              <a:t>Paynter</a:t>
            </a:r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Murray </a:t>
            </a:r>
            <a:r>
              <a:rPr lang="pt-BR" sz="2400" dirty="0" err="1" smtClean="0"/>
              <a:t>Schafer</a:t>
            </a:r>
            <a:endParaRPr lang="pt-BR" sz="2400" b="1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185</TotalTime>
  <Words>721</Words>
  <Application>Microsoft Office PowerPoint</Application>
  <PresentationFormat>Apresentação na tela (4:3)</PresentationFormat>
  <Paragraphs>97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Cívico</vt:lpstr>
      <vt:lpstr>Educação Musical:  Propostas Criativas</vt:lpstr>
      <vt:lpstr>FÓRUM GLOBAL DE SALZBURG - ÁUSTRIA</vt:lpstr>
      <vt:lpstr>HABILIDADES QUE A MÚSICA DESENVOLVE</vt:lpstr>
      <vt:lpstr>PROPOSTA DE SOLUÇÃO</vt:lpstr>
      <vt:lpstr>MÚSICA PROPICIA</vt:lpstr>
      <vt:lpstr>FUNÇÃO DO PROFESSOR DE MÚSICA</vt:lpstr>
      <vt:lpstr>PREOCUPAÇÃO DOS EDUC. MUSICAIS</vt:lpstr>
      <vt:lpstr>PROPOSTAS INOVADORAS</vt:lpstr>
      <vt:lpstr>EDUCADORES MUSICAIS MODELOS</vt:lpstr>
      <vt:lpstr>THEOPHIL MAIER</vt:lpstr>
      <vt:lpstr>BORIS PORENA</vt:lpstr>
      <vt:lpstr>JOHN PAYNTER</vt:lpstr>
      <vt:lpstr>MURRAY SCHAFER</vt:lpstr>
      <vt:lpstr>PROPOSTA / GAINZA</vt:lpstr>
      <vt:lpstr>CONCLUSÃO DO MANIFESTO DE SALZBURG</vt:lpstr>
      <vt:lpstr>CONSIDERAÇÕES FINAIS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Musical:  Propostas Criativas</dc:title>
  <dc:creator>Bianca</dc:creator>
  <cp:lastModifiedBy>Bianca</cp:lastModifiedBy>
  <cp:revision>27</cp:revision>
  <dcterms:created xsi:type="dcterms:W3CDTF">2015-05-07T00:44:35Z</dcterms:created>
  <dcterms:modified xsi:type="dcterms:W3CDTF">2015-05-07T22:27:42Z</dcterms:modified>
</cp:coreProperties>
</file>