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33" r:id="rId16"/>
    <p:sldId id="269" r:id="rId17"/>
    <p:sldId id="270" r:id="rId18"/>
    <p:sldId id="271" r:id="rId19"/>
    <p:sldId id="272" r:id="rId20"/>
    <p:sldId id="273" r:id="rId21"/>
    <p:sldId id="334" r:id="rId22"/>
    <p:sldId id="275" r:id="rId23"/>
    <p:sldId id="276" r:id="rId24"/>
    <p:sldId id="277" r:id="rId25"/>
    <p:sldId id="281" r:id="rId26"/>
    <p:sldId id="282" r:id="rId27"/>
    <p:sldId id="286" r:id="rId28"/>
    <p:sldId id="288" r:id="rId29"/>
    <p:sldId id="287" r:id="rId30"/>
    <p:sldId id="289" r:id="rId31"/>
    <p:sldId id="290" r:id="rId32"/>
    <p:sldId id="291" r:id="rId33"/>
    <p:sldId id="292" r:id="rId34"/>
    <p:sldId id="293" r:id="rId35"/>
    <p:sldId id="335" r:id="rId36"/>
    <p:sldId id="294" r:id="rId37"/>
    <p:sldId id="295" r:id="rId38"/>
    <p:sldId id="296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39" r:id="rId48"/>
    <p:sldId id="336" r:id="rId49"/>
    <p:sldId id="337" r:id="rId50"/>
    <p:sldId id="338" r:id="rId51"/>
    <p:sldId id="307" r:id="rId52"/>
    <p:sldId id="308" r:id="rId53"/>
    <p:sldId id="340" r:id="rId54"/>
    <p:sldId id="309" r:id="rId55"/>
    <p:sldId id="310" r:id="rId56"/>
    <p:sldId id="342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43" r:id="rId76"/>
    <p:sldId id="341" r:id="rId77"/>
    <p:sldId id="329" r:id="rId78"/>
    <p:sldId id="332" r:id="rId79"/>
    <p:sldId id="330" r:id="rId80"/>
    <p:sldId id="331" r:id="rId8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6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29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31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42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52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62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72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83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93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03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24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39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34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44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85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095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36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57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46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67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77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87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198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08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18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28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39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69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80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290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00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10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20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31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41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51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619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721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82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392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02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13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704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23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336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438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541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643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7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8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9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0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1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80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2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46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5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6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7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077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87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97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01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9113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2C10-4AF3-4B12-B2CE-25A51A948D3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9406E5-4928-4AF7-88D6-1A7B2077409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32563" y="533400"/>
            <a:ext cx="1922462" cy="55022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8163" cy="55022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DABE64-235A-43FD-AD69-DCBEFCB22C6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3025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0313" cy="41306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4713" y="1905000"/>
            <a:ext cx="3770312" cy="41306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>
          <a:xfrm>
            <a:off x="762000" y="6391275"/>
            <a:ext cx="2054225" cy="4540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>
          <a:xfrm>
            <a:off x="3352800" y="6403975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>
          <a:xfrm>
            <a:off x="6858000" y="6400800"/>
            <a:ext cx="1597025" cy="454025"/>
          </a:xfrm>
        </p:spPr>
        <p:txBody>
          <a:bodyPr/>
          <a:lstStyle>
            <a:lvl1pPr>
              <a:defRPr/>
            </a:lvl1pPr>
          </a:lstStyle>
          <a:p>
            <a:fld id="{C905E425-7D23-454F-8C44-10E55E7B8E1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3025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0313" cy="41306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84713" y="1905000"/>
            <a:ext cx="3770312" cy="41306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>
          <a:xfrm>
            <a:off x="762000" y="6391275"/>
            <a:ext cx="2054225" cy="4540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>
          <a:xfrm>
            <a:off x="3352800" y="6403975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>
          <a:xfrm>
            <a:off x="6858000" y="6400800"/>
            <a:ext cx="1597025" cy="454025"/>
          </a:xfrm>
        </p:spPr>
        <p:txBody>
          <a:bodyPr/>
          <a:lstStyle>
            <a:lvl1pPr>
              <a:defRPr/>
            </a:lvl1pPr>
          </a:lstStyle>
          <a:p>
            <a:fld id="{6EC366C7-847A-4EE0-9FFF-0CCEB94050A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6D7C48-17D3-42ED-BA17-6A6D88DAB19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97C1F0-2DBD-4C01-9778-56812932AED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58D2E3-48C7-4010-9BF9-3FE0502AB54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1B02F9-7F0E-4017-9DE6-2B83BA9DBD9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60B0B7-95A0-4E26-9A9B-BFA97CE4C3F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B5A473-9911-4473-8E7B-9ADB8434954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FB5E70-2BFD-4DF8-A009-8C0C72EB875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9AFD74-54DD-4671-B85C-9752DF1C137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1229ED-C484-48D3-914C-4024D3B51CD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04E235-BDB2-4701-A178-954F42A12B2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6E0455-6F31-4291-A2E4-68F1496E90D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7813" y="857250"/>
            <a:ext cx="2055812" cy="52705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018213" cy="52705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269C70-ADF0-47E9-A8B4-50126F6516B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857250"/>
            <a:ext cx="7769225" cy="226377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>
          <a:xfrm>
            <a:off x="762000" y="6391275"/>
            <a:ext cx="2054225" cy="4540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>
          <a:xfrm>
            <a:off x="3352800" y="6391275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>
          <a:xfrm>
            <a:off x="6858000" y="6391275"/>
            <a:ext cx="1597025" cy="454025"/>
          </a:xfrm>
        </p:spPr>
        <p:txBody>
          <a:bodyPr/>
          <a:lstStyle>
            <a:lvl1pPr>
              <a:defRPr/>
            </a:lvl1pPr>
          </a:lstStyle>
          <a:p>
            <a:fld id="{68D5C67E-098B-4452-8AF2-DD9D00D6988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31679A-A16B-4DFB-9B66-314A2FCE5C5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0313" cy="413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4713" y="1905000"/>
            <a:ext cx="3770312" cy="413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34FBCC-F9FF-4C30-B036-8BE1A324441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78A156-495E-4C7F-B0C0-0C78D8EBACE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3C5277-FEE8-4FED-8A55-F6B3C9A7464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D32A9C-AF54-40B2-8C46-ED40018CFAF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2D463E-9BE4-418B-A4D5-0BD6C37A40B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1FEBDD-4D9B-423B-82D5-C102AF411AC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3025" cy="1139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3025" cy="413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391275"/>
            <a:ext cx="2054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403975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400800"/>
            <a:ext cx="15970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638601B6-114C-46E4-BDE7-12BD170DF526}" type="slidenum">
              <a:rPr lang="pt-BR"/>
              <a:pPr/>
              <a:t>‹nº›</a:t>
            </a:fld>
            <a:endParaRPr lang="pt-BR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168275" y="228600"/>
            <a:ext cx="8821738" cy="6094413"/>
            <a:chOff x="106" y="144"/>
            <a:chExt cx="5557" cy="3839"/>
          </a:xfrm>
        </p:grpSpPr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44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480" y="1077"/>
              <a:ext cx="4848" cy="1"/>
            </a:xfrm>
            <a:prstGeom prst="line">
              <a:avLst/>
            </a:prstGeom>
            <a:noFill/>
            <a:ln w="3816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3" r:id="rId12"/>
    <p:sldLayoutId id="2147483674" r:id="rId13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9pPr>
    </p:titleStyle>
    <p:bodyStyle>
      <a:lvl1pPr marL="342900" indent="-342900" algn="l" defTabSz="449263" rtl="0" fontAlgn="base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3366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760">
            <a:solidFill>
              <a:srgbClr val="CC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57250"/>
            <a:ext cx="7769225" cy="226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2000" y="6391275"/>
            <a:ext cx="20542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3352800" y="6391275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858000" y="6391275"/>
            <a:ext cx="15970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A9E752C3-ED86-4E32-AC71-1499C62C070B}" type="slidenum">
              <a:rPr lang="pt-BR"/>
              <a:pPr/>
              <a:t>‹nº›</a:t>
            </a:fld>
            <a:endParaRPr lang="pt-B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300">
          <a:solidFill>
            <a:srgbClr val="336666"/>
          </a:solidFill>
          <a:latin typeface="Arial Black" pitchFamily="32" charset="0"/>
        </a:defRPr>
      </a:lvl9pPr>
    </p:titleStyle>
    <p:bodyStyle>
      <a:lvl1pPr marL="342900" indent="-342900" algn="l" defTabSz="449263" rtl="0" fontAlgn="base"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visa.gov.br/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sc.gov.br/gestores/sala_de_leitura/saude_e_cidadania/ed_08/index.html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857250"/>
            <a:ext cx="7772400" cy="2266950"/>
          </a:xfrm>
          <a:ln/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100" i="1"/>
              <a:t>Vigilância à Saúde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116013" y="3573463"/>
            <a:ext cx="6985000" cy="1905000"/>
          </a:xfrm>
          <a:prstGeom prst="rect">
            <a:avLst/>
          </a:prstGeom>
          <a:noFill/>
          <a:ln/>
        </p:spPr>
        <p:txBody>
          <a:bodyPr lIns="90000" tIns="46800" rIns="90000" bIns="46800" anchor="ctr"/>
          <a:lstStyle/>
          <a:p>
            <a:pPr marL="0" indent="0" algn="ctr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200"/>
              <a:t>Profa. Dra. Maria Clara Padoveze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Nível municipal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Coordenação de Vigilância em Saúde</a:t>
            </a:r>
          </a:p>
          <a:p>
            <a:pPr>
              <a:buFont typeface="Times New Roman" pitchFamily="16" charset="0"/>
              <a:buChar char="•"/>
            </a:pPr>
            <a:r>
              <a:rPr lang="pt-BR"/>
              <a:t>CIEVS municipal</a:t>
            </a:r>
          </a:p>
          <a:p>
            <a:pPr>
              <a:buFont typeface="Times New Roman" pitchFamily="16" charset="0"/>
              <a:buChar char="•"/>
            </a:pPr>
            <a:endParaRPr lang="pt-BR"/>
          </a:p>
          <a:p>
            <a:pPr>
              <a:buFont typeface="Times New Roman" pitchFamily="16" charset="0"/>
              <a:buChar char="•"/>
            </a:pPr>
            <a:r>
              <a:rPr lang="pt-BR"/>
              <a:t>SUVIS (nível regional)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4156"/>
              <a:ext cx="5760" cy="164"/>
            </a:xfrm>
            <a:prstGeom prst="rect">
              <a:avLst/>
            </a:prstGeom>
            <a:solidFill>
              <a:srgbClr val="97CD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0" name="AutoShape 4"/>
          <p:cNvSpPr>
            <a:spLocks/>
          </p:cNvSpPr>
          <p:nvPr/>
        </p:nvSpPr>
        <p:spPr bwMode="auto">
          <a:xfrm>
            <a:off x="4356100" y="625475"/>
            <a:ext cx="4392613" cy="427038"/>
          </a:xfrm>
          <a:prstGeom prst="borderCallout1">
            <a:avLst>
              <a:gd name="adj1" fmla="val -17843"/>
              <a:gd name="adj2" fmla="val 97398"/>
              <a:gd name="adj3" fmla="val -17843"/>
              <a:gd name="adj4" fmla="val -14745"/>
            </a:avLst>
          </a:prstGeom>
          <a:solidFill>
            <a:srgbClr val="97CDCC"/>
          </a:solidFill>
          <a:ln w="38160">
            <a:solidFill>
              <a:srgbClr val="D61A2C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000000"/>
                </a:solidFill>
              </a:rPr>
              <a:t>www.prefeitura.sp.gov.br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755650" y="2276475"/>
            <a:ext cx="3240088" cy="647700"/>
          </a:xfrm>
          <a:prstGeom prst="ellipse">
            <a:avLst/>
          </a:prstGeom>
          <a:noFill/>
          <a:ln w="28440">
            <a:solidFill>
              <a:srgbClr val="D61A2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250825" y="2349500"/>
            <a:ext cx="433388" cy="431800"/>
          </a:xfrm>
          <a:prstGeom prst="rightArrow">
            <a:avLst>
              <a:gd name="adj1" fmla="val 50000"/>
              <a:gd name="adj2" fmla="val 25092"/>
            </a:avLst>
          </a:prstGeom>
          <a:solidFill>
            <a:srgbClr val="EE768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a saúde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700" i="1"/>
              <a:t>“Qualquer intervenção na área de saúde deve superar os indicadores apenas biológicos e partir para a construção de outros indicadores que possam explicitar a relação biológico/social, incorporando dados e informações capazes de contemplar as formas de produção e reprodução do coletivo.”</a:t>
            </a:r>
          </a:p>
          <a:p>
            <a:pPr algn="r"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700"/>
              <a:t>Rodrigues et al, 2001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a saúde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Propõe a superação da dicotomia entre as práticas voltadas ao coletivo e a assistência individual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Garantir a qualidade de vida para o coletivo sob sua responsabilidade.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Busca intervir no momento da: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Produção social (formas de trabalhar)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Reprodução social (formas de viver)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Resultados do processo saúde-doença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/>
              <a:t>Vigilância sanitária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Sanitária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773238"/>
            <a:ext cx="8820150" cy="541655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400" b="1"/>
              <a:t>"Entende-se por vigilância sanitária um </a:t>
            </a:r>
            <a:r>
              <a:rPr lang="pt-BR" sz="2400" b="1">
                <a:solidFill>
                  <a:srgbClr val="FF0000"/>
                </a:solidFill>
              </a:rPr>
              <a:t>conjunto de ações</a:t>
            </a:r>
            <a:r>
              <a:rPr lang="pt-BR" sz="2400" b="1"/>
              <a:t> capazes de eliminar, diminuir ou prevenir </a:t>
            </a:r>
            <a:r>
              <a:rPr lang="pt-BR" sz="2400" b="1">
                <a:solidFill>
                  <a:srgbClr val="FF0000"/>
                </a:solidFill>
              </a:rPr>
              <a:t>riscos à saúde</a:t>
            </a:r>
            <a:r>
              <a:rPr lang="pt-BR" sz="2400" b="1"/>
              <a:t> e de intervir nos problemas sanitários decorrentes do meio ambiente, da produção e circulação de bens e da prestação de serviços de interesse da saúde, abrangendo: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400" b="1"/>
          </a:p>
          <a:p>
            <a:pPr lvl="1">
              <a:lnSpc>
                <a:spcPct val="8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 b="1"/>
              <a:t>I - o controle de</a:t>
            </a:r>
            <a:r>
              <a:rPr lang="pt-BR" sz="2000" b="1">
                <a:solidFill>
                  <a:srgbClr val="FF0000"/>
                </a:solidFill>
              </a:rPr>
              <a:t> bens de consumo</a:t>
            </a:r>
            <a:r>
              <a:rPr lang="pt-BR" sz="2000" b="1"/>
              <a:t> que, direta ou indiretamente, se relacionem com a saúde, compreendidas todas as etapas e processos, da produção ao consumo;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 b="1"/>
              <a:t>II - o controle da </a:t>
            </a:r>
            <a:r>
              <a:rPr lang="pt-BR" sz="2000" b="1">
                <a:solidFill>
                  <a:srgbClr val="FF0000"/>
                </a:solidFill>
              </a:rPr>
              <a:t>prestação de serviços</a:t>
            </a:r>
            <a:r>
              <a:rPr lang="pt-BR" sz="2000" b="1"/>
              <a:t> que se relacionam direta ou indiretamente com a saúde.“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400" b="1"/>
          </a:p>
          <a:p>
            <a:pPr marL="339725" indent="-339725" algn="r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400" b="1"/>
              <a:t>Lei nº 8.080, de 19 de setembro de 1990,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Sanitária: funções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Licenciamento de estabelecimentos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Fiscalização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Observação do fato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Julgamento de irregularidades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Aplicação de penalidades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Normatização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Educação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sanitária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213225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55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A intervenção do Estado nas relações entre produtores e consumidores expressa-se de duas formas: 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através do </a:t>
            </a:r>
            <a:r>
              <a:rPr lang="pt-BR" sz="2200">
                <a:solidFill>
                  <a:srgbClr val="FF0000"/>
                </a:solidFill>
              </a:rPr>
              <a:t>controle das práticas de produção,</a:t>
            </a:r>
            <a:r>
              <a:rPr lang="pt-BR" sz="2200"/>
              <a:t> determinando as normas técnicas e padrões de produção e exercendo a fiscalização para o cumprimento dessas normas, para prevenir e evitar o dano no ato do consumo; 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através do </a:t>
            </a:r>
            <a:r>
              <a:rPr lang="pt-BR" sz="2200">
                <a:solidFill>
                  <a:srgbClr val="FF0000"/>
                </a:solidFill>
              </a:rPr>
              <a:t>estabelecimento do direito básico do consumidor </a:t>
            </a:r>
            <a:r>
              <a:rPr lang="pt-BR" sz="2200"/>
              <a:t>e da disponibilização do Estado a seu serviço, seja na elucidação dos procedimentos que motivaram um dano, seja no aparato legal necessário à reparação do dano ao consumidor.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sanitária: níveis de competência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sz="half" idx="1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>
                <a:latin typeface="Times New Roman" pitchFamily="16" charset="0"/>
              </a:rPr>
              <a:t>Federal: ANVISA – Agência Nacional de Vigilância Sanitária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>
                <a:latin typeface="Times New Roman" pitchFamily="16" charset="0"/>
              </a:rPr>
              <a:t>coordenação, com o objetivo de regulamentar e executar as ações com abrangência nacional. </a:t>
            </a:r>
          </a:p>
          <a:p>
            <a:pPr marL="339725" indent="-339725">
              <a:lnSpc>
                <a:spcPct val="80000"/>
              </a:lnSpc>
              <a:spcBef>
                <a:spcPts val="550"/>
              </a:spcBef>
              <a:buClrTx/>
              <a:buSzTx/>
              <a:buFontTx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400">
              <a:latin typeface="Times New Roman" pitchFamily="16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</a:pPr>
            <a:r>
              <a:rPr lang="pt-BR" sz="2400">
                <a:latin typeface="Times New Roman" pitchFamily="16" charset="0"/>
              </a:rPr>
              <a:t>Estadual – Centro de Vigilância Sanitária (CVS)</a:t>
            </a:r>
          </a:p>
          <a:p>
            <a:pPr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</a:pPr>
            <a:r>
              <a:rPr lang="pt-BR" sz="2400">
                <a:latin typeface="Times New Roman" pitchFamily="16" charset="0"/>
              </a:rPr>
              <a:t>Municipal – Vigilância Sanitária (VISA)</a:t>
            </a:r>
          </a:p>
          <a:p>
            <a:pPr lvl="1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</a:pPr>
            <a:r>
              <a:rPr lang="pt-BR" sz="2000">
                <a:latin typeface="Times New Roman" pitchFamily="16" charset="0"/>
              </a:rPr>
              <a:t>normatizar e fiscalizar, em caráter complementar e harmônico, dentro dos princípios da hierarquização e descentralização das ações, seguindo o modelo de organização proposto para o SUS.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6" charset="0"/>
              <a:buChar char="•"/>
            </a:pPr>
            <a:endParaRPr lang="pt-BR" sz="2400"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sanitária: campo de abrangência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3771900" cy="40386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558800" indent="-558800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AutoNum type="romanUcPeriod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Bens e serviços de saúde</a:t>
            </a:r>
          </a:p>
          <a:p>
            <a:pPr marL="558800" indent="-558800">
              <a:lnSpc>
                <a:spcPct val="9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000"/>
          </a:p>
          <a:p>
            <a:pPr marL="558800" indent="-558800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Tecnologias de alimentos</a:t>
            </a:r>
          </a:p>
          <a:p>
            <a:pPr marL="558800" indent="-558800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Tecnologias de beleza, limpeza e higiene</a:t>
            </a:r>
          </a:p>
          <a:p>
            <a:pPr marL="558800" indent="-558800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Tecnologias de produção industrial e agrícola (para consumo humano)</a:t>
            </a:r>
          </a:p>
          <a:p>
            <a:pPr marL="558800" indent="-558800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Tecnologias médicas</a:t>
            </a:r>
          </a:p>
          <a:p>
            <a:pPr marL="558800" indent="-558800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Tecnologias do laser</a:t>
            </a:r>
          </a:p>
          <a:p>
            <a:pPr marL="558800" indent="-558800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Tecnologias da educação e convivência</a:t>
            </a:r>
          </a:p>
          <a:p>
            <a:pPr marL="558800" indent="-558800">
              <a:lnSpc>
                <a:spcPct val="9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6300" y="1905000"/>
            <a:ext cx="3771900" cy="40386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II. Meio ambiente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000"/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Meio natural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Meio construído</a:t>
            </a:r>
          </a:p>
          <a:p>
            <a:pPr marL="339725" indent="-339725"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000"/>
              <a:t>Ambiente de trabalho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à saúde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/>
              <a:t>No Brasil, organizado em dois componentes estruturais:</a:t>
            </a:r>
          </a:p>
          <a:p>
            <a:pPr marL="339725" indent="-339725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/>
          </a:p>
          <a:p>
            <a:pPr marL="339725" indent="-339725"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/>
              <a:t>Vigilância epidemiológica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/>
              <a:t>Vigilância sanitária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/>
              <a:t>Vigilância ambiental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/>
              <a:t>Vigilância epidemiológica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Epidemiologia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Epidemiologia é o estudo da </a:t>
            </a:r>
            <a:r>
              <a:rPr lang="pt-BR">
                <a:solidFill>
                  <a:srgbClr val="FF0000"/>
                </a:solidFill>
              </a:rPr>
              <a:t>freqüência</a:t>
            </a:r>
            <a:r>
              <a:rPr lang="pt-BR"/>
              <a:t>, da </a:t>
            </a:r>
            <a:r>
              <a:rPr lang="pt-BR">
                <a:solidFill>
                  <a:srgbClr val="FF0000"/>
                </a:solidFill>
              </a:rPr>
              <a:t>distribuição</a:t>
            </a:r>
            <a:r>
              <a:rPr lang="pt-BR"/>
              <a:t> e dos </a:t>
            </a:r>
            <a:r>
              <a:rPr lang="pt-BR">
                <a:solidFill>
                  <a:srgbClr val="FF0000"/>
                </a:solidFill>
              </a:rPr>
              <a:t>determinantes</a:t>
            </a:r>
            <a:r>
              <a:rPr lang="pt-BR"/>
              <a:t> dos estados ou eventos relacionados à saúde em específicas populações e a aplicação desses estudos no </a:t>
            </a:r>
            <a:r>
              <a:rPr lang="pt-BR">
                <a:solidFill>
                  <a:srgbClr val="FF0000"/>
                </a:solidFill>
              </a:rPr>
              <a:t>controle</a:t>
            </a:r>
            <a:r>
              <a:rPr lang="pt-BR"/>
              <a:t> dos problemas de saúde." </a:t>
            </a:r>
          </a:p>
          <a:p>
            <a:pPr marL="339725" indent="-339725" algn="r"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J. Last, 1995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Epidemiologia - Evolução histórica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4170363" cy="4046538"/>
          </a:xfrm>
          <a:ln/>
        </p:spPr>
        <p:txBody>
          <a:bodyPr/>
          <a:lstStyle/>
          <a:p>
            <a:pPr marL="339725" indent="-339725">
              <a:spcBef>
                <a:spcPts val="5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300"/>
              <a:t>Hipócrates, 400 aC</a:t>
            </a:r>
          </a:p>
          <a:p>
            <a:pPr marL="739775" lvl="1" indent="-282575">
              <a:spcBef>
                <a:spcPts val="50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Dos ares, águas e  lugares</a:t>
            </a:r>
          </a:p>
          <a:p>
            <a:pPr marL="339725" indent="-339725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000"/>
          </a:p>
          <a:p>
            <a:pPr marL="339725" indent="-339725">
              <a:spcBef>
                <a:spcPts val="5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300"/>
              <a:t>John Graunt, séc XVII</a:t>
            </a:r>
          </a:p>
          <a:p>
            <a:pPr marL="739775" lvl="1" indent="-282575">
              <a:spcBef>
                <a:spcPts val="50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Quantificação dos padrões de natalidade, mortalidade e ocorrência de doenças</a:t>
            </a:r>
          </a:p>
          <a:p>
            <a:pPr marL="339725" indent="-339725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000"/>
          </a:p>
          <a:p>
            <a:pPr marL="339725" indent="-339725">
              <a:spcBef>
                <a:spcPts val="5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300"/>
              <a:t>John Snow, século XIX	</a:t>
            </a:r>
          </a:p>
          <a:p>
            <a:pPr marL="739775" lvl="1" indent="-282575">
              <a:spcBef>
                <a:spcPts val="50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Ensaio sobre a maneira de transmissão da cólera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905000"/>
            <a:ext cx="2878137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Epidemiologia - Evolução histórica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377190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6300" y="1905000"/>
            <a:ext cx="3771900" cy="4038600"/>
          </a:xfrm>
          <a:ln/>
        </p:spPr>
        <p:txBody>
          <a:bodyPr/>
          <a:lstStyle/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Florence Nightingale, 1954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Estudos epidemiológicos em hospital na guerra da Criméia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Implantação de medidas preventivas 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Redução dramática de mortes de soldados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500">
                <a:solidFill>
                  <a:srgbClr val="336666"/>
                </a:solidFill>
                <a:latin typeface="Arial Black" pitchFamily="32" charset="0"/>
              </a:rPr>
              <a:t>Evolução do objeto de estudo</a:t>
            </a:r>
          </a:p>
        </p:txBody>
      </p:sp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990600" y="1600200"/>
            <a:ext cx="2589213" cy="1293813"/>
            <a:chOff x="624" y="1008"/>
            <a:chExt cx="1631" cy="815"/>
          </a:xfrm>
        </p:grpSpPr>
        <p:sp>
          <p:nvSpPr>
            <p:cNvPr id="29699" name="Oval 3"/>
            <p:cNvSpPr>
              <a:spLocks noChangeArrowheads="1"/>
            </p:cNvSpPr>
            <p:nvPr/>
          </p:nvSpPr>
          <p:spPr bwMode="auto">
            <a:xfrm>
              <a:off x="624" y="1008"/>
              <a:ext cx="1632" cy="816"/>
            </a:xfrm>
            <a:prstGeom prst="ellipse">
              <a:avLst/>
            </a:prstGeom>
            <a:solidFill>
              <a:srgbClr val="97CD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720" y="1152"/>
              <a:ext cx="1440" cy="44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ts val="1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000000"/>
                  </a:solidFill>
                </a:rPr>
                <a:t>Doenças Infecciosas</a:t>
              </a:r>
            </a:p>
            <a:p>
              <a:pPr algn="ctr" eaLnBrk="0" hangingPunct="0">
                <a:spcBef>
                  <a:spcPts val="1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000000"/>
                  </a:solidFill>
                </a:rPr>
                <a:t>Períodos epidêmicos</a:t>
              </a:r>
            </a:p>
          </p:txBody>
        </p:sp>
      </p:grp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4953000" y="2514600"/>
            <a:ext cx="2589213" cy="1293813"/>
            <a:chOff x="3120" y="1584"/>
            <a:chExt cx="1631" cy="815"/>
          </a:xfrm>
        </p:grpSpPr>
        <p:sp>
          <p:nvSpPr>
            <p:cNvPr id="29702" name="Oval 6"/>
            <p:cNvSpPr>
              <a:spLocks noChangeArrowheads="1"/>
            </p:cNvSpPr>
            <p:nvPr/>
          </p:nvSpPr>
          <p:spPr bwMode="auto">
            <a:xfrm>
              <a:off x="3120" y="1584"/>
              <a:ext cx="1632" cy="816"/>
            </a:xfrm>
            <a:prstGeom prst="ellipse">
              <a:avLst/>
            </a:prstGeom>
            <a:solidFill>
              <a:srgbClr val="97CD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3216" y="1872"/>
              <a:ext cx="1440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ts val="1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000000"/>
                  </a:solidFill>
                </a:rPr>
                <a:t>Doenças Infecciosas</a:t>
              </a:r>
            </a:p>
          </p:txBody>
        </p:sp>
      </p:grp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914400" y="3505200"/>
            <a:ext cx="2589213" cy="1293813"/>
            <a:chOff x="576" y="2208"/>
            <a:chExt cx="1631" cy="815"/>
          </a:xfrm>
        </p:grpSpPr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576" y="2208"/>
              <a:ext cx="1632" cy="816"/>
            </a:xfrm>
            <a:prstGeom prst="ellipse">
              <a:avLst/>
            </a:prstGeom>
            <a:solidFill>
              <a:srgbClr val="97CD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672" y="2496"/>
              <a:ext cx="1440" cy="2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ts val="1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000000"/>
                  </a:solidFill>
                </a:rPr>
                <a:t>Doenças</a:t>
              </a:r>
            </a:p>
          </p:txBody>
        </p:sp>
      </p:grpSp>
      <p:grpSp>
        <p:nvGrpSpPr>
          <p:cNvPr id="29707" name="Group 11"/>
          <p:cNvGrpSpPr>
            <a:grpSpLocks/>
          </p:cNvGrpSpPr>
          <p:nvPr/>
        </p:nvGrpSpPr>
        <p:grpSpPr bwMode="auto">
          <a:xfrm>
            <a:off x="4953000" y="4419600"/>
            <a:ext cx="2589213" cy="1293813"/>
            <a:chOff x="3120" y="2784"/>
            <a:chExt cx="1631" cy="815"/>
          </a:xfrm>
        </p:grpSpPr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3120" y="2784"/>
              <a:ext cx="1632" cy="816"/>
            </a:xfrm>
            <a:prstGeom prst="ellipse">
              <a:avLst/>
            </a:prstGeom>
            <a:solidFill>
              <a:srgbClr val="97CD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216" y="3024"/>
              <a:ext cx="1440" cy="36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eaLnBrk="0" hangingPunct="0">
                <a:spcBef>
                  <a:spcPts val="100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600" b="1">
                  <a:solidFill>
                    <a:srgbClr val="000000"/>
                  </a:solidFill>
                </a:rPr>
                <a:t>Determinantes de saúde</a:t>
              </a:r>
            </a:p>
          </p:txBody>
        </p:sp>
      </p:grpSp>
      <p:cxnSp>
        <p:nvCxnSpPr>
          <p:cNvPr id="29710" name="AutoShape 14"/>
          <p:cNvCxnSpPr>
            <a:cxnSpLocks noChangeShapeType="1"/>
            <a:stCxn id="29699" idx="6"/>
            <a:endCxn id="29702" idx="0"/>
          </p:cNvCxnSpPr>
          <p:nvPr/>
        </p:nvCxnSpPr>
        <p:spPr bwMode="auto">
          <a:xfrm>
            <a:off x="3581400" y="2247900"/>
            <a:ext cx="2670175" cy="2667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711" name="AutoShape 15"/>
          <p:cNvCxnSpPr>
            <a:cxnSpLocks noChangeShapeType="1"/>
            <a:stCxn id="29702" idx="2"/>
            <a:endCxn id="29705" idx="2"/>
          </p:cNvCxnSpPr>
          <p:nvPr/>
        </p:nvCxnSpPr>
        <p:spPr bwMode="auto">
          <a:xfrm flipH="1">
            <a:off x="-533400" y="2819400"/>
            <a:ext cx="2743200" cy="344488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29712" name="AutoShape 16"/>
          <p:cNvCxnSpPr>
            <a:cxnSpLocks noChangeShapeType="1"/>
            <a:stCxn id="29705" idx="6"/>
            <a:endCxn id="29708" idx="0"/>
          </p:cNvCxnSpPr>
          <p:nvPr/>
        </p:nvCxnSpPr>
        <p:spPr bwMode="auto">
          <a:xfrm>
            <a:off x="3505200" y="4152900"/>
            <a:ext cx="2743200" cy="2667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9713" name="Freeform 17"/>
          <p:cNvSpPr>
            <a:spLocks noChangeArrowheads="1"/>
          </p:cNvSpPr>
          <p:nvPr/>
        </p:nvSpPr>
        <p:spPr bwMode="auto">
          <a:xfrm>
            <a:off x="-457200" y="5410200"/>
            <a:ext cx="9525000" cy="1295400"/>
          </a:xfrm>
          <a:custGeom>
            <a:avLst/>
            <a:gdLst/>
            <a:ahLst/>
            <a:cxnLst>
              <a:cxn ang="0">
                <a:pos x="760" y="768"/>
              </a:cxn>
              <a:cxn ang="0">
                <a:pos x="616" y="480"/>
              </a:cxn>
              <a:cxn ang="0">
                <a:pos x="808" y="144"/>
              </a:cxn>
              <a:cxn ang="0">
                <a:pos x="1336" y="288"/>
              </a:cxn>
              <a:cxn ang="0">
                <a:pos x="1960" y="144"/>
              </a:cxn>
              <a:cxn ang="0">
                <a:pos x="2488" y="384"/>
              </a:cxn>
              <a:cxn ang="0">
                <a:pos x="2920" y="48"/>
              </a:cxn>
              <a:cxn ang="0">
                <a:pos x="3544" y="480"/>
              </a:cxn>
              <a:cxn ang="0">
                <a:pos x="3832" y="288"/>
              </a:cxn>
              <a:cxn ang="0">
                <a:pos x="4696" y="528"/>
              </a:cxn>
              <a:cxn ang="0">
                <a:pos x="5320" y="48"/>
              </a:cxn>
              <a:cxn ang="0">
                <a:pos x="5704" y="240"/>
              </a:cxn>
              <a:cxn ang="0">
                <a:pos x="5704" y="720"/>
              </a:cxn>
              <a:cxn ang="0">
                <a:pos x="5176" y="768"/>
              </a:cxn>
              <a:cxn ang="0">
                <a:pos x="760" y="768"/>
              </a:cxn>
            </a:cxnLst>
            <a:rect l="0" t="0" r="r" b="b"/>
            <a:pathLst>
              <a:path w="6000" h="816">
                <a:moveTo>
                  <a:pt x="760" y="768"/>
                </a:moveTo>
                <a:cubicBezTo>
                  <a:pt x="0" y="720"/>
                  <a:pt x="608" y="584"/>
                  <a:pt x="616" y="480"/>
                </a:cubicBezTo>
                <a:cubicBezTo>
                  <a:pt x="624" y="376"/>
                  <a:pt x="688" y="176"/>
                  <a:pt x="808" y="144"/>
                </a:cubicBezTo>
                <a:cubicBezTo>
                  <a:pt x="928" y="112"/>
                  <a:pt x="1144" y="288"/>
                  <a:pt x="1336" y="288"/>
                </a:cubicBezTo>
                <a:cubicBezTo>
                  <a:pt x="1528" y="288"/>
                  <a:pt x="1768" y="128"/>
                  <a:pt x="1960" y="144"/>
                </a:cubicBezTo>
                <a:cubicBezTo>
                  <a:pt x="2152" y="160"/>
                  <a:pt x="2328" y="400"/>
                  <a:pt x="2488" y="384"/>
                </a:cubicBezTo>
                <a:cubicBezTo>
                  <a:pt x="2648" y="368"/>
                  <a:pt x="2744" y="32"/>
                  <a:pt x="2920" y="48"/>
                </a:cubicBezTo>
                <a:cubicBezTo>
                  <a:pt x="3096" y="64"/>
                  <a:pt x="3392" y="440"/>
                  <a:pt x="3544" y="480"/>
                </a:cubicBezTo>
                <a:cubicBezTo>
                  <a:pt x="3696" y="520"/>
                  <a:pt x="3640" y="280"/>
                  <a:pt x="3832" y="288"/>
                </a:cubicBezTo>
                <a:cubicBezTo>
                  <a:pt x="4024" y="296"/>
                  <a:pt x="4448" y="568"/>
                  <a:pt x="4696" y="528"/>
                </a:cubicBezTo>
                <a:cubicBezTo>
                  <a:pt x="4944" y="488"/>
                  <a:pt x="5152" y="96"/>
                  <a:pt x="5320" y="48"/>
                </a:cubicBezTo>
                <a:cubicBezTo>
                  <a:pt x="5488" y="0"/>
                  <a:pt x="5640" y="128"/>
                  <a:pt x="5704" y="240"/>
                </a:cubicBezTo>
                <a:cubicBezTo>
                  <a:pt x="5768" y="352"/>
                  <a:pt x="5792" y="632"/>
                  <a:pt x="5704" y="720"/>
                </a:cubicBezTo>
                <a:cubicBezTo>
                  <a:pt x="5616" y="808"/>
                  <a:pt x="6000" y="760"/>
                  <a:pt x="5176" y="768"/>
                </a:cubicBezTo>
                <a:cubicBezTo>
                  <a:pt x="4352" y="776"/>
                  <a:pt x="1520" y="816"/>
                  <a:pt x="760" y="768"/>
                </a:cubicBezTo>
                <a:close/>
              </a:path>
            </a:pathLst>
          </a:custGeom>
          <a:solidFill>
            <a:srgbClr val="97CDCC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1828800" y="6262688"/>
            <a:ext cx="5410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800" b="1">
                <a:solidFill>
                  <a:srgbClr val="000000"/>
                </a:solidFill>
              </a:rPr>
              <a:t>Desigualdades sociais e iniqüidades da saúde</a:t>
            </a:r>
          </a:p>
        </p:txBody>
      </p:sp>
      <p:cxnSp>
        <p:nvCxnSpPr>
          <p:cNvPr id="29715" name="AutoShape 19"/>
          <p:cNvCxnSpPr>
            <a:cxnSpLocks noChangeShapeType="1"/>
            <a:stCxn id="29708" idx="2"/>
            <a:endCxn id="29713" idx="4"/>
          </p:cNvCxnSpPr>
          <p:nvPr/>
        </p:nvCxnSpPr>
        <p:spPr bwMode="auto">
          <a:xfrm flipH="1">
            <a:off x="3403600" y="4649788"/>
            <a:ext cx="774700" cy="41910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Epidemiologia: premissas básicas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84213" y="2149475"/>
            <a:ext cx="7720012" cy="3411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flatTx/>
          </a:bodyPr>
          <a:lstStyle/>
          <a:p>
            <a:pPr marL="339725" indent="-339725">
              <a:lnSpc>
                <a:spcPct val="16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700">
                <a:solidFill>
                  <a:srgbClr val="000000"/>
                </a:solidFill>
              </a:rPr>
              <a:t>A distribuição desigual dos agravos à saúde é produto da ação de fatores que se distribuem desigualmente na população.</a:t>
            </a:r>
          </a:p>
          <a:p>
            <a:pPr marL="339725" indent="-339725">
              <a:lnSpc>
                <a:spcPct val="16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endParaRPr lang="pt-BR" sz="2700">
              <a:solidFill>
                <a:srgbClr val="000000"/>
              </a:solidFill>
            </a:endParaRPr>
          </a:p>
          <a:p>
            <a:pPr marL="339725" indent="-339725">
              <a:lnSpc>
                <a:spcPct val="16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pt-BR" sz="2700">
                <a:solidFill>
                  <a:srgbClr val="000000"/>
                </a:solidFill>
              </a:rPr>
              <a:t>O conhecimento desses fatores permite a aplicação de intervenções.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epidemiológica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700"/>
              <a:t>“</a:t>
            </a:r>
            <a:r>
              <a:rPr lang="pt-BR" sz="2700">
                <a:solidFill>
                  <a:srgbClr val="D61A2C"/>
                </a:solidFill>
              </a:rPr>
              <a:t>Conjunto de ações</a:t>
            </a:r>
            <a:r>
              <a:rPr lang="pt-BR" sz="2700"/>
              <a:t> que permite reunir a informação indispensável para conhecer o comportamento ou a história natural das doenças, bem como detectar ou prever alterações de seus fatores condicionantes, com o fim de recomendar as medidas indicadas e eficientes que levem à </a:t>
            </a:r>
            <a:r>
              <a:rPr lang="pt-BR" sz="2700">
                <a:solidFill>
                  <a:srgbClr val="D61A2C"/>
                </a:solidFill>
              </a:rPr>
              <a:t>prevenção </a:t>
            </a:r>
            <a:r>
              <a:rPr lang="pt-BR" sz="2700"/>
              <a:t>e ao controle de determinados agravos.”</a:t>
            </a:r>
          </a:p>
          <a:p>
            <a:pPr algn="r">
              <a:spcBef>
                <a:spcPts val="675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700"/>
              <a:t>Fonte: DeCs, BVS, 2009 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7667625" y="4149725"/>
            <a:ext cx="431800" cy="360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04800" y="152400"/>
            <a:ext cx="8534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300">
                <a:solidFill>
                  <a:srgbClr val="336666"/>
                </a:solidFill>
                <a:latin typeface="Arial Black" pitchFamily="32" charset="0"/>
              </a:rPr>
              <a:t>Vigilância Epidemiológica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2057400"/>
            <a:ext cx="8534400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spcBef>
                <a:spcPts val="7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100">
                <a:solidFill>
                  <a:srgbClr val="000000"/>
                </a:solidFill>
              </a:rPr>
              <a:t>“Regular e sistemática coleta, análise, interpretação e disseminação dos dados relativos a um evento relacionado à saúde para uso nas ações públicas com a finalidade de reduzir a morbidade e mortalidade e </a:t>
            </a:r>
            <a:r>
              <a:rPr lang="pt-BR" sz="3100">
                <a:solidFill>
                  <a:srgbClr val="D61A2C"/>
                </a:solidFill>
              </a:rPr>
              <a:t>melhorar a saúde</a:t>
            </a:r>
            <a:r>
              <a:rPr lang="pt-BR" sz="3100">
                <a:solidFill>
                  <a:srgbClr val="000000"/>
                </a:solidFill>
              </a:rPr>
              <a:t>.”</a:t>
            </a:r>
          </a:p>
          <a:p>
            <a:pPr algn="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>
              <a:solidFill>
                <a:srgbClr val="000000"/>
              </a:solidFill>
            </a:endParaRPr>
          </a:p>
          <a:p>
            <a:pPr algn="r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>
                <a:solidFill>
                  <a:srgbClr val="000000"/>
                </a:solidFill>
              </a:rPr>
              <a:t>German et al, 2001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8388350" y="3789363"/>
            <a:ext cx="431800" cy="3603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epidemiológica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“Um </a:t>
            </a:r>
            <a:r>
              <a:rPr lang="pt-BR">
                <a:solidFill>
                  <a:srgbClr val="D61A2C"/>
                </a:solidFill>
              </a:rPr>
              <a:t>conjunto de ações</a:t>
            </a:r>
            <a:r>
              <a:rPr lang="pt-BR"/>
              <a:t> que proporcionam a detecção ou prevenção de qualquer mudança nos fatores determinantes e condicionantes de saúde individual ou coletiva, com a finalidade de recomendar e adotar as medidas de </a:t>
            </a:r>
            <a:r>
              <a:rPr lang="pt-BR">
                <a:solidFill>
                  <a:srgbClr val="D61A2C"/>
                </a:solidFill>
              </a:rPr>
              <a:t>prevenção</a:t>
            </a:r>
            <a:r>
              <a:rPr lang="pt-BR"/>
              <a:t> e controle das doenças ou agravos.</a:t>
            </a:r>
          </a:p>
          <a:p>
            <a:pPr marL="339725" indent="-339725" algn="r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Lei 8080/90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>
            <a:off x="4932363" y="5013325"/>
            <a:ext cx="431800" cy="360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VE – histórico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Até a idade média: poucos recursos para o controle de doenças</a:t>
            </a:r>
          </a:p>
          <a:p>
            <a:pPr marL="739775" lvl="1" indent="-282575">
              <a:lnSpc>
                <a:spcPct val="90000"/>
              </a:lnSpc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Quarentena</a:t>
            </a:r>
          </a:p>
          <a:p>
            <a:pPr marL="739775" lvl="1" indent="-282575">
              <a:lnSpc>
                <a:spcPct val="90000"/>
              </a:lnSpc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Isolamento</a:t>
            </a:r>
          </a:p>
          <a:p>
            <a:pPr marL="339725" indent="-339725">
              <a:lnSpc>
                <a:spcPct val="90000"/>
              </a:lnSpc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Urbanização: cordão sanitário</a:t>
            </a:r>
          </a:p>
          <a:p>
            <a:pPr marL="339725" indent="-339725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/>
          </a:p>
          <a:p>
            <a:pPr marL="339725" indent="-339725"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3200"/>
              <a:t>Dificuldades para o intercâmbio comercial entre países</a:t>
            </a: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250825" y="5157788"/>
            <a:ext cx="649288" cy="431800"/>
          </a:xfrm>
          <a:prstGeom prst="rightArrow">
            <a:avLst>
              <a:gd name="adj1" fmla="val 50000"/>
              <a:gd name="adj2" fmla="val 37592"/>
            </a:avLst>
          </a:prstGeom>
          <a:solidFill>
            <a:srgbClr val="97CD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6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77850"/>
            <a:ext cx="7694613" cy="1050925"/>
          </a:xfrm>
          <a:ln/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Vigilância a saúde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4613" cy="4041775"/>
          </a:xfrm>
          <a:ln/>
        </p:spPr>
        <p:txBody>
          <a:bodyPr lIns="0" tIns="0" rIns="0" bIns="0"/>
          <a:lstStyle/>
          <a:p>
            <a:pPr marL="684213" indent="-682625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Níveis de atuação: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Federal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Estadual</a:t>
            </a:r>
          </a:p>
          <a:p>
            <a:pPr marL="1484313" lvl="1" indent="-568325">
              <a:buFont typeface="Times New Roman" pitchFamily="16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Macroregiões</a:t>
            </a:r>
          </a:p>
          <a:p>
            <a:pPr marL="684213" indent="-682625">
              <a:buFont typeface="Times New Roman" pitchFamily="16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Municipal</a:t>
            </a:r>
          </a:p>
          <a:p>
            <a:pPr marL="1484313" lvl="1" indent="-568325">
              <a:buFont typeface="Times New Roman" pitchFamily="16" charset="0"/>
              <a:buChar char="–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Regional, quando aplicável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5288" y="5300663"/>
            <a:ext cx="8353425" cy="6699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pt-BR" sz="1800" b="1">
                <a:solidFill>
                  <a:srgbClr val="FF0000"/>
                </a:solidFill>
              </a:rPr>
              <a:t>Diferentes esferas de competência pra cada nível administrativo: princípios do SUS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VE - histórico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473575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Desenvolvimento da microbiologia, a partir do século XIX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Medidas de controle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Vacinação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Adoção de conceito de VE: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coleta sistemática de dados, análise, divulgação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EUA, 1955, epidemia de poliomielite</a:t>
            </a:r>
          </a:p>
          <a:p>
            <a:pPr marL="339725" indent="-339725">
              <a:spcBef>
                <a:spcPts val="65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VE - histórico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OMS, 1968: 21a. Assembléia Mundial de Saúde.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Aplicação da vigilância no campo da saúde.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A partir da década de 70: aplicação a doenças não infecciosas.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Adoção de nomenclatura de vigilância em saúde pública.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71475"/>
            <a:ext cx="7696200" cy="53498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900"/>
              <a:t>Vigilância em saúde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93788"/>
            <a:ext cx="8351838" cy="5016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6491288"/>
            <a:ext cx="96853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t-BR" sz="1400">
                <a:solidFill>
                  <a:srgbClr val="000000"/>
                </a:solidFill>
              </a:rPr>
              <a:t>Fonte: Waldeman, EA. http://www.saude.sc.gov.br/gestores/sala_de_leitura/saude_e_cidadania/ed_07/06_01.html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Propósitos do sistema de vigilância (SVE)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2163" y="1771650"/>
            <a:ext cx="3741737" cy="4394200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Contribuir para a descrição da história natural de uma doença</a:t>
            </a:r>
          </a:p>
          <a:p>
            <a:pPr marL="739775" lvl="1" indent="-282575">
              <a:lnSpc>
                <a:spcPct val="80000"/>
              </a:lnSpc>
              <a:spcBef>
                <a:spcPts val="4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geração de hipóteses sobre a etiologia</a:t>
            </a:r>
          </a:p>
          <a:p>
            <a:pPr marL="739775" lvl="1" indent="-282575">
              <a:lnSpc>
                <a:spcPct val="80000"/>
              </a:lnSpc>
              <a:spcBef>
                <a:spcPts val="4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documentar a disseminação de doenças</a:t>
            </a:r>
          </a:p>
          <a:p>
            <a:pPr marL="739775" lvl="1" indent="-282575">
              <a:lnSpc>
                <a:spcPct val="80000"/>
              </a:lnSpc>
              <a:spcBef>
                <a:spcPts val="4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identificar fatores de risco 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1800" b="1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Identificar novos problemas </a:t>
            </a:r>
            <a:br>
              <a:rPr lang="pt-BR" sz="1800" b="1"/>
            </a:br>
            <a:endParaRPr lang="pt-BR" sz="1800" b="1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Detectar epidemias.</a:t>
            </a:r>
            <a:br>
              <a:rPr lang="pt-BR" sz="1800" b="1"/>
            </a:br>
            <a:r>
              <a:rPr lang="pt-BR" sz="1800" b="1"/>
              <a:t/>
            </a:r>
            <a:br>
              <a:rPr lang="pt-BR" sz="1800" b="1"/>
            </a:br>
            <a:endParaRPr lang="pt-BR" sz="1800" b="1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Estimar a magnitude da morbidade e mortalidade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6463" y="1773238"/>
            <a:ext cx="3741737" cy="4360862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45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Recomendar medidas de prevenção e controle</a:t>
            </a:r>
          </a:p>
          <a:p>
            <a:pPr marL="739775" lvl="1" indent="-282575">
              <a:lnSpc>
                <a:spcPct val="80000"/>
              </a:lnSpc>
              <a:spcBef>
                <a:spcPts val="4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identificação de contatos de doentes para a administração de drogas de ação profilática;</a:t>
            </a:r>
          </a:p>
          <a:p>
            <a:pPr marL="739775" lvl="1" indent="-282575">
              <a:lnSpc>
                <a:spcPct val="80000"/>
              </a:lnSpc>
              <a:spcBef>
                <a:spcPts val="4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Avaliar o impacto de medidas de intervenção</a:t>
            </a:r>
          </a:p>
          <a:p>
            <a:pPr marL="739775" lvl="1" indent="-282575">
              <a:lnSpc>
                <a:spcPct val="80000"/>
              </a:lnSpc>
              <a:spcBef>
                <a:spcPts val="4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Avaliar a adequação de estratégias referentes a operacionalização</a:t>
            </a:r>
            <a:br>
              <a:rPr lang="pt-BR" sz="1800" b="1"/>
            </a:br>
            <a:endParaRPr lang="pt-BR" sz="1800" b="1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Revisar práticas e definir prioridades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1800" b="1"/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Acompanhamento de tendências</a:t>
            </a:r>
          </a:p>
          <a:p>
            <a:pPr marL="339725" indent="-339725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18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/>
              <a:t>Prática da Vigilância Epidemiológica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3771900" cy="40386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Reunir informações</a:t>
            </a:r>
          </a:p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Processar</a:t>
            </a:r>
          </a:p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Analisar</a:t>
            </a:r>
          </a:p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Interpretar dados</a:t>
            </a:r>
          </a:p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Planejar</a:t>
            </a:r>
          </a:p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Adotar medidas de controle</a:t>
            </a:r>
          </a:p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Avaliar as medidas de controle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4635500" y="1905000"/>
            <a:ext cx="3871913" cy="4165600"/>
            <a:chOff x="2920" y="1200"/>
            <a:chExt cx="2439" cy="2624"/>
          </a:xfrm>
        </p:grpSpPr>
        <p:sp>
          <p:nvSpPr>
            <p:cNvPr id="43012" name="AutoShape 4"/>
            <p:cNvSpPr>
              <a:spLocks noChangeArrowheads="1"/>
            </p:cNvSpPr>
            <p:nvPr/>
          </p:nvSpPr>
          <p:spPr bwMode="auto">
            <a:xfrm>
              <a:off x="2920" y="1200"/>
              <a:ext cx="2440" cy="2625"/>
            </a:xfrm>
            <a:prstGeom prst="roundRect">
              <a:avLst>
                <a:gd name="adj" fmla="val 37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13" name="Oval 5"/>
            <p:cNvSpPr>
              <a:spLocks noChangeArrowheads="1"/>
            </p:cNvSpPr>
            <p:nvPr/>
          </p:nvSpPr>
          <p:spPr bwMode="auto">
            <a:xfrm>
              <a:off x="3695" y="1729"/>
              <a:ext cx="891" cy="891"/>
            </a:xfrm>
            <a:prstGeom prst="ellipse">
              <a:avLst/>
            </a:prstGeom>
            <a:solidFill>
              <a:srgbClr val="336666">
                <a:alpha val="50000"/>
              </a:srgbClr>
            </a:solidFill>
            <a:ln w="4680">
              <a:solidFill>
                <a:srgbClr val="3366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4006" y="1418"/>
              <a:ext cx="268" cy="2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800" b="1">
                  <a:solidFill>
                    <a:srgbClr val="000000"/>
                  </a:solidFill>
                </a:rPr>
                <a:t>informações</a:t>
              </a:r>
            </a:p>
          </p:txBody>
        </p:sp>
        <p:sp>
          <p:nvSpPr>
            <p:cNvPr id="43015" name="Oval 7"/>
            <p:cNvSpPr>
              <a:spLocks noChangeArrowheads="1"/>
            </p:cNvSpPr>
            <p:nvPr/>
          </p:nvSpPr>
          <p:spPr bwMode="auto">
            <a:xfrm>
              <a:off x="3988" y="2237"/>
              <a:ext cx="891" cy="891"/>
            </a:xfrm>
            <a:prstGeom prst="ellipse">
              <a:avLst/>
            </a:prstGeom>
            <a:solidFill>
              <a:srgbClr val="99CC00">
                <a:alpha val="50000"/>
              </a:srgbClr>
            </a:solidFill>
            <a:ln w="4680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16" name="Rectangle 8"/>
            <p:cNvSpPr>
              <a:spLocks noChangeArrowheads="1"/>
            </p:cNvSpPr>
            <p:nvPr/>
          </p:nvSpPr>
          <p:spPr bwMode="auto">
            <a:xfrm>
              <a:off x="4896" y="2949"/>
              <a:ext cx="268" cy="2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800" b="1">
                  <a:solidFill>
                    <a:srgbClr val="000000"/>
                  </a:solidFill>
                </a:rPr>
                <a:t>análise</a:t>
              </a:r>
            </a:p>
          </p:txBody>
        </p:sp>
        <p:sp>
          <p:nvSpPr>
            <p:cNvPr id="43017" name="Oval 9"/>
            <p:cNvSpPr>
              <a:spLocks noChangeArrowheads="1"/>
            </p:cNvSpPr>
            <p:nvPr/>
          </p:nvSpPr>
          <p:spPr bwMode="auto">
            <a:xfrm>
              <a:off x="3402" y="2237"/>
              <a:ext cx="891" cy="891"/>
            </a:xfrm>
            <a:prstGeom prst="ellipse">
              <a:avLst/>
            </a:prstGeom>
            <a:solidFill>
              <a:srgbClr val="D6E0E0">
                <a:alpha val="50000"/>
              </a:srgbClr>
            </a:solidFill>
            <a:ln w="4680">
              <a:solidFill>
                <a:srgbClr val="D6E0E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3018" name="Rectangle 10"/>
            <p:cNvSpPr>
              <a:spLocks noChangeArrowheads="1"/>
            </p:cNvSpPr>
            <p:nvPr/>
          </p:nvSpPr>
          <p:spPr bwMode="auto">
            <a:xfrm>
              <a:off x="3116" y="2949"/>
              <a:ext cx="268" cy="22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sz="1800" b="1">
                  <a:solidFill>
                    <a:srgbClr val="000000"/>
                  </a:solidFill>
                </a:rPr>
                <a:t>ações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 additive="repl">
                                        <p:cTn id="6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Ações 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Notificação 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Investigação epidemiológica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Elucidação diagnóstica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Adoção de medidas de controle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Gerenciamento das ações e medidas de controle em âmbito municipal, regional, estadual e nacional</a:t>
            </a: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419475" y="2205038"/>
            <a:ext cx="719138" cy="144462"/>
          </a:xfrm>
          <a:prstGeom prst="rightArrow">
            <a:avLst>
              <a:gd name="adj1" fmla="val 50000"/>
              <a:gd name="adj2" fmla="val 124451"/>
            </a:avLst>
          </a:prstGeom>
          <a:solidFill>
            <a:srgbClr val="97CD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Etapas do sistema de VE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587375" indent="-587375">
              <a:buSzPct val="70000"/>
              <a:buFont typeface="Times New Roman" pitchFamily="16" charset="0"/>
              <a:buAutoNum type="arabicPeriod"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r>
              <a:rPr lang="pt-BR"/>
              <a:t>Definição dos objetivos do sistema</a:t>
            </a:r>
          </a:p>
          <a:p>
            <a:pPr marL="587375" indent="-587375">
              <a:buSzPct val="70000"/>
              <a:buFont typeface="Times New Roman" pitchFamily="16" charset="0"/>
              <a:buAutoNum type="arabicPeriod"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r>
              <a:rPr lang="pt-BR"/>
              <a:t>Definição de casos</a:t>
            </a:r>
          </a:p>
          <a:p>
            <a:pPr marL="587375" indent="-587375">
              <a:buSzPct val="70000"/>
              <a:buFont typeface="Times New Roman" pitchFamily="16" charset="0"/>
              <a:buAutoNum type="arabicPeriod"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r>
              <a:rPr lang="pt-BR"/>
              <a:t>Identificação dos componentes do sistema</a:t>
            </a:r>
          </a:p>
          <a:p>
            <a:pPr marL="587375" indent="-587375">
              <a:buSzPct val="70000"/>
              <a:buFont typeface="Times New Roman" pitchFamily="16" charset="0"/>
              <a:buAutoNum type="arabicPeriod"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r>
              <a:rPr lang="pt-BR"/>
              <a:t>Elaboração do fluxograma</a:t>
            </a:r>
          </a:p>
          <a:p>
            <a:pPr marL="587375" indent="-587375">
              <a:buClrTx/>
              <a:buSzTx/>
              <a:buFontTx/>
              <a:buNone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Atribuições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Ministério da saúde: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Estabelecer diretrizes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Promover a implantação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Coordenar e supervisionar os serviços</a:t>
            </a:r>
          </a:p>
          <a:p>
            <a:pPr>
              <a:buClrTx/>
              <a:buSzTx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Secretarias de saúde municipais, estaduais e federais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Executar as ações de VE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533400"/>
            <a:ext cx="8207375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Nível local (Municipal e Estadual)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Diagnóstico e tratamento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Notificação de casos e resultados de exames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Ações de controle das doenças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Orientação a comunidade 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Educação em saúde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Nível Federal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0" tIns="0" rIns="0" bIns="0"/>
          <a:lstStyle/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pt-BR"/>
              <a:t>Secretaria de Vigilância a Saúde (SVS) – Administração direta do Ministério da Saúde</a:t>
            </a:r>
          </a:p>
          <a:p>
            <a:pPr lvl="1">
              <a:lnSpc>
                <a:spcPct val="90000"/>
              </a:lnSpc>
              <a:buFont typeface="Times New Roman" pitchFamily="16" charset="0"/>
              <a:buChar char="–"/>
            </a:pPr>
            <a:r>
              <a:rPr lang="pt-BR"/>
              <a:t>CIEVS: Centro de Informações Estratégicas em Saúde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pt-BR"/>
              <a:t>Agência Nacional de Vigilância Sanitária (ANVISA)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pt-BR"/>
              <a:t>Sistema Nacional de Vigilância Ambiental em Saúde (FUNASA)</a:t>
            </a:r>
          </a:p>
          <a:p>
            <a:pPr>
              <a:lnSpc>
                <a:spcPct val="90000"/>
              </a:lnSpc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Critérios de prioridade em VE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18465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Magnitude do dano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Incidência e prevalência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Severidade do dano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Vulnerabilidade do dano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Fatores de risco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Populações específicas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Medidas de prevenção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Risco atribuível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Impacto das medidas de prevenção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Possibilidade de integração de programas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700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7164388" y="3141663"/>
            <a:ext cx="431800" cy="3603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6659563" y="3284538"/>
            <a:ext cx="431800" cy="3603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7092950" y="2420938"/>
            <a:ext cx="431800" cy="36036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6659563" y="2781300"/>
            <a:ext cx="431800" cy="360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7596188" y="2708275"/>
            <a:ext cx="431800" cy="36036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Fluxograma do sistema de VE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05000"/>
            <a:ext cx="6985000" cy="433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6491288"/>
            <a:ext cx="9685338" cy="306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pt-BR" sz="1400">
                <a:solidFill>
                  <a:srgbClr val="000000"/>
                </a:solidFill>
              </a:rPr>
              <a:t>Fonte: Waldeman, EA. http://www.saude.sc.gov.br/gestores/sala_de_leitura/saude_e_cidadania/ed_07/06_01.html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Tipos de sistema de VE</a:t>
            </a: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2420938"/>
            <a:ext cx="3771900" cy="4038600"/>
          </a:xfrm>
          <a:ln/>
        </p:spPr>
        <p:txBody>
          <a:bodyPr/>
          <a:lstStyle/>
          <a:p>
            <a:pPr marL="339725" indent="-339725">
              <a:spcBef>
                <a:spcPts val="10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4000"/>
              <a:t>Passivos</a:t>
            </a:r>
          </a:p>
          <a:p>
            <a:pPr marL="339725" indent="-339725">
              <a:spcBef>
                <a:spcPts val="10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4000"/>
              <a:t>Ativos</a:t>
            </a:r>
          </a:p>
          <a:p>
            <a:pPr marL="339725" indent="-339725">
              <a:spcBef>
                <a:spcPts val="10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4000"/>
              <a:t>Mistos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1663" y="1905000"/>
            <a:ext cx="4046537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4716463" y="5876925"/>
            <a:ext cx="381635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>
                <a:solidFill>
                  <a:srgbClr val="000000"/>
                </a:solidFill>
              </a:rPr>
              <a:t>www2.fozdoiguacu.pr.gov.br/Portal/VisualizaOb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Fontes de dados para o sistema de VE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587375" indent="-587375">
              <a:buSzPct val="70000"/>
              <a:buFont typeface="Times New Roman" pitchFamily="16" charset="0"/>
              <a:buAutoNum type="arabicPeriod"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r>
              <a:rPr lang="pt-BR"/>
              <a:t>Sistema de notificação de doenças</a:t>
            </a:r>
          </a:p>
          <a:p>
            <a:pPr marL="587375" indent="-587375">
              <a:buSzPct val="70000"/>
              <a:buFont typeface="Times New Roman" pitchFamily="16" charset="0"/>
              <a:buAutoNum type="arabicPeriod"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r>
              <a:rPr lang="pt-BR"/>
              <a:t>Sistemas articulados de laboratórios</a:t>
            </a:r>
          </a:p>
          <a:p>
            <a:pPr marL="587375" indent="-587375">
              <a:buSzPct val="70000"/>
              <a:buFont typeface="Times New Roman" pitchFamily="16" charset="0"/>
              <a:buAutoNum type="arabicPeriod"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r>
              <a:rPr lang="pt-BR"/>
              <a:t>Dados hospitalares</a:t>
            </a:r>
          </a:p>
          <a:p>
            <a:pPr marL="587375" indent="-587375">
              <a:buSzPct val="70000"/>
              <a:buFont typeface="Times New Roman" pitchFamily="16" charset="0"/>
              <a:buAutoNum type="arabicPeriod"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r>
              <a:rPr lang="pt-BR"/>
              <a:t>Eventos sentinelas</a:t>
            </a:r>
          </a:p>
          <a:p>
            <a:pPr marL="587375" indent="-587375">
              <a:buSzPct val="70000"/>
              <a:buFont typeface="Times New Roman" pitchFamily="16" charset="0"/>
              <a:buAutoNum type="arabicPeriod"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r>
              <a:rPr lang="pt-BR"/>
              <a:t>Médicos sentinelas</a:t>
            </a:r>
          </a:p>
          <a:p>
            <a:pPr marL="587375" indent="-587375">
              <a:buSzPct val="70000"/>
              <a:buFont typeface="Times New Roman" pitchFamily="16" charset="0"/>
              <a:buAutoNum type="arabicPeriod"/>
              <a:tabLst>
                <a:tab pos="587375" algn="l"/>
                <a:tab pos="692150" algn="l"/>
                <a:tab pos="1141413" algn="l"/>
                <a:tab pos="1590675" algn="l"/>
                <a:tab pos="2039938" algn="l"/>
                <a:tab pos="2489200" algn="l"/>
                <a:tab pos="2938463" algn="l"/>
                <a:tab pos="3387725" algn="l"/>
                <a:tab pos="3836988" algn="l"/>
                <a:tab pos="4286250" algn="l"/>
                <a:tab pos="4735513" algn="l"/>
                <a:tab pos="5184775" algn="l"/>
                <a:tab pos="5634038" algn="l"/>
                <a:tab pos="6083300" algn="l"/>
                <a:tab pos="6532563" algn="l"/>
                <a:tab pos="6981825" algn="l"/>
                <a:tab pos="7431088" algn="l"/>
                <a:tab pos="7880350" algn="l"/>
                <a:tab pos="8329613" algn="l"/>
                <a:tab pos="8778875" algn="l"/>
                <a:tab pos="9228138" algn="l"/>
              </a:tabLst>
            </a:pPr>
            <a:r>
              <a:rPr lang="pt-BR"/>
              <a:t>Informações de unidades básicas de saúde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Sistema de VE: notificação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O que 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Como (critérios)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Caso suspeito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Caso confirmado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Quando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Notificação imediata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Início dos sintomas: referência para enquadramento na semana epidemiológica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Quem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Onde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Eventos de notificação</a:t>
            </a: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Compulsória (LNC)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Internacional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Nacional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Estadual</a:t>
            </a:r>
          </a:p>
          <a:p>
            <a:pPr marL="339725" indent="-339725">
              <a:spcBef>
                <a:spcPts val="55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/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Voluntária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 que notificar? 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900113" y="2205038"/>
            <a:ext cx="2879725" cy="4048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solidFill>
                  <a:schemeClr val="tx1"/>
                </a:solidFill>
              </a:rPr>
              <a:t>Doença?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4643438" y="2852738"/>
            <a:ext cx="2879725" cy="4048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solidFill>
                  <a:schemeClr val="tx1"/>
                </a:solidFill>
              </a:rPr>
              <a:t>Agravo?</a:t>
            </a:r>
          </a:p>
        </p:txBody>
      </p:sp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700338" y="4005263"/>
            <a:ext cx="2879725" cy="40481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b="1">
                <a:solidFill>
                  <a:schemeClr val="tx1"/>
                </a:solidFill>
              </a:rPr>
              <a:t>Evento?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Definições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solidFill>
                  <a:srgbClr val="FF0000"/>
                </a:solidFill>
              </a:rPr>
              <a:t>Doença:</a:t>
            </a:r>
            <a:r>
              <a:rPr lang="pt-BR"/>
              <a:t> significa uma enfermidade ou estado clínico, independentemente de origem ou fonte, que represente ou possa representar um dano significativo para seres humanos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3348038" y="5373688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 b="1">
                <a:solidFill>
                  <a:schemeClr val="tx1"/>
                </a:solidFill>
              </a:rPr>
              <a:t>Portaria 104, d e 25 de janeiro de 2011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Definições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solidFill>
                  <a:srgbClr val="FF0000"/>
                </a:solidFill>
              </a:rPr>
              <a:t>Agravo:</a:t>
            </a:r>
            <a:r>
              <a:rPr lang="pt-BR"/>
              <a:t> significa qualquer dano à integridade física, mental e social dos indivíduos provocado por circunstâncias nocivas, como acidentes, intoxicações, abuso de drogas, e lesões auto ou heteroinflingidas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3348038" y="5373688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 b="1">
                <a:solidFill>
                  <a:schemeClr val="tx1"/>
                </a:solidFill>
              </a:rPr>
              <a:t>Portaria 104, d e 25 de janeiro de 2011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Definições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>
                <a:solidFill>
                  <a:srgbClr val="FF0000"/>
                </a:solidFill>
              </a:rPr>
              <a:t>Evento: </a:t>
            </a:r>
            <a:r>
              <a:rPr lang="pt-BR">
                <a:solidFill>
                  <a:schemeClr val="tx1"/>
                </a:solidFill>
              </a:rPr>
              <a:t>significa manifestação de doença ou uma ocorrência que apresente potenical para causar doença</a:t>
            </a:r>
            <a:endParaRPr lang="pt-BR" b="1">
              <a:solidFill>
                <a:srgbClr val="FF0000"/>
              </a:solidFill>
            </a:endParaRPr>
          </a:p>
        </p:txBody>
      </p:sp>
      <p:sp>
        <p:nvSpPr>
          <p:cNvPr id="175108" name="Text Box 4"/>
          <p:cNvSpPr txBox="1">
            <a:spLocks noChangeArrowheads="1"/>
          </p:cNvSpPr>
          <p:nvPr/>
        </p:nvSpPr>
        <p:spPr bwMode="auto">
          <a:xfrm>
            <a:off x="3348038" y="5373688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pt-BR" sz="1800" b="1">
                <a:solidFill>
                  <a:schemeClr val="tx1"/>
                </a:solidFill>
              </a:rPr>
              <a:t>Portaria 104, d e 25 de janeiro de 2011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3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8195" name="Rectangle 3"/>
            <p:cNvSpPr>
              <a:spLocks noChangeArrowheads="1"/>
            </p:cNvSpPr>
            <p:nvPr/>
          </p:nvSpPr>
          <p:spPr bwMode="auto">
            <a:xfrm>
              <a:off x="0" y="4156"/>
              <a:ext cx="5760" cy="164"/>
            </a:xfrm>
            <a:prstGeom prst="rect">
              <a:avLst/>
            </a:prstGeom>
            <a:solidFill>
              <a:srgbClr val="97CD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8196" name="AutoShape 4"/>
          <p:cNvSpPr>
            <a:spLocks/>
          </p:cNvSpPr>
          <p:nvPr/>
        </p:nvSpPr>
        <p:spPr bwMode="auto">
          <a:xfrm>
            <a:off x="4356100" y="625475"/>
            <a:ext cx="3455988" cy="427038"/>
          </a:xfrm>
          <a:prstGeom prst="borderCallout1">
            <a:avLst>
              <a:gd name="adj1" fmla="val -17843"/>
              <a:gd name="adj2" fmla="val 96694"/>
              <a:gd name="adj3" fmla="val -17843"/>
              <a:gd name="adj4" fmla="val -18741"/>
            </a:avLst>
          </a:prstGeom>
          <a:solidFill>
            <a:srgbClr val="97CDCC"/>
          </a:solidFill>
          <a:ln w="38160">
            <a:solidFill>
              <a:srgbClr val="D61A2C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000000"/>
                </a:solidFill>
              </a:rPr>
              <a:t>http://portal.saude.gov.br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755650" y="2781300"/>
            <a:ext cx="2160588" cy="431800"/>
          </a:xfrm>
          <a:prstGeom prst="ellipse">
            <a:avLst/>
          </a:prstGeom>
          <a:noFill/>
          <a:ln w="28440">
            <a:solidFill>
              <a:srgbClr val="D61A2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79388" y="2852738"/>
            <a:ext cx="504825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rgbClr val="EE7681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O que notificar</a:t>
            </a: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900"/>
              <a:t>Guia de vigilância epidemiológica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900"/>
              <a:t>Critérios específicos para cada doença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Classificação de casos:</a:t>
            </a:r>
          </a:p>
          <a:p>
            <a:pPr marL="739775" lvl="1" indent="-282575">
              <a:lnSpc>
                <a:spcPct val="80000"/>
              </a:lnSpc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Suspeito</a:t>
            </a:r>
          </a:p>
          <a:p>
            <a:pPr marL="739775" lvl="1" indent="-282575">
              <a:lnSpc>
                <a:spcPct val="80000"/>
              </a:lnSpc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Confirmado</a:t>
            </a:r>
          </a:p>
          <a:p>
            <a:pPr marL="739775" lvl="1" indent="-282575">
              <a:lnSpc>
                <a:spcPct val="80000"/>
              </a:lnSpc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Provável</a:t>
            </a:r>
          </a:p>
          <a:p>
            <a:pPr marL="339725" indent="-33972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LNC (Lista de Notificação Compulsória)</a:t>
            </a:r>
          </a:p>
          <a:p>
            <a:pPr marL="739775" lvl="1" indent="-282575">
              <a:lnSpc>
                <a:spcPct val="8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Agravo inusitado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Casos ou óbitos de doença de origem desconhecida</a:t>
            </a:r>
          </a:p>
          <a:p>
            <a:pPr lvl="2">
              <a:lnSpc>
                <a:spcPct val="80000"/>
              </a:lnSpc>
              <a:spcBef>
                <a:spcPts val="500"/>
              </a:spcBef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Alteração do padrão epidemiológico de doença conhecida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Quando notificar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Na suspeita ou confirmado, de acordo com o caso</a:t>
            </a:r>
          </a:p>
          <a:p>
            <a:pPr marL="739775" lvl="1" indent="-28257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Na dúvida: notificar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/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Notificação imediata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Definido na lista de LNCI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Não substitui a necessidade de registro posterior</a:t>
            </a:r>
          </a:p>
          <a:p>
            <a:pPr marL="739775" lvl="1" indent="-282575"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notificar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75"/>
              </a:spcBef>
              <a:buSzPct val="70000"/>
              <a:buFont typeface="Wingdings" charset="2"/>
              <a:buChar char=""/>
            </a:pPr>
            <a:r>
              <a:rPr lang="pt-BR" sz="3200"/>
              <a:t>SINAN: Sistema de Informação de Agravos de Notificação</a:t>
            </a:r>
          </a:p>
          <a:p>
            <a:pPr lvl="1">
              <a:spcBef>
                <a:spcPts val="675"/>
              </a:spcBef>
              <a:buSzPct val="70000"/>
              <a:buFont typeface="Wingdings" charset="2"/>
              <a:buChar char=""/>
            </a:pPr>
            <a:r>
              <a:rPr lang="pt-BR" sz="2700"/>
              <a:t>Ficha Individual de Notificação (FIN)</a:t>
            </a:r>
          </a:p>
          <a:p>
            <a:pPr lvl="1">
              <a:spcBef>
                <a:spcPts val="675"/>
              </a:spcBef>
              <a:buSzPct val="70000"/>
              <a:buFont typeface="Wingdings" charset="2"/>
              <a:buChar char=""/>
            </a:pPr>
            <a:r>
              <a:rPr lang="pt-BR" sz="2700"/>
              <a:t>Ficha Individual de Investigação (FII)</a:t>
            </a:r>
          </a:p>
          <a:p>
            <a:pPr lvl="1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</a:pPr>
            <a:endParaRPr lang="pt-BR" sz="2800"/>
          </a:p>
          <a:p>
            <a:endParaRPr 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LNC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3771900" cy="4332288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Acidentes por animal peçonhento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Atendimento anti-rábico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Botulismo*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Carbúnculo ou antraz*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Cólera*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Coqueluche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Dengue*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Difteria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Doença de Creutzfeldt-Jacob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Doença de Chagas Aguda*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Doença meningócica e outras meningites	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6300" y="1905000"/>
            <a:ext cx="3771900" cy="4332288"/>
          </a:xfrm>
          <a:ln w="28575">
            <a:solidFill>
              <a:schemeClr val="accent1"/>
            </a:solidFill>
          </a:ln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Esquistossomose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Eventos adversos pós-vacinação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Febre  Amarela*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Febre do Nilo Ocidental*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/>
              <a:t>Febre Maculosa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787900" y="3860800"/>
            <a:ext cx="3529013" cy="20462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>
                <a:solidFill>
                  <a:schemeClr val="tx1"/>
                </a:solidFill>
              </a:rPr>
              <a:t>*Dengue com complicações</a:t>
            </a:r>
          </a:p>
          <a:p>
            <a:pPr>
              <a:spcBef>
                <a:spcPct val="50000"/>
              </a:spcBef>
            </a:pPr>
            <a:r>
              <a:rPr lang="pt-BR" sz="1800">
                <a:solidFill>
                  <a:schemeClr val="tx1"/>
                </a:solidFill>
              </a:rPr>
              <a:t>Síndrome do choque da dengue</a:t>
            </a:r>
          </a:p>
          <a:p>
            <a:pPr>
              <a:spcBef>
                <a:spcPct val="50000"/>
              </a:spcBef>
            </a:pPr>
            <a:r>
              <a:rPr lang="pt-BR" sz="1800">
                <a:solidFill>
                  <a:schemeClr val="tx1"/>
                </a:solidFill>
              </a:rPr>
              <a:t>Febre Hemorrágica da dengue</a:t>
            </a:r>
          </a:p>
          <a:p>
            <a:pPr>
              <a:spcBef>
                <a:spcPct val="50000"/>
              </a:spcBef>
            </a:pPr>
            <a:r>
              <a:rPr lang="pt-BR" sz="1800">
                <a:solidFill>
                  <a:schemeClr val="tx1"/>
                </a:solidFill>
              </a:rPr>
              <a:t>Óbito</a:t>
            </a:r>
          </a:p>
          <a:p>
            <a:pPr>
              <a:spcBef>
                <a:spcPct val="50000"/>
              </a:spcBef>
            </a:pPr>
            <a:r>
              <a:rPr lang="pt-BR" sz="1800">
                <a:solidFill>
                  <a:schemeClr val="tx1"/>
                </a:solidFill>
              </a:rPr>
              <a:t>Sorotipo DENV 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LNC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773238"/>
            <a:ext cx="4032250" cy="4403725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Hanseníase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Hantavirose*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Hepatites virais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Infecção pelo HIV em gestantes e crianças expostas ao risco de transmissão vertical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Influenza humana por novo subtipo*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Intoxicações exógenas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Leishmaniose tegumentar americana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Leishmaniose visceral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Leptospirose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Malária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Paralisia flácida aguda*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1800" b="1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6463" y="1773238"/>
            <a:ext cx="3771900" cy="4392612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Peste*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Poliomielite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Raiva humana*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Rubéola*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Sarampo*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Sífilis adquirida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Sífilis congênita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Sífilis em gestante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Aids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Síndrome de Rubéola congênita*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Síndrome de corrimento uretral masculino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1800" b="1"/>
              <a:t>Síndrome respiratória aguda grave associada ao Coronavírus*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LNC</a:t>
            </a:r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body" sz="half" idx="1"/>
          </p:nvPr>
        </p:nvSpPr>
        <p:spPr>
          <a:ln w="38100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</a:pPr>
            <a:r>
              <a:rPr lang="pt-BR" sz="2500">
                <a:latin typeface="Times New Roman" pitchFamily="16" charset="0"/>
              </a:rPr>
              <a:t>Tétano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</a:pPr>
            <a:r>
              <a:rPr lang="pt-BR" sz="2500">
                <a:latin typeface="Times New Roman" pitchFamily="16" charset="0"/>
              </a:rPr>
              <a:t>Tuberculose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</a:pPr>
            <a:r>
              <a:rPr lang="pt-BR" sz="2500">
                <a:latin typeface="Times New Roman" pitchFamily="16" charset="0"/>
              </a:rPr>
              <a:t>Tularemia*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</a:pPr>
            <a:r>
              <a:rPr lang="pt-BR" sz="2500">
                <a:latin typeface="Times New Roman" pitchFamily="16" charset="0"/>
              </a:rPr>
              <a:t>Varíola*</a:t>
            </a:r>
          </a:p>
          <a:p>
            <a:pPr>
              <a:lnSpc>
                <a:spcPct val="90000"/>
              </a:lnSpc>
              <a:spcBef>
                <a:spcPts val="500"/>
              </a:spcBef>
              <a:buSzPct val="70000"/>
              <a:buFont typeface="Wingdings" charset="2"/>
              <a:buChar char=""/>
            </a:pPr>
            <a:r>
              <a:rPr lang="pt-BR" sz="2500">
                <a:latin typeface="Times New Roman" pitchFamily="16" charset="0"/>
              </a:rPr>
              <a:t>Violência doméstica, sexual e/ou outras violências</a:t>
            </a:r>
            <a:endParaRPr lang="pt-BR">
              <a:latin typeface="Times New Roman" pitchFamily="16" charset="0"/>
            </a:endParaRP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body" sz="half" idx="2"/>
          </p:nvPr>
        </p:nvSpPr>
        <p:spPr>
          <a:ln w="38100">
            <a:solidFill>
              <a:schemeClr val="accent1"/>
            </a:solidFill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6" charset="0"/>
              <a:buChar char="•"/>
            </a:pPr>
            <a:r>
              <a:rPr lang="pt-BR">
                <a:latin typeface="Times New Roman" pitchFamily="16" charset="0"/>
              </a:rPr>
              <a:t>LNCI de notificação imediata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>
                <a:latin typeface="Times New Roman" pitchFamily="16" charset="0"/>
              </a:rPr>
              <a:t>I – casos suspeitos ou confirmados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pt-BR">
                <a:latin typeface="Times New Roman" pitchFamily="16" charset="0"/>
              </a:rPr>
              <a:t>II – agregados de casos ou surtos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6" charset="0"/>
              <a:buChar char="•"/>
            </a:pPr>
            <a:r>
              <a:rPr lang="pt-BR">
                <a:latin typeface="Times New Roman" pitchFamily="16" charset="0"/>
              </a:rPr>
              <a:t>LNCS de notificação por unidades sentinelas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DNC – notificação imediata</a:t>
            </a: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3771900" cy="4038600"/>
          </a:xfrm>
          <a:ln/>
        </p:spPr>
        <p:txBody>
          <a:bodyPr/>
          <a:lstStyle/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Agregação de casos ou óbitos por: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Agravos inusitados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Difteria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Doença de chagas aguda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Doença meningocócica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Influenza humana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6300" y="1905000"/>
            <a:ext cx="3771900" cy="4038600"/>
          </a:xfrm>
          <a:ln/>
        </p:spPr>
        <p:txBody>
          <a:bodyPr/>
          <a:lstStyle/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Epizootias e/ou morte de animais que podem preceder a ocorrência de doenças em humanos: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Em primatas</a:t>
            </a:r>
          </a:p>
          <a:p>
            <a:pPr marL="739775" lvl="1" indent="-282575"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Outras de importância epidemiológica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Quem é responsável pela notificação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Profissionais de saúde no exercício da profissão</a:t>
            </a:r>
          </a:p>
          <a:p>
            <a:pPr marL="339725" indent="-339725"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/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Responsáveis por organizações e estabelecimentos públicos e particulares de saúde e ensino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Onde notificar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Unidade notificante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Secretaria municipal de saúde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Secretaria regional de saúde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Secretaria estadual de saúde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Ministério da saúde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Organização Pan-Americana de Saúde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/>
              <a:t>Organização Mundial de Saúde</a:t>
            </a:r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4716463" y="2205038"/>
            <a:ext cx="719137" cy="144462"/>
          </a:xfrm>
          <a:prstGeom prst="rightArrow">
            <a:avLst>
              <a:gd name="adj1" fmla="val 50000"/>
              <a:gd name="adj2" fmla="val 124451"/>
            </a:avLst>
          </a:prstGeom>
          <a:solidFill>
            <a:srgbClr val="97CD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6732588" y="2636838"/>
            <a:ext cx="719137" cy="144462"/>
          </a:xfrm>
          <a:prstGeom prst="rightArrow">
            <a:avLst>
              <a:gd name="adj1" fmla="val 50000"/>
              <a:gd name="adj2" fmla="val 124451"/>
            </a:avLst>
          </a:prstGeom>
          <a:solidFill>
            <a:srgbClr val="97CD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6443663" y="3284538"/>
            <a:ext cx="719137" cy="144462"/>
          </a:xfrm>
          <a:prstGeom prst="rightArrow">
            <a:avLst>
              <a:gd name="adj1" fmla="val 50000"/>
              <a:gd name="adj2" fmla="val 124451"/>
            </a:avLst>
          </a:prstGeom>
          <a:solidFill>
            <a:srgbClr val="97CD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6516688" y="3860800"/>
            <a:ext cx="719137" cy="144463"/>
          </a:xfrm>
          <a:prstGeom prst="rightArrow">
            <a:avLst>
              <a:gd name="adj1" fmla="val 50000"/>
              <a:gd name="adj2" fmla="val 124450"/>
            </a:avLst>
          </a:prstGeom>
          <a:solidFill>
            <a:srgbClr val="97CD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8172450" y="5013325"/>
            <a:ext cx="719138" cy="144463"/>
          </a:xfrm>
          <a:prstGeom prst="rightArrow">
            <a:avLst>
              <a:gd name="adj1" fmla="val 50000"/>
              <a:gd name="adj2" fmla="val 124450"/>
            </a:avLst>
          </a:prstGeom>
          <a:solidFill>
            <a:srgbClr val="97CD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4932363" y="4437063"/>
            <a:ext cx="719137" cy="144462"/>
          </a:xfrm>
          <a:prstGeom prst="rightArrow">
            <a:avLst>
              <a:gd name="adj1" fmla="val 50000"/>
              <a:gd name="adj2" fmla="val 124451"/>
            </a:avLst>
          </a:prstGeom>
          <a:solidFill>
            <a:srgbClr val="97CD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Investigação epidemiológica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916113"/>
            <a:ext cx="7696200" cy="40386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Definição de caso (suspeito ou confirmado) através de critérios clínicos, laboratoriais ou epidemiológicos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Caracterização segundo pessoa, tempo e local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Identificação da fonte de contaminação e grupos susceptíveis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Configuração da dimensão do episódio (surto, endemia)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Planejamento e implementação de medidas de prevenção, controle e tratamento</a:t>
            </a:r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6948488" y="5373688"/>
            <a:ext cx="1038225" cy="1290637"/>
            <a:chOff x="4377" y="3385"/>
            <a:chExt cx="654" cy="813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7" y="3385"/>
              <a:ext cx="655" cy="8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63493" name="Text Box 5"/>
            <p:cNvSpPr txBox="1">
              <a:spLocks noChangeArrowheads="1"/>
            </p:cNvSpPr>
            <p:nvPr/>
          </p:nvSpPr>
          <p:spPr bwMode="auto">
            <a:xfrm>
              <a:off x="4377" y="3385"/>
              <a:ext cx="655" cy="81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">
                                      <p:cBhvr additive="repl">
                                        <p:cTn id="10" dur="5000" fill="hold"/>
                                        <p:tgtEl>
                                          <p:spTgt spid="6349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9219" name="Rectangle 3"/>
            <p:cNvSpPr>
              <a:spLocks noChangeArrowheads="1"/>
            </p:cNvSpPr>
            <p:nvPr/>
          </p:nvSpPr>
          <p:spPr bwMode="auto">
            <a:xfrm>
              <a:off x="0" y="4156"/>
              <a:ext cx="5760" cy="164"/>
            </a:xfrm>
            <a:prstGeom prst="rect">
              <a:avLst/>
            </a:prstGeom>
            <a:solidFill>
              <a:srgbClr val="97CD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9220" name="AutoShape 4"/>
          <p:cNvSpPr>
            <a:spLocks/>
          </p:cNvSpPr>
          <p:nvPr/>
        </p:nvSpPr>
        <p:spPr bwMode="auto">
          <a:xfrm>
            <a:off x="4356100" y="625475"/>
            <a:ext cx="3455988" cy="427038"/>
          </a:xfrm>
          <a:prstGeom prst="borderCallout1">
            <a:avLst>
              <a:gd name="adj1" fmla="val -17843"/>
              <a:gd name="adj2" fmla="val 96694"/>
              <a:gd name="adj3" fmla="val -17843"/>
              <a:gd name="adj4" fmla="val -18741"/>
            </a:avLst>
          </a:prstGeom>
          <a:solidFill>
            <a:srgbClr val="97CDCC"/>
          </a:solidFill>
          <a:ln w="38160">
            <a:solidFill>
              <a:srgbClr val="D61A2C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000000"/>
                </a:solidFill>
              </a:rPr>
              <a:t>www.anvisa.gov.br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Informações importantes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397375"/>
          </a:xfrm>
          <a:ln/>
        </p:spPr>
        <p:txBody>
          <a:bodyPr/>
          <a:lstStyle/>
          <a:p>
            <a:pPr marL="339725" indent="-339725">
              <a:spcBef>
                <a:spcPts val="675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700"/>
              <a:t>Quais são as pessoas que adoecem?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700"/>
              <a:t>Trabalho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700"/>
              <a:t>Moradia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700"/>
              <a:t>Atividades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700"/>
              <a:t>Hábitos de vida relacionados à transmissão do agente causal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700"/>
              <a:t>Composição familiar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 sz="2700"/>
              <a:t>Situação vacinal</a:t>
            </a:r>
          </a:p>
          <a:p>
            <a:pPr marL="339725" indent="-339725">
              <a:spcBef>
                <a:spcPts val="675"/>
              </a:spcBef>
              <a:buClrTx/>
              <a:buSz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pt-BR" sz="27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/>
              <a:t>Quando e como adoecem?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/>
              <a:t>Localização geográfica dos doentes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pt-BR"/>
              <a:t>Prováveis fontes de contaminação</a:t>
            </a: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 lIns="91440" tIns="45720" rIns="91440" bIns="4572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Informações importantes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Caracterização do âmbito da doença</a:t>
            </a: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Conhecer a freqüência e características da doença na região</a:t>
            </a:r>
          </a:p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Definir se há surto e se requer medidas complementares:</a:t>
            </a:r>
          </a:p>
          <a:p>
            <a:pPr marL="739775" lvl="1" indent="-282575">
              <a:lnSpc>
                <a:spcPct val="9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Vacinação de bloqueio</a:t>
            </a:r>
          </a:p>
          <a:p>
            <a:pPr marL="739775" lvl="1" indent="-282575">
              <a:lnSpc>
                <a:spcPct val="9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Controle de comunicantes</a:t>
            </a:r>
          </a:p>
          <a:p>
            <a:pPr marL="739775" lvl="1" indent="-282575">
              <a:lnSpc>
                <a:spcPct val="9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Coleta de material</a:t>
            </a:r>
          </a:p>
          <a:p>
            <a:pPr marL="739775" lvl="1" indent="-282575">
              <a:lnSpc>
                <a:spcPct val="9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Atividades educativas</a:t>
            </a:r>
          </a:p>
          <a:p>
            <a:pPr marL="739775" lvl="1" indent="-282575">
              <a:lnSpc>
                <a:spcPct val="9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Busca ativa de casos</a:t>
            </a:r>
          </a:p>
          <a:p>
            <a:pPr marL="739775" lvl="1" indent="-282575">
              <a:lnSpc>
                <a:spcPct val="90000"/>
              </a:lnSpc>
              <a:spcBef>
                <a:spcPts val="55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200"/>
              <a:t>quimioprofilaxia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Limitações do desempenho dos sistemas de VE</a:t>
            </a: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513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subnotificação;</a:t>
            </a:r>
            <a:br>
              <a:rPr lang="pt-BR" sz="2700"/>
            </a:br>
            <a:r>
              <a:rPr lang="pt-BR" sz="2700"/>
              <a:t/>
            </a:r>
            <a:br>
              <a:rPr lang="pt-BR" sz="2700"/>
            </a:br>
            <a:endParaRPr lang="pt-BR" sz="2700"/>
          </a:p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baixa representatividade;</a:t>
            </a:r>
            <a:br>
              <a:rPr lang="pt-BR" sz="2700"/>
            </a:br>
            <a:r>
              <a:rPr lang="pt-BR" sz="2700"/>
              <a:t/>
            </a:r>
            <a:br>
              <a:rPr lang="pt-BR" sz="2700"/>
            </a:br>
            <a:endParaRPr lang="pt-BR" sz="2700"/>
          </a:p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baixo grau de oportunidade;</a:t>
            </a:r>
            <a:br>
              <a:rPr lang="pt-BR" sz="2700"/>
            </a:br>
            <a:r>
              <a:rPr lang="pt-BR" sz="2700"/>
              <a:t/>
            </a:r>
            <a:br>
              <a:rPr lang="pt-BR" sz="2700"/>
            </a:br>
            <a:endParaRPr lang="pt-BR" sz="2700"/>
          </a:p>
          <a:p>
            <a:pPr marL="339725" indent="-339725">
              <a:lnSpc>
                <a:spcPct val="9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inconsistência da definição de caso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Subnotificação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05000"/>
            <a:ext cx="8424862" cy="4256088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falta de conhecimento geral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000" b="1"/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desconhecimento da LNC; </a:t>
            </a:r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000" b="1"/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baixa adesão à notificação,</a:t>
            </a:r>
          </a:p>
          <a:p>
            <a:pPr marL="739775" lvl="1" indent="-282575">
              <a:lnSpc>
                <a:spcPct val="80000"/>
              </a:lnSpc>
              <a:spcBef>
                <a:spcPts val="50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tempo consumido no preenchimento da ficha </a:t>
            </a:r>
          </a:p>
          <a:p>
            <a:pPr marL="739775" lvl="1" indent="-282575">
              <a:lnSpc>
                <a:spcPct val="80000"/>
              </a:lnSpc>
              <a:spcBef>
                <a:spcPts val="50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ausência do retorno da informação analisada com as recomendações técnicas pertinentes;</a:t>
            </a:r>
            <a:br>
              <a:rPr lang="pt-BR" sz="2000" b="1"/>
            </a:br>
            <a:r>
              <a:rPr lang="pt-BR" sz="2000" b="1"/>
              <a:t/>
            </a:r>
            <a:br>
              <a:rPr lang="pt-BR" sz="2000" b="1"/>
            </a:br>
            <a:endParaRPr lang="pt-BR" sz="2000" b="1"/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preocupação com a quebra da confidencialidade das informações;</a:t>
            </a:r>
            <a:br>
              <a:rPr lang="pt-BR" sz="2000" b="1"/>
            </a:br>
            <a:r>
              <a:rPr lang="pt-BR" sz="2000" b="1"/>
              <a:t/>
            </a:r>
            <a:br>
              <a:rPr lang="pt-BR" sz="2000" b="1"/>
            </a:br>
            <a:endParaRPr lang="pt-BR" sz="2000" b="1"/>
          </a:p>
          <a:p>
            <a:pPr marL="339725" indent="-339725">
              <a:lnSpc>
                <a:spcPct val="80000"/>
              </a:lnSpc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falta de percepção da relevância em saúde pública  das LNC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VE: problemas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762000" y="1905000"/>
            <a:ext cx="3771900" cy="4038600"/>
          </a:xfrm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6300" y="1905000"/>
            <a:ext cx="3771900" cy="4038600"/>
          </a:xfrm>
          <a:ln w="9360">
            <a:solidFill>
              <a:srgbClr val="336666"/>
            </a:solidFill>
            <a:miter lim="800000"/>
          </a:ln>
        </p:spPr>
        <p:txBody>
          <a:bodyPr/>
          <a:lstStyle/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Tendência a notificar os casos mais graves (hospitalizados)</a:t>
            </a:r>
          </a:p>
          <a:p>
            <a:pPr marL="339725" indent="-339725">
              <a:spcBef>
                <a:spcPts val="675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700"/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Tendência a notificar os casos divulgados pela mídia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16113"/>
            <a:ext cx="382111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VE - problemas</a:t>
            </a: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54475"/>
          </a:xfrm>
          <a:ln/>
        </p:spPr>
        <p:txBody>
          <a:bodyPr/>
          <a:lstStyle/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Dicotomia entre atividades assistenciais e atividades de saúde coletiva, no âmbito das unidades de saúde</a:t>
            </a:r>
          </a:p>
          <a:p>
            <a:pPr marL="339725" indent="-339725">
              <a:spcBef>
                <a:spcPts val="675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700"/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Baixa capacidade de análise e utilização de dados epidemiológicos no âmbito local, para planejamento de ações de prevenção e controle e definição de prioridades</a:t>
            </a:r>
          </a:p>
          <a:p>
            <a:pPr marL="339725" indent="-339725">
              <a:spcBef>
                <a:spcPts val="675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7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VE: dificuldades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spcBef>
                <a:spcPts val="6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 b="1"/>
              <a:t>Fluxo lento de informações</a:t>
            </a:r>
          </a:p>
          <a:p>
            <a:pPr marL="739775" lvl="1" indent="-282575">
              <a:spcBef>
                <a:spcPts val="50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Indisponibilidade de dados nos diversos níveis</a:t>
            </a:r>
          </a:p>
          <a:p>
            <a:pPr marL="339725" indent="-339725">
              <a:spcBef>
                <a:spcPts val="6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 b="1"/>
              <a:t>Ausência de sistematização das informações</a:t>
            </a:r>
          </a:p>
          <a:p>
            <a:pPr marL="339725" indent="-339725">
              <a:spcBef>
                <a:spcPts val="6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 b="1"/>
              <a:t>Má qualidade de dados</a:t>
            </a:r>
          </a:p>
          <a:p>
            <a:pPr marL="739775" lvl="1" indent="-282575">
              <a:spcBef>
                <a:spcPts val="50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Dificulta a real caracterização da ocorrência e retarda intervenções apropriadas</a:t>
            </a:r>
          </a:p>
          <a:p>
            <a:pPr marL="739775" lvl="1" indent="-282575">
              <a:spcBef>
                <a:spcPts val="50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Falta de motivação dos profissionais para produzir informação com qualidade</a:t>
            </a:r>
          </a:p>
          <a:p>
            <a:pPr marL="339725" indent="-339725">
              <a:spcBef>
                <a:spcPts val="6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 b="1"/>
              <a:t>As intervenções são desenvolvidas somente após a manifestação da doença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VE: dificuldades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lnSpc>
                <a:spcPct val="90000"/>
              </a:lnSpc>
              <a:spcBef>
                <a:spcPts val="6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 b="1"/>
              <a:t>Ações restritas às doenças de notificação compulsória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 b="1"/>
              <a:t>Ações desenvolvidas isoladamente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 b="1"/>
              <a:t>Intervenções feitas no resultado e não nos processos condicionantes e determinantes</a:t>
            </a:r>
          </a:p>
          <a:p>
            <a:pPr marL="739775" lvl="1" indent="-282575">
              <a:lnSpc>
                <a:spcPct val="90000"/>
              </a:lnSpc>
              <a:spcBef>
                <a:spcPts val="500"/>
              </a:spcBef>
              <a:buClr>
                <a:srgbClr val="97CDCC"/>
              </a:buClr>
              <a:buSzPct val="150000"/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000" b="1"/>
              <a:t>Baixo impacto das ações nos perfis epidemiológicos populacionais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 b="1"/>
              <a:t>Recursos materiais e equipamentos insuficientes para algumas ações</a:t>
            </a:r>
          </a:p>
          <a:p>
            <a:pPr marL="339725" indent="-339725">
              <a:lnSpc>
                <a:spcPct val="9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400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982913"/>
            <a:ext cx="2409825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04800" y="152400"/>
            <a:ext cx="85344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300">
                <a:solidFill>
                  <a:srgbClr val="336666"/>
                </a:solidFill>
                <a:latin typeface="Arial Black" pitchFamily="32" charset="0"/>
              </a:rPr>
              <a:t>VE: processo circular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819400" y="1916113"/>
            <a:ext cx="33528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b="1">
                <a:solidFill>
                  <a:srgbClr val="000000"/>
                </a:solidFill>
                <a:latin typeface="Times New Roman" pitchFamily="16" charset="0"/>
              </a:rPr>
              <a:t>1. </a:t>
            </a:r>
            <a:r>
              <a:rPr lang="pt-BR" sz="1800" b="1">
                <a:solidFill>
                  <a:srgbClr val="D61A2C"/>
                </a:solidFill>
                <a:latin typeface="Times New Roman" pitchFamily="16" charset="0"/>
              </a:rPr>
              <a:t>Implementação da VE</a:t>
            </a:r>
            <a:r>
              <a:rPr lang="pt-BR" sz="1800" b="1">
                <a:solidFill>
                  <a:srgbClr val="000000"/>
                </a:solidFill>
                <a:latin typeface="Times New Roman" pitchFamily="16" charset="0"/>
              </a:rPr>
              <a:t>: definição de metas, protocolos de VE, coleta de dados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019800" y="3211513"/>
            <a:ext cx="2743200" cy="119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b="1">
                <a:solidFill>
                  <a:srgbClr val="000000"/>
                </a:solidFill>
                <a:latin typeface="Times New Roman" pitchFamily="16" charset="0"/>
              </a:rPr>
              <a:t>2. </a:t>
            </a:r>
            <a:r>
              <a:rPr lang="pt-BR" sz="1800" b="1">
                <a:solidFill>
                  <a:srgbClr val="D61A2C"/>
                </a:solidFill>
                <a:latin typeface="Times New Roman" pitchFamily="16" charset="0"/>
              </a:rPr>
              <a:t>Retroalimentação e divulgação</a:t>
            </a:r>
            <a:r>
              <a:rPr lang="pt-BR" sz="1800" b="1">
                <a:solidFill>
                  <a:srgbClr val="000000"/>
                </a:solidFill>
                <a:latin typeface="Times New Roman" pitchFamily="16" charset="0"/>
              </a:rPr>
              <a:t>: análise de dados, interpretação, comparações, discussões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667000" y="5573713"/>
            <a:ext cx="3505200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b="1">
                <a:solidFill>
                  <a:srgbClr val="000000"/>
                </a:solidFill>
                <a:latin typeface="Times New Roman" pitchFamily="16" charset="0"/>
              </a:rPr>
              <a:t>3. </a:t>
            </a:r>
            <a:r>
              <a:rPr lang="pt-BR" sz="1800" b="1">
                <a:solidFill>
                  <a:srgbClr val="D61A2C"/>
                </a:solidFill>
                <a:latin typeface="Times New Roman" pitchFamily="16" charset="0"/>
              </a:rPr>
              <a:t>Prevenção</a:t>
            </a:r>
            <a:r>
              <a:rPr lang="pt-BR" sz="1800" b="1">
                <a:solidFill>
                  <a:srgbClr val="000000"/>
                </a:solidFill>
                <a:latin typeface="Times New Roman" pitchFamily="16" charset="0"/>
              </a:rPr>
              <a:t>: decisões e ações corretivas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28600" y="3363913"/>
            <a:ext cx="2895600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 b="1">
                <a:solidFill>
                  <a:srgbClr val="000000"/>
                </a:solidFill>
                <a:latin typeface="Times New Roman" pitchFamily="16" charset="0"/>
              </a:rPr>
              <a:t>4. </a:t>
            </a:r>
            <a:r>
              <a:rPr lang="pt-BR" sz="1800" b="1">
                <a:solidFill>
                  <a:srgbClr val="D61A2C"/>
                </a:solidFill>
                <a:latin typeface="Times New Roman" pitchFamily="16" charset="0"/>
              </a:rPr>
              <a:t>Avaliação</a:t>
            </a:r>
            <a:r>
              <a:rPr lang="pt-BR" sz="1800" b="1">
                <a:solidFill>
                  <a:srgbClr val="000000"/>
                </a:solidFill>
                <a:latin typeface="Times New Roman" pitchFamily="16" charset="0"/>
              </a:rPr>
              <a:t>: impacto da VE nas IH, tendências, outros estudos.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Nível Estadual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Coordenadoria de Controle de Doenças</a:t>
            </a:r>
          </a:p>
          <a:p>
            <a:pPr>
              <a:buFont typeface="Times New Roman" pitchFamily="16" charset="0"/>
              <a:buChar char="•"/>
            </a:pPr>
            <a:r>
              <a:rPr lang="pt-BR"/>
              <a:t>Centro de Vigilância Sanitária</a:t>
            </a:r>
          </a:p>
          <a:p>
            <a:pPr>
              <a:buFont typeface="Times New Roman" pitchFamily="16" charset="0"/>
              <a:buChar char="•"/>
            </a:pPr>
            <a:r>
              <a:rPr lang="pt-BR"/>
              <a:t>Centro de Vigilância Epidemiológica</a:t>
            </a:r>
          </a:p>
          <a:p>
            <a:pPr lvl="1">
              <a:buFont typeface="Times New Roman" pitchFamily="16" charset="0"/>
              <a:buChar char="–"/>
            </a:pPr>
            <a:r>
              <a:rPr lang="pt-BR"/>
              <a:t>CIEVS: Centro de Informações Estratégicas em Saúde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/>
              <a:t>Regulamento Sanitário Internacional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Regulamento sanitário internacional</a:t>
            </a: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913688" cy="40386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“um documento oficial da OMS que ampara juridicamente e recomenda aos países membros cumprirem suas normas e preceitos, com vistas a assegurar o máximo de segurança contra a disseminação não só da </a:t>
            </a:r>
            <a:r>
              <a:rPr lang="pt-BR" b="1"/>
              <a:t>febre amarela</a:t>
            </a:r>
            <a:r>
              <a:rPr lang="pt-BR"/>
              <a:t>, mas da </a:t>
            </a:r>
            <a:r>
              <a:rPr lang="pt-BR" b="1"/>
              <a:t>cólera</a:t>
            </a:r>
            <a:r>
              <a:rPr lang="pt-BR"/>
              <a:t> e </a:t>
            </a:r>
            <a:r>
              <a:rPr lang="pt-BR" b="1"/>
              <a:t>peste humana</a:t>
            </a:r>
            <a:r>
              <a:rPr lang="pt-BR"/>
              <a:t>.”</a:t>
            </a:r>
          </a:p>
          <a:p>
            <a:pPr algn="r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 </a:t>
            </a:r>
            <a:r>
              <a:rPr lang="pt-BR">
                <a:solidFill>
                  <a:srgbClr val="CCCCFF"/>
                </a:solidFill>
                <a:hlinkClick r:id="rId3"/>
              </a:rPr>
              <a:t>www.anvisa.gov.br</a:t>
            </a:r>
            <a:r>
              <a:rPr lang="pt-BR"/>
              <a:t>, portos aeroportos e fronteiras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Regulamento sanitário internacional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Objetivos: </a:t>
            </a:r>
          </a:p>
          <a:p>
            <a:pPr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“prevenir, proteger, controlar e dar uma </a:t>
            </a:r>
            <a:r>
              <a:rPr lang="pt-BR">
                <a:solidFill>
                  <a:srgbClr val="FF0000"/>
                </a:solidFill>
              </a:rPr>
              <a:t>resposta de saúde pública contra a propagação internacional de doenças</a:t>
            </a:r>
            <a:r>
              <a:rPr lang="pt-BR"/>
              <a:t>, de maneiras proporcionais e restritas aos riscos para a saúde pública, e que evitem interferências desnecessárias com o tráfego e o comércio internacionais.”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Regulamento sanitário internacional - OMS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54475"/>
          </a:xfrm>
          <a:ln/>
        </p:spPr>
        <p:txBody>
          <a:bodyPr/>
          <a:lstStyle/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Estados membros: capacidade básica para a vigilância e de resposta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Instrumento para avaliação e notificação dos eventos que possam constituir emergências de saúde pública de importância internacional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Vacinação, profilaxia e respectivos certificados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Condições sanitárias de portos, aeroportos, fronteiras, aeronaves, embarcações marítimas.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Emergências de saúde pública</a:t>
            </a:r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b="1"/>
              <a:t>Classificação</a:t>
            </a:r>
          </a:p>
          <a:p>
            <a:pPr>
              <a:lnSpc>
                <a:spcPct val="90000"/>
              </a:lnSpc>
            </a:pPr>
            <a:r>
              <a:rPr lang="pt-BR"/>
              <a:t>ESPIN: Emergência de saúde pública de importância nacional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pt-BR"/>
              <a:t>Risco de propagação para mais de uma unidade federada</a:t>
            </a:r>
          </a:p>
          <a:p>
            <a:pPr>
              <a:lnSpc>
                <a:spcPct val="90000"/>
              </a:lnSpc>
            </a:pPr>
            <a:r>
              <a:rPr lang="pt-BR"/>
              <a:t>ESPII: Emergência de saúde pública de importância internacional</a:t>
            </a:r>
          </a:p>
          <a:p>
            <a:pPr>
              <a:lnSpc>
                <a:spcPct val="90000"/>
              </a:lnSpc>
              <a:buFont typeface="Times New Roman" pitchFamily="16" charset="0"/>
              <a:buChar char="•"/>
            </a:pPr>
            <a:r>
              <a:rPr lang="pt-BR"/>
              <a:t>Risco de propagação para outros países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CIEVS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Centro de Informações Estratégicas e Respostas em Vigilância em Saúde</a:t>
            </a:r>
          </a:p>
          <a:p>
            <a:pPr>
              <a:lnSpc>
                <a:spcPct val="90000"/>
              </a:lnSpc>
            </a:pPr>
            <a:r>
              <a:rPr lang="pt-BR"/>
              <a:t> </a:t>
            </a:r>
          </a:p>
          <a:p>
            <a:pPr>
              <a:lnSpc>
                <a:spcPct val="90000"/>
              </a:lnSpc>
            </a:pPr>
            <a:r>
              <a:rPr lang="pt-BR"/>
              <a:t>= voltada para a detecção e respostas de emergências em saúde pública</a:t>
            </a:r>
          </a:p>
          <a:p>
            <a:pPr>
              <a:lnSpc>
                <a:spcPct val="90000"/>
              </a:lnSpc>
            </a:pPr>
            <a:endParaRPr lang="pt-BR"/>
          </a:p>
          <a:p>
            <a:pPr>
              <a:lnSpc>
                <a:spcPct val="90000"/>
              </a:lnSpc>
            </a:pPr>
            <a:r>
              <a:rPr lang="pt-BR"/>
              <a:t>Eventos extraordinários que se constitui risco para saúde pública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Bibliografia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310063"/>
          </a:xfrm>
          <a:ln/>
        </p:spPr>
        <p:txBody>
          <a:bodyPr/>
          <a:lstStyle/>
          <a:p>
            <a:pPr marL="339725" indent="-339725"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/>
              <a:t>Waldman EA. A vigilância como instrumento de saúde pública. In: WALDMAN EA. Rosa TEC (col). Série Saúde em Cidadania. Vigilância em Saúde Pública. São Paulo. Faculdade de Saúde Pública da Universidade de São Paulo. V. 7, 1998. p 91-113.</a:t>
            </a:r>
          </a:p>
          <a:p>
            <a:pPr marL="339725" indent="-339725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400"/>
          </a:p>
          <a:p>
            <a:pPr marL="339725" indent="-339725"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/>
              <a:t>Takahashi RF, Oliveira MAC. Atuação da equipe de enfermagem na vigilância epidemiológica. In: Brasil. Ministério da Saúde. Programa de Saúde da Família. Manual de Enfermagem. Brasília: Ministério da Saúde, 2001. p-220-4</a:t>
            </a:r>
          </a:p>
          <a:p>
            <a:pPr marL="339725" indent="-339725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400"/>
          </a:p>
          <a:p>
            <a:pPr marL="339725" indent="-339725">
              <a:spcBef>
                <a:spcPts val="500"/>
              </a:spcBef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Bibliografia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Eduardo MBP, Miranda ICS. Vigilância sanitária. In: Saúde e Cidadania. Cap 8. disponível em: </a:t>
            </a:r>
            <a:r>
              <a:rPr lang="pt-BR" sz="2700">
                <a:solidFill>
                  <a:schemeClr val="tx1"/>
                </a:solidFill>
                <a:hlinkClick r:id="rId3"/>
              </a:rPr>
              <a:t>http://www.saude.sc.gov.br/gestores/sala_de_leitura/saude_e_cidadania/ed_08/index.html</a:t>
            </a:r>
            <a:endParaRPr lang="pt-BR" sz="2700">
              <a:solidFill>
                <a:schemeClr val="tx1"/>
              </a:solidFill>
            </a:endParaRPr>
          </a:p>
          <a:p>
            <a:pPr marL="339725" indent="-339725">
              <a:spcBef>
                <a:spcPts val="500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400"/>
              <a:t>Rodrigues VM, Fracoli LA, Oliveira MAC. Possibilidades e limites do trabalho de vigilância epidemiológica no nível local em direção à vigilância em saúde. Rev Esc Enfem USP 2001; 35(4):313-9.</a:t>
            </a:r>
          </a:p>
          <a:p>
            <a:pPr marL="339725" indent="-339725"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pt-BR" sz="27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Sugestões de leitura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>
                <a:solidFill>
                  <a:schemeClr val="tx1"/>
                </a:solidFill>
              </a:rPr>
              <a:t>São Paulo.  CCD. Vigilância Epidemiológica em âmbito hospitalar. Rev. Saúde Pública 2007; 41(3):487-91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Lee, TB et al. Recommended Practices for Surveillance. </a:t>
            </a:r>
            <a:r>
              <a:rPr lang="pt-BR" sz="2700" i="1"/>
              <a:t>AJIC 1998, </a:t>
            </a:r>
            <a:r>
              <a:rPr lang="pt-BR" sz="2700"/>
              <a:t>26(3): 277-88</a:t>
            </a:r>
          </a:p>
          <a:p>
            <a:pPr marL="339725" indent="-339725"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German, RR et al. Update Guidelines for Evaluating Public Health Surveillance Systems. </a:t>
            </a:r>
            <a:r>
              <a:rPr lang="pt-BR" sz="2700" i="1"/>
              <a:t>MMWR </a:t>
            </a:r>
            <a:r>
              <a:rPr lang="pt-BR" sz="2700"/>
              <a:t>2001, 27(RR113):1-35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533400"/>
            <a:ext cx="7696200" cy="11430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/>
              <a:t>Sugestões de leitura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905000"/>
            <a:ext cx="7696200" cy="4038600"/>
          </a:xfrm>
          <a:ln/>
        </p:spPr>
        <p:txBody>
          <a:bodyPr/>
          <a:lstStyle/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Laguardia et al. Sistema de Informação de Agravos de Notificação (Sinan): desafios no desenvolvimento de um sistema de informação em saúde. </a:t>
            </a:r>
            <a:r>
              <a:rPr lang="pt-BR" sz="2700" i="1"/>
              <a:t>Epidemiol. Serv. Saúde</a:t>
            </a:r>
            <a:r>
              <a:rPr lang="pt-BR" sz="2700"/>
              <a:t>, set. 2004, vol.13, no.3, p.135-146. ISSN 1679-4974. </a:t>
            </a:r>
          </a:p>
          <a:p>
            <a:pPr marL="339725" indent="-339725">
              <a:lnSpc>
                <a:spcPct val="80000"/>
              </a:lnSpc>
              <a:spcBef>
                <a:spcPts val="675"/>
              </a:spcBef>
              <a:buSzPct val="70000"/>
              <a:buFont typeface="Wingdings" charset="2"/>
              <a:buChar char="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pt-BR" sz="2700"/>
              <a:t>Hermann EM, Laguardia J. Reflexões sobre a vigilância epidemiológica: mais além da notificação compulsória.</a:t>
            </a:r>
            <a:r>
              <a:rPr lang="pt-BR" sz="2700" i="1"/>
              <a:t> Inf. Epidemiol. Sus</a:t>
            </a:r>
            <a:r>
              <a:rPr lang="pt-BR" sz="2700"/>
              <a:t>, Sept. 2000, vol.9, no.3, p.211-219. ISSN 0104-1673.</a:t>
            </a:r>
            <a:br>
              <a:rPr lang="pt-BR" sz="2700"/>
            </a:br>
            <a:r>
              <a:rPr lang="pt-BR" sz="2700"/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5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0" y="4110"/>
              <a:ext cx="5760" cy="210"/>
            </a:xfrm>
            <a:prstGeom prst="rect">
              <a:avLst/>
            </a:prstGeom>
            <a:solidFill>
              <a:srgbClr val="97CD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268" name="AutoShape 4"/>
          <p:cNvSpPr>
            <a:spLocks/>
          </p:cNvSpPr>
          <p:nvPr/>
        </p:nvSpPr>
        <p:spPr bwMode="auto">
          <a:xfrm>
            <a:off x="4356100" y="625475"/>
            <a:ext cx="3455988" cy="427038"/>
          </a:xfrm>
          <a:prstGeom prst="borderCallout1">
            <a:avLst>
              <a:gd name="adj1" fmla="val -17843"/>
              <a:gd name="adj2" fmla="val 96694"/>
              <a:gd name="adj3" fmla="val -17843"/>
              <a:gd name="adj4" fmla="val -18741"/>
            </a:avLst>
          </a:prstGeom>
          <a:solidFill>
            <a:srgbClr val="97CDCC"/>
          </a:solidFill>
          <a:ln w="38160">
            <a:solidFill>
              <a:srgbClr val="D61A2C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000000"/>
                </a:solidFill>
              </a:rPr>
              <a:t>www.cvs.saude.sp.gov.br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0" name="AutoShape 2"/>
          <p:cNvSpPr>
            <a:spLocks/>
          </p:cNvSpPr>
          <p:nvPr/>
        </p:nvSpPr>
        <p:spPr bwMode="auto">
          <a:xfrm>
            <a:off x="3132138" y="188913"/>
            <a:ext cx="3455987" cy="427037"/>
          </a:xfrm>
          <a:prstGeom prst="borderCallout1">
            <a:avLst>
              <a:gd name="adj1" fmla="val -17843"/>
              <a:gd name="adj2" fmla="val 96694"/>
              <a:gd name="adj3" fmla="val -17843"/>
              <a:gd name="adj4" fmla="val -18741"/>
            </a:avLst>
          </a:prstGeom>
          <a:solidFill>
            <a:srgbClr val="97CDCC"/>
          </a:solidFill>
          <a:ln w="38160">
            <a:solidFill>
              <a:srgbClr val="D61A2C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800">
                <a:solidFill>
                  <a:srgbClr val="000000"/>
                </a:solidFill>
              </a:rPr>
              <a:t>www.cve.saude.sp.gov.br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2773</Words>
  <Application>Microsoft Office PowerPoint</Application>
  <PresentationFormat>Apresentação na tela (4:3)</PresentationFormat>
  <Paragraphs>460</Paragraphs>
  <Slides>79</Slides>
  <Notes>68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79</vt:i4>
      </vt:variant>
    </vt:vector>
  </HeadingPairs>
  <TitlesOfParts>
    <vt:vector size="85" baseType="lpstr">
      <vt:lpstr>Arial</vt:lpstr>
      <vt:lpstr>Times New Roman</vt:lpstr>
      <vt:lpstr>Arial Black</vt:lpstr>
      <vt:lpstr>Wingdings</vt:lpstr>
      <vt:lpstr>Design padrão</vt:lpstr>
      <vt:lpstr>Design padrão</vt:lpstr>
      <vt:lpstr>Vigilância à Saúde</vt:lpstr>
      <vt:lpstr>Vigilância à saúde</vt:lpstr>
      <vt:lpstr>Vigilância a saúde</vt:lpstr>
      <vt:lpstr>Nível Federal</vt:lpstr>
      <vt:lpstr>Slide 5</vt:lpstr>
      <vt:lpstr>Slide 6</vt:lpstr>
      <vt:lpstr>Nível Estadual</vt:lpstr>
      <vt:lpstr>Slide 8</vt:lpstr>
      <vt:lpstr>Slide 9</vt:lpstr>
      <vt:lpstr>Nível municipal</vt:lpstr>
      <vt:lpstr>Slide 11</vt:lpstr>
      <vt:lpstr>Vigilância a saúde</vt:lpstr>
      <vt:lpstr>Vigilância a saúde</vt:lpstr>
      <vt:lpstr>Vigilância sanitária</vt:lpstr>
      <vt:lpstr>Vigilância Sanitária</vt:lpstr>
      <vt:lpstr>Vigilância Sanitária: funções</vt:lpstr>
      <vt:lpstr>Vigilância sanitária</vt:lpstr>
      <vt:lpstr>Vigilância sanitária: níveis de competência</vt:lpstr>
      <vt:lpstr>Vigilância sanitária: campo de abrangência</vt:lpstr>
      <vt:lpstr>Vigilância epidemiológica</vt:lpstr>
      <vt:lpstr>Epidemiologia</vt:lpstr>
      <vt:lpstr>Epidemiologia - Evolução histórica</vt:lpstr>
      <vt:lpstr>Epidemiologia - Evolução histórica</vt:lpstr>
      <vt:lpstr>Slide 24</vt:lpstr>
      <vt:lpstr>Epidemiologia: premissas básicas</vt:lpstr>
      <vt:lpstr>Vigilância epidemiológica</vt:lpstr>
      <vt:lpstr>Slide 27</vt:lpstr>
      <vt:lpstr>Vigilância epidemiológica</vt:lpstr>
      <vt:lpstr>VE – histórico</vt:lpstr>
      <vt:lpstr>VE - histórico</vt:lpstr>
      <vt:lpstr>VE - histórico</vt:lpstr>
      <vt:lpstr>Vigilância em saúde</vt:lpstr>
      <vt:lpstr>Propósitos do sistema de vigilância (SVE)</vt:lpstr>
      <vt:lpstr>Prática da Vigilância Epidemiológica</vt:lpstr>
      <vt:lpstr>VE</vt:lpstr>
      <vt:lpstr>Ações </vt:lpstr>
      <vt:lpstr>Etapas do sistema de VE</vt:lpstr>
      <vt:lpstr>Atribuições</vt:lpstr>
      <vt:lpstr>Nível local (Municipal e Estadual)</vt:lpstr>
      <vt:lpstr>Critérios de prioridade em VE</vt:lpstr>
      <vt:lpstr>Fluxograma do sistema de VE</vt:lpstr>
      <vt:lpstr>Tipos de sistema de VE</vt:lpstr>
      <vt:lpstr>Fontes de dados para o sistema de VE</vt:lpstr>
      <vt:lpstr>Sistema de VE: notificação</vt:lpstr>
      <vt:lpstr>Eventos de notificação</vt:lpstr>
      <vt:lpstr>O  que notificar? </vt:lpstr>
      <vt:lpstr>Definições</vt:lpstr>
      <vt:lpstr>Definições</vt:lpstr>
      <vt:lpstr>Definições</vt:lpstr>
      <vt:lpstr>O que notificar</vt:lpstr>
      <vt:lpstr>Quando notificar</vt:lpstr>
      <vt:lpstr>Como notificar</vt:lpstr>
      <vt:lpstr>LNC</vt:lpstr>
      <vt:lpstr>LNC</vt:lpstr>
      <vt:lpstr>LNC</vt:lpstr>
      <vt:lpstr>DNC – notificação imediata</vt:lpstr>
      <vt:lpstr>Quem é responsável pela notificação</vt:lpstr>
      <vt:lpstr>Onde notificar</vt:lpstr>
      <vt:lpstr>Investigação epidemiológica</vt:lpstr>
      <vt:lpstr>Informações importantes</vt:lpstr>
      <vt:lpstr>Informações importantes</vt:lpstr>
      <vt:lpstr>Caracterização do âmbito da doença</vt:lpstr>
      <vt:lpstr>Limitações do desempenho dos sistemas de VE</vt:lpstr>
      <vt:lpstr>Subnotificação</vt:lpstr>
      <vt:lpstr>VE: problemas</vt:lpstr>
      <vt:lpstr>VE - problemas</vt:lpstr>
      <vt:lpstr>VE: dificuldades</vt:lpstr>
      <vt:lpstr>VE: dificuldades</vt:lpstr>
      <vt:lpstr>Slide 69</vt:lpstr>
      <vt:lpstr>Regulamento Sanitário Internacional</vt:lpstr>
      <vt:lpstr>Regulamento sanitário internacional</vt:lpstr>
      <vt:lpstr>Regulamento sanitário internacional</vt:lpstr>
      <vt:lpstr>Regulamento sanitário internacional - OMS</vt:lpstr>
      <vt:lpstr>Emergências de saúde pública</vt:lpstr>
      <vt:lpstr>CIEVS</vt:lpstr>
      <vt:lpstr>Bibliografia</vt:lpstr>
      <vt:lpstr>Bibliografia</vt:lpstr>
      <vt:lpstr>Sugestões de leitura</vt:lpstr>
      <vt:lpstr>Sugestões de leitura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Vigilância Epidemiológica</dc:title>
  <dc:creator>1237653</dc:creator>
  <cp:lastModifiedBy>Camila</cp:lastModifiedBy>
  <cp:revision>111</cp:revision>
  <cp:lastPrinted>1601-01-01T00:00:00Z</cp:lastPrinted>
  <dcterms:created xsi:type="dcterms:W3CDTF">2009-02-06T13:09:58Z</dcterms:created>
  <dcterms:modified xsi:type="dcterms:W3CDTF">2012-03-05T21:30:38Z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