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72" r:id="rId3"/>
    <p:sldId id="277" r:id="rId4"/>
    <p:sldId id="309" r:id="rId5"/>
    <p:sldId id="332" r:id="rId6"/>
    <p:sldId id="317" r:id="rId7"/>
    <p:sldId id="315" r:id="rId8"/>
    <p:sldId id="334" r:id="rId9"/>
    <p:sldId id="319" r:id="rId10"/>
    <p:sldId id="363" r:id="rId11"/>
    <p:sldId id="279" r:id="rId12"/>
    <p:sldId id="278" r:id="rId13"/>
    <p:sldId id="320" r:id="rId14"/>
    <p:sldId id="365" r:id="rId15"/>
    <p:sldId id="367" r:id="rId16"/>
    <p:sldId id="284" r:id="rId17"/>
    <p:sldId id="373" r:id="rId18"/>
    <p:sldId id="266" r:id="rId19"/>
    <p:sldId id="304" r:id="rId20"/>
    <p:sldId id="327" r:id="rId21"/>
    <p:sldId id="329" r:id="rId22"/>
    <p:sldId id="274" r:id="rId23"/>
    <p:sldId id="275" r:id="rId24"/>
    <p:sldId id="338" r:id="rId25"/>
    <p:sldId id="339" r:id="rId26"/>
    <p:sldId id="340" r:id="rId27"/>
    <p:sldId id="341" r:id="rId28"/>
    <p:sldId id="356" r:id="rId29"/>
    <p:sldId id="361" r:id="rId30"/>
    <p:sldId id="360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276" r:id="rId41"/>
    <p:sldId id="261" r:id="rId42"/>
    <p:sldId id="362" r:id="rId43"/>
  </p:sldIdLst>
  <p:sldSz cx="9144000" cy="6858000" type="screen4x3"/>
  <p:notesSz cx="7045325" cy="9345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90975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D6B19-F285-4D2D-8BC5-2FC552B5D37F}" type="datetimeFigureOut">
              <a:rPr lang="pt-BR" smtClean="0"/>
              <a:pPr/>
              <a:t>17/03/2017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90975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E7349-6BA3-4E6F-8F3D-BFF7E75D27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848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6331E915-9E4D-4D50-A4F8-BCA3301F948A}" type="datetimeFigureOut">
              <a:rPr lang="pt-BR" smtClean="0"/>
              <a:pPr/>
              <a:t>17/03/2017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701675"/>
            <a:ext cx="4670425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4533" y="4439166"/>
            <a:ext cx="5636260" cy="4205526"/>
          </a:xfrm>
          <a:prstGeom prst="rect">
            <a:avLst/>
          </a:prstGeom>
        </p:spPr>
        <p:txBody>
          <a:bodyPr vert="horz" lIns="93662" tIns="46831" rIns="93662" bIns="46831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ACA1320F-C1DB-4A2C-8437-069068D7EF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54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1320F-C1DB-4A2C-8437-069068D7EF7A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2536-3E45-4BFC-8F7A-D0621C1043EA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DD2C-DF89-43A1-BC33-7B3098D27C6F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10E6-8D1F-4CCD-AD40-2D4392C38133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CDB8-DCFA-4CC1-9793-73DC56EC0F54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7135-FA1D-4E51-A29F-0A40D9E04F9E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85E1272-2329-4F8B-9323-8898F4438CE8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AD8-AC0E-4633-9BFD-662F8DEAE8F3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8543-9694-461A-B628-3D7B0F1E2047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FB5D-63BA-406E-A1A4-0F6B33A7961C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22D8-054B-4CFF-8874-C632C4C7EC58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317C598-7FDA-4E03-94A0-E39B467DC149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8B57E0D-6BE0-413B-AFC1-733E42767E70}" type="datetime1">
              <a:rPr lang="pt-BR" smtClean="0"/>
              <a:pPr/>
              <a:t>17/03/2017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0C7D58-38D6-402F-AAB2-014C2325ED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5556" y="4941168"/>
            <a:ext cx="8208912" cy="1253812"/>
          </a:xfrm>
        </p:spPr>
        <p:txBody>
          <a:bodyPr>
            <a:noAutofit/>
          </a:bodyPr>
          <a:lstStyle/>
          <a:p>
            <a:r>
              <a:rPr lang="pt-BR" sz="1800" b="1" dirty="0">
                <a:solidFill>
                  <a:schemeClr val="tx1"/>
                </a:solidFill>
              </a:rPr>
              <a:t>CBD0263 </a:t>
            </a:r>
            <a:r>
              <a:rPr lang="pt-BR" sz="1800" b="1" dirty="0" err="1">
                <a:solidFill>
                  <a:schemeClr val="tx1"/>
                </a:solidFill>
              </a:rPr>
              <a:t>Linguística</a:t>
            </a:r>
            <a:r>
              <a:rPr lang="pt-BR" sz="1800" b="1" dirty="0">
                <a:solidFill>
                  <a:schemeClr val="tx1"/>
                </a:solidFill>
              </a:rPr>
              <a:t> documentária</a:t>
            </a:r>
          </a:p>
          <a:p>
            <a:r>
              <a:rPr lang="pt-BR" b="1" dirty="0" err="1">
                <a:solidFill>
                  <a:schemeClr val="tx1"/>
                </a:solidFill>
              </a:rPr>
              <a:t>Profa</a:t>
            </a:r>
            <a:r>
              <a:rPr lang="pt-BR" b="1" dirty="0">
                <a:solidFill>
                  <a:schemeClr val="tx1"/>
                </a:solidFill>
              </a:rPr>
              <a:t> Cibele Araújo Camargo Marques dos Santos</a:t>
            </a:r>
          </a:p>
          <a:p>
            <a:r>
              <a:rPr lang="pt-BR" dirty="0" err="1">
                <a:solidFill>
                  <a:schemeClr val="tx1"/>
                </a:solidFill>
              </a:rPr>
              <a:t>Profa</a:t>
            </a:r>
            <a:r>
              <a:rPr lang="pt-BR" dirty="0">
                <a:solidFill>
                  <a:schemeClr val="tx1"/>
                </a:solidFill>
              </a:rPr>
              <a:t> Vânia </a:t>
            </a:r>
            <a:r>
              <a:rPr lang="pt-BR" dirty="0" err="1">
                <a:solidFill>
                  <a:schemeClr val="tx1"/>
                </a:solidFill>
              </a:rPr>
              <a:t>mara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alves</a:t>
            </a:r>
            <a:r>
              <a:rPr lang="pt-BR" dirty="0">
                <a:solidFill>
                  <a:schemeClr val="tx1"/>
                </a:solidFill>
              </a:rPr>
              <a:t> Lima</a:t>
            </a:r>
          </a:p>
          <a:p>
            <a:r>
              <a:rPr lang="pt-BR" b="1" dirty="0">
                <a:solidFill>
                  <a:schemeClr val="tx1"/>
                </a:solidFill>
              </a:rPr>
              <a:t>2017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272808" cy="117428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Linguagem, Língua e </a:t>
            </a:r>
            <a:r>
              <a:rPr lang="pt-BR" b="1" dirty="0" err="1"/>
              <a:t>Linguística</a:t>
            </a:r>
            <a:r>
              <a:rPr lang="pt-BR" b="1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7890080" cy="85010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/>
              <a:t>Estrutura</a:t>
            </a:r>
            <a:r>
              <a:rPr lang="en-US" sz="3600" b="1" dirty="0"/>
              <a:t> </a:t>
            </a:r>
            <a:r>
              <a:rPr lang="en-US" sz="3600" b="1" dirty="0" err="1"/>
              <a:t>linguística</a:t>
            </a:r>
            <a:endParaRPr lang="pt-BR" sz="36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84784"/>
            <a:ext cx="8424936" cy="4824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PT" sz="2800" dirty="0">
                <a:cs typeface="Times New Roman" pitchFamily="18" charset="0"/>
              </a:rPr>
              <a:t>Língua: organização e classificação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800" dirty="0">
                <a:cs typeface="Times New Roman" pitchFamily="18" charset="0"/>
              </a:rPr>
              <a:t>	</a:t>
            </a:r>
            <a:r>
              <a:rPr lang="pt-PT" sz="2800" b="1" dirty="0">
                <a:cs typeface="Times New Roman" pitchFamily="18" charset="0"/>
              </a:rPr>
              <a:t>- plano do conteúdo</a:t>
            </a:r>
            <a:r>
              <a:rPr lang="pt-PT" sz="2800" dirty="0">
                <a:cs typeface="Times New Roman" pitchFamily="18" charset="0"/>
              </a:rPr>
              <a:t>: percepção de </a:t>
            </a:r>
            <a:r>
              <a:rPr lang="pt-PT" sz="2800" dirty="0">
                <a:cs typeface="Arial" charset="0"/>
              </a:rPr>
              <a:t>descontinuidades, organização do conteúdo, significação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800" dirty="0">
                <a:cs typeface="Times New Roman" pitchFamily="18" charset="0"/>
              </a:rPr>
              <a:t>	</a:t>
            </a:r>
            <a:r>
              <a:rPr lang="pt-PT" sz="2800" b="1" dirty="0">
                <a:cs typeface="Times New Roman" pitchFamily="18" charset="0"/>
              </a:rPr>
              <a:t>- plano da expressão: </a:t>
            </a:r>
            <a:r>
              <a:rPr lang="pt-PT" sz="2800" dirty="0">
                <a:cs typeface="Times New Roman" pitchFamily="18" charset="0"/>
              </a:rPr>
              <a:t>percepção de descontinuidades, organizações do som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PT" sz="2800" dirty="0">
                <a:cs typeface="Times New Roman" pitchFamily="18" charset="0"/>
              </a:rPr>
              <a:t>Sistema de relações </a:t>
            </a:r>
            <a:r>
              <a:rPr lang="pt-PT" sz="2800" dirty="0">
                <a:cs typeface="Times New Roman" pitchFamily="18" charset="0"/>
                <a:sym typeface="Wingdings" pitchFamily="2" charset="2"/>
              </a:rPr>
              <a:t> valor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PT" sz="2800" dirty="0">
                <a:cs typeface="Arial" charset="0"/>
              </a:rPr>
              <a:t>	- relação no interior de um sistema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800" b="1" dirty="0">
                <a:cs typeface="Arial" charset="0"/>
              </a:rPr>
              <a:t>Estrutura</a:t>
            </a:r>
            <a:r>
              <a:rPr lang="pt-PT" sz="2800" dirty="0">
                <a:cs typeface="Arial" charset="0"/>
              </a:rPr>
              <a:t>: modelo, construção mental, noção abstrata, </a:t>
            </a:r>
            <a:r>
              <a:rPr lang="en-US" sz="2800" dirty="0" err="1"/>
              <a:t>que</a:t>
            </a:r>
            <a:r>
              <a:rPr lang="en-US" sz="2800" dirty="0"/>
              <a:t> serve </a:t>
            </a:r>
            <a:r>
              <a:rPr lang="en-US" sz="2800" dirty="0" err="1"/>
              <a:t>como</a:t>
            </a:r>
            <a:r>
              <a:rPr lang="en-US" sz="2800" dirty="0"/>
              <a:t> </a:t>
            </a:r>
            <a:r>
              <a:rPr lang="en-US" sz="2800" dirty="0" err="1"/>
              <a:t>hipótese</a:t>
            </a:r>
            <a:r>
              <a:rPr lang="en-US" sz="2800" dirty="0"/>
              <a:t> de </a:t>
            </a:r>
            <a:r>
              <a:rPr lang="en-US" sz="2800" dirty="0" err="1"/>
              <a:t>trabalho</a:t>
            </a:r>
            <a:r>
              <a:rPr lang="en-US" sz="2800" dirty="0"/>
              <a:t> ; </a:t>
            </a:r>
            <a:r>
              <a:rPr lang="pt-BR" sz="2800" dirty="0">
                <a:cs typeface="Times New Roman" pitchFamily="18" charset="0"/>
              </a:rPr>
              <a:t>constituída por uma rede de elementos, em que cada elemento tem um </a:t>
            </a:r>
            <a:r>
              <a:rPr lang="pt-BR" sz="2800" b="1" dirty="0">
                <a:cs typeface="Times New Roman" pitchFamily="18" charset="0"/>
              </a:rPr>
              <a:t>valor </a:t>
            </a:r>
            <a:r>
              <a:rPr lang="pt-BR" sz="2800" dirty="0">
                <a:cs typeface="Times New Roman" pitchFamily="18" charset="0"/>
              </a:rPr>
              <a:t>funcional determinado; é um arranjo sistemático de partes.</a:t>
            </a:r>
            <a:r>
              <a:rPr lang="pt-PT" sz="2800" dirty="0">
                <a:cs typeface="Arial" charset="0"/>
              </a:rPr>
              <a:t>	</a:t>
            </a:r>
            <a:endParaRPr lang="pt-BR" sz="2800" dirty="0"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25603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95536" y="1484784"/>
            <a:ext cx="8443664" cy="4611216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>
                <a:cs typeface="Times New Roman" pitchFamily="18" charset="0"/>
              </a:rPr>
              <a:t>Uma forma linguística constitui uma estrutura definida:</a:t>
            </a:r>
          </a:p>
          <a:p>
            <a:pPr lvl="1"/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é uma unidade que envolve partes;</a:t>
            </a:r>
          </a:p>
          <a:p>
            <a:pPr lvl="1" algn="just"/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essas partes apresentam-se num arranjo formal que obedece a certos princípios constantes;</a:t>
            </a:r>
          </a:p>
          <a:p>
            <a:pPr lvl="1" algn="just"/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o que dá a forma ou caráter de uma estrutura é o fato de que as partes constituintes exercem uma função;</a:t>
            </a:r>
          </a:p>
          <a:p>
            <a:pPr lvl="1" algn="just"/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finalmente essas partes constitutivas são unidades de um certo nível, de modo que cada unidade de um nível definido se torna subunidade do nível superior.</a:t>
            </a:r>
          </a:p>
          <a:p>
            <a:pPr lvl="1"/>
            <a:endParaRPr lang="pt-BR" dirty="0">
              <a:cs typeface="Times New Roman" pitchFamily="18" charset="0"/>
            </a:endParaRPr>
          </a:p>
          <a:p>
            <a:endParaRPr lang="pt-B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84784"/>
            <a:ext cx="8371656" cy="4611216"/>
          </a:xfrm>
        </p:spPr>
        <p:txBody>
          <a:bodyPr>
            <a:normAutofit fontScale="92500" lnSpcReduction="20000"/>
          </a:bodyPr>
          <a:lstStyle/>
          <a:p>
            <a:r>
              <a:rPr lang="pt-BR" sz="2600" dirty="0">
                <a:cs typeface="Times New Roman" pitchFamily="18" charset="0"/>
              </a:rPr>
              <a:t>As unidades da língua dependem de dois planos: </a:t>
            </a:r>
          </a:p>
          <a:p>
            <a:pPr lvl="1"/>
            <a:r>
              <a:rPr lang="pt-BR" sz="2600" b="1" dirty="0">
                <a:solidFill>
                  <a:schemeClr val="tx1"/>
                </a:solidFill>
                <a:cs typeface="Times New Roman" pitchFamily="18" charset="0"/>
              </a:rPr>
              <a:t>sintagmático</a:t>
            </a:r>
            <a:r>
              <a:rPr lang="pt-BR" sz="2600" dirty="0">
                <a:solidFill>
                  <a:schemeClr val="tx1"/>
                </a:solidFill>
                <a:cs typeface="Times New Roman" pitchFamily="18" charset="0"/>
              </a:rPr>
              <a:t>, quando se encaram nas suas relações de sucessão material no seio da cadeia falada; </a:t>
            </a:r>
          </a:p>
          <a:p>
            <a:pPr lvl="2"/>
            <a:r>
              <a:rPr lang="pt-BR" sz="2600" dirty="0">
                <a:cs typeface="Times New Roman" pitchFamily="18" charset="0"/>
              </a:rPr>
              <a:t>O menino foi jogar futebol.</a:t>
            </a:r>
          </a:p>
          <a:p>
            <a:pPr lvl="2">
              <a:buNone/>
            </a:pPr>
            <a:endParaRPr lang="pt-BR" sz="2600" dirty="0">
              <a:cs typeface="Times New Roman" pitchFamily="18" charset="0"/>
            </a:endParaRPr>
          </a:p>
          <a:p>
            <a:pPr lvl="1"/>
            <a:r>
              <a:rPr lang="pt-BR" sz="2600" b="1" dirty="0">
                <a:solidFill>
                  <a:schemeClr val="tx1"/>
                </a:solidFill>
                <a:cs typeface="Times New Roman" pitchFamily="18" charset="0"/>
              </a:rPr>
              <a:t>paradigmático</a:t>
            </a:r>
            <a:r>
              <a:rPr lang="pt-BR" sz="2600" dirty="0">
                <a:solidFill>
                  <a:schemeClr val="tx1"/>
                </a:solidFill>
                <a:cs typeface="Times New Roman" pitchFamily="18" charset="0"/>
              </a:rPr>
              <a:t> quando se propõe em razão de possível substituição, cada uma no seu nível e dentro da sua classe formal</a:t>
            </a:r>
            <a:r>
              <a:rPr lang="pt-BR" sz="2600" dirty="0">
                <a:cs typeface="Times New Roman" pitchFamily="18" charset="0"/>
              </a:rPr>
              <a:t>.</a:t>
            </a:r>
          </a:p>
          <a:p>
            <a:pPr lvl="2"/>
            <a:r>
              <a:rPr lang="pt-BR" sz="2600" dirty="0">
                <a:cs typeface="Times New Roman" pitchFamily="18" charset="0"/>
              </a:rPr>
              <a:t>O menino foi jogar futebol.</a:t>
            </a:r>
          </a:p>
          <a:p>
            <a:pPr lvl="2">
              <a:buNone/>
            </a:pPr>
            <a:r>
              <a:rPr lang="pt-BR" sz="2600" dirty="0">
                <a:cs typeface="Times New Roman" pitchFamily="18" charset="0"/>
              </a:rPr>
              <a:t>			  	 	vôlei</a:t>
            </a:r>
          </a:p>
          <a:p>
            <a:pPr lvl="2">
              <a:buNone/>
            </a:pPr>
            <a:r>
              <a:rPr lang="pt-BR" sz="2600" dirty="0">
                <a:cs typeface="Times New Roman" pitchFamily="18" charset="0"/>
              </a:rPr>
              <a:t>			  		 xadrez</a:t>
            </a:r>
          </a:p>
          <a:p>
            <a:pPr>
              <a:buFontTx/>
              <a:buNone/>
            </a:pPr>
            <a:r>
              <a:rPr lang="pt-PT" sz="2600" b="1" dirty="0">
                <a:cs typeface="Times New Roman" charset="0"/>
              </a:rPr>
              <a:t>. Eixo paradigmático </a:t>
            </a:r>
            <a:r>
              <a:rPr lang="pt-PT" sz="2600" b="1" dirty="0">
                <a:cs typeface="Times New Roman" charset="0"/>
                <a:sym typeface="Wingdings" pitchFamily="2" charset="2"/>
              </a:rPr>
              <a:t></a:t>
            </a:r>
            <a:r>
              <a:rPr lang="pt-PT" sz="2600" b="1" dirty="0">
                <a:cs typeface="Times New Roman" charset="0"/>
              </a:rPr>
              <a:t> escolhas </a:t>
            </a:r>
          </a:p>
          <a:p>
            <a:pPr>
              <a:buFontTx/>
              <a:buNone/>
            </a:pPr>
            <a:r>
              <a:rPr lang="pt-PT" sz="2600" b="1" dirty="0">
                <a:cs typeface="Times New Roman" charset="0"/>
              </a:rPr>
              <a:t>. Eixo sintagmático   </a:t>
            </a:r>
            <a:r>
              <a:rPr lang="pt-PT" sz="2600" b="1" dirty="0">
                <a:cs typeface="Times New Roman" charset="0"/>
                <a:sym typeface="Wingdings" pitchFamily="2" charset="2"/>
              </a:rPr>
              <a:t></a:t>
            </a:r>
            <a:r>
              <a:rPr lang="pt-PT" sz="2600" b="1" dirty="0">
                <a:cs typeface="Times New Roman" charset="0"/>
              </a:rPr>
              <a:t> combinações </a:t>
            </a:r>
          </a:p>
          <a:p>
            <a:endParaRPr lang="pt-BR" dirty="0"/>
          </a:p>
        </p:txBody>
      </p:sp>
      <p:cxnSp>
        <p:nvCxnSpPr>
          <p:cNvPr id="4" name="Conector de seta reta 3"/>
          <p:cNvCxnSpPr/>
          <p:nvPr/>
        </p:nvCxnSpPr>
        <p:spPr>
          <a:xfrm rot="5400000">
            <a:off x="5184862" y="4688346"/>
            <a:ext cx="93610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>
            <a:off x="1691680" y="2996952"/>
            <a:ext cx="288032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98080" cy="706090"/>
          </a:xfrm>
        </p:spPr>
        <p:txBody>
          <a:bodyPr>
            <a:normAutofit fontScale="90000"/>
          </a:bodyPr>
          <a:lstStyle/>
          <a:p>
            <a:pPr algn="l"/>
            <a:r>
              <a:rPr lang="pt-BR" sz="4400" b="1" dirty="0">
                <a:cs typeface="Times New Roman" pitchFamily="18" charset="0"/>
              </a:rPr>
              <a:t>Língua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394136" cy="4619600"/>
          </a:xfrm>
        </p:spPr>
        <p:txBody>
          <a:bodyPr>
            <a:noAutofit/>
          </a:bodyPr>
          <a:lstStyle/>
          <a:p>
            <a:r>
              <a:rPr lang="pt-BR" sz="2400" dirty="0"/>
              <a:t>É um </a:t>
            </a:r>
            <a:r>
              <a:rPr lang="pt-BR" sz="2400" dirty="0">
                <a:cs typeface="Times New Roman" pitchFamily="18" charset="0"/>
              </a:rPr>
              <a:t>produto social  da faculdade da linguagem e um conjunto de  convenções necessárias, adotadas pelo corpo social para permitir o exercício dessa faculdade nos indivíduos </a:t>
            </a:r>
            <a:r>
              <a:rPr lang="pt-BR" sz="2400" dirty="0">
                <a:cs typeface="Times New Roman" pitchFamily="18" charset="0"/>
                <a:sym typeface="Wingdings" pitchFamily="2" charset="2"/>
              </a:rPr>
              <a:t> </a:t>
            </a:r>
            <a:r>
              <a:rPr lang="pt-PT" sz="2400" dirty="0">
                <a:cs typeface="Times New Roman" pitchFamily="18" charset="0"/>
              </a:rPr>
              <a:t>Fato cultural/Contrato social</a:t>
            </a:r>
            <a:endParaRPr lang="pt-BR" sz="2400" dirty="0">
              <a:cs typeface="Times New Roman" pitchFamily="18" charset="0"/>
            </a:endParaRPr>
          </a:p>
          <a:p>
            <a:r>
              <a:rPr lang="pt-BR" sz="2400" dirty="0">
                <a:cs typeface="Times New Roman" pitchFamily="18" charset="0"/>
              </a:rPr>
              <a:t>É um </a:t>
            </a:r>
            <a:r>
              <a:rPr lang="pt-BR" sz="2400" b="1" dirty="0">
                <a:cs typeface="Times New Roman" pitchFamily="18" charset="0"/>
              </a:rPr>
              <a:t>sistema de signos, </a:t>
            </a:r>
            <a:r>
              <a:rPr lang="pt-PT" sz="2400" dirty="0">
                <a:cs typeface="Times New Roman" pitchFamily="18" charset="0"/>
              </a:rPr>
              <a:t>sistema simbólico usada para a comunicação,</a:t>
            </a:r>
            <a:r>
              <a:rPr lang="pt-BR" sz="2400" b="1" dirty="0">
                <a:cs typeface="Times New Roman" pitchFamily="18" charset="0"/>
              </a:rPr>
              <a:t> </a:t>
            </a:r>
            <a:r>
              <a:rPr lang="pt-BR" sz="2400" dirty="0">
                <a:cs typeface="Times New Roman" pitchFamily="18" charset="0"/>
              </a:rPr>
              <a:t>que só pode e deve ser estruturada a partir de suas </a:t>
            </a:r>
            <a:r>
              <a:rPr lang="pt-BR" sz="2400" b="1" dirty="0">
                <a:cs typeface="Times New Roman" pitchFamily="18" charset="0"/>
              </a:rPr>
              <a:t>relações internas</a:t>
            </a:r>
            <a:r>
              <a:rPr lang="pt-BR" sz="2400" dirty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Representação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400" dirty="0"/>
              <a:t>A linguagem permite </a:t>
            </a:r>
            <a:r>
              <a:rPr lang="pt-BR" sz="2400" dirty="0">
                <a:cs typeface="Times New Roman" pitchFamily="18" charset="0"/>
              </a:rPr>
              <a:t>representar o real por um signo e de compreender o signo como representante do real = relação de significação entre algo e algo diferente.</a:t>
            </a:r>
          </a:p>
          <a:p>
            <a:pPr algn="just"/>
            <a:r>
              <a:rPr lang="pt-BR" sz="2400" dirty="0">
                <a:cs typeface="Times New Roman" pitchFamily="18" charset="0"/>
              </a:rPr>
              <a:t>Permite a formação do conceito distinto do objeto concreto.</a:t>
            </a:r>
          </a:p>
          <a:p>
            <a:pPr algn="just"/>
            <a:r>
              <a:rPr lang="pt-BR" sz="2400" dirty="0">
                <a:cs typeface="Times New Roman" pitchFamily="18" charset="0"/>
              </a:rPr>
              <a:t>Quando usamos um signo conseguimos reter de um objeto a sua estrutura característica e identificá-lo em conjuntos diferentes. É isso que nos torna racional</a:t>
            </a:r>
            <a:r>
              <a:rPr lang="pt-BR" sz="2400" dirty="0"/>
              <a:t>.</a:t>
            </a:r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653136"/>
            <a:ext cx="1368152" cy="136815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812" y="4750011"/>
            <a:ext cx="1859401" cy="1127262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520852"/>
            <a:ext cx="2032119" cy="135642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/>
              <a:t>Signo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Unidade constituída pelo conceito (</a:t>
            </a:r>
            <a:r>
              <a:rPr lang="pt-BR" b="1" dirty="0"/>
              <a:t>significado)</a:t>
            </a:r>
            <a:r>
              <a:rPr lang="pt-BR" dirty="0"/>
              <a:t> e por uma </a:t>
            </a:r>
            <a:r>
              <a:rPr lang="pt-BR" dirty="0" err="1"/>
              <a:t>sequência</a:t>
            </a:r>
            <a:r>
              <a:rPr lang="pt-BR" dirty="0"/>
              <a:t> de sons/letras (</a:t>
            </a:r>
            <a:r>
              <a:rPr lang="pt-BR" b="1" dirty="0"/>
              <a:t>significante</a:t>
            </a:r>
            <a:r>
              <a:rPr lang="pt-BR" dirty="0"/>
              <a:t>) (Saussure)</a:t>
            </a:r>
          </a:p>
          <a:p>
            <a:r>
              <a:rPr lang="pt-BR" dirty="0"/>
              <a:t>O signo é algo que está por outra coisa para alguém, isto é, qualquer coisa que representa alguma outra coisa para alguém. (</a:t>
            </a:r>
            <a:r>
              <a:rPr lang="pt-BR" dirty="0" err="1"/>
              <a:t>Peirce</a:t>
            </a:r>
            <a:r>
              <a:rPr lang="pt-BR" dirty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412776"/>
            <a:ext cx="8640960" cy="4968552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None/>
            </a:pP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Linguagem (reproduz o mundo, mas submete-o a sua própria organização)</a:t>
            </a:r>
            <a:r>
              <a:rPr lang="pt-BR" dirty="0">
                <a:solidFill>
                  <a:schemeClr val="tx1"/>
                </a:solidFill>
                <a:cs typeface="Times New Roman" pitchFamily="18" charset="0"/>
              </a:rPr>
              <a:t>	 	</a:t>
            </a:r>
          </a:p>
          <a:p>
            <a:pPr lvl="1">
              <a:buFontTx/>
              <a:buNone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buFontTx/>
              <a:buNone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buFontTx/>
              <a:buNone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Discurso ( palavras /conceitos: organizados organicamente)</a:t>
            </a:r>
          </a:p>
          <a:p>
            <a:pPr lvl="1">
              <a:buFontTx/>
              <a:buNone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buFontTx/>
              <a:buNone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buFontTx/>
              <a:buNone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pt-BR" dirty="0">
                <a:solidFill>
                  <a:schemeClr val="tx1"/>
                </a:solidFill>
                <a:cs typeface="Times New Roman" pitchFamily="18" charset="0"/>
              </a:rPr>
              <a:t>			</a:t>
            </a:r>
          </a:p>
          <a:p>
            <a:pPr lvl="1">
              <a:buFontTx/>
              <a:buNone/>
            </a:pPr>
            <a:r>
              <a:rPr lang="pt-BR" sz="2800" dirty="0">
                <a:solidFill>
                  <a:schemeClr val="tx1"/>
                </a:solidFill>
                <a:cs typeface="Times New Roman" pitchFamily="18" charset="0"/>
              </a:rPr>
              <a:t>Representação de objetos e de situações (signos que são distintos dos seus referentes materiais) </a:t>
            </a:r>
          </a:p>
          <a:p>
            <a:endParaRPr lang="pt-BR" dirty="0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3779912" y="2204864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779912" y="378904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r>
              <a:rPr lang="pt-BR" dirty="0"/>
              <a:t>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1143000"/>
          </a:xfrm>
        </p:spPr>
        <p:txBody>
          <a:bodyPr/>
          <a:lstStyle/>
          <a:p>
            <a:pPr algn="l" eaLnBrk="1" hangingPunct="1"/>
            <a:r>
              <a:rPr lang="pt-BR" altLang="pt-BR" dirty="0">
                <a:ea typeface="ＭＳ Ｐゴシック" panose="020B0600070205080204" pitchFamily="34" charset="-128"/>
              </a:rPr>
              <a:t>Linguística documentária: </a:t>
            </a:r>
            <a:r>
              <a:rPr lang="pt-BR" altLang="pt-BR" sz="2800" dirty="0">
                <a:ea typeface="ＭＳ Ｐゴシック" panose="020B0600070205080204" pitchFamily="34" charset="-128"/>
              </a:rPr>
              <a:t>Conceitos metodológicos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71979" y="1556792"/>
            <a:ext cx="8276485" cy="4648200"/>
          </a:xfrm>
        </p:spPr>
        <p:txBody>
          <a:bodyPr/>
          <a:lstStyle/>
          <a:p>
            <a:pPr lvl="1" eaLnBrk="1" hangingPunct="1">
              <a:buFontTx/>
              <a:buChar char="-"/>
            </a:pPr>
            <a:r>
              <a:rPr lang="pt-BR" altLang="pt-BR" sz="28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Signo</a:t>
            </a:r>
          </a:p>
          <a:p>
            <a:pPr lvl="1" eaLnBrk="1" hangingPunct="1">
              <a:buFontTx/>
              <a:buChar char="-"/>
            </a:pPr>
            <a:r>
              <a:rPr lang="pt-BR" altLang="pt-BR" sz="28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Sintagma/Paradigma</a:t>
            </a:r>
          </a:p>
          <a:p>
            <a:pPr lvl="1" eaLnBrk="1" hangingPunct="1">
              <a:buFontTx/>
              <a:buChar char="-"/>
            </a:pPr>
            <a:r>
              <a:rPr lang="pt-BR" altLang="pt-BR" sz="28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Forma de expressão/Forma de conteúdo</a:t>
            </a:r>
          </a:p>
          <a:p>
            <a:pPr lvl="1" eaLnBrk="1" hangingPunct="1">
              <a:buFontTx/>
              <a:buChar char="-"/>
            </a:pPr>
            <a:r>
              <a:rPr lang="pt-BR" altLang="pt-BR" sz="28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Sincronia/Diacronia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pt-BR" altLang="pt-BR" sz="28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pt-BR" altLang="pt-BR" sz="28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pt-BR" altLang="pt-BR" sz="2800" b="1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Linguagem documentária </a:t>
            </a:r>
            <a:r>
              <a:rPr lang="pt-BR" altLang="pt-BR" sz="2800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tem de trabalhar com a noção de arranjo, rede de relações entre suas unidades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pt-BR" altLang="pt-BR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5280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498080" cy="70609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/>
              <a:t>Língua</a:t>
            </a:r>
            <a:r>
              <a:rPr lang="en-US" sz="3600" b="1" dirty="0"/>
              <a:t> e </a:t>
            </a:r>
            <a:r>
              <a:rPr lang="en-US" sz="3600" b="1" dirty="0" err="1"/>
              <a:t>cultura</a:t>
            </a:r>
            <a:endParaRPr lang="pt-BR" sz="36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467697"/>
            <a:ext cx="8640960" cy="484162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pt-BR" sz="5100" dirty="0">
                <a:cs typeface="Times New Roman" pitchFamily="18" charset="0"/>
              </a:rPr>
              <a:t>As línguas delimitam aspectos e experiências vividas por cada povo, as quais não coincidem de uma região para outra.</a:t>
            </a:r>
          </a:p>
          <a:p>
            <a:pPr algn="just">
              <a:lnSpc>
                <a:spcPct val="90000"/>
              </a:lnSpc>
              <a:buFontTx/>
              <a:buChar char="-"/>
            </a:pPr>
            <a:endParaRPr lang="pt-BR" sz="5100" dirty="0"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FontTx/>
              <a:buChar char="-"/>
            </a:pPr>
            <a:r>
              <a:rPr lang="pt-BR" sz="5100" i="1" dirty="0" err="1">
                <a:solidFill>
                  <a:schemeClr val="tx1"/>
                </a:solidFill>
                <a:cs typeface="Times New Roman" pitchFamily="18" charset="0"/>
              </a:rPr>
              <a:t>Chauffer</a:t>
            </a:r>
            <a:endParaRPr lang="pt-BR" sz="5100" i="1" dirty="0">
              <a:solidFill>
                <a:schemeClr val="tx1"/>
              </a:solidFill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FontTx/>
              <a:buChar char="-"/>
            </a:pPr>
            <a:r>
              <a:rPr lang="pt-BR" sz="5100" i="1" dirty="0" err="1">
                <a:solidFill>
                  <a:schemeClr val="tx1"/>
                </a:solidFill>
                <a:cs typeface="Times New Roman" pitchFamily="18" charset="0"/>
              </a:rPr>
              <a:t>Conductor</a:t>
            </a:r>
            <a:endParaRPr lang="pt-BR" sz="5100" i="1" dirty="0">
              <a:solidFill>
                <a:schemeClr val="tx1"/>
              </a:solidFill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FontTx/>
              <a:buChar char="-"/>
            </a:pPr>
            <a:r>
              <a:rPr lang="pt-BR" sz="5100" i="1" dirty="0" err="1">
                <a:solidFill>
                  <a:schemeClr val="tx1"/>
                </a:solidFill>
                <a:cs typeface="Times New Roman" pitchFamily="18" charset="0"/>
              </a:rPr>
              <a:t>Driver</a:t>
            </a:r>
            <a:r>
              <a:rPr lang="pt-BR" sz="5100" i="1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  <a:p>
            <a:pPr lvl="1" algn="just">
              <a:lnSpc>
                <a:spcPct val="90000"/>
              </a:lnSpc>
              <a:buFontTx/>
              <a:buChar char="-"/>
            </a:pPr>
            <a:r>
              <a:rPr lang="pt-BR" sz="5100" i="1" dirty="0">
                <a:solidFill>
                  <a:schemeClr val="tx1"/>
                </a:solidFill>
                <a:cs typeface="Times New Roman" pitchFamily="18" charset="0"/>
              </a:rPr>
              <a:t>Motorista</a:t>
            </a:r>
          </a:p>
          <a:p>
            <a:pPr lvl="1" algn="just">
              <a:lnSpc>
                <a:spcPct val="90000"/>
              </a:lnSpc>
              <a:buFontTx/>
              <a:buChar char="-"/>
            </a:pPr>
            <a:endParaRPr lang="pt-BR" sz="4000" b="1" i="1" dirty="0">
              <a:solidFill>
                <a:schemeClr val="tx1"/>
              </a:solidFill>
              <a:cs typeface="Times New Roman" pitchFamily="18" charset="0"/>
            </a:endParaRPr>
          </a:p>
          <a:p>
            <a:pPr marL="274320" lvl="1" indent="0" algn="just">
              <a:lnSpc>
                <a:spcPct val="90000"/>
              </a:lnSpc>
              <a:buNone/>
            </a:pPr>
            <a:r>
              <a:rPr lang="pt-BR" sz="5100" b="1" dirty="0">
                <a:solidFill>
                  <a:schemeClr val="tx1"/>
                </a:solidFill>
                <a:cs typeface="Times New Roman" pitchFamily="18" charset="0"/>
              </a:rPr>
              <a:t>Noção de valor  </a:t>
            </a:r>
            <a:r>
              <a:rPr lang="pt-BR" sz="5100" dirty="0">
                <a:solidFill>
                  <a:schemeClr val="tx1"/>
                </a:solidFill>
                <a:cs typeface="Times New Roman" pitchFamily="18" charset="0"/>
              </a:rPr>
              <a:t>: é </a:t>
            </a:r>
            <a:r>
              <a:rPr lang="pt-BR" sz="5100" dirty="0">
                <a:solidFill>
                  <a:schemeClr val="tx1"/>
                </a:solidFill>
              </a:rPr>
              <a:t>o princípio organizador que permite analisar as relações entre os signos.</a:t>
            </a:r>
          </a:p>
          <a:p>
            <a:pPr marL="0" indent="0">
              <a:buNone/>
            </a:pPr>
            <a:r>
              <a:rPr lang="en-US" sz="4000" dirty="0"/>
              <a:t>        </a:t>
            </a:r>
            <a:r>
              <a:rPr lang="en-US" sz="4200" dirty="0" err="1"/>
              <a:t>Todos</a:t>
            </a:r>
            <a:r>
              <a:rPr lang="en-US" sz="4200" dirty="0"/>
              <a:t> </a:t>
            </a:r>
            <a:r>
              <a:rPr lang="en-US" sz="4200" dirty="0" err="1"/>
              <a:t>os</a:t>
            </a:r>
            <a:r>
              <a:rPr lang="en-US" sz="4200" dirty="0"/>
              <a:t> </a:t>
            </a:r>
            <a:r>
              <a:rPr lang="en-US" sz="4200" dirty="0" err="1"/>
              <a:t>valores</a:t>
            </a:r>
            <a:r>
              <a:rPr lang="en-US" sz="4200" dirty="0"/>
              <a:t> </a:t>
            </a:r>
            <a:r>
              <a:rPr lang="en-US" sz="4200" dirty="0" err="1"/>
              <a:t>são</a:t>
            </a:r>
            <a:r>
              <a:rPr lang="en-US" sz="4200" dirty="0"/>
              <a:t> </a:t>
            </a:r>
            <a:r>
              <a:rPr lang="en-US" sz="4200" dirty="0" err="1"/>
              <a:t>constituídos</a:t>
            </a:r>
            <a:r>
              <a:rPr lang="en-US" sz="4200" dirty="0"/>
              <a:t>:</a:t>
            </a:r>
          </a:p>
          <a:p>
            <a:pPr lvl="2" algn="just">
              <a:buFontTx/>
              <a:buChar char="-"/>
            </a:pPr>
            <a:r>
              <a:rPr lang="en-US" sz="4200" dirty="0">
                <a:solidFill>
                  <a:schemeClr val="tx1"/>
                </a:solidFill>
              </a:rPr>
              <a:t>Por </a:t>
            </a:r>
            <a:r>
              <a:rPr lang="en-US" sz="4200" dirty="0" err="1">
                <a:solidFill>
                  <a:schemeClr val="tx1"/>
                </a:solidFill>
              </a:rPr>
              <a:t>uma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coisa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diferente</a:t>
            </a:r>
            <a:r>
              <a:rPr lang="en-US" sz="4200" dirty="0">
                <a:solidFill>
                  <a:schemeClr val="tx1"/>
                </a:solidFill>
              </a:rPr>
              <a:t> que </a:t>
            </a:r>
            <a:r>
              <a:rPr lang="en-US" sz="4200" dirty="0" err="1">
                <a:solidFill>
                  <a:schemeClr val="tx1"/>
                </a:solidFill>
              </a:rPr>
              <a:t>pode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ser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trocada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por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outra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cujo</a:t>
            </a:r>
            <a:r>
              <a:rPr lang="en-US" sz="4200" dirty="0">
                <a:solidFill>
                  <a:schemeClr val="tx1"/>
                </a:solidFill>
              </a:rPr>
              <a:t> valor </a:t>
            </a:r>
            <a:r>
              <a:rPr lang="en-US" sz="4200" dirty="0" err="1">
                <a:solidFill>
                  <a:schemeClr val="tx1"/>
                </a:solidFill>
              </a:rPr>
              <a:t>resta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determinar</a:t>
            </a:r>
            <a:r>
              <a:rPr lang="en-US" sz="4200" dirty="0">
                <a:solidFill>
                  <a:schemeClr val="tx1"/>
                </a:solidFill>
              </a:rPr>
              <a:t>;</a:t>
            </a:r>
          </a:p>
          <a:p>
            <a:pPr lvl="2" algn="just">
              <a:buFontTx/>
              <a:buChar char="-"/>
            </a:pPr>
            <a:r>
              <a:rPr lang="en-US" sz="4200" dirty="0">
                <a:solidFill>
                  <a:schemeClr val="tx1"/>
                </a:solidFill>
              </a:rPr>
              <a:t>Por </a:t>
            </a:r>
            <a:r>
              <a:rPr lang="en-US" sz="4200" dirty="0" err="1">
                <a:solidFill>
                  <a:schemeClr val="tx1"/>
                </a:solidFill>
              </a:rPr>
              <a:t>coisas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semelhantes</a:t>
            </a:r>
            <a:r>
              <a:rPr lang="en-US" sz="4200" dirty="0">
                <a:solidFill>
                  <a:schemeClr val="tx1"/>
                </a:solidFill>
              </a:rPr>
              <a:t> que </a:t>
            </a:r>
            <a:r>
              <a:rPr lang="en-US" sz="4200" dirty="0" err="1">
                <a:solidFill>
                  <a:schemeClr val="tx1"/>
                </a:solidFill>
              </a:rPr>
              <a:t>podem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ser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comparadas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aquela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cujo</a:t>
            </a:r>
            <a:r>
              <a:rPr lang="en-US" sz="4200" dirty="0">
                <a:solidFill>
                  <a:schemeClr val="tx1"/>
                </a:solidFill>
              </a:rPr>
              <a:t> valor </a:t>
            </a:r>
            <a:r>
              <a:rPr lang="en-US" sz="4200" dirty="0" err="1">
                <a:solidFill>
                  <a:schemeClr val="tx1"/>
                </a:solidFill>
              </a:rPr>
              <a:t>está</a:t>
            </a:r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em</a:t>
            </a:r>
            <a:r>
              <a:rPr lang="en-US" sz="4200" dirty="0">
                <a:solidFill>
                  <a:schemeClr val="tx1"/>
                </a:solidFill>
              </a:rPr>
              <a:t> causa.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sz="2000" dirty="0">
                <a:cs typeface="Times New Roman" pitchFamily="18" charset="0"/>
              </a:rPr>
              <a:t> </a:t>
            </a:r>
            <a:endParaRPr lang="en-US" sz="20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98080" cy="70609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/>
              <a:t>Noção</a:t>
            </a:r>
            <a:r>
              <a:rPr lang="en-US" sz="3600" b="1" dirty="0"/>
              <a:t> de valor</a:t>
            </a:r>
            <a:endParaRPr lang="pt-BR" sz="36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352928" cy="432048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sz="2800" dirty="0" err="1"/>
              <a:t>Todos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valores</a:t>
            </a:r>
            <a:r>
              <a:rPr lang="en-US" sz="2800" dirty="0"/>
              <a:t> </a:t>
            </a:r>
            <a:r>
              <a:rPr lang="en-US" sz="2800" dirty="0" err="1"/>
              <a:t>são</a:t>
            </a:r>
            <a:r>
              <a:rPr lang="en-US" sz="2800" dirty="0"/>
              <a:t> </a:t>
            </a:r>
            <a:r>
              <a:rPr lang="en-US" sz="2800" dirty="0" err="1"/>
              <a:t>constituídos</a:t>
            </a:r>
            <a:r>
              <a:rPr lang="en-US" sz="2800" dirty="0"/>
              <a:t>:</a:t>
            </a:r>
          </a:p>
          <a:p>
            <a:pPr lvl="1" algn="just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Por </a:t>
            </a:r>
            <a:r>
              <a:rPr lang="en-US" sz="2400" dirty="0" err="1">
                <a:solidFill>
                  <a:schemeClr val="tx1"/>
                </a:solidFill>
              </a:rPr>
              <a:t>uma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coisa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diferente</a:t>
            </a:r>
            <a:r>
              <a:rPr lang="en-US" sz="2400" dirty="0">
                <a:solidFill>
                  <a:schemeClr val="tx1"/>
                </a:solidFill>
              </a:rPr>
              <a:t> que </a:t>
            </a:r>
            <a:r>
              <a:rPr lang="en-US" sz="2400" dirty="0" err="1">
                <a:solidFill>
                  <a:schemeClr val="tx1"/>
                </a:solidFill>
              </a:rPr>
              <a:t>pode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trocada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outra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cujo</a:t>
            </a:r>
            <a:r>
              <a:rPr lang="en-US" sz="2400" dirty="0">
                <a:solidFill>
                  <a:schemeClr val="tx1"/>
                </a:solidFill>
              </a:rPr>
              <a:t> valor </a:t>
            </a:r>
            <a:r>
              <a:rPr lang="en-US" sz="2400" dirty="0" err="1">
                <a:solidFill>
                  <a:schemeClr val="tx1"/>
                </a:solidFill>
              </a:rPr>
              <a:t>resta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determinar</a:t>
            </a:r>
            <a:r>
              <a:rPr lang="en-US" sz="2400" dirty="0">
                <a:solidFill>
                  <a:schemeClr val="tx1"/>
                </a:solidFill>
              </a:rPr>
              <a:t>;</a:t>
            </a:r>
          </a:p>
          <a:p>
            <a:pPr lvl="1" algn="just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Por </a:t>
            </a:r>
            <a:r>
              <a:rPr lang="en-US" sz="2400" dirty="0" err="1">
                <a:solidFill>
                  <a:schemeClr val="tx1"/>
                </a:solidFill>
              </a:rPr>
              <a:t>coisas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semelhantes</a:t>
            </a:r>
            <a:r>
              <a:rPr lang="en-US" sz="2400" dirty="0">
                <a:solidFill>
                  <a:schemeClr val="tx1"/>
                </a:solidFill>
              </a:rPr>
              <a:t> que </a:t>
            </a:r>
            <a:r>
              <a:rPr lang="en-US" sz="2400" dirty="0" err="1">
                <a:solidFill>
                  <a:schemeClr val="tx1"/>
                </a:solidFill>
              </a:rPr>
              <a:t>podem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comparadas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aquela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cujo</a:t>
            </a:r>
            <a:r>
              <a:rPr lang="en-US" sz="2400" dirty="0">
                <a:solidFill>
                  <a:schemeClr val="tx1"/>
                </a:solidFill>
              </a:rPr>
              <a:t> valor </a:t>
            </a:r>
            <a:r>
              <a:rPr lang="en-US" sz="2400" dirty="0" err="1">
                <a:solidFill>
                  <a:schemeClr val="tx1"/>
                </a:solidFill>
              </a:rPr>
              <a:t>está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em</a:t>
            </a:r>
            <a:r>
              <a:rPr lang="en-US" sz="2400" dirty="0">
                <a:solidFill>
                  <a:schemeClr val="tx1"/>
                </a:solidFill>
              </a:rPr>
              <a:t> causa.</a:t>
            </a:r>
          </a:p>
          <a:p>
            <a:pPr lvl="2" algn="just">
              <a:buFontTx/>
              <a:buChar char="-"/>
            </a:pPr>
            <a:r>
              <a:rPr lang="en-US" sz="2400" b="1" dirty="0" err="1"/>
              <a:t>Exemplo</a:t>
            </a:r>
            <a:r>
              <a:rPr lang="en-US" sz="2400" b="1" dirty="0"/>
              <a:t>: </a:t>
            </a:r>
            <a:r>
              <a:rPr lang="en-US" sz="2400" dirty="0"/>
              <a:t>valor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moeda</a:t>
            </a:r>
            <a:r>
              <a:rPr lang="en-US" sz="2400" dirty="0"/>
              <a:t> </a:t>
            </a:r>
            <a:r>
              <a:rPr lang="en-US" sz="2400" dirty="0" err="1"/>
              <a:t>varia</a:t>
            </a:r>
            <a:r>
              <a:rPr lang="en-US" sz="2400" dirty="0"/>
              <a:t> </a:t>
            </a:r>
            <a:r>
              <a:rPr lang="en-US" sz="2400" dirty="0" err="1"/>
              <a:t>dentro</a:t>
            </a:r>
            <a:r>
              <a:rPr lang="en-US" sz="2400" dirty="0"/>
              <a:t> do 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monetário</a:t>
            </a:r>
            <a:r>
              <a:rPr lang="en-US" sz="2400" dirty="0"/>
              <a:t> </a:t>
            </a:r>
            <a:r>
              <a:rPr lang="en-US" sz="2400" dirty="0" err="1"/>
              <a:t>utilizado</a:t>
            </a:r>
            <a:endParaRPr lang="en-US" sz="2400" dirty="0"/>
          </a:p>
          <a:p>
            <a:pPr lvl="2" algn="just">
              <a:buNone/>
            </a:pPr>
            <a:r>
              <a:rPr lang="pt-PT" sz="2400" i="1" dirty="0">
                <a:cs typeface="Arial" charset="0"/>
              </a:rPr>
              <a:t>	</a:t>
            </a:r>
          </a:p>
          <a:p>
            <a:pPr lvl="2" algn="just">
              <a:buNone/>
            </a:pPr>
            <a:r>
              <a:rPr lang="pt-PT" sz="2400" i="1" dirty="0">
                <a:cs typeface="Arial" charset="0"/>
              </a:rPr>
              <a:t>O valor de uma forma reside inteiramente no texto de onde o tomamos...: no conjunto das circunstâncias morfológicas,  fonéticas, ortográficas, que a rodeiam e a esclarecem</a:t>
            </a:r>
            <a:r>
              <a:rPr lang="pt-PT" sz="2400" dirty="0">
                <a:cs typeface="Arial" charset="0"/>
              </a:rPr>
              <a:t>.		(Saussure)</a:t>
            </a:r>
            <a:endParaRPr lang="pt-BR" sz="2400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2</a:t>
            </a:fld>
            <a:endParaRPr lang="pt-BR"/>
          </a:p>
        </p:txBody>
      </p:sp>
      <p:pic>
        <p:nvPicPr>
          <p:cNvPr id="5" name="Imagem 1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4" y="1772816"/>
            <a:ext cx="8743194" cy="411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455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74638"/>
            <a:ext cx="8568952" cy="850106"/>
          </a:xfrm>
        </p:spPr>
        <p:txBody>
          <a:bodyPr>
            <a:normAutofit/>
          </a:bodyPr>
          <a:lstStyle/>
          <a:p>
            <a:pPr algn="l"/>
            <a:r>
              <a:rPr lang="pt-PT" sz="4000" b="1" dirty="0">
                <a:cs typeface="Times New Roman" charset="0"/>
              </a:rPr>
              <a:t>Paradigma </a:t>
            </a:r>
            <a:endParaRPr lang="pt-BR" sz="3600" dirty="0">
              <a:cs typeface="Times New Roman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>
                <a:cs typeface="Times New Roman" charset="0"/>
              </a:rPr>
              <a:t>Classe formada por termos que se associam por ter a mesma marca de base.</a:t>
            </a:r>
          </a:p>
          <a:p>
            <a:r>
              <a:rPr lang="pt-PT" sz="2400" dirty="0">
                <a:cs typeface="Times New Roman" charset="0"/>
              </a:rPr>
              <a:t>Relações de semelhança, diferença, implicação, inclusão, exclusão, pressuposição</a:t>
            </a:r>
          </a:p>
          <a:p>
            <a:pPr>
              <a:buFontTx/>
              <a:buNone/>
            </a:pPr>
            <a:r>
              <a:rPr lang="pt-PT" b="1" i="1" dirty="0">
                <a:cs typeface="Times New Roman" charset="0"/>
              </a:rPr>
              <a:t> Valor paradigmático</a:t>
            </a:r>
            <a:endParaRPr lang="pt-PT" dirty="0">
              <a:cs typeface="Times New Roman" charset="0"/>
            </a:endParaRPr>
          </a:p>
          <a:p>
            <a:pPr lvl="1"/>
            <a:r>
              <a:rPr lang="pt-PT" dirty="0">
                <a:solidFill>
                  <a:schemeClr val="tx1"/>
                </a:solidFill>
                <a:cs typeface="Times New Roman" charset="0"/>
              </a:rPr>
              <a:t>o valor de cada elemento se define </a:t>
            </a:r>
            <a:r>
              <a:rPr lang="pt-PT" b="1" dirty="0">
                <a:solidFill>
                  <a:schemeClr val="tx1"/>
                </a:solidFill>
                <a:cs typeface="Times New Roman" charset="0"/>
              </a:rPr>
              <a:t>por oposição</a:t>
            </a:r>
            <a:endParaRPr lang="pt-PT" dirty="0">
              <a:solidFill>
                <a:schemeClr val="tx1"/>
              </a:solidFill>
              <a:cs typeface="Times New Roman" charset="0"/>
            </a:endParaRPr>
          </a:p>
          <a:p>
            <a:pPr lvl="1"/>
            <a:r>
              <a:rPr lang="pt-PT" dirty="0">
                <a:solidFill>
                  <a:schemeClr val="tx1"/>
                </a:solidFill>
                <a:cs typeface="Times New Roman" charset="0"/>
              </a:rPr>
              <a:t>elementos são substituíveis, comutáveis, a ordem de sucessão é indeterminada.</a:t>
            </a:r>
          </a:p>
          <a:p>
            <a:pPr lvl="1"/>
            <a:r>
              <a:rPr lang="pt-BR" altLang="pt-BR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Veleiro, canoa, jangada, iate </a:t>
            </a:r>
            <a:r>
              <a:rPr lang="pt-BR" altLang="pt-BR" dirty="0">
                <a:solidFill>
                  <a:schemeClr val="tx1"/>
                </a:solidFill>
                <a:ea typeface="ＭＳ Ｐゴシック" panose="020B0600070205080204" pitchFamily="34" charset="-128"/>
              </a:rPr>
              <a:t>... Formam o mesmo paradigma semântico, pois pertencem à mesma classe: a classe de </a:t>
            </a:r>
            <a:r>
              <a:rPr lang="pt-BR" altLang="pt-BR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embarcação</a:t>
            </a:r>
          </a:p>
          <a:p>
            <a:endParaRPr lang="pt-PT" i="1" dirty="0">
              <a:cs typeface="Times New Roman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3600" b="1" dirty="0">
                <a:cs typeface="Times New Roman" charset="0"/>
              </a:rPr>
              <a:t>Sintagma</a:t>
            </a:r>
            <a:endParaRPr lang="pt-BR" sz="3600" dirty="0">
              <a:cs typeface="Times New Roman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pt-PT" dirty="0">
                <a:cs typeface="Times New Roman" charset="0"/>
              </a:rPr>
              <a:t>. Combinação na cadeia linear, a sucessão dos elementos segue uma ordem cristalizada: em português, </a:t>
            </a:r>
            <a:r>
              <a:rPr lang="pt-PT" i="1" dirty="0">
                <a:cs typeface="Times New Roman" charset="0"/>
              </a:rPr>
              <a:t>reler</a:t>
            </a:r>
            <a:r>
              <a:rPr lang="pt-PT" dirty="0">
                <a:cs typeface="Times New Roman" charset="0"/>
              </a:rPr>
              <a:t>, por exemplo, o prefixo é inserido obrigatoriamente à esquerda.</a:t>
            </a:r>
          </a:p>
          <a:p>
            <a:pPr>
              <a:buFontTx/>
              <a:buNone/>
            </a:pPr>
            <a:r>
              <a:rPr lang="pt-PT" dirty="0">
                <a:cs typeface="Times New Roman" charset="0"/>
              </a:rPr>
              <a:t>. Relações </a:t>
            </a:r>
            <a:r>
              <a:rPr lang="pt-PT" i="1" dirty="0">
                <a:cs typeface="Times New Roman" charset="0"/>
              </a:rPr>
              <a:t>in praesentia</a:t>
            </a:r>
            <a:r>
              <a:rPr lang="pt-PT" dirty="0">
                <a:cs typeface="Times New Roman" charset="0"/>
              </a:rPr>
              <a:t>, ou seja, que repousam sobre elementos efetivamente presentes na cadeia falada.</a:t>
            </a:r>
          </a:p>
          <a:p>
            <a:pPr>
              <a:buFontTx/>
              <a:buNone/>
            </a:pPr>
            <a:r>
              <a:rPr lang="pt-PT" dirty="0">
                <a:cs typeface="Times New Roman" charset="0"/>
              </a:rPr>
              <a:t>. O número de elementos é limitado: um sintagma não pode articular um número infinito de elementos</a:t>
            </a:r>
            <a:r>
              <a:rPr lang="pt-PT" b="1" dirty="0">
                <a:cs typeface="Times New Roman" charset="0"/>
              </a:rPr>
              <a:t>.</a:t>
            </a:r>
          </a:p>
          <a:p>
            <a:pPr>
              <a:buFontTx/>
              <a:buNone/>
            </a:pPr>
            <a:r>
              <a:rPr lang="pt-PT" dirty="0">
                <a:cs typeface="Times New Roman" charset="0"/>
              </a:rPr>
              <a:t> . Conjugado de duas unidades constituintes consecutivas que formam um segmento da fala</a:t>
            </a:r>
          </a:p>
          <a:p>
            <a:pPr>
              <a:buFontTx/>
              <a:buNone/>
            </a:pPr>
            <a:r>
              <a:rPr lang="pt-PT" b="1" i="1" dirty="0">
                <a:cs typeface="Times New Roman" charset="0"/>
              </a:rPr>
              <a:t> Valor sintagmático</a:t>
            </a:r>
            <a:endParaRPr lang="pt-PT" dirty="0">
              <a:cs typeface="Times New Roman" charset="0"/>
            </a:endParaRPr>
          </a:p>
          <a:p>
            <a:pPr>
              <a:buFontTx/>
              <a:buNone/>
            </a:pPr>
            <a:r>
              <a:rPr lang="pt-PT" dirty="0">
                <a:cs typeface="Times New Roman" charset="0"/>
              </a:rPr>
              <a:t>	. o valor de cada elemento se define </a:t>
            </a:r>
            <a:r>
              <a:rPr lang="pt-PT" b="1" dirty="0">
                <a:cs typeface="Times New Roman" charset="0"/>
              </a:rPr>
              <a:t>por contraste</a:t>
            </a:r>
            <a:endParaRPr lang="pt-PT" dirty="0">
              <a:cs typeface="Times New Roman" charset="0"/>
            </a:endParaRPr>
          </a:p>
          <a:p>
            <a:pPr>
              <a:buFontTx/>
              <a:buNone/>
            </a:pPr>
            <a:r>
              <a:rPr lang="pt-PT" dirty="0">
                <a:cs typeface="Times New Roman" charset="0"/>
              </a:rPr>
              <a:t>	. elementos </a:t>
            </a:r>
            <a:r>
              <a:rPr lang="pt-PT" i="1" dirty="0">
                <a:cs typeface="Times New Roman" charset="0"/>
              </a:rPr>
              <a:t>in praesentia</a:t>
            </a:r>
            <a:endParaRPr lang="pt-PT" dirty="0">
              <a:cs typeface="Times New Roman" charset="0"/>
            </a:endParaRPr>
          </a:p>
          <a:p>
            <a:pPr>
              <a:buFontTx/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136904" cy="936104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/>
              <a:t>Estrutura</a:t>
            </a:r>
            <a:r>
              <a:rPr lang="en-US" sz="4000" b="1" dirty="0"/>
              <a:t> </a:t>
            </a:r>
            <a:r>
              <a:rPr lang="en-US" sz="4000" b="1" dirty="0" err="1"/>
              <a:t>elementar</a:t>
            </a:r>
            <a:endParaRPr lang="pt-BR" sz="3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628800"/>
            <a:ext cx="7990656" cy="489654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PT" sz="2800" dirty="0">
                <a:cs typeface="Arial" charset="0"/>
                <a:sym typeface="Wingdings" pitchFamily="2" charset="2"/>
              </a:rPr>
              <a:t></a:t>
            </a:r>
            <a:r>
              <a:rPr lang="pt-PT" sz="2800" dirty="0">
                <a:cs typeface="Arial" charset="0"/>
              </a:rPr>
              <a:t> Estrutura linguística: presença de 2 termos vinculados por uma relação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800" dirty="0">
                <a:cs typeface="Times New Roman" pitchFamily="18" charset="0"/>
              </a:rPr>
              <a:t>1) Para que dois termos possam ser captados juntos é preciso que tenham algo em comum (semelhança, identidade)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800" b="1" dirty="0">
                <a:cs typeface="Times New Roman" pitchFamily="18" charset="0"/>
                <a:sym typeface="Wingdings" pitchFamily="2" charset="2"/>
              </a:rPr>
              <a:t>c</a:t>
            </a:r>
            <a:r>
              <a:rPr lang="pt-BR" sz="2800" b="1" dirty="0" err="1">
                <a:cs typeface="Times New Roman" pitchFamily="18" charset="0"/>
              </a:rPr>
              <a:t>onjunção</a:t>
            </a:r>
            <a:endParaRPr lang="pt-BR" sz="2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sz="2800" dirty="0">
                <a:cs typeface="Times New Roman" pitchFamily="18" charset="0"/>
              </a:rPr>
              <a:t>2) Para que dois termos possam ser distinguidos, é preciso que sejam diferentes, qualquer que seja a forma (problema da diferença e da não identidade)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800" b="1" dirty="0">
                <a:cs typeface="Times New Roman" pitchFamily="18" charset="0"/>
              </a:rPr>
              <a:t>d</a:t>
            </a:r>
            <a:r>
              <a:rPr lang="pt-BR" sz="2800" b="1" dirty="0" err="1">
                <a:cs typeface="Times New Roman" pitchFamily="18" charset="0"/>
              </a:rPr>
              <a:t>isjunção</a:t>
            </a:r>
            <a:endParaRPr lang="pt-BR" sz="2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sz="2800" i="1" dirty="0">
                <a:cs typeface="Times New Roman" pitchFamily="18" charset="0"/>
              </a:rPr>
              <a:t>A relação é ao mesmo tempo disjuntiva e conjuntiva.</a:t>
            </a:r>
            <a:endParaRPr lang="pt-PT" sz="2800" i="1" dirty="0"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146152" cy="79208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/>
              <a:t>Conjunção</a:t>
            </a:r>
            <a:r>
              <a:rPr lang="en-US" sz="3600" b="1" dirty="0"/>
              <a:t>/</a:t>
            </a:r>
            <a:r>
              <a:rPr lang="en-US" sz="3600" b="1" dirty="0" err="1"/>
              <a:t>disjunção</a:t>
            </a:r>
            <a:endParaRPr lang="pt-BR" sz="36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1556792"/>
            <a:ext cx="8002136" cy="4104456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endParaRPr lang="en-US" dirty="0"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dirty="0" err="1">
                <a:cs typeface="Times New Roman" pitchFamily="18" charset="0"/>
              </a:rPr>
              <a:t>Nível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semântico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algn="just">
              <a:buFontTx/>
              <a:buNone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pt-BR" dirty="0">
                <a:cs typeface="Times New Roman" pitchFamily="18" charset="0"/>
              </a:rPr>
              <a:t>rodovia federal/rodovia estadual</a:t>
            </a:r>
          </a:p>
          <a:p>
            <a:pPr algn="just">
              <a:buFontTx/>
              <a:buNone/>
            </a:pPr>
            <a:endParaRPr lang="en-US" dirty="0"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dirty="0" err="1">
                <a:cs typeface="Times New Roman" pitchFamily="18" charset="0"/>
              </a:rPr>
              <a:t>Nível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fonológico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algn="just">
              <a:buFontTx/>
              <a:buNone/>
            </a:pPr>
            <a:r>
              <a:rPr lang="en-US" dirty="0">
                <a:cs typeface="Times New Roman" pitchFamily="18" charset="0"/>
              </a:rPr>
              <a:t>	p</a:t>
            </a:r>
            <a:r>
              <a:rPr lang="pt-BR" dirty="0">
                <a:cs typeface="Times New Roman" pitchFamily="18" charset="0"/>
              </a:rPr>
              <a:t>ato/bato</a:t>
            </a:r>
          </a:p>
          <a:p>
            <a:pPr>
              <a:buFontTx/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2800" b="1" dirty="0">
                <a:cs typeface="Times New Roman" charset="0"/>
              </a:rPr>
              <a:t>Plano de expressão/Plano do conteúdo</a:t>
            </a:r>
            <a:endParaRPr lang="pt-BR" sz="2800" b="1" dirty="0">
              <a:cs typeface="Times New Roman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700808"/>
            <a:ext cx="8590728" cy="4425355"/>
          </a:xfrm>
        </p:spPr>
        <p:txBody>
          <a:bodyPr>
            <a:normAutofit fontScale="85000" lnSpcReduction="20000"/>
          </a:bodyPr>
          <a:lstStyle/>
          <a:p>
            <a:r>
              <a:rPr lang="pt-PT" sz="2800" dirty="0">
                <a:cs typeface="Times New Roman" charset="0"/>
              </a:rPr>
              <a:t>Língua é forma, não substância (Saussure)</a:t>
            </a:r>
          </a:p>
          <a:p>
            <a:r>
              <a:rPr lang="pt-PT" sz="2800" dirty="0">
                <a:cs typeface="Times New Roman" charset="0"/>
              </a:rPr>
              <a:t>LNs introduzem decupagens próprias na substância semântica e na substância fônica</a:t>
            </a:r>
          </a:p>
          <a:p>
            <a:r>
              <a:rPr lang="pt-PT" sz="2800" dirty="0">
                <a:cs typeface="Times New Roman" charset="0"/>
              </a:rPr>
              <a:t>Fator comum = sentido não-formado, massa amorfa</a:t>
            </a:r>
          </a:p>
          <a:p>
            <a:r>
              <a:rPr lang="pt-PT" sz="2800" dirty="0">
                <a:cs typeface="Times New Roman" charset="0"/>
              </a:rPr>
              <a:t>O sentido é ordenado diferentemente pelas línguas</a:t>
            </a:r>
          </a:p>
          <a:p>
            <a:r>
              <a:rPr lang="pt-PT" sz="2800" dirty="0">
                <a:cs typeface="Times New Roman" charset="0"/>
              </a:rPr>
              <a:t>Relação forma do conteúdo/forma de expressão com a substância do conteúdo/substância da expressão é arbitrária</a:t>
            </a:r>
          </a:p>
          <a:p>
            <a:pPr>
              <a:buNone/>
            </a:pPr>
            <a:r>
              <a:rPr lang="pt-PT" sz="2800" dirty="0">
                <a:cs typeface="Times New Roman" charset="0"/>
              </a:rPr>
              <a:t>Exemplo:</a:t>
            </a:r>
          </a:p>
          <a:p>
            <a:pPr>
              <a:buNone/>
            </a:pPr>
            <a:r>
              <a:rPr lang="pt-PT" sz="2800" i="1" dirty="0">
                <a:cs typeface="Times New Roman" charset="0"/>
              </a:rPr>
              <a:t>	sheep</a:t>
            </a:r>
            <a:r>
              <a:rPr lang="pt-PT" sz="2800" dirty="0">
                <a:cs typeface="Times New Roman" charset="0"/>
              </a:rPr>
              <a:t> (carneiro) </a:t>
            </a:r>
          </a:p>
          <a:p>
            <a:pPr>
              <a:buNone/>
            </a:pPr>
            <a:r>
              <a:rPr lang="pt-PT" sz="2800" i="1" dirty="0">
                <a:cs typeface="Times New Roman" charset="0"/>
              </a:rPr>
              <a:t>	mutton</a:t>
            </a:r>
            <a:r>
              <a:rPr lang="pt-PT" sz="2800" dirty="0">
                <a:cs typeface="Times New Roman" charset="0"/>
              </a:rPr>
              <a:t> (carne de carneiro)</a:t>
            </a:r>
          </a:p>
          <a:p>
            <a:pPr>
              <a:buNone/>
            </a:pPr>
            <a:r>
              <a:rPr lang="pt-PT" sz="2800" i="1" dirty="0">
                <a:cs typeface="Times New Roman" charset="0"/>
              </a:rPr>
              <a:t>	mouton</a:t>
            </a:r>
            <a:r>
              <a:rPr lang="pt-PT" sz="2800" dirty="0">
                <a:cs typeface="Times New Roman" charset="0"/>
              </a:rPr>
              <a:t> (carneiro ou carne de carneiro)</a:t>
            </a:r>
          </a:p>
          <a:p>
            <a:pPr>
              <a:buNone/>
            </a:pPr>
            <a:r>
              <a:rPr lang="pt-PT" sz="2800" b="1" i="1" dirty="0">
                <a:cs typeface="Times New Roman" charset="0"/>
              </a:rPr>
              <a:t>            mouton</a:t>
            </a:r>
            <a:r>
              <a:rPr lang="pt-PT" sz="2800" b="1" dirty="0">
                <a:cs typeface="Times New Roman" charset="0"/>
              </a:rPr>
              <a:t> </a:t>
            </a:r>
            <a:r>
              <a:rPr lang="pt-PT" sz="2800" dirty="0">
                <a:cs typeface="Times New Roman" charset="0"/>
              </a:rPr>
              <a:t>é diferente de</a:t>
            </a:r>
            <a:r>
              <a:rPr lang="pt-PT" sz="2800" b="1" dirty="0">
                <a:cs typeface="Times New Roman" charset="0"/>
              </a:rPr>
              <a:t> </a:t>
            </a:r>
            <a:r>
              <a:rPr lang="pt-PT" sz="2800" b="1" i="1" dirty="0">
                <a:cs typeface="Times New Roman" charset="0"/>
              </a:rPr>
              <a:t>sheep </a:t>
            </a:r>
            <a:r>
              <a:rPr lang="pt-PT" sz="2800" dirty="0">
                <a:cs typeface="Times New Roman" charset="0"/>
              </a:rPr>
              <a:t>e de </a:t>
            </a:r>
            <a:r>
              <a:rPr lang="pt-PT" sz="2800" b="1" i="1" dirty="0">
                <a:cs typeface="Times New Roman" charset="0"/>
              </a:rPr>
              <a:t>mutton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cs typeface="Times New Roman" charset="0"/>
              </a:rPr>
              <a:t>Substância/Forma</a:t>
            </a:r>
            <a:r>
              <a:rPr lang="pt-BR" sz="3600" dirty="0"/>
              <a:t>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484784"/>
            <a:ext cx="8640960" cy="464137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pt-BR" sz="2400" b="1" dirty="0">
                <a:cs typeface="Times New Roman" charset="0"/>
              </a:rPr>
              <a:t>Substâncias </a:t>
            </a:r>
            <a:r>
              <a:rPr lang="pt-BR" sz="2400" dirty="0">
                <a:cs typeface="Times New Roman" charset="0"/>
              </a:rPr>
              <a:t>= meros veículos aos quais se imprime uma estruturação relacional abstrata peculiar a cada língua.</a:t>
            </a:r>
            <a:endParaRPr lang="pt-PT" sz="2400" dirty="0">
              <a:cs typeface="Times New Roman" charset="0"/>
            </a:endParaRPr>
          </a:p>
          <a:p>
            <a:pPr>
              <a:buFontTx/>
              <a:buNone/>
            </a:pPr>
            <a:r>
              <a:rPr lang="en-US" sz="2400" b="1" i="1" dirty="0">
                <a:cs typeface="Times New Roman" charset="0"/>
              </a:rPr>
              <a:t>	</a:t>
            </a:r>
            <a:r>
              <a:rPr lang="pt-BR" sz="2400" b="1" i="1" dirty="0">
                <a:cs typeface="Times New Roman" charset="0"/>
              </a:rPr>
              <a:t>. substância do conteúdo</a:t>
            </a:r>
            <a:r>
              <a:rPr lang="pt-BR" sz="2400" dirty="0">
                <a:cs typeface="Times New Roman" charset="0"/>
              </a:rPr>
              <a:t> = </a:t>
            </a:r>
            <a:r>
              <a:rPr lang="pt-BR" sz="2400" i="1" dirty="0" err="1">
                <a:cs typeface="Times New Roman" charset="0"/>
              </a:rPr>
              <a:t>designatum</a:t>
            </a:r>
            <a:r>
              <a:rPr lang="pt-BR" sz="2400" dirty="0">
                <a:cs typeface="Times New Roman" charset="0"/>
              </a:rPr>
              <a:t>, projeção da forma sobre o sentido</a:t>
            </a:r>
            <a:endParaRPr lang="pt-PT" sz="2400" dirty="0">
              <a:cs typeface="Times New Roman" charset="0"/>
            </a:endParaRPr>
          </a:p>
          <a:p>
            <a:pPr>
              <a:buFontTx/>
              <a:buNone/>
            </a:pPr>
            <a:r>
              <a:rPr lang="pt-BR" sz="2400" b="1" i="1" dirty="0">
                <a:cs typeface="Times New Roman" charset="0"/>
              </a:rPr>
              <a:t>	. substância da expressão </a:t>
            </a:r>
            <a:r>
              <a:rPr lang="pt-BR" sz="2400" dirty="0">
                <a:cs typeface="Times New Roman" charset="0"/>
              </a:rPr>
              <a:t>= som, elemento material</a:t>
            </a:r>
            <a:endParaRPr lang="pt-PT" sz="2400" dirty="0">
              <a:cs typeface="Times New Roman" charset="0"/>
            </a:endParaRPr>
          </a:p>
          <a:p>
            <a:pPr>
              <a:buFontTx/>
              <a:buNone/>
            </a:pPr>
            <a:r>
              <a:rPr lang="pt-BR" sz="2400" b="1" dirty="0">
                <a:cs typeface="Times New Roman" charset="0"/>
              </a:rPr>
              <a:t> </a:t>
            </a:r>
            <a:endParaRPr lang="pt-PT" sz="2400" dirty="0">
              <a:cs typeface="Times New Roman" charset="0"/>
            </a:endParaRPr>
          </a:p>
          <a:p>
            <a:pPr>
              <a:buFontTx/>
              <a:buNone/>
            </a:pPr>
            <a:r>
              <a:rPr lang="pt-BR" sz="2400" b="1" dirty="0">
                <a:cs typeface="Times New Roman" charset="0"/>
              </a:rPr>
              <a:t>Formas</a:t>
            </a:r>
            <a:r>
              <a:rPr lang="pt-BR" sz="2400" dirty="0">
                <a:cs typeface="Times New Roman" charset="0"/>
              </a:rPr>
              <a:t> = molde da língua no </a:t>
            </a:r>
            <a:r>
              <a:rPr lang="pt-BR" sz="2400" i="1" dirty="0">
                <a:cs typeface="Times New Roman" charset="0"/>
              </a:rPr>
              <a:t>continuum </a:t>
            </a:r>
            <a:r>
              <a:rPr lang="pt-BR" sz="2400" dirty="0">
                <a:cs typeface="Times New Roman" charset="0"/>
              </a:rPr>
              <a:t>ou massa amorfa.</a:t>
            </a:r>
            <a:endParaRPr lang="pt-PT" sz="2400" dirty="0">
              <a:cs typeface="Times New Roman" charset="0"/>
            </a:endParaRPr>
          </a:p>
          <a:p>
            <a:pPr>
              <a:buFontTx/>
              <a:buNone/>
            </a:pPr>
            <a:r>
              <a:rPr lang="pt-BR" sz="2400" b="1" i="1" dirty="0">
                <a:cs typeface="Times New Roman" charset="0"/>
              </a:rPr>
              <a:t>	. forma do conteúdo</a:t>
            </a:r>
            <a:r>
              <a:rPr lang="pt-BR" sz="2400" dirty="0">
                <a:cs typeface="Times New Roman" charset="0"/>
              </a:rPr>
              <a:t> = modo abstrato como a língua recorta</a:t>
            </a:r>
            <a:endParaRPr lang="pt-PT" sz="2400" dirty="0">
              <a:cs typeface="Times New Roman" charset="0"/>
            </a:endParaRPr>
          </a:p>
          <a:p>
            <a:pPr>
              <a:buFontTx/>
              <a:buNone/>
            </a:pPr>
            <a:r>
              <a:rPr lang="pt-BR" sz="2400" b="1" i="1" dirty="0">
                <a:cs typeface="Times New Roman" charset="0"/>
              </a:rPr>
              <a:t>	. forma da expressão</a:t>
            </a:r>
            <a:r>
              <a:rPr lang="pt-BR" sz="2400" dirty="0">
                <a:cs typeface="Times New Roman" charset="0"/>
              </a:rPr>
              <a:t> = modo concreto como a língua expressa o som</a:t>
            </a:r>
            <a:r>
              <a:rPr lang="pt-BR" sz="2400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/>
              <a:t>Signo </a:t>
            </a:r>
            <a:r>
              <a:rPr lang="pt-BR" sz="3600" b="1" dirty="0" err="1"/>
              <a:t>linguístico</a:t>
            </a:r>
            <a:endParaRPr lang="pt-BR" sz="36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83568" y="1556792"/>
          <a:ext cx="5554960" cy="3297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4439">
                <a:tc rowSpan="2">
                  <a:txBody>
                    <a:bodyPr/>
                    <a:lstStyle/>
                    <a:p>
                      <a:r>
                        <a:rPr lang="pt-BR" sz="2000" dirty="0"/>
                        <a:t>Plano do Conteúdo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Substância do Conteúdo</a:t>
                      </a:r>
                      <a:r>
                        <a:rPr lang="pt-BR" sz="2000" baseline="0" dirty="0"/>
                        <a:t> (SC)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= </a:t>
                      </a:r>
                      <a:r>
                        <a:rPr lang="pt-BR" sz="2000" dirty="0" err="1"/>
                        <a:t>designatum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FF0000"/>
                          </a:solidFill>
                        </a:rPr>
                        <a:t>Forma do Conteúdo (FC)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= significado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sz="2000" dirty="0"/>
                        <a:t>Plano da Expressão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FF0000"/>
                          </a:solidFill>
                        </a:rPr>
                        <a:t>Forma da Expressão (FE)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= significante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569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Substância da Expressão (SE)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= som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804248" y="2564904"/>
            <a:ext cx="165618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SIGNO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778098"/>
          </a:xfrm>
        </p:spPr>
        <p:txBody>
          <a:bodyPr>
            <a:noAutofit/>
          </a:bodyPr>
          <a:lstStyle/>
          <a:p>
            <a:r>
              <a:rPr lang="pt-PT" sz="3600" dirty="0">
                <a:cs typeface="Times New Roman" charset="0"/>
              </a:rPr>
              <a:t>Análise da língua = análise de formas</a:t>
            </a:r>
            <a:endParaRPr lang="pt-BR" sz="3600" dirty="0">
              <a:cs typeface="Times New Roman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r>
              <a:rPr lang="pt-PT" sz="2800" dirty="0">
                <a:cs typeface="Times New Roman" charset="0"/>
              </a:rPr>
              <a:t> identidade/oposição</a:t>
            </a:r>
          </a:p>
          <a:p>
            <a:pPr lvl="2"/>
            <a:r>
              <a:rPr lang="pt-PT" sz="2800" dirty="0">
                <a:cs typeface="Times New Roman" charset="0"/>
              </a:rPr>
              <a:t>apreender diferenças (pelo menos 2 objetos simultaneamente)</a:t>
            </a:r>
          </a:p>
          <a:p>
            <a:pPr>
              <a:buFontTx/>
              <a:buNone/>
            </a:pPr>
            <a:r>
              <a:rPr lang="pt-PT" sz="2800" dirty="0">
                <a:cs typeface="Times New Roman" charset="0"/>
              </a:rPr>
              <a:t>			. parciais iguais (conjunção)</a:t>
            </a:r>
          </a:p>
          <a:p>
            <a:pPr>
              <a:buFontTx/>
              <a:buNone/>
            </a:pPr>
            <a:r>
              <a:rPr lang="pt-PT" sz="2800" dirty="0">
                <a:cs typeface="Times New Roman" charset="0"/>
              </a:rPr>
              <a:t>			. parciais diferentes (disjunção)</a:t>
            </a:r>
          </a:p>
          <a:p>
            <a:r>
              <a:rPr lang="pt-PT" sz="2800" dirty="0">
                <a:cs typeface="Times New Roman" charset="0"/>
              </a:rPr>
              <a:t>relação = vínculo mútuo entre 2 termos</a:t>
            </a:r>
          </a:p>
          <a:p>
            <a:r>
              <a:rPr lang="pt-PT" sz="2800" dirty="0">
                <a:cs typeface="Times New Roman" charset="0"/>
              </a:rPr>
              <a:t>estrutura = presença de 2 termos vinculados por uma relação</a:t>
            </a:r>
            <a:endParaRPr lang="pt-BR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/>
              <a:t>Língua = Código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572000"/>
          </a:xfrm>
        </p:spPr>
        <p:txBody>
          <a:bodyPr/>
          <a:lstStyle/>
          <a:p>
            <a:r>
              <a:rPr lang="pt-BR" sz="2800" dirty="0"/>
              <a:t>Estoque estruturado de elementos discretos (signos/conceitos) que se apresentam como um conjunto de alternativas de seleção para a produção da mensagem.</a:t>
            </a:r>
          </a:p>
          <a:p>
            <a:r>
              <a:rPr lang="pt-BR" sz="2800" dirty="0"/>
              <a:t>Sub-códigos =&gt; variação </a:t>
            </a:r>
            <a:r>
              <a:rPr lang="pt-BR" sz="2800" dirty="0" err="1"/>
              <a:t>linguístic</a:t>
            </a:r>
            <a:r>
              <a:rPr lang="pt-BR" dirty="0" err="1"/>
              <a:t>a</a:t>
            </a:r>
            <a:endParaRPr lang="pt-BR" dirty="0"/>
          </a:p>
          <a:p>
            <a:endParaRPr lang="pt-BR" dirty="0"/>
          </a:p>
          <a:p>
            <a:r>
              <a:rPr lang="pt-BR" sz="2800" dirty="0"/>
              <a:t>&gt; intersecção </a:t>
            </a:r>
            <a:r>
              <a:rPr lang="pt-BR" sz="2800" b="1" dirty="0"/>
              <a:t>=</a:t>
            </a:r>
            <a:r>
              <a:rPr lang="pt-BR" sz="2800" dirty="0"/>
              <a:t>  &gt; comunicação</a:t>
            </a:r>
          </a:p>
        </p:txBody>
      </p:sp>
      <p:cxnSp>
        <p:nvCxnSpPr>
          <p:cNvPr id="5" name="Conector de seta reta 4"/>
          <p:cNvCxnSpPr/>
          <p:nvPr/>
        </p:nvCxnSpPr>
        <p:spPr>
          <a:xfrm rot="5400000">
            <a:off x="1440446" y="4184290"/>
            <a:ext cx="64807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b="1" dirty="0"/>
              <a:t>Percurso de enunciação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Destinador/Emissor: fazer persuasivo</a:t>
            </a:r>
          </a:p>
          <a:p>
            <a:pPr lvl="1"/>
            <a:r>
              <a:rPr lang="pt-BR" sz="2400" dirty="0">
                <a:solidFill>
                  <a:schemeClr val="tx1"/>
                </a:solidFill>
              </a:rPr>
              <a:t>Conceito=&gt;Termo =&gt; Texto</a:t>
            </a:r>
          </a:p>
          <a:p>
            <a:endParaRPr lang="pt-BR" sz="2800" dirty="0"/>
          </a:p>
          <a:p>
            <a:r>
              <a:rPr lang="pt-BR" sz="2800" dirty="0"/>
              <a:t>Destinatário/Receptor: fazer interpretativo</a:t>
            </a:r>
          </a:p>
          <a:p>
            <a:pPr lvl="1"/>
            <a:r>
              <a:rPr lang="pt-BR" sz="2400" dirty="0">
                <a:solidFill>
                  <a:schemeClr val="tx1"/>
                </a:solidFill>
              </a:rPr>
              <a:t>Texto =&gt; Termo =&gt; Conceito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052320" cy="757808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/>
              <a:t>Linguagem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251520" y="1484784"/>
            <a:ext cx="8568952" cy="4392488"/>
          </a:xfrm>
        </p:spPr>
        <p:txBody>
          <a:bodyPr>
            <a:normAutofit/>
          </a:bodyPr>
          <a:lstStyle/>
          <a:p>
            <a:r>
              <a:rPr lang="pt-PT" sz="2800" dirty="0">
                <a:cs typeface="Times New Roman" pitchFamily="18" charset="0"/>
                <a:sym typeface="Wingdings" pitchFamily="2" charset="2"/>
              </a:rPr>
              <a:t>Meio pelo qual se expressa a relação homem/mundo, homem/homem;</a:t>
            </a:r>
          </a:p>
          <a:p>
            <a:r>
              <a:rPr lang="pt-PT" sz="2800" dirty="0">
                <a:cs typeface="Times New Roman" pitchFamily="18" charset="0"/>
                <a:sym typeface="Wingdings" pitchFamily="2" charset="2"/>
              </a:rPr>
              <a:t>Permite nomear/criar/transformar  o mundo;</a:t>
            </a:r>
          </a:p>
          <a:p>
            <a:r>
              <a:rPr lang="en-US" sz="2800" dirty="0" err="1"/>
              <a:t>Prática</a:t>
            </a:r>
            <a:r>
              <a:rPr lang="en-US" sz="2800" dirty="0"/>
              <a:t> social que se </a:t>
            </a:r>
            <a:r>
              <a:rPr lang="en-US" sz="2800" dirty="0" err="1"/>
              <a:t>organiza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sistemas</a:t>
            </a:r>
            <a:r>
              <a:rPr lang="en-US" sz="2800" dirty="0"/>
              <a:t> de </a:t>
            </a:r>
            <a:r>
              <a:rPr lang="en-US" sz="2800" dirty="0" err="1"/>
              <a:t>signos</a:t>
            </a:r>
            <a:r>
              <a:rPr lang="en-US" sz="2800" dirty="0"/>
              <a:t>;</a:t>
            </a:r>
          </a:p>
          <a:p>
            <a:r>
              <a:rPr lang="pt-PT" sz="2800" dirty="0">
                <a:cs typeface="Times New Roman" pitchFamily="18" charset="0"/>
                <a:sym typeface="Wingdings" pitchFamily="2" charset="2"/>
              </a:rPr>
              <a:t>Matéria do pensamento e veículo de comunicação.</a:t>
            </a:r>
          </a:p>
          <a:p>
            <a:r>
              <a:rPr lang="pt-BR" sz="2800" dirty="0">
                <a:cs typeface="Times New Roman" pitchFamily="18" charset="0"/>
              </a:rPr>
              <a:t>Não é a mesma coisa que as línguas, sempre particulares e variáveis, nas quais se realiza;</a:t>
            </a:r>
          </a:p>
          <a:p>
            <a:pPr lvl="1">
              <a:buNone/>
            </a:pPr>
            <a:endParaRPr lang="pt-BR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/>
              <a:t>Ideologia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481328"/>
            <a:ext cx="8820472" cy="4525963"/>
          </a:xfrm>
        </p:spPr>
        <p:txBody>
          <a:bodyPr>
            <a:normAutofit/>
          </a:bodyPr>
          <a:lstStyle/>
          <a:p>
            <a:r>
              <a:rPr lang="pt-BR" dirty="0"/>
              <a:t>Nenhuma comunicação é neutra, nela estão em jogo valores ideológicos do sujeito e da comunicação.</a:t>
            </a:r>
          </a:p>
          <a:p>
            <a:r>
              <a:rPr lang="pt-BR" dirty="0"/>
              <a:t>Na língua imprimem-se traços dos discursos ideológicos opostos e contraditórios, pois classes sociais diferentes utilizam o mesmo sistema </a:t>
            </a:r>
            <a:r>
              <a:rPr lang="pt-BR" dirty="0" err="1"/>
              <a:t>linguístico</a:t>
            </a:r>
            <a:r>
              <a:rPr lang="pt-BR" dirty="0"/>
              <a:t>.</a:t>
            </a:r>
          </a:p>
          <a:p>
            <a:r>
              <a:rPr lang="pt-BR" dirty="0"/>
              <a:t>No discurso refletem-se as mais imperceptíveis alterações da existência social, é marcadamente ideológico.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pPr algn="l" eaLnBrk="1" hangingPunct="1"/>
            <a:br>
              <a:rPr lang="pt-PT" sz="4000" dirty="0">
                <a:cs typeface="Arial" charset="0"/>
              </a:rPr>
            </a:br>
            <a:r>
              <a:rPr lang="pt-PT" sz="3600" b="1" dirty="0">
                <a:cs typeface="Arial" charset="0"/>
              </a:rPr>
              <a:t>Informação em Ciência da Informação</a:t>
            </a:r>
            <a:br>
              <a:rPr lang="pt-PT" dirty="0">
                <a:cs typeface="Times New Roman" charset="0"/>
              </a:rPr>
            </a:br>
            <a:endParaRPr lang="pt-BR" dirty="0">
              <a:cs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pPr eaLnBrk="1" hangingPunct="1"/>
            <a:r>
              <a:rPr lang="pt-PT" sz="2800" dirty="0">
                <a:cs typeface="Arial" charset="0"/>
              </a:rPr>
              <a:t>designa um ‘conteúdo’</a:t>
            </a:r>
            <a:endParaRPr lang="pt-PT" sz="2800" dirty="0">
              <a:cs typeface="Times New Roman" charset="0"/>
            </a:endParaRPr>
          </a:p>
          <a:p>
            <a:pPr eaLnBrk="1" hangingPunct="1"/>
            <a:r>
              <a:rPr lang="pt-PT" sz="2800" dirty="0">
                <a:cs typeface="Arial" charset="0"/>
              </a:rPr>
              <a:t>sob determinada forma</a:t>
            </a:r>
            <a:endParaRPr lang="pt-PT" sz="2800" dirty="0">
              <a:cs typeface="Times New Roman" charset="0"/>
            </a:endParaRPr>
          </a:p>
          <a:p>
            <a:pPr eaLnBrk="1" hangingPunct="1"/>
            <a:r>
              <a:rPr lang="pt-PT" sz="2800" dirty="0">
                <a:cs typeface="Arial" charset="0"/>
              </a:rPr>
              <a:t> visa o estabelecimento de uma relação comunicativa particular</a:t>
            </a:r>
          </a:p>
          <a:p>
            <a:pPr eaLnBrk="1" hangingPunct="1">
              <a:buFontTx/>
              <a:buNone/>
            </a:pPr>
            <a:endParaRPr lang="pt-PT" dirty="0">
              <a:cs typeface="Times New Roman" charset="0"/>
            </a:endParaRPr>
          </a:p>
          <a:p>
            <a:pPr eaLnBrk="1" hangingPunct="1"/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3600" b="1" dirty="0" err="1"/>
              <a:t>Traços</a:t>
            </a:r>
            <a:r>
              <a:rPr lang="en-US" sz="3600" dirty="0"/>
              <a:t> </a:t>
            </a:r>
            <a:r>
              <a:rPr lang="en-US" sz="3600" b="1" dirty="0" err="1"/>
              <a:t>distintivos</a:t>
            </a:r>
            <a:r>
              <a:rPr lang="en-US" sz="3600" b="1" dirty="0"/>
              <a:t> a </a:t>
            </a:r>
            <a:r>
              <a:rPr lang="en-US" sz="3600" b="1" dirty="0" err="1"/>
              <a:t>informação</a:t>
            </a:r>
            <a:endParaRPr lang="pt-BR" sz="36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734744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sz="2000" dirty="0">
                <a:cs typeface="Arial" charset="0"/>
              </a:rPr>
              <a:t>. </a:t>
            </a:r>
            <a:r>
              <a:rPr lang="pt-PT" dirty="0">
                <a:cs typeface="Arial" charset="0"/>
              </a:rPr>
              <a:t>não é um dado	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. é uma construção intencional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. parte de uma hipótese de organização (base 	institucional)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. transmissibilidade condicionada a condições de aderência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. condições de aderência = vínculos de significação entre emissor/receptor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	- configuração específica do arranjo, vértices, relações, contextos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b="1" i="1" dirty="0">
                <a:cs typeface="Arial" charset="0"/>
              </a:rPr>
              <a:t>Meio (formalização): linguagem documentária</a:t>
            </a:r>
            <a:endParaRPr lang="pt-BR" b="1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pt-PT" sz="3600" dirty="0">
                <a:cs typeface="Arial" charset="0"/>
              </a:rPr>
              <a:t>Consequências dessa definição</a:t>
            </a:r>
            <a:r>
              <a:rPr lang="pt-PT" sz="3600" b="1" dirty="0">
                <a:cs typeface="Arial" charset="0"/>
              </a:rPr>
              <a:t> </a:t>
            </a:r>
            <a:endParaRPr lang="pt-BR" sz="3600" dirty="0">
              <a:cs typeface="Times New Roman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dirty="0">
                <a:cs typeface="Arial" charset="0"/>
              </a:rPr>
              <a:t> . necessidade de enfrentar efetivamente os problemas relacionados ao estabelecimento dos vínculos para a adesão</a:t>
            </a:r>
          </a:p>
          <a:p>
            <a:pPr eaLnBrk="1" hangingPunct="1">
              <a:buFontTx/>
              <a:buNone/>
            </a:pPr>
            <a:endParaRPr lang="pt-PT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pt-PT" dirty="0">
                <a:cs typeface="Arial" charset="0"/>
              </a:rPr>
              <a:t>. reconhecer a linguagem como ferramenta</a:t>
            </a:r>
          </a:p>
          <a:p>
            <a:pPr eaLnBrk="1" hangingPunct="1">
              <a:buFontTx/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dirty="0" err="1">
                <a:cs typeface="Arial" charset="0"/>
              </a:rPr>
              <a:t>Linguagem</a:t>
            </a:r>
            <a:r>
              <a:rPr lang="en-US" b="1" dirty="0">
                <a:cs typeface="Arial" charset="0"/>
              </a:rPr>
              <a:t> </a:t>
            </a:r>
            <a:r>
              <a:rPr lang="en-US" b="1" dirty="0" err="1">
                <a:cs typeface="Arial" charset="0"/>
              </a:rPr>
              <a:t>documentária</a:t>
            </a:r>
            <a:endParaRPr lang="pt-BR" b="1" dirty="0">
              <a:cs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i="1" dirty="0">
                <a:cs typeface="Arial" charset="0"/>
              </a:rPr>
              <a:t> </a:t>
            </a:r>
            <a:r>
              <a:rPr lang="pt-PT" i="1" dirty="0">
                <a:cs typeface="Arial" charset="0"/>
              </a:rPr>
              <a:t>Índices</a:t>
            </a:r>
            <a:endParaRPr lang="pt-PT" dirty="0"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pt-PT" i="1" dirty="0">
                <a:cs typeface="Arial" charset="0"/>
              </a:rPr>
              <a:t>Arquitetura da informação</a:t>
            </a:r>
          </a:p>
          <a:p>
            <a:pPr eaLnBrk="1" hangingPunct="1">
              <a:buFontTx/>
              <a:buNone/>
            </a:pPr>
            <a:r>
              <a:rPr lang="pt-PT" i="1" dirty="0">
                <a:cs typeface="Arial" charset="0"/>
              </a:rPr>
              <a:t>Formas de navegação</a:t>
            </a:r>
          </a:p>
          <a:p>
            <a:pPr eaLnBrk="1" hangingPunct="1">
              <a:buFontTx/>
              <a:buNone/>
            </a:pPr>
            <a:endParaRPr lang="pt-PT" i="1" dirty="0">
              <a:cs typeface="Arial" charset="0"/>
            </a:endParaRPr>
          </a:p>
          <a:p>
            <a:pPr eaLnBrk="1" hangingPunct="1">
              <a:buFontTx/>
              <a:buNone/>
            </a:pPr>
            <a:endParaRPr lang="pt-PT" i="1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pt-PT" sz="2800" dirty="0">
                <a:cs typeface="Arial" charset="0"/>
              </a:rPr>
              <a:t>Mediação simbólica em sistemas informacionais </a:t>
            </a:r>
            <a:endParaRPr lang="pt-PT" sz="2800" dirty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pt-PT" b="1" dirty="0">
                <a:cs typeface="Arial" charset="0"/>
              </a:rPr>
              <a:t>Por que usar LD e não LN?</a:t>
            </a:r>
            <a:endParaRPr lang="pt-BR" b="1" dirty="0">
              <a:cs typeface="Times New Roman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LN </a:t>
            </a:r>
            <a:r>
              <a:rPr lang="pt-PT" dirty="0">
                <a:cs typeface="Arial" charset="0"/>
                <a:sym typeface="Wingdings" pitchFamily="2" charset="2"/>
              </a:rPr>
              <a:t></a:t>
            </a:r>
            <a:r>
              <a:rPr lang="pt-PT" dirty="0">
                <a:cs typeface="Arial" charset="0"/>
              </a:rPr>
              <a:t> redundância, ambigüidade, polissemia, variações ideoletais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Times New Roman" charset="0"/>
              </a:rPr>
              <a:t>dispersão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 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LD </a:t>
            </a:r>
            <a:r>
              <a:rPr lang="pt-PT" dirty="0">
                <a:cs typeface="Arial" charset="0"/>
                <a:sym typeface="Wingdings" pitchFamily="2" charset="2"/>
              </a:rPr>
              <a:t></a:t>
            </a:r>
            <a:r>
              <a:rPr lang="pt-PT" dirty="0">
                <a:cs typeface="Arial" charset="0"/>
              </a:rPr>
              <a:t> controle do vocabulário </a:t>
            </a:r>
            <a:r>
              <a:rPr lang="pt-PT" dirty="0">
                <a:cs typeface="Arial" charset="0"/>
                <a:sym typeface="Wingdings" pitchFamily="2" charset="2"/>
              </a:rPr>
              <a:t> controle dos vínculos de significação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		. unidades preferenciais (LN-LE)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		. correspondência unidades/conceitos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		. controle de sinonímia</a:t>
            </a:r>
            <a:endParaRPr lang="pt-PT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dirty="0">
                <a:cs typeface="Arial" charset="0"/>
              </a:rPr>
              <a:t>		. controle de significação</a:t>
            </a: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dirty="0" err="1"/>
              <a:t>Linguagem</a:t>
            </a:r>
            <a:r>
              <a:rPr lang="en-US" b="1" dirty="0"/>
              <a:t> </a:t>
            </a:r>
            <a:r>
              <a:rPr lang="en-US" b="1" dirty="0" err="1"/>
              <a:t>documentária</a:t>
            </a:r>
            <a:endParaRPr lang="pt-BR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pt-PT" dirty="0">
                <a:cs typeface="Arial" charset="0"/>
              </a:rPr>
              <a:t>. Léxico</a:t>
            </a:r>
            <a:endParaRPr lang="pt-PT" dirty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pt-PT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pt-PT" dirty="0">
                <a:cs typeface="Arial" charset="0"/>
              </a:rPr>
              <a:t>. </a:t>
            </a:r>
            <a:r>
              <a:rPr lang="pt-PT" b="1" dirty="0">
                <a:cs typeface="Arial" charset="0"/>
              </a:rPr>
              <a:t>Rede paradigmática</a:t>
            </a:r>
            <a:r>
              <a:rPr lang="pt-PT" dirty="0">
                <a:cs typeface="Arial" charset="0"/>
              </a:rPr>
              <a:t> (relações essenciais, estáveis) = organização lógico-semântica</a:t>
            </a:r>
            <a:endParaRPr lang="pt-PT" dirty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pt-PT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pt-PT" b="1" dirty="0">
                <a:cs typeface="Arial" charset="0"/>
              </a:rPr>
              <a:t>. Rede sintagmática </a:t>
            </a:r>
            <a:r>
              <a:rPr lang="pt-PT" dirty="0">
                <a:cs typeface="Arial" charset="0"/>
              </a:rPr>
              <a:t>(relações contingentes = sintagmas)</a:t>
            </a:r>
          </a:p>
          <a:p>
            <a:pPr eaLnBrk="1" hangingPunct="1">
              <a:buFontTx/>
              <a:buNone/>
            </a:pPr>
            <a:endParaRPr lang="pt-PT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pt-PT" dirty="0">
                <a:cs typeface="Arial" charset="0"/>
              </a:rPr>
              <a:t>Reproduz, a seu modo, a organização da língua</a:t>
            </a:r>
          </a:p>
          <a:p>
            <a:pPr eaLnBrk="1" hangingPunct="1">
              <a:buFontTx/>
              <a:buNone/>
            </a:pPr>
            <a:r>
              <a:rPr lang="pt-PT" dirty="0">
                <a:cs typeface="Arial" charset="0"/>
                <a:sym typeface="Wingdings" pitchFamily="2" charset="2"/>
              </a:rPr>
              <a:t> Compreender a língua e a linguagem</a:t>
            </a:r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dirty="0" err="1"/>
              <a:t>Mediação</a:t>
            </a:r>
            <a:r>
              <a:rPr lang="en-US" b="1" dirty="0"/>
              <a:t> </a:t>
            </a:r>
            <a:r>
              <a:rPr lang="en-US" b="1" dirty="0" err="1"/>
              <a:t>simbólica</a:t>
            </a:r>
            <a:endParaRPr lang="pt-BR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2400" b="1" dirty="0">
                <a:cs typeface="Times New Roman" charset="0"/>
              </a:rPr>
              <a:t>FUNDAMENTO – </a:t>
            </a:r>
            <a:r>
              <a:rPr lang="en-US" sz="2400" b="1" dirty="0" err="1">
                <a:cs typeface="Times New Roman" charset="0"/>
              </a:rPr>
              <a:t>práticas</a:t>
            </a:r>
            <a:r>
              <a:rPr lang="en-US" sz="2400" b="1" dirty="0">
                <a:cs typeface="Times New Roman" charset="0"/>
              </a:rPr>
              <a:t> </a:t>
            </a:r>
            <a:r>
              <a:rPr lang="en-US" sz="2400" b="1" dirty="0" err="1">
                <a:cs typeface="Times New Roman" charset="0"/>
              </a:rPr>
              <a:t>sociais</a:t>
            </a:r>
            <a:endParaRPr lang="en-US" sz="2400" b="1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	</a:t>
            </a:r>
            <a:r>
              <a:rPr lang="pt-BR" sz="2400" dirty="0">
                <a:cs typeface="Times New Roman" charset="0"/>
              </a:rPr>
              <a:t>convenção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	</a:t>
            </a:r>
            <a:r>
              <a:rPr lang="pt-BR" sz="2400" dirty="0">
                <a:cs typeface="Times New Roman" charset="0"/>
              </a:rPr>
              <a:t>regulamentação </a:t>
            </a:r>
            <a:endParaRPr 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	</a:t>
            </a:r>
            <a:r>
              <a:rPr lang="pt-BR" sz="2400" dirty="0">
                <a:cs typeface="Times New Roman" charset="0"/>
              </a:rPr>
              <a:t>compartilhamento</a:t>
            </a:r>
            <a:endParaRPr 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		</a:t>
            </a:r>
            <a:r>
              <a:rPr lang="en-US" sz="2400" dirty="0">
                <a:cs typeface="Times New Roman" charset="0"/>
                <a:sym typeface="Wingdings" pitchFamily="2" charset="2"/>
              </a:rPr>
              <a:t></a:t>
            </a:r>
            <a:r>
              <a:rPr lang="pt-BR" sz="2400" dirty="0">
                <a:cs typeface="Times New Roman" charset="0"/>
              </a:rPr>
              <a:t> compreensão / interpretação /adesão</a:t>
            </a:r>
            <a:endParaRPr 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</a:t>
            </a:r>
            <a:r>
              <a:rPr lang="pt-BR" sz="2400" dirty="0">
                <a:cs typeface="Times New Roman" charset="0"/>
              </a:rPr>
              <a:t>	modo de  organização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		</a:t>
            </a:r>
            <a:r>
              <a:rPr lang="en-US" sz="2400" dirty="0">
                <a:cs typeface="Times New Roman" charset="0"/>
                <a:sym typeface="Wingdings" pitchFamily="2" charset="2"/>
              </a:rPr>
              <a:t> </a:t>
            </a:r>
            <a:r>
              <a:rPr lang="en-US" sz="2400" dirty="0" err="1">
                <a:cs typeface="Times New Roman" charset="0"/>
                <a:sym typeface="Wingdings" pitchFamily="2" charset="2"/>
              </a:rPr>
              <a:t>linguagem</a:t>
            </a:r>
            <a:r>
              <a:rPr lang="en-US" sz="2400" dirty="0">
                <a:cs typeface="Times New Roman" charset="0"/>
                <a:sym typeface="Wingdings" pitchFamily="2" charset="2"/>
              </a:rPr>
              <a:t>, </a:t>
            </a:r>
            <a:r>
              <a:rPr lang="en-US" sz="2400" dirty="0" err="1">
                <a:cs typeface="Times New Roman" charset="0"/>
                <a:sym typeface="Wingdings" pitchFamily="2" charset="2"/>
              </a:rPr>
              <a:t>línguas</a:t>
            </a:r>
            <a:r>
              <a:rPr lang="en-US" sz="2400" dirty="0">
                <a:cs typeface="Times New Roman" charset="0"/>
                <a:sym typeface="Wingdings" pitchFamily="2" charset="2"/>
              </a:rPr>
              <a:t>, </a:t>
            </a:r>
            <a:r>
              <a:rPr lang="en-US" sz="2400" dirty="0" err="1">
                <a:cs typeface="Times New Roman" charset="0"/>
                <a:sym typeface="Wingdings" pitchFamily="2" charset="2"/>
              </a:rPr>
              <a:t>códigos</a:t>
            </a:r>
            <a:r>
              <a:rPr lang="en-US" sz="2400" dirty="0">
                <a:cs typeface="Times New Roman" charset="0"/>
                <a:sym typeface="Wingdings" pitchFamily="2" charset="2"/>
              </a:rPr>
              <a:t> </a:t>
            </a:r>
            <a:r>
              <a:rPr lang="en-US" sz="2400" dirty="0" err="1">
                <a:cs typeface="Times New Roman" charset="0"/>
                <a:sym typeface="Wingdings" pitchFamily="2" charset="2"/>
              </a:rPr>
              <a:t>culturais</a:t>
            </a:r>
            <a:endParaRPr 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</a:t>
            </a:r>
            <a:endParaRPr lang="pt-BR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778098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200" b="1" dirty="0" err="1"/>
              <a:t>Mediação</a:t>
            </a:r>
            <a:r>
              <a:rPr lang="en-US" sz="3200" b="1" dirty="0"/>
              <a:t> </a:t>
            </a:r>
            <a:r>
              <a:rPr lang="en-US" sz="3200" b="1" dirty="0" err="1"/>
              <a:t>da</a:t>
            </a:r>
            <a:r>
              <a:rPr lang="en-US" sz="3200" b="1" dirty="0"/>
              <a:t> </a:t>
            </a:r>
            <a:r>
              <a:rPr lang="en-US" sz="3200" b="1" dirty="0" err="1"/>
              <a:t>linguagem</a:t>
            </a:r>
            <a:r>
              <a:rPr lang="en-US" sz="3200" b="1" dirty="0"/>
              <a:t> </a:t>
            </a:r>
            <a:r>
              <a:rPr lang="en-US" sz="3200" b="1" dirty="0" err="1"/>
              <a:t>documentária</a:t>
            </a:r>
            <a:endParaRPr lang="pt-BR" sz="32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481328"/>
            <a:ext cx="864096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è"/>
            </a:pPr>
            <a:r>
              <a:rPr lang="en-US" sz="2800" dirty="0" err="1"/>
              <a:t>Conhecimento</a:t>
            </a:r>
            <a:r>
              <a:rPr lang="en-US" sz="2800" dirty="0"/>
              <a:t> do </a:t>
            </a:r>
            <a:r>
              <a:rPr lang="en-US" sz="2800" dirty="0" err="1"/>
              <a:t>funcionamento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linguagem</a:t>
            </a: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è"/>
            </a:pPr>
            <a:r>
              <a:rPr lang="en-US" sz="2800" dirty="0" err="1"/>
              <a:t>Estabelecimento</a:t>
            </a:r>
            <a:r>
              <a:rPr lang="en-US" sz="2800" dirty="0"/>
              <a:t> de </a:t>
            </a:r>
            <a:r>
              <a:rPr lang="en-US" sz="2800" dirty="0" err="1"/>
              <a:t>vínculos</a:t>
            </a:r>
            <a:r>
              <a:rPr lang="en-US" sz="2800" dirty="0"/>
              <a:t> </a:t>
            </a:r>
            <a:r>
              <a:rPr lang="pt-PT" sz="2800" dirty="0">
                <a:cs typeface="Arial" charset="0"/>
              </a:rPr>
              <a:t>entre emissor/receptor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è"/>
            </a:pPr>
            <a:r>
              <a:rPr lang="en-US" sz="2800" dirty="0" err="1"/>
              <a:t>Vínculos</a:t>
            </a:r>
            <a:r>
              <a:rPr lang="en-US" sz="2800" dirty="0"/>
              <a:t> de </a:t>
            </a:r>
            <a:r>
              <a:rPr lang="en-US" sz="2800" dirty="0" err="1"/>
              <a:t>linguagem</a:t>
            </a:r>
            <a:r>
              <a:rPr lang="en-US" sz="2800" dirty="0"/>
              <a:t> (e de </a:t>
            </a:r>
            <a:r>
              <a:rPr lang="en-US" sz="2800" dirty="0" err="1"/>
              <a:t>comunicação</a:t>
            </a:r>
            <a:r>
              <a:rPr lang="en-US" sz="2800" dirty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è"/>
            </a:pPr>
            <a:r>
              <a:rPr lang="en-US" sz="2800" dirty="0" err="1"/>
              <a:t>Vínculos</a:t>
            </a:r>
            <a:r>
              <a:rPr lang="en-US" sz="2800" dirty="0"/>
              <a:t>  de </a:t>
            </a:r>
            <a:r>
              <a:rPr lang="en-US" sz="2800" dirty="0" err="1"/>
              <a:t>significação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	 </a:t>
            </a:r>
            <a:r>
              <a:rPr lang="en-US" sz="2800" dirty="0" err="1">
                <a:sym typeface="Wingdings" pitchFamily="2" charset="2"/>
              </a:rPr>
              <a:t>condições</a:t>
            </a:r>
            <a:r>
              <a:rPr lang="en-US" sz="2800" dirty="0">
                <a:sym typeface="Wingdings" pitchFamily="2" charset="2"/>
              </a:rPr>
              <a:t> de </a:t>
            </a:r>
            <a:r>
              <a:rPr lang="en-US" sz="2800" dirty="0" err="1">
                <a:sym typeface="Wingdings" pitchFamily="2" charset="2"/>
              </a:rPr>
              <a:t>a</a:t>
            </a:r>
            <a:r>
              <a:rPr lang="en-US" sz="2800" dirty="0" err="1"/>
              <a:t>desão</a:t>
            </a:r>
            <a:endParaRPr 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>
                <a:cs typeface="Times New Roman" charset="0"/>
              </a:rPr>
              <a:t>		</a:t>
            </a:r>
            <a:r>
              <a:rPr lang="en-US" sz="2400" dirty="0">
                <a:cs typeface="Times New Roman" charset="0"/>
              </a:rPr>
              <a:t>- </a:t>
            </a:r>
            <a:r>
              <a:rPr lang="pt-BR" sz="2400" dirty="0">
                <a:cs typeface="Times New Roman" charset="0"/>
              </a:rPr>
              <a:t>competências contextuais e cognitivas dos 		usuários</a:t>
            </a:r>
            <a:endParaRPr 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charset="0"/>
              </a:rPr>
              <a:t>		-</a:t>
            </a:r>
            <a:r>
              <a:rPr lang="pt-BR" sz="2400" dirty="0">
                <a:cs typeface="Times New Roman" charset="0"/>
              </a:rPr>
              <a:t> possibilidade de </a:t>
            </a:r>
            <a:r>
              <a:rPr lang="pt-BR" sz="2400" dirty="0" err="1">
                <a:cs typeface="Times New Roman" charset="0"/>
              </a:rPr>
              <a:t>reelaboração</a:t>
            </a:r>
            <a:r>
              <a:rPr lang="pt-BR" sz="2400" dirty="0">
                <a:cs typeface="Times New Roman" charset="0"/>
              </a:rPr>
              <a:t> da informação</a:t>
            </a:r>
            <a:endParaRPr lang="pt-PT" sz="2400" dirty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1800" dirty="0">
              <a:cs typeface="Arial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188640"/>
            <a:ext cx="8435280" cy="1143000"/>
          </a:xfrm>
        </p:spPr>
        <p:txBody>
          <a:bodyPr>
            <a:normAutofit fontScale="90000"/>
          </a:bodyPr>
          <a:lstStyle/>
          <a:p>
            <a:pPr algn="l" eaLnBrk="1" hangingPunct="1"/>
            <a:br>
              <a:rPr lang="en-US" dirty="0">
                <a:cs typeface="Times New Roman" charset="0"/>
              </a:rPr>
            </a:br>
            <a:r>
              <a:rPr lang="en-US" sz="3600" b="1" dirty="0">
                <a:cs typeface="Times New Roman" charset="0"/>
              </a:rPr>
              <a:t>P</a:t>
            </a:r>
            <a:r>
              <a:rPr lang="pt-BR" sz="3600" b="1" dirty="0" err="1">
                <a:cs typeface="Times New Roman" charset="0"/>
              </a:rPr>
              <a:t>arâmetro</a:t>
            </a:r>
            <a:r>
              <a:rPr lang="pt-BR" sz="3600" b="1" dirty="0">
                <a:cs typeface="Times New Roman" charset="0"/>
              </a:rPr>
              <a:t> </a:t>
            </a:r>
            <a:r>
              <a:rPr lang="en-US" sz="3600" b="1" dirty="0">
                <a:cs typeface="Times New Roman" charset="0"/>
              </a:rPr>
              <a:t>e </a:t>
            </a:r>
            <a:r>
              <a:rPr lang="en-US" sz="3600" b="1" dirty="0" err="1">
                <a:cs typeface="Times New Roman" charset="0"/>
              </a:rPr>
              <a:t>operacionalização</a:t>
            </a:r>
            <a:r>
              <a:rPr lang="en-US" sz="3600" b="1" dirty="0">
                <a:cs typeface="Times New Roman" charset="0"/>
              </a:rPr>
              <a:t> d</a:t>
            </a:r>
            <a:r>
              <a:rPr lang="pt-BR" sz="3600" b="1" dirty="0">
                <a:cs typeface="Times New Roman" charset="0"/>
              </a:rPr>
              <a:t>os vínculos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1527048"/>
            <a:ext cx="828092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dirty="0">
                <a:cs typeface="Times New Roman" charset="0"/>
              </a:rPr>
              <a:t> </a:t>
            </a:r>
          </a:p>
          <a:p>
            <a:pPr eaLnBrk="1" hangingPunct="1"/>
            <a:r>
              <a:rPr lang="pt-BR" dirty="0">
                <a:cs typeface="Times New Roman" charset="0"/>
              </a:rPr>
              <a:t> Sistemas de significação</a:t>
            </a:r>
          </a:p>
          <a:p>
            <a:pPr eaLnBrk="1" hangingPunct="1"/>
            <a:r>
              <a:rPr lang="pt-BR" dirty="0">
                <a:cs typeface="Times New Roman" charset="0"/>
              </a:rPr>
              <a:t> Arranjo	</a:t>
            </a:r>
            <a:r>
              <a:rPr lang="en-US" dirty="0">
                <a:cs typeface="Times New Roman" charset="0"/>
              </a:rPr>
              <a:t>(</a:t>
            </a:r>
            <a:r>
              <a:rPr lang="en-US" dirty="0" err="1">
                <a:cs typeface="Times New Roman" charset="0"/>
              </a:rPr>
              <a:t>léxico</a:t>
            </a:r>
            <a:r>
              <a:rPr lang="en-US" dirty="0">
                <a:cs typeface="Times New Roman" charset="0"/>
              </a:rPr>
              <a:t>, </a:t>
            </a:r>
            <a:r>
              <a:rPr lang="en-US" dirty="0" err="1">
                <a:cs typeface="Times New Roman" charset="0"/>
              </a:rPr>
              <a:t>rede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paradigmática</a:t>
            </a:r>
            <a:r>
              <a:rPr lang="en-US" dirty="0">
                <a:cs typeface="Times New Roman" charset="0"/>
              </a:rPr>
              <a:t>, </a:t>
            </a:r>
            <a:r>
              <a:rPr lang="en-US" dirty="0" err="1">
                <a:cs typeface="Times New Roman" charset="0"/>
              </a:rPr>
              <a:t>rede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sintagmática</a:t>
            </a:r>
            <a:r>
              <a:rPr lang="en-US" dirty="0">
                <a:cs typeface="Times New Roman" charset="0"/>
              </a:rPr>
              <a:t>)</a:t>
            </a:r>
            <a:r>
              <a:rPr lang="pt-BR" dirty="0">
                <a:cs typeface="Times New Roman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pt-BR" dirty="0">
                <a:cs typeface="Times New Roman" charset="0"/>
              </a:rPr>
              <a:t>		</a:t>
            </a:r>
            <a:endParaRPr lang="en-US" dirty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dirty="0"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cs typeface="Times New Roman" charset="0"/>
                <a:sym typeface="Wingdings" pitchFamily="2" charset="2"/>
              </a:rPr>
              <a:t> </a:t>
            </a:r>
            <a:r>
              <a:rPr lang="pt-BR" dirty="0">
                <a:cs typeface="Times New Roman" charset="0"/>
              </a:rPr>
              <a:t> linguagem = ferramenta</a:t>
            </a:r>
          </a:p>
          <a:p>
            <a:pPr eaLnBrk="1" hangingPunct="1">
              <a:buFontTx/>
              <a:buNone/>
            </a:pPr>
            <a:endParaRPr lang="pt-BR" dirty="0">
              <a:cs typeface="Times New Roman" charset="0"/>
            </a:endParaRPr>
          </a:p>
          <a:p>
            <a:pPr eaLnBrk="1" hangingPunct="1"/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67600" cy="720080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/>
              <a:t>Estudos da Linguagem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466144" cy="5040560"/>
          </a:xfrm>
        </p:spPr>
        <p:txBody>
          <a:bodyPr>
            <a:noAutofit/>
          </a:bodyPr>
          <a:lstStyle/>
          <a:p>
            <a:r>
              <a:rPr lang="pt-BR" sz="2400" dirty="0"/>
              <a:t>Primeiros estudos </a:t>
            </a:r>
            <a:r>
              <a:rPr lang="pt-BR" sz="2400" dirty="0">
                <a:sym typeface="Wingdings" pitchFamily="2" charset="2"/>
              </a:rPr>
              <a:t> século IV a.C. (hindus) </a:t>
            </a:r>
            <a:r>
              <a:rPr lang="pt-BR" sz="2400" dirty="0" err="1">
                <a:sym typeface="Wingdings" pitchFamily="2" charset="2"/>
              </a:rPr>
              <a:t>Panini</a:t>
            </a:r>
            <a:r>
              <a:rPr lang="pt-BR" sz="2400" dirty="0">
                <a:sym typeface="Wingdings" pitchFamily="2" charset="2"/>
              </a:rPr>
              <a:t> descreve minuciosamente sua língua=&gt; modelos de análise</a:t>
            </a:r>
          </a:p>
          <a:p>
            <a:r>
              <a:rPr lang="pt-BR" sz="2400" dirty="0">
                <a:sym typeface="Wingdings" pitchFamily="2" charset="2"/>
              </a:rPr>
              <a:t>Platão: procura definir uma relação entre o conceito e a palavra que o designa “</a:t>
            </a:r>
            <a:r>
              <a:rPr lang="pt-BR" sz="2400" i="1" dirty="0">
                <a:sym typeface="Wingdings" pitchFamily="2" charset="2"/>
              </a:rPr>
              <a:t>haverá uma relação  entre a palavra e o seu significado?”</a:t>
            </a:r>
          </a:p>
          <a:p>
            <a:r>
              <a:rPr lang="pt-BR" sz="2400" dirty="0">
                <a:sym typeface="Wingdings" pitchFamily="2" charset="2"/>
              </a:rPr>
              <a:t>Aristóteles: procede uma análise da estrutura linguística=&gt; teoria da frase, partes do discurso, enumera categorias gramaticais.</a:t>
            </a:r>
          </a:p>
          <a:p>
            <a:r>
              <a:rPr lang="pt-BR" sz="2400" dirty="0">
                <a:sym typeface="Wingdings" pitchFamily="2" charset="2"/>
              </a:rPr>
              <a:t>Idade Média =&gt; estrutura gramatical das línguas é uma e universal, e as regras gramaticais independentes das línguas em que se realizam</a:t>
            </a:r>
            <a:r>
              <a:rPr lang="pt-BR" sz="2800" dirty="0">
                <a:sym typeface="Wingdings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0232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568951" cy="105839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err="1"/>
              <a:t>Linguística</a:t>
            </a:r>
            <a:r>
              <a:rPr lang="en-US" sz="3600" b="1" dirty="0"/>
              <a:t> </a:t>
            </a:r>
            <a:r>
              <a:rPr lang="en-US" sz="3600" b="1" dirty="0" err="1"/>
              <a:t>documentária</a:t>
            </a:r>
            <a:r>
              <a:rPr lang="en-US" sz="3600" b="1" dirty="0"/>
              <a:t> : </a:t>
            </a:r>
            <a:r>
              <a:rPr lang="en-US" sz="3600" b="1" dirty="0" err="1"/>
              <a:t>s</a:t>
            </a:r>
            <a:r>
              <a:rPr lang="en-US" b="1" dirty="0" err="1"/>
              <a:t>íntese</a:t>
            </a:r>
            <a:r>
              <a:rPr lang="en-US" b="1" dirty="0"/>
              <a:t> </a:t>
            </a:r>
            <a:r>
              <a:rPr lang="en-US" b="1" dirty="0" err="1"/>
              <a:t>provisória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9220" y="1556792"/>
            <a:ext cx="8887276" cy="4695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000" dirty="0"/>
              <a:t>	- </a:t>
            </a:r>
            <a:r>
              <a:rPr lang="en-US" sz="3000" dirty="0" err="1"/>
              <a:t>Conhecimento</a:t>
            </a:r>
            <a:r>
              <a:rPr lang="en-US" sz="3000" dirty="0"/>
              <a:t> da </a:t>
            </a:r>
            <a:r>
              <a:rPr lang="en-US" sz="3000" dirty="0" err="1"/>
              <a:t>linguagem</a:t>
            </a:r>
            <a:r>
              <a:rPr lang="en-US" sz="3000" dirty="0"/>
              <a:t> </a:t>
            </a:r>
            <a:r>
              <a:rPr lang="en-US" sz="3000" dirty="0" err="1"/>
              <a:t>permite</a:t>
            </a:r>
            <a:r>
              <a:rPr lang="en-US" sz="3000" dirty="0"/>
              <a:t> </a:t>
            </a:r>
            <a:r>
              <a:rPr lang="en-US" sz="3000" dirty="0" err="1"/>
              <a:t>ver</a:t>
            </a:r>
            <a:r>
              <a:rPr lang="en-US" sz="3000" dirty="0"/>
              <a:t> que a </a:t>
            </a:r>
            <a:r>
              <a:rPr lang="pt-BR" sz="3000" dirty="0">
                <a:cs typeface="Times New Roman" pitchFamily="18" charset="0"/>
              </a:rPr>
              <a:t>significação </a:t>
            </a:r>
            <a:r>
              <a:rPr lang="en-US" sz="3000" dirty="0">
                <a:cs typeface="Times New Roman" pitchFamily="18" charset="0"/>
              </a:rPr>
              <a:t>se </a:t>
            </a:r>
            <a:r>
              <a:rPr lang="pt-BR" sz="3000" dirty="0">
                <a:cs typeface="Times New Roman" pitchFamily="18" charset="0"/>
              </a:rPr>
              <a:t>expressa através d</a:t>
            </a:r>
            <a:r>
              <a:rPr lang="en-US" sz="3000" dirty="0">
                <a:cs typeface="Times New Roman" pitchFamily="18" charset="0"/>
              </a:rPr>
              <a:t>e </a:t>
            </a:r>
            <a:r>
              <a:rPr lang="en-US" sz="3000" dirty="0" err="1">
                <a:cs typeface="Times New Roman" pitchFamily="18" charset="0"/>
              </a:rPr>
              <a:t>relações</a:t>
            </a:r>
            <a:r>
              <a:rPr lang="en-US" sz="3000" dirty="0">
                <a:cs typeface="Times New Roman" pitchFamily="18" charset="0"/>
              </a:rPr>
              <a:t> entre </a:t>
            </a:r>
            <a:r>
              <a:rPr lang="en-US" sz="3000" dirty="0" err="1">
                <a:cs typeface="Times New Roman" pitchFamily="18" charset="0"/>
              </a:rPr>
              <a:t>signos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que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podem</a:t>
            </a:r>
            <a:r>
              <a:rPr lang="en-US" sz="3000" dirty="0">
                <a:cs typeface="Times New Roman" pitchFamily="18" charset="0"/>
              </a:rPr>
              <a:t> ser </a:t>
            </a:r>
            <a:r>
              <a:rPr lang="en-US" sz="3000" dirty="0" err="1">
                <a:cs typeface="Times New Roman" pitchFamily="18" charset="0"/>
              </a:rPr>
              <a:t>arbitrariamente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recortadas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por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cada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sistema</a:t>
            </a:r>
            <a:endParaRPr lang="en-US" sz="30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000" dirty="0">
                <a:cs typeface="Times New Roman" pitchFamily="18" charset="0"/>
              </a:rPr>
              <a:t>	- </a:t>
            </a:r>
            <a:r>
              <a:rPr lang="pt-BR" sz="3000" dirty="0">
                <a:cs typeface="Times New Roman" pitchFamily="18" charset="0"/>
              </a:rPr>
              <a:t>Cada comunidade linguística </a:t>
            </a:r>
            <a:r>
              <a:rPr lang="en-US" sz="3000" dirty="0" err="1">
                <a:cs typeface="Times New Roman" pitchFamily="18" charset="0"/>
              </a:rPr>
              <a:t>pode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manipular</a:t>
            </a:r>
            <a:r>
              <a:rPr lang="en-US" sz="3000" dirty="0">
                <a:cs typeface="Times New Roman" pitchFamily="18" charset="0"/>
              </a:rPr>
              <a:t> o </a:t>
            </a:r>
            <a:r>
              <a:rPr lang="en-US" sz="3000" dirty="0" err="1">
                <a:cs typeface="Times New Roman" pitchFamily="18" charset="0"/>
              </a:rPr>
              <a:t>recorte</a:t>
            </a:r>
            <a:r>
              <a:rPr lang="en-US" sz="3000" dirty="0">
                <a:cs typeface="Times New Roman" pitchFamily="18" charset="0"/>
              </a:rPr>
              <a:t> a </a:t>
            </a:r>
            <a:r>
              <a:rPr lang="en-US" sz="3000" dirty="0" err="1">
                <a:cs typeface="Times New Roman" pitchFamily="18" charset="0"/>
              </a:rPr>
              <a:t>seu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modo</a:t>
            </a:r>
            <a:r>
              <a:rPr lang="en-US" sz="3000" dirty="0">
                <a:cs typeface="Times New Roman" pitchFamily="18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000" dirty="0">
                <a:cs typeface="Times New Roman" pitchFamily="18" charset="0"/>
              </a:rPr>
              <a:t>	- </a:t>
            </a:r>
            <a:r>
              <a:rPr lang="en-US" sz="3000" dirty="0" err="1">
                <a:cs typeface="Times New Roman" pitchFamily="18" charset="0"/>
              </a:rPr>
              <a:t>Cada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sistema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propõe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formas</a:t>
            </a:r>
            <a:r>
              <a:rPr lang="en-US" sz="3000" dirty="0">
                <a:cs typeface="Times New Roman" pitchFamily="18" charset="0"/>
              </a:rPr>
              <a:t> de </a:t>
            </a:r>
            <a:r>
              <a:rPr lang="en-US" sz="3000" dirty="0" err="1">
                <a:cs typeface="Times New Roman" pitchFamily="18" charset="0"/>
              </a:rPr>
              <a:t>organização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semântica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distintas</a:t>
            </a:r>
            <a:r>
              <a:rPr lang="en-US" sz="3000" dirty="0">
                <a:cs typeface="Times New Roman" pitchFamily="18" charset="0"/>
              </a:rPr>
              <a:t>, </a:t>
            </a:r>
            <a:r>
              <a:rPr lang="en-US" sz="3000" dirty="0" err="1">
                <a:cs typeface="Times New Roman" pitchFamily="18" charset="0"/>
              </a:rPr>
              <a:t>segundo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diferentes</a:t>
            </a:r>
            <a:r>
              <a:rPr lang="en-US" sz="3000" dirty="0">
                <a:cs typeface="Times New Roman" pitchFamily="18" charset="0"/>
              </a:rPr>
              <a:t> </a:t>
            </a:r>
            <a:r>
              <a:rPr lang="en-US" sz="3000" dirty="0" err="1">
                <a:cs typeface="Times New Roman" pitchFamily="18" charset="0"/>
              </a:rPr>
              <a:t>contextos</a:t>
            </a:r>
            <a:endParaRPr lang="en-US" sz="30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000" dirty="0"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Linguagem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documentária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desempenha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uma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função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semiótica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específica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propondo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por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hipóteses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institucionais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modos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de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organização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cs typeface="Times New Roman" pitchFamily="18" charset="0"/>
                <a:sym typeface="Wingdings" pitchFamily="2" charset="2"/>
              </a:rPr>
              <a:t>da</a:t>
            </a:r>
            <a:r>
              <a:rPr lang="en-US" sz="30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pt-BR" sz="3000" dirty="0">
                <a:cs typeface="Times New Roman" pitchFamily="18" charset="0"/>
              </a:rPr>
              <a:t>significação.</a:t>
            </a:r>
            <a:r>
              <a:rPr lang="en-US" dirty="0"/>
              <a:t>	</a:t>
            </a:r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74144" cy="936104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/>
              <a:t>Referências complementares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24936" cy="4800600"/>
          </a:xfrm>
        </p:spPr>
        <p:txBody>
          <a:bodyPr>
            <a:normAutofit/>
          </a:bodyPr>
          <a:lstStyle/>
          <a:p>
            <a:r>
              <a:rPr lang="pt-BR" sz="2000" dirty="0"/>
              <a:t>BENVENISTE, E.  Vista d'olhos sobre o desenvolvimento da </a:t>
            </a:r>
            <a:r>
              <a:rPr lang="pt-BR" sz="2000" dirty="0" err="1"/>
              <a:t>linguística</a:t>
            </a:r>
            <a:r>
              <a:rPr lang="pt-BR" sz="2000" dirty="0"/>
              <a:t>. In: ____. </a:t>
            </a:r>
            <a:r>
              <a:rPr lang="pt-BR" sz="2000" b="1" i="1" dirty="0"/>
              <a:t>Problemas de </a:t>
            </a:r>
            <a:r>
              <a:rPr lang="pt-BR" sz="2000" b="1" i="1" dirty="0" err="1"/>
              <a:t>linguística</a:t>
            </a:r>
            <a:r>
              <a:rPr lang="pt-BR" sz="2000" b="1" i="1" dirty="0"/>
              <a:t> geral, I</a:t>
            </a:r>
            <a:r>
              <a:rPr lang="pt-BR" sz="2000" i="1" dirty="0"/>
              <a:t>. </a:t>
            </a:r>
            <a:r>
              <a:rPr lang="pt-BR" sz="2000" dirty="0"/>
              <a:t>São Paulo : Ed. Nacional ; EDUSP, 1991. p.19-33</a:t>
            </a:r>
          </a:p>
          <a:p>
            <a:r>
              <a:rPr lang="pt-BR" sz="2000" dirty="0"/>
              <a:t>ILARI, R.  O estruturalismo </a:t>
            </a:r>
            <a:r>
              <a:rPr lang="pt-BR" sz="2000" dirty="0" err="1"/>
              <a:t>linguístico</a:t>
            </a:r>
            <a:r>
              <a:rPr lang="pt-BR" sz="2000" dirty="0"/>
              <a:t>: alguns caminhos. </a:t>
            </a:r>
            <a:r>
              <a:rPr lang="en-US" sz="2000" dirty="0"/>
              <a:t>In: MUSSALIM, F. &amp; BENTES, A.C</a:t>
            </a:r>
            <a:r>
              <a:rPr lang="en-US" sz="2000" i="1" dirty="0"/>
              <a:t>. </a:t>
            </a:r>
            <a:r>
              <a:rPr lang="en-US" sz="2000" b="1" i="1" dirty="0" err="1"/>
              <a:t>Introdução</a:t>
            </a:r>
            <a:r>
              <a:rPr lang="en-US" sz="2000" b="1" i="1" dirty="0"/>
              <a:t> à </a:t>
            </a:r>
            <a:r>
              <a:rPr lang="en-US" sz="2000" b="1" i="1" dirty="0" err="1"/>
              <a:t>linguística</a:t>
            </a:r>
            <a:r>
              <a:rPr lang="en-US" sz="2000" b="1" i="1" dirty="0"/>
              <a:t>, 3: </a:t>
            </a:r>
            <a:r>
              <a:rPr lang="en-US" sz="2000" b="1" i="1" dirty="0" err="1"/>
              <a:t>fundamentos</a:t>
            </a:r>
            <a:r>
              <a:rPr lang="en-US" sz="2000" b="1" i="1" dirty="0"/>
              <a:t> </a:t>
            </a:r>
            <a:r>
              <a:rPr lang="en-US" sz="2000" b="1" i="1" dirty="0" err="1"/>
              <a:t>epistemológicos</a:t>
            </a:r>
            <a:r>
              <a:rPr lang="en-US" sz="2000" b="1" dirty="0"/>
              <a:t>.</a:t>
            </a:r>
            <a:r>
              <a:rPr lang="en-US" sz="2000" dirty="0"/>
              <a:t> São Paulo: Cortez, 2004. p. 53-92.</a:t>
            </a:r>
            <a:endParaRPr lang="pt-BR" sz="2000" dirty="0"/>
          </a:p>
          <a:p>
            <a:r>
              <a:rPr lang="pt-BR" sz="2000" dirty="0"/>
              <a:t>PETTER, M. Linguagem, língua e lingüística In: FIORIN, </a:t>
            </a:r>
            <a:r>
              <a:rPr lang="pt-BR" sz="2000" dirty="0" err="1"/>
              <a:t>J.L.</a:t>
            </a:r>
            <a:r>
              <a:rPr lang="pt-BR" sz="2000" dirty="0"/>
              <a:t> org</a:t>
            </a:r>
            <a:r>
              <a:rPr lang="pt-BR" sz="2000" b="1" dirty="0"/>
              <a:t>.</a:t>
            </a:r>
            <a:r>
              <a:rPr lang="pt-BR" sz="2000" b="1" i="1" dirty="0"/>
              <a:t> Introdução à lingüística I: objetos teóricos</a:t>
            </a:r>
            <a:r>
              <a:rPr lang="pt-BR" sz="2000" b="1" dirty="0"/>
              <a:t>.</a:t>
            </a:r>
            <a:r>
              <a:rPr lang="pt-BR" sz="2000" dirty="0"/>
              <a:t> São Paulo: Contexto, 2004. p.11-24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7498080" cy="778098"/>
          </a:xfrm>
        </p:spPr>
        <p:txBody>
          <a:bodyPr>
            <a:normAutofit/>
          </a:bodyPr>
          <a:lstStyle/>
          <a:p>
            <a:r>
              <a:rPr lang="pt-BR" sz="3600" b="1" dirty="0"/>
              <a:t>Sincronia/Diacronia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87624" y="1268760"/>
            <a:ext cx="7746064" cy="497964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/>
          </a:p>
          <a:p>
            <a:pPr>
              <a:buNone/>
            </a:pPr>
            <a:r>
              <a:rPr lang="pt-BR" sz="2500" i="1" dirty="0">
                <a:cs typeface="Times New Roman" pitchFamily="18" charset="0"/>
              </a:rPr>
              <a:t> jogo de xadrez : se substituo as peças de madeira por marfim, a troca é indiferente para o sistema, mas se diminuo ou aumento o número de peças, essa troca afeta profundamente a “gramática” do jogo.</a:t>
            </a:r>
          </a:p>
          <a:p>
            <a:endParaRPr lang="pt-B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/>
              <a:t>Estudos da Linguagem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ym typeface="Wingdings" pitchFamily="2" charset="2"/>
              </a:rPr>
              <a:t>1660=&gt; Gramática de </a:t>
            </a:r>
            <a:r>
              <a:rPr lang="pt-BR" sz="2800" dirty="0" err="1">
                <a:sym typeface="Wingdings" pitchFamily="2" charset="2"/>
              </a:rPr>
              <a:t>Port</a:t>
            </a:r>
            <a:r>
              <a:rPr lang="pt-BR" sz="2800" dirty="0">
                <a:sym typeface="Wingdings" pitchFamily="2" charset="2"/>
              </a:rPr>
              <a:t> Royal, a linguagem se funda na razão, é a imagem do pensamento,portanto os princípios de análise servem para qualquer língua.</a:t>
            </a:r>
          </a:p>
          <a:p>
            <a:r>
              <a:rPr lang="pt-BR" sz="2800" dirty="0">
                <a:sym typeface="Wingdings" pitchFamily="2" charset="2"/>
              </a:rPr>
              <a:t>Século XIX =&gt; </a:t>
            </a:r>
            <a:r>
              <a:rPr lang="pt-BR" sz="2800" dirty="0" err="1">
                <a:sym typeface="Wingdings" pitchFamily="2" charset="2"/>
              </a:rPr>
              <a:t>Linguística</a:t>
            </a:r>
            <a:r>
              <a:rPr lang="pt-BR" sz="2800" dirty="0">
                <a:sym typeface="Wingdings" pitchFamily="2" charset="2"/>
              </a:rPr>
              <a:t> Histórica: estudo comparativo das línguas (as línguas se transformam com o tempo =&gt; genética das línguas) </a:t>
            </a:r>
          </a:p>
          <a:p>
            <a:r>
              <a:rPr lang="pt-BR" sz="2800" dirty="0">
                <a:sym typeface="Wingdings" pitchFamily="2" charset="2"/>
              </a:rPr>
              <a:t>Século XX =&gt; Linguística descritiva =&gt; Saussure: “</a:t>
            </a:r>
            <a:r>
              <a:rPr lang="pt-BR" sz="2800" i="1" dirty="0">
                <a:sym typeface="Wingdings" pitchFamily="2" charset="2"/>
              </a:rPr>
              <a:t>Curso de Linguística Geral”</a:t>
            </a:r>
            <a:endParaRPr lang="pt-BR" sz="2800" i="1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498080" cy="634082"/>
          </a:xfrm>
        </p:spPr>
        <p:txBody>
          <a:bodyPr>
            <a:noAutofit/>
          </a:bodyPr>
          <a:lstStyle/>
          <a:p>
            <a:pPr algn="l"/>
            <a:r>
              <a:rPr lang="pt-BR" sz="3600" b="1" dirty="0"/>
              <a:t>Século XIX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640960" cy="47636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2800" dirty="0"/>
              <a:t>A </a:t>
            </a:r>
            <a:r>
              <a:rPr lang="pt-BR" sz="2800" dirty="0" err="1"/>
              <a:t>Linguística</a:t>
            </a:r>
            <a:r>
              <a:rPr lang="pt-BR" sz="2800" dirty="0"/>
              <a:t> preocupava-se com o estudo das transformações por que passavam as línguas, na tentativa de explicar as mudanças </a:t>
            </a:r>
            <a:r>
              <a:rPr lang="pt-BR" sz="2800" dirty="0" err="1"/>
              <a:t>linguísticas</a:t>
            </a:r>
            <a:r>
              <a:rPr lang="pt-BR" sz="2800" dirty="0"/>
              <a:t>. </a:t>
            </a:r>
          </a:p>
          <a:p>
            <a:pPr>
              <a:buNone/>
            </a:pPr>
            <a:r>
              <a:rPr lang="pt-BR" sz="2800" b="1" dirty="0">
                <a:sym typeface="Wingdings" pitchFamily="2" charset="2"/>
              </a:rPr>
              <a:t>Diacronia</a:t>
            </a:r>
          </a:p>
          <a:p>
            <a:pPr algn="just">
              <a:buNone/>
            </a:pPr>
            <a:r>
              <a:rPr lang="pt-BR" sz="2800" b="1" dirty="0">
                <a:sym typeface="Wingdings" pitchFamily="2" charset="2"/>
              </a:rPr>
              <a:t>	.</a:t>
            </a:r>
            <a:r>
              <a:rPr lang="pt-BR" sz="2800" dirty="0">
                <a:sym typeface="Wingdings" pitchFamily="2" charset="2"/>
              </a:rPr>
              <a:t> os fatos eram analisados quanto as suas transformações e pelas relações que estabeleciam com os fatos anteriores e posteriores.</a:t>
            </a:r>
          </a:p>
          <a:p>
            <a:pPr algn="just">
              <a:buNone/>
            </a:pPr>
            <a:r>
              <a:rPr lang="pt-BR" sz="28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	.  estudav</a:t>
            </a:r>
            <a:r>
              <a:rPr lang="pt-BR" sz="2800" dirty="0">
                <a:solidFill>
                  <a:srgbClr val="000000"/>
                </a:solidFill>
                <a:cs typeface="Times New Roman" pitchFamily="18" charset="0"/>
              </a:rPr>
              <a:t>a a sucessão dos diversos estados de língua e as mudanças lingüísticas, entendidas como a substituição de um elemento por outro.</a:t>
            </a:r>
            <a:endParaRPr lang="pt-BR" sz="2800" dirty="0">
              <a:sym typeface="Wingdings" pitchFamily="2" charset="2"/>
            </a:endParaRPr>
          </a:p>
          <a:p>
            <a:pPr>
              <a:buNone/>
            </a:pPr>
            <a:r>
              <a:rPr lang="pt-BR" sz="2800" dirty="0"/>
              <a:t>Exemplos:  </a:t>
            </a:r>
          </a:p>
          <a:p>
            <a:pPr>
              <a:buNone/>
            </a:pPr>
            <a:r>
              <a:rPr lang="pt-BR" sz="2800" dirty="0"/>
              <a:t>			</a:t>
            </a:r>
            <a:r>
              <a:rPr lang="pt-BR" sz="2800" b="1" dirty="0"/>
              <a:t>Vossa Mercê =&gt; Você  </a:t>
            </a:r>
          </a:p>
          <a:p>
            <a:endParaRPr lang="pt-BR" sz="2800" dirty="0"/>
          </a:p>
          <a:p>
            <a:endParaRPr lang="pt-BR" sz="2800" dirty="0"/>
          </a:p>
          <a:p>
            <a:pPr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440616" cy="75895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/>
              <a:t>Linguística descritiva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5246" cy="4645496"/>
          </a:xfrm>
        </p:spPr>
        <p:txBody>
          <a:bodyPr>
            <a:normAutofit/>
          </a:bodyPr>
          <a:lstStyle/>
          <a:p>
            <a:pPr lvl="1"/>
            <a:r>
              <a:rPr lang="pt-BR" sz="2800" b="1" dirty="0">
                <a:solidFill>
                  <a:schemeClr val="tx1"/>
                </a:solidFill>
              </a:rPr>
              <a:t>Objetivo</a:t>
            </a:r>
            <a:r>
              <a:rPr lang="pt-BR" sz="2800" dirty="0">
                <a:solidFill>
                  <a:schemeClr val="tx1"/>
                </a:solidFill>
              </a:rPr>
              <a:t>=&gt; saber em que consiste e como funciona uma língua</a:t>
            </a:r>
          </a:p>
          <a:p>
            <a:pPr lvl="1"/>
            <a:r>
              <a:rPr lang="pt-BR" sz="2800" b="1" dirty="0">
                <a:solidFill>
                  <a:schemeClr val="tx1"/>
                </a:solidFill>
              </a:rPr>
              <a:t>Princípio fundamental</a:t>
            </a:r>
            <a:r>
              <a:rPr lang="pt-BR" sz="2800" dirty="0">
                <a:solidFill>
                  <a:schemeClr val="tx1"/>
                </a:solidFill>
              </a:rPr>
              <a:t>=&gt; a  língua forma um </a:t>
            </a:r>
            <a:r>
              <a:rPr lang="pt-BR" sz="2800" i="1" dirty="0">
                <a:solidFill>
                  <a:schemeClr val="tx1"/>
                </a:solidFill>
              </a:rPr>
              <a:t>Sistema </a:t>
            </a:r>
            <a:r>
              <a:rPr lang="pt-BR" sz="2800" i="1" dirty="0">
                <a:solidFill>
                  <a:schemeClr val="tx1"/>
                </a:solidFill>
                <a:sym typeface="Wingdings" pitchFamily="2" charset="2"/>
              </a:rPr>
              <a:t> Estrutura</a:t>
            </a:r>
          </a:p>
          <a:p>
            <a:pPr lvl="1"/>
            <a:r>
              <a:rPr lang="pt-BR" sz="2800" dirty="0">
                <a:solidFill>
                  <a:schemeClr val="tx1"/>
                </a:solidFill>
              </a:rPr>
              <a:t>Distingue-se da gramática tradicional, normativa, pois não tem o objetivo de prescrever normas ou ditar regras de correção para o uso da língua.</a:t>
            </a:r>
          </a:p>
          <a:p>
            <a:pPr lvl="1"/>
            <a:endParaRPr lang="pt-BR" sz="2800" i="1" dirty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endParaRPr lang="pt-BR" sz="2800" i="1" dirty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endParaRPr lang="pt-BR" sz="2800" i="1" dirty="0">
              <a:solidFill>
                <a:schemeClr val="tx1"/>
              </a:solidFill>
            </a:endParaRPr>
          </a:p>
          <a:p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98080" cy="864096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/>
              <a:t>Século XX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sz="2800" dirty="0"/>
              <a:t>As línguas são analisadas sob a forma em que se encontram em um determinado momento histórico, num ponto do tempo.</a:t>
            </a:r>
          </a:p>
          <a:p>
            <a:pPr>
              <a:buNone/>
            </a:pPr>
            <a:r>
              <a:rPr lang="pt-BR" sz="2800" dirty="0">
                <a:sym typeface="Wingdings" pitchFamily="2" charset="2"/>
              </a:rPr>
              <a:t></a:t>
            </a:r>
            <a:r>
              <a:rPr lang="pt-BR" sz="2800" b="1" dirty="0">
                <a:sym typeface="Wingdings" pitchFamily="2" charset="2"/>
              </a:rPr>
              <a:t>Sincronia</a:t>
            </a:r>
          </a:p>
          <a:p>
            <a:pPr algn="just">
              <a:buNone/>
            </a:pPr>
            <a:r>
              <a:rPr lang="pt-BR" sz="2800" dirty="0">
                <a:sym typeface="Wingdings" pitchFamily="2" charset="2"/>
              </a:rPr>
              <a:t>   . os fatos </a:t>
            </a:r>
            <a:r>
              <a:rPr lang="pt-BR" sz="2800" dirty="0" err="1">
                <a:sym typeface="Wingdings" pitchFamily="2" charset="2"/>
              </a:rPr>
              <a:t>linguísticos</a:t>
            </a:r>
            <a:r>
              <a:rPr lang="pt-BR" sz="2800" dirty="0">
                <a:sym typeface="Wingdings" pitchFamily="2" charset="2"/>
              </a:rPr>
              <a:t> são observados quanto ao seu funcionamento em um determinado momento; </a:t>
            </a:r>
          </a:p>
          <a:p>
            <a:pPr algn="just">
              <a:buNone/>
            </a:pPr>
            <a:r>
              <a:rPr lang="pt-BR" sz="28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  . </a:t>
            </a:r>
            <a:r>
              <a:rPr lang="pt-BR" sz="2800" dirty="0">
                <a:solidFill>
                  <a:srgbClr val="000000"/>
                </a:solidFill>
                <a:cs typeface="Times New Roman" pitchFamily="18" charset="0"/>
              </a:rPr>
              <a:t>diz respeito ao estudo de um estado de língua considerado isoladamente</a:t>
            </a:r>
            <a:r>
              <a:rPr lang="pt-BR" sz="2800" dirty="0">
                <a:sym typeface="Wingdings" pitchFamily="2" charset="2"/>
              </a:rPr>
              <a:t>.</a:t>
            </a:r>
            <a:endParaRPr lang="pt-BR" sz="2800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/>
              <a:t>Sistema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7D58-38D6-402F-AAB2-014C2325EDEA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Da base ao topo, a língua é um arranjo de partes, ou seja, elementos formais articulados em combinações variáveis segundo certos princípios.</a:t>
            </a:r>
          </a:p>
          <a:p>
            <a:r>
              <a:rPr lang="pt-BR" dirty="0"/>
              <a:t>As unidades da língua não são definíveis pela sua descrição isolada e diacrônica, cada unidade de um sistema define-se pelo </a:t>
            </a:r>
            <a:r>
              <a:rPr lang="pt-BR" b="1" dirty="0"/>
              <a:t>conjunto das relações (estrutura) </a:t>
            </a:r>
            <a:r>
              <a:rPr lang="pt-BR" dirty="0"/>
              <a:t>que mantém com as outras unidades e pelas oposições em que entra.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1244</TotalTime>
  <Words>1727</Words>
  <Application>Microsoft Office PowerPoint</Application>
  <PresentationFormat>Apresentação na tela (4:3)</PresentationFormat>
  <Paragraphs>295</Paragraphs>
  <Slides>42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50" baseType="lpstr">
      <vt:lpstr>ＭＳ Ｐゴシック</vt:lpstr>
      <vt:lpstr>Arial</vt:lpstr>
      <vt:lpstr>Calibri</vt:lpstr>
      <vt:lpstr>Georgia</vt:lpstr>
      <vt:lpstr>Times New Roman</vt:lpstr>
      <vt:lpstr>Wingdings</vt:lpstr>
      <vt:lpstr>Wingdings 2</vt:lpstr>
      <vt:lpstr>Cívico</vt:lpstr>
      <vt:lpstr>Linguagem, Língua e Linguística </vt:lpstr>
      <vt:lpstr>Apresentação do PowerPoint</vt:lpstr>
      <vt:lpstr>Linguagem</vt:lpstr>
      <vt:lpstr>Estudos da Linguagem</vt:lpstr>
      <vt:lpstr>Estudos da Linguagem</vt:lpstr>
      <vt:lpstr>Século XIX</vt:lpstr>
      <vt:lpstr>Linguística descritiva</vt:lpstr>
      <vt:lpstr>Século XX</vt:lpstr>
      <vt:lpstr>Sistema</vt:lpstr>
      <vt:lpstr>Estrutura linguística</vt:lpstr>
      <vt:lpstr>Apresentação do PowerPoint</vt:lpstr>
      <vt:lpstr>Apresentação do PowerPoint</vt:lpstr>
      <vt:lpstr>Língua</vt:lpstr>
      <vt:lpstr>Representação</vt:lpstr>
      <vt:lpstr>Signo</vt:lpstr>
      <vt:lpstr>Apresentação do PowerPoint</vt:lpstr>
      <vt:lpstr>Linguística documentária: Conceitos metodológicos</vt:lpstr>
      <vt:lpstr>Língua e cultura</vt:lpstr>
      <vt:lpstr>Noção de valor</vt:lpstr>
      <vt:lpstr>Paradigma </vt:lpstr>
      <vt:lpstr>Sintagma</vt:lpstr>
      <vt:lpstr>Estrutura elementar</vt:lpstr>
      <vt:lpstr>Conjunção/disjunção</vt:lpstr>
      <vt:lpstr>Plano de expressão/Plano do conteúdo</vt:lpstr>
      <vt:lpstr>Substância/Forma </vt:lpstr>
      <vt:lpstr>Signo linguístico</vt:lpstr>
      <vt:lpstr>Análise da língua = análise de formas</vt:lpstr>
      <vt:lpstr>Língua = Código</vt:lpstr>
      <vt:lpstr>Percurso de enunciação</vt:lpstr>
      <vt:lpstr>Ideologia</vt:lpstr>
      <vt:lpstr> Informação em Ciência da Informação </vt:lpstr>
      <vt:lpstr>Traços distintivos a informação</vt:lpstr>
      <vt:lpstr>Consequências dessa definição </vt:lpstr>
      <vt:lpstr>Linguagem documentária</vt:lpstr>
      <vt:lpstr>Por que usar LD e não LN?</vt:lpstr>
      <vt:lpstr>Linguagem documentária</vt:lpstr>
      <vt:lpstr>Mediação simbólica</vt:lpstr>
      <vt:lpstr>Mediação da linguagem documentária</vt:lpstr>
      <vt:lpstr> Parâmetro e operacionalização dos vínculos</vt:lpstr>
      <vt:lpstr>Linguística documentária : síntese provisória</vt:lpstr>
      <vt:lpstr>Referências complementares</vt:lpstr>
      <vt:lpstr>Sincronia/Diacronia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Vania</dc:creator>
  <cp:lastModifiedBy>BIBLIOTECA</cp:lastModifiedBy>
  <cp:revision>234</cp:revision>
  <cp:lastPrinted>2012-03-10T20:48:38Z</cp:lastPrinted>
  <dcterms:created xsi:type="dcterms:W3CDTF">2010-08-28T11:41:33Z</dcterms:created>
  <dcterms:modified xsi:type="dcterms:W3CDTF">2017-03-17T23:15:56Z</dcterms:modified>
</cp:coreProperties>
</file>