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9" r:id="rId2"/>
    <p:sldId id="535" r:id="rId3"/>
    <p:sldId id="519" r:id="rId4"/>
    <p:sldId id="543" r:id="rId5"/>
    <p:sldId id="536" r:id="rId6"/>
    <p:sldId id="532" r:id="rId7"/>
    <p:sldId id="522" r:id="rId8"/>
    <p:sldId id="534" r:id="rId9"/>
    <p:sldId id="520" r:id="rId10"/>
    <p:sldId id="533" r:id="rId11"/>
    <p:sldId id="521" r:id="rId12"/>
    <p:sldId id="537" r:id="rId13"/>
    <p:sldId id="523" r:id="rId14"/>
    <p:sldId id="539" r:id="rId15"/>
    <p:sldId id="524" r:id="rId16"/>
    <p:sldId id="525" r:id="rId17"/>
    <p:sldId id="526" r:id="rId18"/>
    <p:sldId id="538" r:id="rId19"/>
    <p:sldId id="527" r:id="rId20"/>
    <p:sldId id="540" r:id="rId21"/>
    <p:sldId id="541" r:id="rId22"/>
    <p:sldId id="528" r:id="rId23"/>
    <p:sldId id="529" r:id="rId24"/>
    <p:sldId id="542" r:id="rId25"/>
    <p:sldId id="530" r:id="rId26"/>
    <p:sldId id="545" r:id="rId27"/>
    <p:sldId id="546" r:id="rId28"/>
    <p:sldId id="547" r:id="rId29"/>
    <p:sldId id="548" r:id="rId30"/>
    <p:sldId id="549" r:id="rId31"/>
    <p:sldId id="550" r:id="rId32"/>
    <p:sldId id="551" r:id="rId33"/>
    <p:sldId id="552" r:id="rId34"/>
    <p:sldId id="553" r:id="rId35"/>
    <p:sldId id="554" r:id="rId36"/>
    <p:sldId id="572" r:id="rId37"/>
    <p:sldId id="573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2C09"/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>
      <p:cViewPr varScale="1">
        <p:scale>
          <a:sx n="87" d="100"/>
          <a:sy n="87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6B6F79ED-40E9-4F4D-838A-8F28976FB6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5D2C691C-FD9B-4BE2-AE76-DED82F94F5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4CB3B5F7-0CEB-4FB2-BE08-BD2007C8A1BF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4" name="Espaço reservado do rodapé 3">
            <a:extLst>
              <a:ext uri="{FF2B5EF4-FFF2-40B4-BE49-F238E27FC236}">
                <a16:creationId xmlns:a16="http://schemas.microsoft.com/office/drawing/2014/main" id="{C4908F95-6697-4CE4-952A-2D22E8459D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>
            <a:extLst>
              <a:ext uri="{FF2B5EF4-FFF2-40B4-BE49-F238E27FC236}">
                <a16:creationId xmlns:a16="http://schemas.microsoft.com/office/drawing/2014/main" id="{87643268-2CF1-433F-AFB3-7430E8CB8F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A24F5E5A-73E6-4634-84F2-B2FDF355FE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CCD71AA6-7394-4CF7-A309-F17488E2A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5DA41D1E-A7E1-49CD-B6AB-9DAE3DC6D4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2589272C-2679-4468-84C1-C2CD498EBD0C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4" name="Espaço reservado para a imagem do slide 3">
            <a:extLst>
              <a:ext uri="{FF2B5EF4-FFF2-40B4-BE49-F238E27FC236}">
                <a16:creationId xmlns:a16="http://schemas.microsoft.com/office/drawing/2014/main" id="{E1D0E984-C480-4DCA-852B-C8879C1D66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>
            <a:extLst>
              <a:ext uri="{FF2B5EF4-FFF2-40B4-BE49-F238E27FC236}">
                <a16:creationId xmlns:a16="http://schemas.microsoft.com/office/drawing/2014/main" id="{4E2E6B9B-94C0-4181-A468-7478B5619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>
            <a:extLst>
              <a:ext uri="{FF2B5EF4-FFF2-40B4-BE49-F238E27FC236}">
                <a16:creationId xmlns:a16="http://schemas.microsoft.com/office/drawing/2014/main" id="{CE9ABD7E-77D3-46CF-8682-7DAF2E9766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>
            <a:extLst>
              <a:ext uri="{FF2B5EF4-FFF2-40B4-BE49-F238E27FC236}">
                <a16:creationId xmlns:a16="http://schemas.microsoft.com/office/drawing/2014/main" id="{70C93D30-43E6-4F52-8ABB-3168DAC3F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BF73D3A4-5399-4549-91DF-8588C042B3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63E39EA-3353-4DD9-92DA-8C0F6855EC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FAECCA-9DDB-49A7-902E-17C9E8AD97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CAC2FA4-43A3-454B-8787-4A7BC36CA9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6985DA-FD91-4282-BB3B-F4015BC27463}" type="slidenum">
              <a:rPr lang="pt-BR" altLang="pt-BR"/>
              <a:pPr algn="r" eaLnBrk="1" hangingPunct="1"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0BFFA84-297F-42BB-A72F-D08EF3AD7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76EF1C9-01D0-47E7-8D61-3C34F7E24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B8EBD7F-E2C1-45F7-B647-8B845B7F4C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8FB525A-B05E-4B65-B8BA-1FB1957632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EFD56D3-2C4F-4EC4-B415-20B3F198FD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2707BC5-6B7F-47B3-8568-381BEE4919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8374BBB-3825-4CC3-9198-C512B44A03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7AC317D-C90F-42DD-9356-A97048EB35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B47C4A9-2CCE-41A7-80E8-959B7AD04E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D145F65-8000-405C-AB9B-11B8E564FB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4E753B2-0DD8-4509-9454-BBA425543F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D29ADAB-0828-4928-83C6-3D1F5CEDD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F95DDE2-3AC9-497A-BA60-5CEB5189FA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08362F1-A351-4032-85CD-5FE2F0A0E9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462695F0-684F-4BD8-A557-AD3C47E73A65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5F33EA2F-3566-48F5-984D-C6245D1C0974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37322FFC-8620-44BA-8344-E460902BB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6C8C6669-6CD0-49C5-864A-F1E679BD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59A6-3049-46C9-A3D2-186DC5660B91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CA75C0CE-0BEB-48E2-AEA2-2D6B0D87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AA1A6558-CD88-42EA-976B-0632615F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C130-FB95-48AC-BFD1-C38D756E2A2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348773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9EF069C6-DB7A-4E58-8E9F-57BCB97FBED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>
              <a:extLst>
                <a:ext uri="{FF2B5EF4-FFF2-40B4-BE49-F238E27FC236}">
                  <a16:creationId xmlns:a16="http://schemas.microsoft.com/office/drawing/2014/main" id="{3780E871-60B3-474E-9573-E7DF602FE32D}"/>
                </a:ext>
              </a:extLst>
            </p:cNvPr>
            <p:cNvCxnSpPr/>
            <p:nvPr/>
          </p:nvCxnSpPr>
          <p:spPr>
            <a:xfrm rot="10800000">
              <a:off x="1073151" y="1200145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>
              <a:extLst>
                <a:ext uri="{FF2B5EF4-FFF2-40B4-BE49-F238E27FC236}">
                  <a16:creationId xmlns:a16="http://schemas.microsoft.com/office/drawing/2014/main" id="{14BCAA37-11BD-4198-A9A7-AB683991D746}"/>
                </a:ext>
              </a:extLst>
            </p:cNvPr>
            <p:cNvCxnSpPr/>
            <p:nvPr/>
          </p:nvCxnSpPr>
          <p:spPr>
            <a:xfrm rot="10800000">
              <a:off x="1073151" y="1263270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4E083CB1-DF95-4668-96AA-CF99AB06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C56F-7242-47FE-9CB9-DF34D09539B3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505406CF-308E-44FD-B1CF-C2885DAB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2DEDC2BE-D06A-4E9C-B0C2-1FA48280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FAE3-407F-4285-81A7-E439792100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842442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>
            <a:extLst>
              <a:ext uri="{FF2B5EF4-FFF2-40B4-BE49-F238E27FC236}">
                <a16:creationId xmlns:a16="http://schemas.microsoft.com/office/drawing/2014/main" id="{352F6A1D-8EE8-4BB9-97E7-D6169A91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005B-E1B2-4980-986F-E225810AFC8B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3" name="Espaço reservado do rodapé 4">
            <a:extLst>
              <a:ext uri="{FF2B5EF4-FFF2-40B4-BE49-F238E27FC236}">
                <a16:creationId xmlns:a16="http://schemas.microsoft.com/office/drawing/2014/main" id="{944B915F-7F38-41A5-8949-E79D2879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>
            <a:extLst>
              <a:ext uri="{FF2B5EF4-FFF2-40B4-BE49-F238E27FC236}">
                <a16:creationId xmlns:a16="http://schemas.microsoft.com/office/drawing/2014/main" id="{1FF5E842-F006-432C-99E8-23D437B9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28A8-1572-40C4-97C6-D6096C8DFF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342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3CAB80D1-DE71-40F6-9536-84CF469F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3E12-1495-4B43-9370-66F6A42E2292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BA986AC7-67F0-4335-BF05-49615939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0D4400B2-B767-436A-91FF-450067B5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1EB8-E6C2-481E-9B36-EE49D821CF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650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FF21DF0F-4D2B-4D9F-83A9-64F06F8C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81C7A-17E1-4128-AB54-5B3B6AA39971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881D096B-D45F-4A1B-84A9-4C1DC84C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35B33439-E12F-48EC-88B1-99882538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8BF9-76CB-40D6-9E84-DED99EB676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36392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>
            <a:extLst>
              <a:ext uri="{FF2B5EF4-FFF2-40B4-BE49-F238E27FC236}">
                <a16:creationId xmlns:a16="http://schemas.microsoft.com/office/drawing/2014/main" id="{047C11B6-C902-46F6-85A9-CA4CDAAC051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>
              <a:extLst>
                <a:ext uri="{FF2B5EF4-FFF2-40B4-BE49-F238E27FC236}">
                  <a16:creationId xmlns:a16="http://schemas.microsoft.com/office/drawing/2014/main" id="{782825B1-2642-4B57-B33A-C70956EDA5CF}"/>
                </a:ext>
              </a:extLst>
            </p:cNvPr>
            <p:cNvCxnSpPr/>
            <p:nvPr/>
          </p:nvCxnSpPr>
          <p:spPr>
            <a:xfrm>
              <a:off x="524427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>
              <a:extLst>
                <a:ext uri="{FF2B5EF4-FFF2-40B4-BE49-F238E27FC236}">
                  <a16:creationId xmlns:a16="http://schemas.microsoft.com/office/drawing/2014/main" id="{4A687F2D-AB7F-421E-9F86-5A179B3609E7}"/>
                </a:ext>
              </a:extLst>
            </p:cNvPr>
            <p:cNvCxnSpPr/>
            <p:nvPr/>
          </p:nvCxnSpPr>
          <p:spPr>
            <a:xfrm>
              <a:off x="524427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id="{54DE08F3-FDAA-4268-9143-482856707B6E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>
              <a:extLst>
                <a:ext uri="{FF2B5EF4-FFF2-40B4-BE49-F238E27FC236}">
                  <a16:creationId xmlns:a16="http://schemas.microsoft.com/office/drawing/2014/main" id="{7D63CB70-FC8D-47F9-9905-39C5C62326E3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>
              <a:extLst>
                <a:ext uri="{FF2B5EF4-FFF2-40B4-BE49-F238E27FC236}">
                  <a16:creationId xmlns:a16="http://schemas.microsoft.com/office/drawing/2014/main" id="{5EED0164-E981-42EC-B74F-7A3683C54514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>
            <a:extLst>
              <a:ext uri="{FF2B5EF4-FFF2-40B4-BE49-F238E27FC236}">
                <a16:creationId xmlns:a16="http://schemas.microsoft.com/office/drawing/2014/main" id="{C6656E08-0EFE-4AE3-B824-87952AA2BF19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>
            <a:extLst>
              <a:ext uri="{FF2B5EF4-FFF2-40B4-BE49-F238E27FC236}">
                <a16:creationId xmlns:a16="http://schemas.microsoft.com/office/drawing/2014/main" id="{14010954-4DF4-4B60-BBDD-21381D874EF1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>
            <a:extLst>
              <a:ext uri="{FF2B5EF4-FFF2-40B4-BE49-F238E27FC236}">
                <a16:creationId xmlns:a16="http://schemas.microsoft.com/office/drawing/2014/main" id="{044E6431-8904-4940-BC9F-AF9152274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8381996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093AC68C-BEA2-4614-ABE6-97F9BC2F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4F94-9375-4797-92A7-096D51036851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B46A779D-F4FF-4354-9C63-D7348540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63FCFB18-EE85-4239-89C1-9F134660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A35E-F919-4AB3-AF2B-AB69BD9D20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341931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6C73B042-D83B-4F96-A4CE-CF762FD3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7279-7B31-48CB-AF39-82C5CB0B5783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82574B44-E9FF-46EE-A246-D8F042F2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FC355171-32AB-44D4-8F8A-08B2BB24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F466-EC17-4D2B-B6A2-D014067222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187551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65B9BC2B-BF09-4702-A727-7DCA84A9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A188-8E16-4AC7-A7C9-43BE91D1E584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58CB2493-F2C5-499C-BAA1-C82D1553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EFD1F817-B35B-40AB-955F-AD03C0B1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346D-594D-4B10-B59C-AD26CF19DA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80989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D444500C-86C8-46F7-A9C4-A294D423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6F9F-D457-4D43-98E9-92E8127095B2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90BECB72-0A3A-440E-981B-83D56B05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A58D3E23-FA35-47E1-B841-F38FF3C7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B3ED-EF13-4839-B223-D6E238C5F9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517095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7A225D7B-957D-4CBB-83A6-BE84670B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6C2E-2F27-44B6-8BF9-8748E273380E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59186294-04A0-4769-8BA7-7E5A1329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5E4BBCAA-9A92-4638-94F2-230D6D51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8E95-A151-46F5-A6CD-C7F3F6EB2B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174097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9772B1F2-F2FB-40C2-B712-673AB39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3C77-C2A1-490E-AF04-3E21EE790001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261CB726-A979-41E3-9B07-5C1E5F79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360FF3AD-680C-4460-B0CF-5DF49F53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8B00-73EB-41BD-8EE0-1C19A4B612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009154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>
            <a:extLst>
              <a:ext uri="{FF2B5EF4-FFF2-40B4-BE49-F238E27FC236}">
                <a16:creationId xmlns:a16="http://schemas.microsoft.com/office/drawing/2014/main" id="{AAA867AE-8B92-416F-A332-A9230EE818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96CACA-0CCC-4EFA-A359-2F9A46CAC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3859CC10-2CA3-44AF-870A-848728540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74AF15-F91A-40C6-9264-CCD9B502893E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E2394DB0-18A0-48B5-96FA-8AE98AD15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84C823A5-F474-4248-9B2B-90707FC25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/>
              </a:defRPr>
            </a:lvl1pPr>
          </a:lstStyle>
          <a:p>
            <a:pPr>
              <a:defRPr/>
            </a:pPr>
            <a:fld id="{264B51A6-451F-4A03-B3DE-5673DB68FE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id="{CF6964AB-8178-4861-97F5-9ECF95420452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>
              <a:extLst>
                <a:ext uri="{FF2B5EF4-FFF2-40B4-BE49-F238E27FC236}">
                  <a16:creationId xmlns:a16="http://schemas.microsoft.com/office/drawing/2014/main" id="{D36AEC17-459C-4818-87BA-CE84FC70627B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>
              <a:extLst>
                <a:ext uri="{FF2B5EF4-FFF2-40B4-BE49-F238E27FC236}">
                  <a16:creationId xmlns:a16="http://schemas.microsoft.com/office/drawing/2014/main" id="{2E1CE4DA-1A7A-4730-8BBD-FBB16EDAF65B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2" r:id="rId2"/>
    <p:sldLayoutId id="214748372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23" r:id="rId10"/>
    <p:sldLayoutId id="2147483719" r:id="rId11"/>
    <p:sldLayoutId id="2147483720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D26CD9A-2054-4C37-B88F-55810426727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985500" cy="2219325"/>
          </a:xfrm>
        </p:spPr>
        <p:txBody>
          <a:bodyPr/>
          <a:lstStyle/>
          <a:p>
            <a:pPr eaLnBrk="1" hangingPunct="1"/>
            <a:r>
              <a:rPr altLang="pt-BR" sz="4000" cap="none"/>
              <a:t>AULA 13.  O Plano Cruzado e demais planos no governo Sarney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DA3DB6C-FD7B-44AD-9EA9-DA32336612D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/>
              <a:t>A Gremaud  - REC2413- Economia Brasileira Contemporânea 2019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5">
            <a:extLst>
              <a:ext uri="{FF2B5EF4-FFF2-40B4-BE49-F238E27FC236}">
                <a16:creationId xmlns:a16="http://schemas.microsoft.com/office/drawing/2014/main" id="{1F75B2F7-686A-479D-B7EC-A1705332B1F6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B782AA-8D9B-432D-82F2-6DFEE5326688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3493ADF-A835-4837-B8F1-DF0024645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513" y="285750"/>
            <a:ext cx="9980612" cy="927100"/>
          </a:xfrm>
        </p:spPr>
        <p:txBody>
          <a:bodyPr lIns="91440" rIns="91440" anchor="t"/>
          <a:lstStyle/>
          <a:p>
            <a:r>
              <a:rPr altLang="pt-BR" sz="3600" dirty="0"/>
              <a:t>A Economia na Nova </a:t>
            </a:r>
            <a:r>
              <a:rPr altLang="pt-BR" sz="3600" dirty="0" smtClean="0"/>
              <a:t>República</a:t>
            </a:r>
            <a:endParaRPr altLang="pt-BR" sz="3600" dirty="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D13E53A-2C1B-4517-978A-31D0B8F9CB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0838" y="1401763"/>
            <a:ext cx="5656262" cy="530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altLang="pt-BR" sz="3200" dirty="0"/>
              <a:t>Ambiente de redemocratização </a:t>
            </a:r>
          </a:p>
          <a:p>
            <a:pPr marL="663575" lvl="1" indent="-342900"/>
            <a:r>
              <a:rPr altLang="pt-BR" sz="2100" dirty="0"/>
              <a:t>“democracia resolve tudo”: da inflação às agruras sociais </a:t>
            </a:r>
          </a:p>
          <a:p>
            <a:pPr marL="342900" indent="-342900"/>
            <a:r>
              <a:rPr altLang="pt-BR" sz="3200" dirty="0"/>
              <a:t>Herança econômica</a:t>
            </a:r>
          </a:p>
          <a:p>
            <a:pPr marL="663575" lvl="1" indent="-342900"/>
            <a:r>
              <a:rPr altLang="pt-BR" sz="2100" dirty="0"/>
              <a:t>Inflação</a:t>
            </a:r>
          </a:p>
          <a:p>
            <a:pPr marL="663575" lvl="1" indent="-342900"/>
            <a:r>
              <a:rPr altLang="pt-BR" sz="2100" dirty="0"/>
              <a:t>Crescimento em 84 com superávits comerciais </a:t>
            </a:r>
            <a:r>
              <a:rPr altLang="pt-BR" sz="2000" dirty="0"/>
              <a:t>depois da recessão do início da década</a:t>
            </a:r>
          </a:p>
          <a:p>
            <a:pPr marL="663575" lvl="1" indent="-342900"/>
            <a:r>
              <a:rPr altLang="pt-BR" sz="2100" dirty="0"/>
              <a:t>Brasil excluído dos fluxos de capitais internacionais</a:t>
            </a:r>
          </a:p>
          <a:p>
            <a:pPr marL="663575" lvl="1" indent="-342900"/>
            <a:r>
              <a:rPr altLang="pt-BR" sz="2100" dirty="0"/>
              <a:t>Questão fiscal </a:t>
            </a:r>
          </a:p>
          <a:p>
            <a:pPr marL="1022350" lvl="2" indent="-350838"/>
            <a:r>
              <a:rPr altLang="pt-BR" sz="1900" dirty="0"/>
              <a:t>período imediatamente anterior – alguma melhora queda do déficit operacional 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E41B81C-8014-498F-96EB-E05BE3788FF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221413" y="1452563"/>
            <a:ext cx="5681662" cy="4979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altLang="pt-BR" sz="3200" dirty="0" smtClean="0"/>
              <a:t>Combate à inflação meta principal</a:t>
            </a:r>
          </a:p>
          <a:p>
            <a:pPr lvl="1"/>
            <a:r>
              <a:rPr altLang="pt-BR" sz="2100" dirty="0" smtClean="0"/>
              <a:t>Diferentes planos de estabilização</a:t>
            </a:r>
          </a:p>
          <a:p>
            <a:pPr lvl="2"/>
            <a:r>
              <a:rPr altLang="pt-BR" sz="1900" u="sng" dirty="0" smtClean="0"/>
              <a:t>Cruzado </a:t>
            </a:r>
            <a:r>
              <a:rPr altLang="pt-BR" sz="1900" u="sng" dirty="0"/>
              <a:t>(1986)</a:t>
            </a:r>
            <a:r>
              <a:rPr altLang="pt-BR" sz="1900" dirty="0"/>
              <a:t> – Funaro/Sarney</a:t>
            </a:r>
          </a:p>
          <a:p>
            <a:pPr lvl="2"/>
            <a:r>
              <a:rPr altLang="pt-BR" sz="1900" u="sng" dirty="0"/>
              <a:t>Bresser(1987)</a:t>
            </a:r>
            <a:r>
              <a:rPr altLang="pt-BR" sz="1900" dirty="0"/>
              <a:t> – Bresser/Sarney </a:t>
            </a:r>
          </a:p>
          <a:p>
            <a:pPr lvl="3"/>
            <a:r>
              <a:rPr altLang="pt-BR" sz="1900" dirty="0"/>
              <a:t>1988 – Feijão com Arroz – </a:t>
            </a:r>
            <a:r>
              <a:rPr altLang="pt-BR" sz="1900" dirty="0" err="1"/>
              <a:t>Mailson</a:t>
            </a:r>
            <a:r>
              <a:rPr altLang="pt-BR" sz="1900" dirty="0"/>
              <a:t>/Sarney</a:t>
            </a:r>
          </a:p>
          <a:p>
            <a:pPr lvl="2"/>
            <a:r>
              <a:rPr altLang="pt-BR" sz="1900" u="sng" dirty="0"/>
              <a:t>Verão (1989)</a:t>
            </a:r>
            <a:r>
              <a:rPr altLang="pt-BR" sz="1900" dirty="0"/>
              <a:t> – </a:t>
            </a:r>
            <a:r>
              <a:rPr altLang="pt-BR" sz="1900" dirty="0" err="1"/>
              <a:t>Mailson</a:t>
            </a:r>
            <a:r>
              <a:rPr altLang="pt-BR" sz="1900" dirty="0"/>
              <a:t>/Sarney</a:t>
            </a:r>
          </a:p>
          <a:p>
            <a:pPr lvl="2"/>
            <a:r>
              <a:rPr altLang="pt-BR" sz="1900" u="sng" dirty="0"/>
              <a:t>Collor I (1990)</a:t>
            </a:r>
            <a:r>
              <a:rPr altLang="pt-BR" sz="1900" dirty="0"/>
              <a:t> – Zélia/Collor</a:t>
            </a:r>
          </a:p>
          <a:p>
            <a:pPr lvl="2"/>
            <a:r>
              <a:rPr altLang="pt-BR" sz="1900" u="sng" dirty="0"/>
              <a:t>Collor II (1991)</a:t>
            </a:r>
            <a:r>
              <a:rPr altLang="pt-BR" sz="1900" dirty="0"/>
              <a:t> – Zélia/Collor</a:t>
            </a:r>
          </a:p>
          <a:p>
            <a:pPr lvl="3"/>
            <a:r>
              <a:rPr altLang="pt-BR" sz="1900" dirty="0"/>
              <a:t>1992-1993 – “Plano Nada” – Marcilio. M. Moreira</a:t>
            </a:r>
          </a:p>
          <a:p>
            <a:pPr lvl="2"/>
            <a:r>
              <a:rPr altLang="pt-BR" sz="1900" u="sng" dirty="0"/>
              <a:t>Real (1994) </a:t>
            </a:r>
            <a:r>
              <a:rPr altLang="pt-BR" sz="1900" dirty="0"/>
              <a:t>– FHC-Ricupero/Itamar</a:t>
            </a:r>
          </a:p>
          <a:p>
            <a:endParaRPr altLang="pt-BR" sz="3200" u="sng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>
            <a:extLst>
              <a:ext uri="{FF2B5EF4-FFF2-40B4-BE49-F238E27FC236}">
                <a16:creationId xmlns:a16="http://schemas.microsoft.com/office/drawing/2014/main" id="{762A4169-F61A-4B0D-8937-9824A57A07F6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896C36-3771-452E-AB12-E77CFA8AA7AD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94E823E5-CB92-4948-9C99-5E89252D03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Gráfico" r:id="rId4" imgW="6239113" imgH="3934063" progId="Excel.Sheet.8">
                  <p:embed/>
                </p:oleObj>
              </mc:Choice>
              <mc:Fallback>
                <p:oleObj name="Gráfico" r:id="rId4" imgW="6239113" imgH="393406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jos%E9_sarney">
            <a:extLst>
              <a:ext uri="{FF2B5EF4-FFF2-40B4-BE49-F238E27FC236}">
                <a16:creationId xmlns:a16="http://schemas.microsoft.com/office/drawing/2014/main" id="{EABA7FF4-1283-45A2-8423-42E2220A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481138"/>
            <a:ext cx="448945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tancredo">
            <a:extLst>
              <a:ext uri="{FF2B5EF4-FFF2-40B4-BE49-F238E27FC236}">
                <a16:creationId xmlns:a16="http://schemas.microsoft.com/office/drawing/2014/main" id="{5A294324-EFE7-48A9-A32B-84B8B208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416050"/>
            <a:ext cx="28575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20110421-22041985">
            <a:extLst>
              <a:ext uri="{FF2B5EF4-FFF2-40B4-BE49-F238E27FC236}">
                <a16:creationId xmlns:a16="http://schemas.microsoft.com/office/drawing/2014/main" id="{912D18DE-3A2F-4E23-936E-BCB9ABE7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1374775"/>
            <a:ext cx="2986088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5">
            <a:extLst>
              <a:ext uri="{FF2B5EF4-FFF2-40B4-BE49-F238E27FC236}">
                <a16:creationId xmlns:a16="http://schemas.microsoft.com/office/drawing/2014/main" id="{A524B4D9-00B8-44D6-9E29-CF7E6F9FE9E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42E3FB80-BFFE-4602-85D6-601ED3716529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6ADD296-A65E-4E4F-955D-D9E44A354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40" rIns="91440" anchor="ctr"/>
          <a:lstStyle/>
          <a:p>
            <a:pPr algn="ctr"/>
            <a:r>
              <a:rPr altLang="pt-BR" b="1"/>
              <a:t>Governo Sarney: Quadro Inicial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4CD3086-61DD-4C36-AE6E-9E561BC7818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44550" y="1452563"/>
            <a:ext cx="4222750" cy="494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2100" b="1"/>
              <a:t>Início: Incertezas políticas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b="1"/>
              <a:t>Mantém Ministério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100" b="1"/>
              <a:t>indefinições na condução política econômica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 b="1"/>
              <a:t>Dornelles - gradualismo ortodoxo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 b="1"/>
              <a:t>João Sayad – heterodoxia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400" b="1"/>
              <a:t>Dornelles predomina no início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 b="1"/>
              <a:t>Porém contração monetária e ajuste fiscal leves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100" b="1"/>
              <a:t>Economia cresce forte em 1985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b="1"/>
              <a:t>84: 5,4%;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b="1"/>
              <a:t>85: 7,8%</a:t>
            </a:r>
            <a:endParaRPr altLang="pt-BR" sz="1800" b="1"/>
          </a:p>
          <a:p>
            <a:pPr marL="319088" indent="-319088">
              <a:lnSpc>
                <a:spcPct val="80000"/>
              </a:lnSpc>
            </a:pPr>
            <a:endParaRPr altLang="pt-BR" sz="2400" b="1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69E13825-C033-47D7-BDD9-458D83A53A5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1377950"/>
            <a:ext cx="5767388" cy="511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 sz="2500" b="1"/>
              <a:t>Balança de Transações Correntes: relativo equilíbrio</a:t>
            </a:r>
          </a:p>
          <a:p>
            <a:pPr lvl="2">
              <a:lnSpc>
                <a:spcPct val="80000"/>
              </a:lnSpc>
            </a:pPr>
            <a:r>
              <a:rPr altLang="pt-BR" sz="1700" b="1"/>
              <a:t>Preço do petróleo se ajusta, volta do crescimento dos EUA e desvalorização do dólar frente às moedas européias e asiáticas</a:t>
            </a:r>
          </a:p>
          <a:p>
            <a:pPr lvl="1">
              <a:lnSpc>
                <a:spcPct val="80000"/>
              </a:lnSpc>
            </a:pPr>
            <a:r>
              <a:rPr altLang="pt-BR" sz="1900" b="1"/>
              <a:t>Algum acumulo de reservas em 84,</a:t>
            </a:r>
          </a:p>
          <a:p>
            <a:pPr lvl="1">
              <a:lnSpc>
                <a:spcPct val="80000"/>
              </a:lnSpc>
            </a:pPr>
            <a:r>
              <a:rPr altLang="pt-BR" sz="1900" b="1"/>
              <a:t>mas não em 85  </a:t>
            </a:r>
          </a:p>
          <a:p>
            <a:pPr lvl="2">
              <a:lnSpc>
                <a:spcPct val="80000"/>
              </a:lnSpc>
            </a:pPr>
            <a:r>
              <a:rPr altLang="pt-BR" sz="1700" b="1"/>
              <a:t>Déficit BP </a:t>
            </a:r>
          </a:p>
          <a:p>
            <a:pPr lvl="1">
              <a:lnSpc>
                <a:spcPct val="80000"/>
              </a:lnSpc>
            </a:pPr>
            <a:r>
              <a:rPr altLang="pt-BR" b="1"/>
              <a:t>Nenhuma entrada de recursos</a:t>
            </a:r>
          </a:p>
          <a:p>
            <a:pPr>
              <a:lnSpc>
                <a:spcPct val="80000"/>
              </a:lnSpc>
            </a:pPr>
            <a:r>
              <a:rPr altLang="pt-BR" sz="2500" b="1"/>
              <a:t>Finanças públicas haviam melhorado, reversão ao longo de 85</a:t>
            </a:r>
          </a:p>
          <a:p>
            <a:pPr lvl="1">
              <a:lnSpc>
                <a:spcPct val="80000"/>
              </a:lnSpc>
            </a:pPr>
            <a:r>
              <a:rPr altLang="pt-BR" sz="1900" b="1"/>
              <a:t>Pacote fiscal fim de 85 </a:t>
            </a:r>
          </a:p>
          <a:p>
            <a:pPr lvl="1">
              <a:lnSpc>
                <a:spcPct val="80000"/>
              </a:lnSpc>
            </a:pPr>
            <a:r>
              <a:rPr altLang="pt-BR" sz="1900" b="1"/>
              <a:t>Ressalva importante: melhora institucional </a:t>
            </a:r>
          </a:p>
          <a:p>
            <a:pPr lvl="2">
              <a:lnSpc>
                <a:spcPct val="80000"/>
              </a:lnSpc>
            </a:pPr>
            <a:r>
              <a:rPr altLang="pt-BR" sz="1700" b="1"/>
              <a:t>Separação OM x OF</a:t>
            </a:r>
          </a:p>
          <a:p>
            <a:pPr>
              <a:lnSpc>
                <a:spcPct val="80000"/>
              </a:lnSpc>
            </a:pPr>
            <a:r>
              <a:rPr altLang="pt-BR" sz="2800" b="1"/>
              <a:t>Inflação acelerando</a:t>
            </a:r>
          </a:p>
          <a:p>
            <a:pPr>
              <a:lnSpc>
                <a:spcPct val="80000"/>
              </a:lnSpc>
            </a:pPr>
            <a:endParaRPr alt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E1647A65-EF57-48EA-B514-E2B725DC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7239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pt/a/a5/Dilson_Funaro.jpg">
            <a:extLst>
              <a:ext uri="{FF2B5EF4-FFF2-40B4-BE49-F238E27FC236}">
                <a16:creationId xmlns:a16="http://schemas.microsoft.com/office/drawing/2014/main" id="{7F1CAB72-1C1C-4869-8322-FFAE3FFD6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2060575"/>
            <a:ext cx="40322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http://galizacig.com/imxact/2006/09/rio_janeiro_francisco_dornelles_pp_foto_campanha_electoral_590.jpg">
            <a:extLst>
              <a:ext uri="{FF2B5EF4-FFF2-40B4-BE49-F238E27FC236}">
                <a16:creationId xmlns:a16="http://schemas.microsoft.com/office/drawing/2014/main" id="{0E9C0F12-3D30-4CD7-B9AF-E8106628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276475"/>
            <a:ext cx="52324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CaixaDeTexto 5">
            <a:extLst>
              <a:ext uri="{FF2B5EF4-FFF2-40B4-BE49-F238E27FC236}">
                <a16:creationId xmlns:a16="http://schemas.microsoft.com/office/drawing/2014/main" id="{99EA86E3-3232-4B0A-808F-B84437042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76225"/>
            <a:ext cx="1068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Substituição Francisco Dornelles por Dílson Funaro em  Agosto de 1985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5">
            <a:extLst>
              <a:ext uri="{FF2B5EF4-FFF2-40B4-BE49-F238E27FC236}">
                <a16:creationId xmlns:a16="http://schemas.microsoft.com/office/drawing/2014/main" id="{EDD286E0-DD6D-48BC-826E-24551F0392A1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2D5064E-D0E1-4DDA-82AE-B52D7E5055BB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39D82A4-5592-4DF2-BCCD-8D4D0E2E3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288" y="76200"/>
            <a:ext cx="10055225" cy="1096963"/>
          </a:xfrm>
        </p:spPr>
        <p:txBody>
          <a:bodyPr lIns="91440" rIns="91440" anchor="t"/>
          <a:lstStyle/>
          <a:p>
            <a:pPr algn="ctr"/>
            <a:r>
              <a:rPr altLang="pt-BR" sz="3200" b="1"/>
              <a:t>Plano Cruzado</a:t>
            </a:r>
            <a:r>
              <a:rPr altLang="pt-BR" sz="900" b="1"/>
              <a:t> </a:t>
            </a:r>
            <a:r>
              <a:rPr altLang="pt-BR" sz="1600" b="1"/>
              <a:t>(28.02.86)</a:t>
            </a:r>
            <a:r>
              <a:rPr altLang="pt-BR" sz="3200" b="1"/>
              <a:t>: medidas</a:t>
            </a:r>
            <a:br>
              <a:rPr altLang="pt-BR" sz="3200" b="1"/>
            </a:br>
            <a:r>
              <a:rPr altLang="pt-BR" sz="3200" b="1"/>
              <a:t>Dec lei 2283/86 (2284/86)</a:t>
            </a:r>
          </a:p>
        </p:txBody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0726FD5B-A906-4529-A837-292B820978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01638" y="1600200"/>
            <a:ext cx="5618162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altLang="pt-BR" sz="2400"/>
              <a:t>Substituição da moeda: cruzeiro (1000) por cruzado (1) </a:t>
            </a:r>
          </a:p>
          <a:p>
            <a:pPr marL="342900" indent="-342900"/>
            <a:r>
              <a:rPr altLang="pt-BR" sz="2400"/>
              <a:t>Congelamento preços </a:t>
            </a:r>
          </a:p>
          <a:p>
            <a:pPr marL="669925" lvl="1" indent="-325438"/>
            <a:r>
              <a:rPr altLang="pt-BR" sz="1800"/>
              <a:t>Energia elétrica – realinhamento justo antes</a:t>
            </a:r>
          </a:p>
          <a:p>
            <a:pPr marL="669925" lvl="1" indent="-325438"/>
            <a:r>
              <a:rPr altLang="pt-BR" sz="1800"/>
              <a:t>Lista SUNAB – fiscais do Sarney</a:t>
            </a:r>
          </a:p>
          <a:p>
            <a:pPr marL="342900" indent="-342900"/>
            <a:endParaRPr altLang="pt-BR" sz="1800"/>
          </a:p>
          <a:p>
            <a:pPr marL="342900" indent="-342900"/>
            <a:endParaRPr altLang="pt-BR" sz="1800"/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FD22E2DE-926B-4298-93DD-15F268779D5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1600200"/>
            <a:ext cx="49149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>
            <a:extLst>
              <a:ext uri="{FF2B5EF4-FFF2-40B4-BE49-F238E27FC236}">
                <a16:creationId xmlns:a16="http://schemas.microsoft.com/office/drawing/2014/main" id="{C71C9312-DBBB-4867-ABB3-50779233D90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A47B83D7-9C57-42FB-A63B-A5677C2F5E06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Picture 2" descr="1986_cruzado_100">
            <a:extLst>
              <a:ext uri="{FF2B5EF4-FFF2-40B4-BE49-F238E27FC236}">
                <a16:creationId xmlns:a16="http://schemas.microsoft.com/office/drawing/2014/main" id="{47B2D6EE-CC47-4320-8A34-8067BDD6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76250"/>
            <a:ext cx="777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>
            <a:extLst>
              <a:ext uri="{FF2B5EF4-FFF2-40B4-BE49-F238E27FC236}">
                <a16:creationId xmlns:a16="http://schemas.microsoft.com/office/drawing/2014/main" id="{C9ACEAE0-3D0A-4C22-B925-8250E729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284538"/>
            <a:ext cx="758348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6">
            <a:extLst>
              <a:ext uri="{FF2B5EF4-FFF2-40B4-BE49-F238E27FC236}">
                <a16:creationId xmlns:a16="http://schemas.microsoft.com/office/drawing/2014/main" id="{7A6FC7F6-89B4-48C6-9F1A-C9251BE6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989138"/>
            <a:ext cx="7454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2" descr="http://3.bp.blogspot.com/_Ri_gGDO-Azg/SOjR2K18IvI/AAAAAAAADAo/quj-4ujC3As/s200/fiscal.gif">
            <a:extLst>
              <a:ext uri="{FF2B5EF4-FFF2-40B4-BE49-F238E27FC236}">
                <a16:creationId xmlns:a16="http://schemas.microsoft.com/office/drawing/2014/main" id="{1ABF9881-54E1-490C-90BA-CC978C65E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63" y="242888"/>
            <a:ext cx="283210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>
            <a:extLst>
              <a:ext uri="{FF2B5EF4-FFF2-40B4-BE49-F238E27FC236}">
                <a16:creationId xmlns:a16="http://schemas.microsoft.com/office/drawing/2014/main" id="{B0F4BB10-21FF-4A33-ABCA-3C69EE8B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919413"/>
            <a:ext cx="5284787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0" name="Picture 8">
            <a:extLst>
              <a:ext uri="{FF2B5EF4-FFF2-40B4-BE49-F238E27FC236}">
                <a16:creationId xmlns:a16="http://schemas.microsoft.com/office/drawing/2014/main" id="{EEB02360-9561-41A6-A556-BC926706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336675"/>
            <a:ext cx="5246688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5">
            <a:extLst>
              <a:ext uri="{FF2B5EF4-FFF2-40B4-BE49-F238E27FC236}">
                <a16:creationId xmlns:a16="http://schemas.microsoft.com/office/drawing/2014/main" id="{2AA2E684-7C31-4F1E-8910-B51982EFF6E9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980EBED-F3FA-4F9A-B32B-9F0F91FE9588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2106433-13A6-4BDD-AA52-C7F49B7FF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288" y="76200"/>
            <a:ext cx="10055225" cy="1096963"/>
          </a:xfrm>
        </p:spPr>
        <p:txBody>
          <a:bodyPr lIns="91440" rIns="91440" anchor="t"/>
          <a:lstStyle/>
          <a:p>
            <a:pPr algn="ctr"/>
            <a:r>
              <a:rPr altLang="pt-BR" sz="3200" b="1"/>
              <a:t>Plano Cruzado</a:t>
            </a:r>
            <a:r>
              <a:rPr altLang="pt-BR" sz="900" b="1"/>
              <a:t> </a:t>
            </a:r>
            <a:r>
              <a:rPr altLang="pt-BR" sz="1600" b="1"/>
              <a:t>(28.02.86)</a:t>
            </a:r>
            <a:r>
              <a:rPr altLang="pt-BR" sz="3200" b="1"/>
              <a:t>:</a:t>
            </a:r>
            <a:br>
              <a:rPr altLang="pt-BR" sz="3200" b="1"/>
            </a:br>
            <a:r>
              <a:rPr altLang="pt-BR" sz="3200" b="1"/>
              <a:t> medidas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A386BEE-A2AE-42E8-905A-AF8E62B40A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01638" y="1600200"/>
            <a:ext cx="5618162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/>
              <a:t>Substituição da moeda: cruzeiro (1000) por cruzado (1) </a:t>
            </a:r>
          </a:p>
          <a:p>
            <a:pPr marL="342900" indent="-342900">
              <a:lnSpc>
                <a:spcPct val="80000"/>
              </a:lnSpc>
            </a:pPr>
            <a:r>
              <a:rPr altLang="pt-BR"/>
              <a:t>Congelamento preços 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/>
              <a:t>Energia elétrica – realinhamento justo antes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/>
              <a:t>Lista SUNAB – fiscais do Sarney</a:t>
            </a:r>
          </a:p>
          <a:p>
            <a:pPr marL="342900" indent="-342900">
              <a:lnSpc>
                <a:spcPct val="80000"/>
              </a:lnSpc>
            </a:pPr>
            <a:r>
              <a:rPr altLang="pt-BR"/>
              <a:t>Conversão salários: 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/>
              <a:t>poder de compra últimos 6 meses + abono 8% + gatilho (20% no IPC-IBGE)</a:t>
            </a:r>
          </a:p>
          <a:p>
            <a:pPr lvl="2">
              <a:lnSpc>
                <a:spcPct val="80000"/>
              </a:lnSpc>
            </a:pPr>
            <a:r>
              <a:rPr altLang="pt-BR"/>
              <a:t>Salário mínimo abono de 16% (CZ$ 804)</a:t>
            </a:r>
          </a:p>
          <a:p>
            <a:pPr lvl="2">
              <a:lnSpc>
                <a:spcPct val="80000"/>
              </a:lnSpc>
            </a:pPr>
            <a:r>
              <a:rPr altLang="pt-BR"/>
              <a:t>Dissídios anuais: 60% da CM </a:t>
            </a:r>
          </a:p>
          <a:p>
            <a:pPr lvl="2">
              <a:lnSpc>
                <a:spcPct val="80000"/>
              </a:lnSpc>
            </a:pPr>
            <a:r>
              <a:rPr altLang="pt-BR"/>
              <a:t>Cria seguro desemprego</a:t>
            </a:r>
          </a:p>
          <a:p>
            <a:pPr marL="342900" indent="-342900">
              <a:lnSpc>
                <a:spcPct val="80000"/>
              </a:lnSpc>
            </a:pPr>
            <a:r>
              <a:rPr altLang="pt-BR"/>
              <a:t>Fixação da taxa de câmbio 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/>
              <a:t>sem desvalorização prévia (1US$ = CZ$ 13,77)</a:t>
            </a:r>
          </a:p>
          <a:p>
            <a:pPr marL="342900" indent="-342900">
              <a:lnSpc>
                <a:spcPct val="80000"/>
              </a:lnSpc>
            </a:pPr>
            <a:r>
              <a:rPr altLang="pt-BR"/>
              <a:t>Aluguéis – recomposição pelo valor real médio</a:t>
            </a:r>
            <a:endParaRPr altLang="pt-BR" sz="1600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83107A22-3E78-42AB-BEAD-0BA1D8EF9B6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1600200"/>
            <a:ext cx="5730875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r>
              <a:rPr altLang="pt-BR" sz="2400"/>
              <a:t>Diferentes regras para ativos financeiros  </a:t>
            </a:r>
          </a:p>
          <a:p>
            <a:pPr lvl="1">
              <a:defRPr/>
            </a:pPr>
            <a:r>
              <a:rPr altLang="pt-BR" sz="1800"/>
              <a:t>ORTN transformada em OTN</a:t>
            </a:r>
          </a:p>
          <a:p>
            <a:pPr lvl="2">
              <a:defRPr/>
            </a:pPr>
            <a:r>
              <a:rPr altLang="pt-BR" sz="1600"/>
              <a:t>CM - anual</a:t>
            </a:r>
          </a:p>
          <a:p>
            <a:pPr lvl="1">
              <a:defRPr/>
            </a:pPr>
            <a:r>
              <a:rPr altLang="pt-BR" sz="1800"/>
              <a:t>Proibida indexação para contratos inferior a 1 ano </a:t>
            </a:r>
          </a:p>
          <a:p>
            <a:pPr lvl="1">
              <a:defRPr/>
            </a:pPr>
            <a:r>
              <a:rPr altLang="pt-BR" sz="1800"/>
              <a:t>Tablita para contratos prefixados </a:t>
            </a:r>
          </a:p>
          <a:p>
            <a:pPr lvl="2">
              <a:defRPr/>
            </a:pPr>
            <a:r>
              <a:rPr altLang="pt-BR" sz="1600"/>
              <a:t>Caderneta de poupança, FGTS e PIS rendimento trimestral</a:t>
            </a:r>
          </a:p>
          <a:p>
            <a:pPr>
              <a:defRPr/>
            </a:pPr>
            <a:r>
              <a:rPr altLang="pt-BR" sz="2400"/>
              <a:t>Deslocamento do índice de preços </a:t>
            </a:r>
          </a:p>
          <a:p>
            <a:pPr>
              <a:defRPr/>
            </a:pPr>
            <a:r>
              <a:rPr altLang="pt-BR" sz="2400"/>
              <a:t> </a:t>
            </a:r>
            <a:r>
              <a:rPr altLang="pt-BR" sz="2400">
                <a:solidFill>
                  <a:srgbClr val="FB2C09"/>
                </a:solidFill>
              </a:rPr>
              <a:t>Não existência de metas monetárias e fiscais: política expansionista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1900"/>
              <a:t>Expansão monetária – excesso na remonetização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1900"/>
              <a:t>Não problemas fiscais (debate)</a:t>
            </a:r>
            <a:r>
              <a:rPr altLang="pt-BR" sz="800"/>
              <a:t>)</a:t>
            </a:r>
          </a:p>
          <a:p>
            <a:pPr>
              <a:defRPr/>
            </a:pPr>
            <a:endParaRPr altLang="pt-BR" sz="1400">
              <a:solidFill>
                <a:srgbClr val="FB2C0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1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5">
            <a:extLst>
              <a:ext uri="{FF2B5EF4-FFF2-40B4-BE49-F238E27FC236}">
                <a16:creationId xmlns:a16="http://schemas.microsoft.com/office/drawing/2014/main" id="{CEE80797-9B25-4702-9A74-4BCC75328339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A0E843A-FCB1-46A7-870E-4719D32F5383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E83F80F-5532-4848-8173-BC0D350D3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300" y="385763"/>
            <a:ext cx="9980613" cy="1096962"/>
          </a:xfrm>
        </p:spPr>
        <p:txBody>
          <a:bodyPr lIns="91440" rIns="91440" anchor="t"/>
          <a:lstStyle/>
          <a:p>
            <a:pPr algn="ctr"/>
            <a:r>
              <a:rPr altLang="pt-BR" sz="2400" b="1"/>
              <a:t>Plano Cruzado: evolução e dificuldades</a:t>
            </a:r>
            <a:r>
              <a:rPr altLang="pt-BR" sz="2400"/>
              <a:t> 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3C118D9-3A1D-4E43-932B-B605A76AFF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12763" y="1600200"/>
            <a:ext cx="5507037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 sz="3200"/>
              <a:t>Grande sucesso inicial: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Congelamento: queda imediata da inflação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Crescimento econômico em função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800"/>
              <a:t>Crescimento já vinha antes (demanda já aquecida)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800"/>
              <a:t>Aumento da renda real 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800"/>
              <a:t>Ilusão monetária 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800"/>
              <a:t>taxas de juros baixas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70122D-4633-4345-8B77-FE3FF017E93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1600200"/>
            <a:ext cx="555783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 sz="2800"/>
              <a:t>Crescimento: pressão sobre vários mercados:</a:t>
            </a:r>
          </a:p>
          <a:p>
            <a:pPr lvl="1">
              <a:lnSpc>
                <a:spcPct val="80000"/>
              </a:lnSpc>
            </a:pPr>
            <a:r>
              <a:rPr altLang="pt-BR" sz="2000"/>
              <a:t>Pressiona alguns setores de bens de consumo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Problema do congelamento com preços variando assincronicamente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Escassez, filas, ágios e maquiagens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Diminuição das margens de comercialização e perda de margens onde custo se elevaram</a:t>
            </a:r>
          </a:p>
          <a:p>
            <a:endParaRPr altLang="pt-BR" sz="180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>
            <a:extLst>
              <a:ext uri="{FF2B5EF4-FFF2-40B4-BE49-F238E27FC236}">
                <a16:creationId xmlns:a16="http://schemas.microsoft.com/office/drawing/2014/main" id="{892213F8-BB45-4C24-B2E7-FB8BAB4992D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7C34DD37-91B3-4A35-9A83-601FC85F235C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2" descr="tancredo">
            <a:extLst>
              <a:ext uri="{FF2B5EF4-FFF2-40B4-BE49-F238E27FC236}">
                <a16:creationId xmlns:a16="http://schemas.microsoft.com/office/drawing/2014/main" id="{88F4B394-14AF-4395-9622-8DB26A1CA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019175"/>
            <a:ext cx="43973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aixaDeTexto 3">
            <a:extLst>
              <a:ext uri="{FF2B5EF4-FFF2-40B4-BE49-F238E27FC236}">
                <a16:creationId xmlns:a16="http://schemas.microsoft.com/office/drawing/2014/main" id="{475BA519-DCB1-46C0-91E7-C90A9652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1262063"/>
            <a:ext cx="53768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25.4.1984: Tentativa frustrada das Diretas Já – rejeição da emenda Dante de Oliveira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Eleição indireta de Tancredo Neves (15.01.85) pela Aliança Democrática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Internado poucos dias antes da posse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permanece internado e vem a falecer em 21.04.1985</a:t>
            </a:r>
          </a:p>
        </p:txBody>
      </p:sp>
    </p:spTree>
  </p:cSld>
  <p:clrMapOvr>
    <a:masterClrMapping/>
  </p:clrMapOvr>
  <p:transition advTm="5000"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6FDBE242-6C61-4812-A5D5-C00BCE19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79413"/>
            <a:ext cx="3468688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5">
            <a:extLst>
              <a:ext uri="{FF2B5EF4-FFF2-40B4-BE49-F238E27FC236}">
                <a16:creationId xmlns:a16="http://schemas.microsoft.com/office/drawing/2014/main" id="{684DB52B-8F56-4CBD-AFAB-01351E025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890713"/>
            <a:ext cx="565308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7">
            <a:extLst>
              <a:ext uri="{FF2B5EF4-FFF2-40B4-BE49-F238E27FC236}">
                <a16:creationId xmlns:a16="http://schemas.microsoft.com/office/drawing/2014/main" id="{C3627771-CA04-41FE-BBE4-825E25F4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3384550"/>
            <a:ext cx="4826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5">
            <a:extLst>
              <a:ext uri="{FF2B5EF4-FFF2-40B4-BE49-F238E27FC236}">
                <a16:creationId xmlns:a16="http://schemas.microsoft.com/office/drawing/2014/main" id="{AA996F59-97EB-4D3C-B267-E5F095D2B3C1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AFBB67-52F7-4E9C-BE64-B219DD7101E6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3A2981D-670C-40A6-AEF4-33C024364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300" y="385763"/>
            <a:ext cx="9980613" cy="1096962"/>
          </a:xfrm>
        </p:spPr>
        <p:txBody>
          <a:bodyPr lIns="91440" rIns="91440" anchor="t"/>
          <a:lstStyle/>
          <a:p>
            <a:pPr algn="ctr"/>
            <a:r>
              <a:rPr altLang="pt-BR" sz="2400" b="1"/>
              <a:t>Plano Cruzado: evolução e dificuldades</a:t>
            </a:r>
            <a:r>
              <a:rPr altLang="pt-BR" sz="2400"/>
              <a:t> 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B43BFC0-ACDD-4378-99F6-39126F3CD8C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12763" y="1600200"/>
            <a:ext cx="5507037" cy="4843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 sz="2800"/>
              <a:t>Grande sucesso inicial: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100"/>
              <a:t>Congelamento: queda imediata da inflação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100"/>
              <a:t>Crescimento econômico em função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600"/>
              <a:t>Crescimento já vinha antes (demanda já aquecida)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600"/>
              <a:t>Aumento da renda real 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600"/>
              <a:t>Ilusão monetária 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600"/>
              <a:t>taxas de juros baixas</a:t>
            </a:r>
          </a:p>
          <a:p>
            <a:pPr marL="342900" indent="-342900">
              <a:lnSpc>
                <a:spcPct val="80000"/>
              </a:lnSpc>
            </a:pPr>
            <a:r>
              <a:rPr altLang="pt-BR" sz="2900"/>
              <a:t>Expansão monetária – excesso na remonetização</a:t>
            </a:r>
          </a:p>
          <a:p>
            <a:pPr marL="342900" indent="-342900">
              <a:lnSpc>
                <a:spcPct val="80000"/>
              </a:lnSpc>
            </a:pPr>
            <a:r>
              <a:rPr altLang="pt-BR" sz="2900"/>
              <a:t>Problemas fiscais</a:t>
            </a:r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FA395B79-5B41-41E0-99D7-A640F483D5E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35688" y="1439863"/>
            <a:ext cx="5619750" cy="500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 sz="2800"/>
              <a:t>Crescimento: pressão sobre vários mercados:</a:t>
            </a:r>
          </a:p>
          <a:p>
            <a:pPr lvl="1">
              <a:lnSpc>
                <a:spcPct val="80000"/>
              </a:lnSpc>
            </a:pPr>
            <a:r>
              <a:rPr altLang="pt-BR" sz="2000"/>
              <a:t>Pressiona alguns setores de bens de consumo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Problema do congelamento com preços variando assincronicamente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Escassez, filas, ágios e maquiagens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Diminuição das margens de comercialização e perda de margens onde custo se elevaram</a:t>
            </a:r>
          </a:p>
          <a:p>
            <a:pPr lvl="1">
              <a:lnSpc>
                <a:spcPct val="80000"/>
              </a:lnSpc>
            </a:pPr>
            <a:r>
              <a:rPr altLang="pt-BR" sz="2000"/>
              <a:t>Fuga de ativos financeiros para ativos reais e dólar (ágio do paralelo)</a:t>
            </a:r>
          </a:p>
          <a:p>
            <a:pPr lvl="1">
              <a:lnSpc>
                <a:spcPct val="80000"/>
              </a:lnSpc>
            </a:pPr>
            <a:r>
              <a:rPr altLang="pt-BR" sz="2000"/>
              <a:t>Problemas na Balança Comercial e nas contas externas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Outubro – pequena desvalorização e introdução de minidesvalorizações 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Inicio de 87 - moratória</a:t>
            </a:r>
          </a:p>
          <a:p>
            <a:pPr>
              <a:lnSpc>
                <a:spcPct val="80000"/>
              </a:lnSpc>
            </a:pPr>
            <a:endParaRPr altLang="pt-BR" sz="2800"/>
          </a:p>
          <a:p>
            <a:pPr>
              <a:lnSpc>
                <a:spcPct val="70000"/>
              </a:lnSpc>
            </a:pPr>
            <a:endParaRPr altLang="pt-BR" sz="1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3">
            <a:extLst>
              <a:ext uri="{FF2B5EF4-FFF2-40B4-BE49-F238E27FC236}">
                <a16:creationId xmlns:a16="http://schemas.microsoft.com/office/drawing/2014/main" id="{475F3FB6-DC39-484F-B5CE-1A9A1B53FFC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DDD86B5-7E19-4A8F-BAD6-FD481735ABFD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55865872-C8E1-486C-B205-BB5B9DFA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2192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5">
            <a:extLst>
              <a:ext uri="{FF2B5EF4-FFF2-40B4-BE49-F238E27FC236}">
                <a16:creationId xmlns:a16="http://schemas.microsoft.com/office/drawing/2014/main" id="{2D579DCC-50B2-4E2D-976D-9E895249B18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1D93EEB4-6C09-4382-ABC8-C95472033D52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78778B6-6733-4120-9E81-B37397534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40" rIns="91440" anchor="ctr"/>
          <a:lstStyle/>
          <a:p>
            <a:pPr algn="ctr"/>
            <a:r>
              <a:rPr altLang="pt-BR" b="1"/>
              <a:t>Do Cruzado à Moratória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E0AE141-8AD4-4031-BD60-4580113529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47700" y="1600200"/>
            <a:ext cx="487838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5000"/>
              </a:lnSpc>
            </a:pPr>
            <a:r>
              <a:rPr altLang="pt-BR" sz="2800"/>
              <a:t>Problemas como descongelar ? </a:t>
            </a:r>
          </a:p>
          <a:p>
            <a:pPr marL="639763" lvl="1" indent="-273050">
              <a:lnSpc>
                <a:spcPct val="85000"/>
              </a:lnSpc>
            </a:pPr>
            <a:r>
              <a:rPr altLang="pt-BR" sz="2000"/>
              <a:t>Técnica e politicamente</a:t>
            </a:r>
          </a:p>
          <a:p>
            <a:pPr marL="319088" indent="-319088">
              <a:lnSpc>
                <a:spcPct val="85000"/>
              </a:lnSpc>
            </a:pPr>
            <a:r>
              <a:rPr altLang="pt-BR" sz="2800"/>
              <a:t>Cruzadinho (julho): </a:t>
            </a:r>
          </a:p>
          <a:p>
            <a:pPr marL="639763" lvl="1" indent="-273050">
              <a:lnSpc>
                <a:spcPct val="85000"/>
              </a:lnSpc>
            </a:pPr>
            <a:r>
              <a:rPr altLang="pt-BR" sz="2000"/>
              <a:t>Primeira tentativa tímida de conter a demanda</a:t>
            </a:r>
          </a:p>
          <a:p>
            <a:pPr marL="914400" lvl="2">
              <a:lnSpc>
                <a:spcPct val="85000"/>
              </a:lnSpc>
            </a:pPr>
            <a:r>
              <a:rPr altLang="pt-BR" sz="1900"/>
              <a:t>Pacote fiscal – Fundo de Desenvolvimento</a:t>
            </a:r>
          </a:p>
          <a:p>
            <a:pPr marL="914400" lvl="2">
              <a:lnSpc>
                <a:spcPct val="85000"/>
              </a:lnSpc>
            </a:pPr>
            <a:r>
              <a:rPr altLang="pt-BR" sz="1900"/>
              <a:t>Expurgado – perda de apoio político</a:t>
            </a:r>
          </a:p>
          <a:p>
            <a:pPr marL="319088" indent="-319088">
              <a:lnSpc>
                <a:spcPct val="85000"/>
              </a:lnSpc>
            </a:pPr>
            <a:r>
              <a:rPr altLang="pt-BR" sz="2800"/>
              <a:t>Imobilismo </a:t>
            </a:r>
            <a:r>
              <a:rPr altLang="pt-BR" sz="2800">
                <a:sym typeface="Wingdings" panose="05000000000000000000" pitchFamily="2" charset="2"/>
              </a:rPr>
              <a:t> Q</a:t>
            </a:r>
            <a:r>
              <a:rPr altLang="pt-BR" sz="2800"/>
              <a:t>uestões Políticas – eleições</a:t>
            </a:r>
          </a:p>
          <a:p>
            <a:pPr marL="319088" indent="-319088">
              <a:lnSpc>
                <a:spcPct val="7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altLang="pt-BR" sz="2800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4D64587B-B19C-49B4-8AC0-48E2874448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764213" y="1463675"/>
            <a:ext cx="6427787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defRPr/>
            </a:pPr>
            <a:r>
              <a:rPr altLang="pt-BR"/>
              <a:t>Cruzado II (novembro) – depois das eleições (oportunismo)</a:t>
            </a:r>
          </a:p>
          <a:p>
            <a:pPr lvl="1">
              <a:defRPr/>
            </a:pPr>
            <a:r>
              <a:rPr altLang="pt-BR" sz="1700"/>
              <a:t>Novo pacote fiscal – aumentar a arrecadação - conter déficit público</a:t>
            </a:r>
          </a:p>
          <a:p>
            <a:pPr lvl="1">
              <a:defRPr/>
            </a:pPr>
            <a:r>
              <a:rPr altLang="pt-BR" sz="1700"/>
              <a:t>Realinhamento de preços – 5 bens finais e preços públicos </a:t>
            </a:r>
          </a:p>
          <a:p>
            <a:pPr lvl="2">
              <a:defRPr/>
            </a:pPr>
            <a:r>
              <a:rPr altLang="pt-BR" sz="1200"/>
              <a:t>Impostos indiretos sobre automóveis, bebidas e cigarros</a:t>
            </a:r>
          </a:p>
          <a:p>
            <a:pPr lvl="2">
              <a:defRPr/>
            </a:pPr>
            <a:r>
              <a:rPr altLang="pt-BR" sz="1200"/>
              <a:t>Aumento de tarifas de energia elétrica, telefones, correios</a:t>
            </a:r>
          </a:p>
          <a:p>
            <a:pPr>
              <a:defRPr/>
            </a:pPr>
            <a:r>
              <a:rPr altLang="pt-BR"/>
              <a:t>Saída descoordenada do congelamento </a:t>
            </a:r>
          </a:p>
          <a:p>
            <a:pPr lvl="1">
              <a:defRPr/>
            </a:pPr>
            <a:r>
              <a:rPr altLang="pt-BR" sz="1700"/>
              <a:t>Preços se elevam (16% jan 87) – dispara gatilho </a:t>
            </a:r>
          </a:p>
          <a:p>
            <a:pPr>
              <a:defRPr/>
            </a:pPr>
            <a:r>
              <a:rPr altLang="pt-BR" sz="2400"/>
              <a:t>Fim Cruzado – fevereiro (fim do congelamento)</a:t>
            </a:r>
          </a:p>
          <a:p>
            <a:pPr>
              <a:defRPr/>
            </a:pPr>
            <a:r>
              <a:rPr altLang="pt-BR"/>
              <a:t>Moratória dos juros da dívida externa</a:t>
            </a:r>
          </a:p>
          <a:p>
            <a:pPr>
              <a:defRPr/>
            </a:pPr>
            <a:r>
              <a:rPr altLang="pt-BR"/>
              <a:t>Elevação da taxa de juros real</a:t>
            </a:r>
          </a:p>
          <a:p>
            <a:pPr lvl="1">
              <a:defRPr/>
            </a:pPr>
            <a:r>
              <a:rPr altLang="pt-BR" sz="1700"/>
              <a:t>Reintrodução de mecanismos de indexação</a:t>
            </a:r>
          </a:p>
          <a:p>
            <a:pPr>
              <a:defRPr/>
            </a:pPr>
            <a:endParaRPr alt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7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75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75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3">
            <a:extLst>
              <a:ext uri="{FF2B5EF4-FFF2-40B4-BE49-F238E27FC236}">
                <a16:creationId xmlns:a16="http://schemas.microsoft.com/office/drawing/2014/main" id="{DE94A8A9-5023-4073-A494-5BB17E8DD5DC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35F0DA-5DF8-4480-A8AB-C6B11871E719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8644379D-9FF8-42C6-A4B3-35E1487C1B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Planilha" r:id="rId4" imgW="6239113" imgH="3934063" progId="Excel.Sheet.8">
                  <p:embed/>
                </p:oleObj>
              </mc:Choice>
              <mc:Fallback>
                <p:oleObj name="Planilha" r:id="rId4" imgW="6239113" imgH="393406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5">
            <a:extLst>
              <a:ext uri="{FF2B5EF4-FFF2-40B4-BE49-F238E27FC236}">
                <a16:creationId xmlns:a16="http://schemas.microsoft.com/office/drawing/2014/main" id="{2918386A-AAE9-447A-ACAD-7B15873BE57A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1CE5F8-2CF4-45A9-8FC8-6BE1F82CCE12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D464312-48AD-4E53-806F-FFC991D4A0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8838" y="344488"/>
            <a:ext cx="9429750" cy="831850"/>
          </a:xfrm>
        </p:spPr>
        <p:txBody>
          <a:bodyPr lIns="91440" rIns="91440" anchor="t"/>
          <a:lstStyle/>
          <a:p>
            <a:r>
              <a:rPr altLang="pt-BR" sz="3000"/>
              <a:t>Problemas do Cruzado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1468A31-9435-4EFD-87B8-5951A6F653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443038"/>
            <a:ext cx="11857037" cy="5154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69925" lvl="1" indent="-325438">
              <a:lnSpc>
                <a:spcPct val="70000"/>
              </a:lnSpc>
            </a:pPr>
            <a:r>
              <a:rPr altLang="pt-BR" sz="2900" dirty="0"/>
              <a:t>Inflação não puramente inercial</a:t>
            </a:r>
          </a:p>
          <a:p>
            <a:pPr marL="669925" lvl="1" indent="-325438">
              <a:lnSpc>
                <a:spcPct val="70000"/>
              </a:lnSpc>
            </a:pPr>
            <a:r>
              <a:rPr altLang="pt-BR" sz="2900" dirty="0"/>
              <a:t>Debate em torno da política salarial (média, abono e gatilho)</a:t>
            </a:r>
          </a:p>
          <a:p>
            <a:pPr marL="669925" lvl="1" indent="-325438">
              <a:lnSpc>
                <a:spcPct val="70000"/>
              </a:lnSpc>
            </a:pPr>
            <a:r>
              <a:rPr altLang="pt-BR" sz="2900" dirty="0"/>
              <a:t>Ensinamentos: 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>
                <a:solidFill>
                  <a:srgbClr val="FB2C09"/>
                </a:solidFill>
              </a:rPr>
              <a:t>Problemas de desequilíbrio com congelamento</a:t>
            </a:r>
          </a:p>
          <a:p>
            <a:pPr lvl="3">
              <a:lnSpc>
                <a:spcPct val="70000"/>
              </a:lnSpc>
            </a:pPr>
            <a:r>
              <a:rPr altLang="pt-BR" sz="2800" dirty="0"/>
              <a:t>cuidado com problemas distributivos</a:t>
            </a:r>
          </a:p>
          <a:p>
            <a:pPr lvl="3">
              <a:lnSpc>
                <a:spcPct val="70000"/>
              </a:lnSpc>
            </a:pPr>
            <a:r>
              <a:rPr altLang="pt-BR" sz="2800" dirty="0"/>
              <a:t>Nem tudo é congelável</a:t>
            </a:r>
          </a:p>
          <a:p>
            <a:pPr lvl="3">
              <a:lnSpc>
                <a:spcPct val="70000"/>
              </a:lnSpc>
            </a:pPr>
            <a:r>
              <a:rPr altLang="pt-BR" sz="2800" dirty="0"/>
              <a:t>Tempo de congelamento (processo de descongelamento)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>
                <a:solidFill>
                  <a:srgbClr val="FB2C09"/>
                </a:solidFill>
              </a:rPr>
              <a:t>necessidade controlar demanda agregada</a:t>
            </a:r>
          </a:p>
          <a:p>
            <a:pPr lvl="3">
              <a:lnSpc>
                <a:spcPct val="70000"/>
              </a:lnSpc>
            </a:pPr>
            <a:r>
              <a:rPr altLang="pt-BR" sz="2800" dirty="0"/>
              <a:t>Políticas monetárias e fiscais não podem ser passivas 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>
                <a:solidFill>
                  <a:srgbClr val="FB2C09"/>
                </a:solidFill>
              </a:rPr>
              <a:t>atenção com as contas externas</a:t>
            </a:r>
          </a:p>
          <a:p>
            <a:pPr lvl="3">
              <a:lnSpc>
                <a:spcPct val="70000"/>
              </a:lnSpc>
            </a:pPr>
            <a:r>
              <a:rPr altLang="pt-BR" sz="2500" dirty="0"/>
              <a:t>Espaço para “encaixar” crescimento (importações e financiamento)  </a:t>
            </a:r>
          </a:p>
          <a:p>
            <a:pPr marL="669925" lvl="1" indent="-325438">
              <a:lnSpc>
                <a:spcPct val="70000"/>
              </a:lnSpc>
            </a:pPr>
            <a:r>
              <a:rPr altLang="pt-BR" sz="2900" dirty="0"/>
              <a:t>Heranças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/>
              <a:t>Expectativa de congelamento e ampliação dos processo de fuga de ativos 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/>
              <a:t>perda de apoio político</a:t>
            </a:r>
          </a:p>
          <a:p>
            <a:pPr marL="1022350" lvl="2" indent="-350838">
              <a:lnSpc>
                <a:spcPct val="70000"/>
              </a:lnSpc>
              <a:buFont typeface="Wingdings" panose="05000000000000000000" pitchFamily="2" charset="2"/>
              <a:buNone/>
            </a:pPr>
            <a:endParaRPr altLang="pt-BR" sz="2500" dirty="0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conomia7">
            <a:extLst>
              <a:ext uri="{FF2B5EF4-FFF2-40B4-BE49-F238E27FC236}">
                <a16:creationId xmlns:a16="http://schemas.microsoft.com/office/drawing/2014/main" id="{51EA503F-52EF-4D88-A927-5BAFC3E7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76475"/>
            <a:ext cx="2743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ANd9GcQU5GBmcbsL2L3QErdnWZS_fS5rUCZYt_X-1XahV8nYqM61IXk&amp;t=1&amp;usg=__oYN3iA6jv5EObMnK6mSEcxHPF1c=">
            <a:extLst>
              <a:ext uri="{FF2B5EF4-FFF2-40B4-BE49-F238E27FC236}">
                <a16:creationId xmlns:a16="http://schemas.microsoft.com/office/drawing/2014/main" id="{037CAA1F-44EA-4AE0-A869-E92123CA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205038"/>
            <a:ext cx="42052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5F9F0266-2A02-42A9-A6A2-E6F267CCD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38" y="404813"/>
            <a:ext cx="960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29 de abril de 1987 – troca de Dílson Funaro por Bresser Pereira no Ministério da Fazenda 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2F5D746E-5F19-4400-AF34-862113AB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5445125"/>
            <a:ext cx="6577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12 de junho de 1987 – lançado Plano Bresser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5A1FB72-44BB-4E9F-9170-22743237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rIns="91440" anchor="ctr"/>
          <a:lstStyle/>
          <a:p>
            <a:r>
              <a:rPr altLang="pt-BR" sz="3600"/>
              <a:t>Plano Bresser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4751A4E-1C67-4D60-B892-22728A877768}"/>
              </a:ext>
            </a:extLst>
          </p:cNvPr>
          <p:cNvSpPr>
            <a:spLocks noGrp="1"/>
          </p:cNvSpPr>
          <p:nvPr>
            <p:ph type="body" sz="half" idx="1"/>
          </p:nvPr>
        </p:nvSpPr>
        <p:spPr bwMode="auto">
          <a:xfrm>
            <a:off x="457200" y="1714500"/>
            <a:ext cx="332105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3200"/>
              <a:t>Plano hibrido e de emergência</a:t>
            </a:r>
          </a:p>
          <a:p>
            <a:pPr marL="319088" indent="-319088">
              <a:lnSpc>
                <a:spcPct val="80000"/>
              </a:lnSpc>
            </a:pPr>
            <a:endParaRPr altLang="pt-BR" sz="3200"/>
          </a:p>
          <a:p>
            <a:pPr marL="639763" lvl="1" indent="-273050">
              <a:lnSpc>
                <a:spcPct val="80000"/>
              </a:lnSpc>
            </a:pPr>
            <a:r>
              <a:rPr altLang="pt-BR" sz="2400"/>
              <a:t>Conter aceleração inflacionária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400"/>
              <a:t>inflação inercial e de demanda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400"/>
              <a:t>Combinação de políticas heterodoxas e ortodoxas</a:t>
            </a:r>
          </a:p>
        </p:txBody>
      </p:sp>
      <p:sp>
        <p:nvSpPr>
          <p:cNvPr id="41988" name="Rectangle 8">
            <a:extLst>
              <a:ext uri="{FF2B5EF4-FFF2-40B4-BE49-F238E27FC236}">
                <a16:creationId xmlns:a16="http://schemas.microsoft.com/office/drawing/2014/main" id="{E2EE88E1-E0DB-4A54-9EF5-0AECDDE251B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443538" y="1600200"/>
            <a:ext cx="6594475" cy="513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/>
              <a:t>medidas:</a:t>
            </a:r>
          </a:p>
          <a:p>
            <a:pPr lvl="1">
              <a:lnSpc>
                <a:spcPct val="80000"/>
              </a:lnSpc>
            </a:pPr>
            <a:r>
              <a:rPr altLang="pt-BR" sz="1800"/>
              <a:t>Congelamento salários e preços por 3 meses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Realinhamento anterior de Preços públicos (EE, gasolina, telefone, aço)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Seguido de uma fase de flexibilização e depois descongelamento </a:t>
            </a:r>
          </a:p>
          <a:p>
            <a:pPr lvl="1">
              <a:lnSpc>
                <a:spcPct val="80000"/>
              </a:lnSpc>
            </a:pPr>
            <a:r>
              <a:rPr altLang="pt-BR" sz="1800"/>
              <a:t>Fim do gatilho e cria URP para reajuste de salários pós congelamento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URP – media de três últimos meses da inflação 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Repassado para os três meses seguintes (reajuste mensal com defasagem )</a:t>
            </a:r>
          </a:p>
          <a:p>
            <a:pPr lvl="1">
              <a:lnSpc>
                <a:spcPct val="80000"/>
              </a:lnSpc>
            </a:pPr>
            <a:r>
              <a:rPr altLang="pt-BR" sz="1800"/>
              <a:t>Tablita (sem troca de moeda) </a:t>
            </a:r>
          </a:p>
          <a:p>
            <a:pPr lvl="1">
              <a:lnSpc>
                <a:spcPct val="80000"/>
              </a:lnSpc>
              <a:spcAft>
                <a:spcPct val="35000"/>
              </a:spcAft>
            </a:pPr>
            <a:r>
              <a:rPr altLang="pt-BR" sz="1800"/>
              <a:t>Desvalorização cambial (não congelamento – não fixa)</a:t>
            </a:r>
          </a:p>
          <a:p>
            <a:pPr lvl="1">
              <a:lnSpc>
                <a:spcPct val="80000"/>
              </a:lnSpc>
            </a:pPr>
            <a:r>
              <a:rPr altLang="pt-BR" sz="1800"/>
              <a:t>Política monetária ortodoxa 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Juros positivos – controle de demanda e especulação com estoques</a:t>
            </a:r>
          </a:p>
          <a:p>
            <a:pPr lvl="1">
              <a:lnSpc>
                <a:spcPct val="80000"/>
              </a:lnSpc>
            </a:pPr>
            <a:r>
              <a:rPr altLang="pt-BR" sz="1800"/>
              <a:t> tentativa de controle fiscal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Aumento de tarifas, eliminação de subsídios, corte de gastos (investimentos públicos) </a:t>
            </a:r>
          </a:p>
          <a:p>
            <a:endParaRPr altLang="pt-BR" sz="2800"/>
          </a:p>
        </p:txBody>
      </p:sp>
      <p:sp>
        <p:nvSpPr>
          <p:cNvPr id="41989" name="AutoShape 4">
            <a:extLst>
              <a:ext uri="{FF2B5EF4-FFF2-40B4-BE49-F238E27FC236}">
                <a16:creationId xmlns:a16="http://schemas.microsoft.com/office/drawing/2014/main" id="{2FD2B1A0-1B5D-499D-BCA3-C68270F48A6E}"/>
              </a:ext>
            </a:extLst>
          </p:cNvPr>
          <p:cNvSpPr>
            <a:spLocks/>
          </p:cNvSpPr>
          <p:nvPr/>
        </p:nvSpPr>
        <p:spPr bwMode="auto">
          <a:xfrm>
            <a:off x="5572125" y="1970088"/>
            <a:ext cx="352425" cy="2625725"/>
          </a:xfrm>
          <a:prstGeom prst="leftBrace">
            <a:avLst>
              <a:gd name="adj1" fmla="val 651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0" name="Text Box 5">
            <a:extLst>
              <a:ext uri="{FF2B5EF4-FFF2-40B4-BE49-F238E27FC236}">
                <a16:creationId xmlns:a16="http://schemas.microsoft.com/office/drawing/2014/main" id="{B5DCF222-218E-4FF6-BC68-7BDBFECE9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2192338"/>
            <a:ext cx="347663" cy="2362200"/>
          </a:xfrm>
          <a:prstGeom prst="rect">
            <a:avLst/>
          </a:prstGeom>
          <a:solidFill>
            <a:srgbClr val="B24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t eredoxas</a:t>
            </a:r>
          </a:p>
        </p:txBody>
      </p:sp>
      <p:sp>
        <p:nvSpPr>
          <p:cNvPr id="41991" name="AutoShape 6">
            <a:extLst>
              <a:ext uri="{FF2B5EF4-FFF2-40B4-BE49-F238E27FC236}">
                <a16:creationId xmlns:a16="http://schemas.microsoft.com/office/drawing/2014/main" id="{9DD1E21F-1E7C-402A-8604-5A906B7680D9}"/>
              </a:ext>
            </a:extLst>
          </p:cNvPr>
          <p:cNvSpPr>
            <a:spLocks/>
          </p:cNvSpPr>
          <p:nvPr/>
        </p:nvSpPr>
        <p:spPr bwMode="auto">
          <a:xfrm>
            <a:off x="5748338" y="4994275"/>
            <a:ext cx="95250" cy="1481138"/>
          </a:xfrm>
          <a:prstGeom prst="leftBrace">
            <a:avLst>
              <a:gd name="adj1" fmla="val 129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2" name="Text Box 7">
            <a:extLst>
              <a:ext uri="{FF2B5EF4-FFF2-40B4-BE49-F238E27FC236}">
                <a16:creationId xmlns:a16="http://schemas.microsoft.com/office/drawing/2014/main" id="{17C297BB-CEFB-49D0-9F1E-6D8CEA92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4994275"/>
            <a:ext cx="330200" cy="17399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 t od.</a:t>
            </a:r>
          </a:p>
        </p:txBody>
      </p:sp>
      <p:pic>
        <p:nvPicPr>
          <p:cNvPr id="41993" name="Picture 10" descr="FJ3CA1M3OUMCAGRFHVUCALEG25YCAYSXXM3CAUN77ZYCA9ZW36YCAROGFPLCANUAJRJCA3PMNVQCAMVBS1KCAHEVVX4CAUSAPBZCAJZ8MHPCAG1WHKLCAPERYFZCA42Z2KYCA23XKZ7CAI2CAS6">
            <a:extLst>
              <a:ext uri="{FF2B5EF4-FFF2-40B4-BE49-F238E27FC236}">
                <a16:creationId xmlns:a16="http://schemas.microsoft.com/office/drawing/2014/main" id="{CE8397AB-CF61-4853-8267-5704550DE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68300"/>
            <a:ext cx="18637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5">
            <a:extLst>
              <a:ext uri="{FF2B5EF4-FFF2-40B4-BE49-F238E27FC236}">
                <a16:creationId xmlns:a16="http://schemas.microsoft.com/office/drawing/2014/main" id="{E05759FE-C100-4CE0-80BD-D08F34C5023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B093C966-A295-4D51-BC83-799A802E09A8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3066C76-3763-4792-A7C1-11356DEA85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92088"/>
            <a:ext cx="9512300" cy="896937"/>
          </a:xfrm>
        </p:spPr>
        <p:txBody>
          <a:bodyPr lIns="91440" rIns="91440" anchor="ctr"/>
          <a:lstStyle/>
          <a:p>
            <a:pPr algn="ctr"/>
            <a:r>
              <a:rPr altLang="pt-BR" sz="2400" b="1"/>
              <a:t>Do Plano Bresser ao Feijão com Arroz (1)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1073063-E345-4A7D-981A-62A3939B46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443038"/>
            <a:ext cx="11329988" cy="5154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70000"/>
              </a:lnSpc>
            </a:pPr>
            <a:r>
              <a:rPr altLang="pt-BR" sz="2500"/>
              <a:t>Início do Bresser – queda da inflação 26 para 3 (julho) depois 6,5 (agosto)</a:t>
            </a:r>
          </a:p>
          <a:p>
            <a:pPr marL="639763" lvl="1" indent="-273050">
              <a:lnSpc>
                <a:spcPct val="70000"/>
              </a:lnSpc>
            </a:pPr>
            <a:r>
              <a:rPr altLang="pt-BR" sz="2000"/>
              <a:t>Congelamento não respeitado (remarcações preventivas e não fiscalização)</a:t>
            </a:r>
          </a:p>
          <a:p>
            <a:pPr marL="639763" lvl="1" indent="-273050">
              <a:lnSpc>
                <a:spcPct val="70000"/>
              </a:lnSpc>
            </a:pPr>
            <a:r>
              <a:rPr altLang="pt-BR" sz="2000"/>
              <a:t>Inflação volta a subir pouco a pouco: dezembro 14%</a:t>
            </a:r>
          </a:p>
          <a:p>
            <a:pPr marL="319088" indent="-319088">
              <a:lnSpc>
                <a:spcPct val="70000"/>
              </a:lnSpc>
            </a:pPr>
            <a:r>
              <a:rPr altLang="pt-BR" sz="2500"/>
              <a:t>Contas externas menos problemas</a:t>
            </a:r>
          </a:p>
          <a:p>
            <a:pPr marL="639763" lvl="1" indent="-273050">
              <a:lnSpc>
                <a:spcPct val="70000"/>
              </a:lnSpc>
            </a:pPr>
            <a:r>
              <a:rPr altLang="pt-BR" sz="2000"/>
              <a:t>Exportações e agricultura mantém crescimento </a:t>
            </a:r>
          </a:p>
          <a:p>
            <a:pPr marL="319088" indent="-319088">
              <a:lnSpc>
                <a:spcPct val="70000"/>
              </a:lnSpc>
            </a:pPr>
            <a:r>
              <a:rPr altLang="pt-BR" sz="2500"/>
              <a:t>Funcionalismo – não contenção do déficit</a:t>
            </a:r>
          </a:p>
          <a:p>
            <a:pPr marL="319088" indent="-319088">
              <a:lnSpc>
                <a:spcPct val="70000"/>
              </a:lnSpc>
            </a:pPr>
            <a:r>
              <a:rPr altLang="pt-BR" sz="2500"/>
              <a:t>Não aprovação reforma fiscal (tributária) </a:t>
            </a:r>
          </a:p>
          <a:p>
            <a:pPr marL="639763" lvl="1" indent="-273050">
              <a:lnSpc>
                <a:spcPct val="70000"/>
              </a:lnSpc>
            </a:pPr>
            <a:r>
              <a:rPr altLang="pt-BR" sz="2000"/>
              <a:t>pede para Sair</a:t>
            </a:r>
          </a:p>
          <a:p>
            <a:pPr marL="319088" indent="-319088"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altLang="pt-BR" sz="2500"/>
              <a:t>Problemas do Plano Bresser</a:t>
            </a:r>
          </a:p>
          <a:p>
            <a:pPr marL="319088" indent="-319088" algn="r">
              <a:lnSpc>
                <a:spcPct val="80000"/>
              </a:lnSpc>
              <a:buFont typeface="Wingdings" panose="05000000000000000000" pitchFamily="2" charset="2"/>
              <a:buNone/>
            </a:pPr>
            <a:endParaRPr altLang="pt-BR" sz="2500"/>
          </a:p>
          <a:p>
            <a:pPr marL="639763" lvl="1" indent="-273050"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altLang="pt-BR" sz="1900"/>
              <a:t>no descongelamento: reposições salariais, reindexação</a:t>
            </a:r>
          </a:p>
          <a:p>
            <a:pPr marL="639763" lvl="1" indent="-273050"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altLang="pt-BR" sz="1900"/>
              <a:t>Fragilidade da contenção monetária e fiscal</a:t>
            </a:r>
          </a:p>
          <a:p>
            <a:pPr marL="639763" lvl="1" indent="-273050"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altLang="pt-BR" sz="1900"/>
              <a:t>Fragilidade política: passagem de 4 para 5 anos de mandato</a:t>
            </a:r>
          </a:p>
          <a:p>
            <a:pPr marL="639763" lvl="1" indent="-273050">
              <a:lnSpc>
                <a:spcPct val="70000"/>
              </a:lnSpc>
            </a:pPr>
            <a:endParaRPr altLang="pt-BR" sz="2000"/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1.bp.blogspot.com/_GxFTtwPPBLI/TSIpG2boHpI/AAAAAAAAG8Q/bzlO5p8Wu_U/s400/mailson_da_nobrega_economia_265_398.jpg">
            <a:extLst>
              <a:ext uri="{FF2B5EF4-FFF2-40B4-BE49-F238E27FC236}">
                <a16:creationId xmlns:a16="http://schemas.microsoft.com/office/drawing/2014/main" id="{C8F44747-4458-4B5F-9432-C9CEC72B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1844675"/>
            <a:ext cx="537845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http://1.bp.blogspot.com/__uSf-Idtz0k/TTt8f-ey9HI/AAAAAAAAAb8/V9i4m5lJTLg/s1600/Bresser_Pereira.jpg">
            <a:extLst>
              <a:ext uri="{FF2B5EF4-FFF2-40B4-BE49-F238E27FC236}">
                <a16:creationId xmlns:a16="http://schemas.microsoft.com/office/drawing/2014/main" id="{1375E7F3-D834-4A95-A68B-D83D4999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844675"/>
            <a:ext cx="566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CaixaDeTexto 5">
            <a:extLst>
              <a:ext uri="{FF2B5EF4-FFF2-40B4-BE49-F238E27FC236}">
                <a16:creationId xmlns:a16="http://schemas.microsoft.com/office/drawing/2014/main" id="{EEDD48A9-3227-4F26-8431-A6879576F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119618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Troca de Bresser Pereira por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Mailson da Nóbrega em janeiro de 1988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5">
            <a:extLst>
              <a:ext uri="{FF2B5EF4-FFF2-40B4-BE49-F238E27FC236}">
                <a16:creationId xmlns:a16="http://schemas.microsoft.com/office/drawing/2014/main" id="{F11D2044-682D-4F42-855D-3FD427A40507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F6CD2C-47CC-468E-BCF7-1E0CB704883F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E89093B-2DAD-4154-99FC-00C8D85DB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513" y="285750"/>
            <a:ext cx="9980612" cy="1246188"/>
          </a:xfrm>
        </p:spPr>
        <p:txBody>
          <a:bodyPr lIns="91440" rIns="91440" anchor="t"/>
          <a:lstStyle/>
          <a:p>
            <a:r>
              <a:rPr altLang="pt-BR" sz="3600"/>
              <a:t>A Economia na Nova República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40744BA-7100-42A8-85F1-EE9C27AD176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35000" y="1401763"/>
            <a:ext cx="53721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 sz="3600"/>
              <a:t>Ambiente de redemocratização 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“democracia resolve tudo”: da inflação às agruras sociais </a:t>
            </a:r>
          </a:p>
          <a:p>
            <a:pPr marL="342900" indent="-342900">
              <a:lnSpc>
                <a:spcPct val="80000"/>
              </a:lnSpc>
            </a:pPr>
            <a:r>
              <a:rPr altLang="pt-BR" sz="3600"/>
              <a:t>Herança econômica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Inflação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5">
            <a:extLst>
              <a:ext uri="{FF2B5EF4-FFF2-40B4-BE49-F238E27FC236}">
                <a16:creationId xmlns:a16="http://schemas.microsoft.com/office/drawing/2014/main" id="{DF8F2617-4C27-4EE2-AF5B-0AC7A70FF2B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596C482-B128-401E-BC13-9E6F1FC16809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A60D787-7188-4005-AA27-7FED8D33CA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92088"/>
            <a:ext cx="9512300" cy="896937"/>
          </a:xfrm>
        </p:spPr>
        <p:txBody>
          <a:bodyPr lIns="91440" rIns="91440" anchor="ctr"/>
          <a:lstStyle/>
          <a:p>
            <a:pPr algn="ctr"/>
            <a:r>
              <a:rPr altLang="pt-BR" sz="2400" b="1"/>
              <a:t>Do Plano Bresser ao Feijão com Arroz (2)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9FF2D34-A535-433B-9BEE-AE3F4E9F0F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557338"/>
            <a:ext cx="11522075" cy="530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100000"/>
              </a:lnSpc>
            </a:pPr>
            <a:r>
              <a:rPr altLang="pt-BR" sz="3700"/>
              <a:t>Maílson: início </a:t>
            </a:r>
            <a:r>
              <a:rPr altLang="pt-BR" sz="3700">
                <a:solidFill>
                  <a:srgbClr val="FF0000"/>
                </a:solidFill>
              </a:rPr>
              <a:t>arroz com feijão </a:t>
            </a:r>
          </a:p>
          <a:p>
            <a:pPr marL="639763" lvl="1" indent="-273050">
              <a:lnSpc>
                <a:spcPct val="100000"/>
              </a:lnSpc>
            </a:pPr>
            <a:r>
              <a:rPr altLang="pt-BR" sz="3200"/>
              <a:t>Nenhuma mágica: contenção da aceleração inflacionária de modo ortodoxo (gradualista) – segurar em 15%</a:t>
            </a:r>
          </a:p>
          <a:p>
            <a:pPr marL="639763" lvl="1" indent="-273050">
              <a:lnSpc>
                <a:spcPct val="100000"/>
              </a:lnSpc>
            </a:pPr>
            <a:r>
              <a:rPr altLang="pt-BR" sz="3200"/>
              <a:t>Segurar monetário, conter funcionalismo </a:t>
            </a:r>
          </a:p>
          <a:p>
            <a:pPr marL="914400" lvl="2">
              <a:lnSpc>
                <a:spcPct val="100000"/>
              </a:lnSpc>
            </a:pPr>
            <a:r>
              <a:rPr altLang="pt-BR" sz="2900">
                <a:sym typeface="Wingdings" panose="05000000000000000000" pitchFamily="2" charset="2"/>
              </a:rPr>
              <a:t>Inicio OK, d</a:t>
            </a:r>
            <a:r>
              <a:rPr altLang="pt-BR" sz="2900"/>
              <a:t>epois dificuldades</a:t>
            </a:r>
            <a:r>
              <a:rPr altLang="pt-BR" sz="2500"/>
              <a:t> </a:t>
            </a:r>
          </a:p>
          <a:p>
            <a:pPr marL="914400" lvl="2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altLang="pt-BR" sz="2800"/>
              <a:t>setor publico (perspectiva com Constituição), </a:t>
            </a:r>
          </a:p>
          <a:p>
            <a:pPr marL="914400" lvl="2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altLang="pt-BR" sz="2800"/>
              <a:t>choque agrícola</a:t>
            </a:r>
          </a:p>
          <a:p>
            <a:pPr marL="914400" lvl="2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altLang="pt-BR" sz="2800"/>
              <a:t>Dificuldade com monetário devido a Balança comercial, apesar do fim da moratória (fevereiro)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C5151BA-0538-406D-871B-3DF15E01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rIns="91440" anchor="ctr"/>
          <a:lstStyle/>
          <a:p>
            <a:r>
              <a:rPr altLang="pt-BR"/>
              <a:t>Plano Verão – </a:t>
            </a:r>
            <a:r>
              <a:rPr altLang="pt-BR" sz="2500"/>
              <a:t>Novamente um  plano hibrido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7F1D710-F175-4427-BCD6-85BE3C08A46C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xfrm>
            <a:off x="222250" y="1600200"/>
            <a:ext cx="5372100" cy="490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70000"/>
              </a:lnSpc>
            </a:pPr>
            <a:endParaRPr altLang="pt-BR" sz="1700"/>
          </a:p>
          <a:p>
            <a:pPr marL="639763" lvl="1" indent="-273050">
              <a:lnSpc>
                <a:spcPct val="70000"/>
              </a:lnSpc>
            </a:pPr>
            <a:r>
              <a:rPr altLang="pt-BR" sz="3200"/>
              <a:t>Ortodoxia: controle DA</a:t>
            </a:r>
          </a:p>
          <a:p>
            <a:pPr marL="639763" lvl="1" indent="-273050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altLang="pt-BR" sz="3200"/>
              <a:t> </a:t>
            </a:r>
          </a:p>
          <a:p>
            <a:pPr marL="914400" lvl="2">
              <a:lnSpc>
                <a:spcPct val="70000"/>
              </a:lnSpc>
              <a:buFont typeface="Wingdings" panose="05000000000000000000" pitchFamily="2" charset="2"/>
              <a:buChar char="à"/>
            </a:pPr>
            <a:r>
              <a:rPr altLang="pt-BR" sz="2900"/>
              <a:t> Juros altos e queda no déficit público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r>
              <a:rPr altLang="pt-BR" sz="2500"/>
              <a:t>Redução de custeio, reforma administrativa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r>
              <a:rPr altLang="pt-BR" sz="2500"/>
              <a:t>Limitação na emissão de títulos 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r>
              <a:rPr altLang="pt-BR" sz="2500"/>
              <a:t>Restrição de crédito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endParaRPr altLang="pt-BR" sz="2500"/>
          </a:p>
          <a:p>
            <a:pPr marL="639763" lvl="1" indent="-273050">
              <a:lnSpc>
                <a:spcPct val="70000"/>
              </a:lnSpc>
            </a:pPr>
            <a:r>
              <a:rPr altLang="pt-BR" sz="3200"/>
              <a:t>Desvalorização e fixação da taxa de cambio</a:t>
            </a:r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E7FF232C-A2A4-4F25-AE4E-DBFEA85992D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592763" y="1600200"/>
            <a:ext cx="6073775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altLang="pt-BR" sz="2800"/>
              <a:t>Heterodoxia: </a:t>
            </a:r>
          </a:p>
          <a:p>
            <a:pPr lvl="2"/>
            <a:r>
              <a:rPr altLang="pt-BR" sz="2400"/>
              <a:t>nova moeda o Cruzado Novo, </a:t>
            </a:r>
          </a:p>
          <a:p>
            <a:pPr lvl="2"/>
            <a:r>
              <a:rPr altLang="pt-BR" sz="2400"/>
              <a:t>congelamento preços e salários 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7" name="Picture 11" descr="20130114-Segunda_16011989">
            <a:extLst>
              <a:ext uri="{FF2B5EF4-FFF2-40B4-BE49-F238E27FC236}">
                <a16:creationId xmlns:a16="http://schemas.microsoft.com/office/drawing/2014/main" id="{A3927125-CB18-438A-99CE-79BAD463E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204913"/>
            <a:ext cx="7065962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 descr="1989_cruzadonovo_5">
            <a:extLst>
              <a:ext uri="{FF2B5EF4-FFF2-40B4-BE49-F238E27FC236}">
                <a16:creationId xmlns:a16="http://schemas.microsoft.com/office/drawing/2014/main" id="{67505FDA-F945-4D0C-8893-04A0EBFEC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25"/>
            <a:ext cx="5387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3" name="Picture 7" descr="cruzado-novo2">
            <a:extLst>
              <a:ext uri="{FF2B5EF4-FFF2-40B4-BE49-F238E27FC236}">
                <a16:creationId xmlns:a16="http://schemas.microsoft.com/office/drawing/2014/main" id="{6C401E38-C7F9-4DAC-8D87-F8856F848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40250"/>
            <a:ext cx="52371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5" name="Picture 9" descr="100-cruzados-novos">
            <a:extLst>
              <a:ext uri="{FF2B5EF4-FFF2-40B4-BE49-F238E27FC236}">
                <a16:creationId xmlns:a16="http://schemas.microsoft.com/office/drawing/2014/main" id="{C803716E-46B5-4601-93F2-335475B5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298700"/>
            <a:ext cx="5262562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11D11A4-051B-4D92-997D-54CDA536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rIns="91440" anchor="ctr"/>
          <a:lstStyle/>
          <a:p>
            <a:r>
              <a:rPr altLang="pt-BR"/>
              <a:t>Plano Verão – </a:t>
            </a:r>
            <a:r>
              <a:rPr altLang="pt-BR" sz="2500"/>
              <a:t>Novamente um  plano hibrido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AFC1377-EC04-4D06-94E9-847E1BF50A0A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xfrm>
            <a:off x="222250" y="1600200"/>
            <a:ext cx="5372100" cy="490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70000"/>
              </a:lnSpc>
            </a:pPr>
            <a:endParaRPr altLang="pt-BR" sz="1700"/>
          </a:p>
          <a:p>
            <a:pPr marL="639763" lvl="1" indent="-273050">
              <a:lnSpc>
                <a:spcPct val="70000"/>
              </a:lnSpc>
            </a:pPr>
            <a:r>
              <a:rPr altLang="pt-BR" sz="3200"/>
              <a:t>Ortodoxia: controle DA</a:t>
            </a:r>
          </a:p>
          <a:p>
            <a:pPr marL="639763" lvl="1" indent="-273050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altLang="pt-BR" sz="3200"/>
              <a:t> </a:t>
            </a:r>
          </a:p>
          <a:p>
            <a:pPr marL="914400" lvl="2">
              <a:lnSpc>
                <a:spcPct val="70000"/>
              </a:lnSpc>
              <a:buFont typeface="Wingdings" panose="05000000000000000000" pitchFamily="2" charset="2"/>
              <a:buChar char="à"/>
            </a:pPr>
            <a:r>
              <a:rPr altLang="pt-BR" sz="2900"/>
              <a:t> Juros altos e queda no déficit público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r>
              <a:rPr altLang="pt-BR" sz="2500"/>
              <a:t>Redução de custeio, reforma administrativa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r>
              <a:rPr altLang="pt-BR" sz="2500"/>
              <a:t>Limitação na emissão de títulos 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r>
              <a:rPr altLang="pt-BR" sz="2500"/>
              <a:t>Restrição de crédito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endParaRPr altLang="pt-BR" sz="2500"/>
          </a:p>
          <a:p>
            <a:pPr marL="639763" lvl="1" indent="-273050">
              <a:lnSpc>
                <a:spcPct val="70000"/>
              </a:lnSpc>
            </a:pPr>
            <a:r>
              <a:rPr altLang="pt-BR" sz="3200"/>
              <a:t>Desvalorização e fixação da taxa de cambio</a:t>
            </a:r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B272F1C5-CF97-49A5-B01E-907970B4429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592763" y="1600200"/>
            <a:ext cx="6073775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lvl="1">
              <a:defRPr/>
            </a:pPr>
            <a:r>
              <a:rPr altLang="pt-BR" sz="2800"/>
              <a:t>Heterodoxia: </a:t>
            </a:r>
          </a:p>
          <a:p>
            <a:pPr lvl="2">
              <a:defRPr/>
            </a:pPr>
            <a:r>
              <a:rPr altLang="pt-BR" sz="2400"/>
              <a:t>nova moeda o Cruzado Novo, </a:t>
            </a:r>
          </a:p>
          <a:p>
            <a:pPr lvl="2">
              <a:defRPr/>
            </a:pPr>
            <a:r>
              <a:rPr altLang="pt-BR" sz="2400"/>
              <a:t>congelamento preços e salários </a:t>
            </a:r>
          </a:p>
          <a:p>
            <a:pPr lvl="3">
              <a:defRPr/>
            </a:pPr>
            <a:r>
              <a:rPr altLang="pt-BR" sz="2100"/>
              <a:t>Indeterminado</a:t>
            </a:r>
          </a:p>
          <a:p>
            <a:pPr lvl="3">
              <a:defRPr/>
            </a:pPr>
            <a:r>
              <a:rPr altLang="pt-BR" sz="2100"/>
              <a:t>Reajuste prévio de preços públicos</a:t>
            </a:r>
          </a:p>
          <a:p>
            <a:pPr lvl="3">
              <a:defRPr/>
            </a:pPr>
            <a:r>
              <a:rPr altLang="pt-BR" sz="2100"/>
              <a:t>Salários: Media 12 meses e aplicação URP janeiro</a:t>
            </a:r>
          </a:p>
          <a:p>
            <a:pPr lvl="3">
              <a:defRPr/>
            </a:pPr>
            <a:r>
              <a:rPr altLang="pt-BR" sz="2100"/>
              <a:t>Nova troca de índice</a:t>
            </a:r>
          </a:p>
          <a:p>
            <a:pPr lvl="1">
              <a:defRPr/>
            </a:pPr>
            <a:r>
              <a:rPr altLang="pt-BR" sz="2400"/>
              <a:t>Radicalização da desindexação</a:t>
            </a:r>
          </a:p>
          <a:p>
            <a:pPr lvl="2">
              <a:defRPr/>
            </a:pPr>
            <a:r>
              <a:rPr altLang="pt-BR" sz="1800"/>
              <a:t>Reforma monetária – Cruzado Novo (1000 cruzados)</a:t>
            </a:r>
          </a:p>
          <a:p>
            <a:pPr lvl="3">
              <a:defRPr/>
            </a:pPr>
            <a:r>
              <a:rPr altLang="pt-BR" sz="2000"/>
              <a:t>Paridade com dólar</a:t>
            </a:r>
          </a:p>
          <a:p>
            <a:pPr lvl="2">
              <a:defRPr/>
            </a:pPr>
            <a:r>
              <a:rPr altLang="pt-BR" sz="1800"/>
              <a:t>Fim URP, OTN, gatilho etc.</a:t>
            </a:r>
            <a:endParaRPr altLang="pt-BR" sz="2400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DA9E57C-7A77-46A4-B2AD-5E4CAEE8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rIns="91440" anchor="ctr"/>
          <a:lstStyle/>
          <a:p>
            <a:r>
              <a:rPr altLang="pt-BR" b="1"/>
              <a:t>O Fim do Governo Sarney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19CCC6F-AE93-4443-B499-F64C9F9B452B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100000"/>
              </a:lnSpc>
            </a:pPr>
            <a:r>
              <a:rPr altLang="pt-BR" sz="4400"/>
              <a:t>Verão: curta duração</a:t>
            </a:r>
          </a:p>
          <a:p>
            <a:pPr marL="639763" lvl="1" indent="-273050">
              <a:lnSpc>
                <a:spcPct val="100000"/>
              </a:lnSpc>
            </a:pPr>
            <a:r>
              <a:rPr altLang="pt-BR" sz="3600"/>
              <a:t>Não houve ajuste fiscal e ocorreu descontrole monetário </a:t>
            </a:r>
          </a:p>
          <a:p>
            <a:pPr marL="639763" lvl="1" indent="-273050">
              <a:lnSpc>
                <a:spcPct val="100000"/>
              </a:lnSpc>
            </a:pPr>
            <a:r>
              <a:rPr altLang="pt-BR" sz="3600"/>
              <a:t>Inflação cai em fevereiro e volta a acelerar</a:t>
            </a:r>
          </a:p>
          <a:p>
            <a:pPr marL="639763" lvl="1" indent="-273050">
              <a:lnSpc>
                <a:spcPct val="100000"/>
              </a:lnSpc>
            </a:pPr>
            <a:r>
              <a:rPr altLang="pt-BR" sz="3600"/>
              <a:t>Reaceleração inflacionária: Rumo à Hiperinflação</a:t>
            </a:r>
          </a:p>
          <a:p>
            <a:pPr marL="914400" lvl="2">
              <a:lnSpc>
                <a:spcPct val="100000"/>
              </a:lnSpc>
            </a:pPr>
            <a:r>
              <a:rPr altLang="pt-BR" sz="3300"/>
              <a:t>Não coordenação (fim OTN s e indexadores)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1E5AB29-9713-4406-AC8F-861EDBD7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Governo Sarney</a:t>
            </a:r>
            <a:br>
              <a:rPr altLang="pt-BR"/>
            </a:br>
            <a:endParaRPr altLang="pt-BR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7647ED9-9C9B-4F6C-B05A-BAB88C25B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altLang="pt-BR" sz="2800"/>
              <a:t>Crescimento médio 4%, inflação 470%</a:t>
            </a:r>
          </a:p>
          <a:p>
            <a:pPr lvl="2"/>
            <a:r>
              <a:rPr altLang="pt-BR" sz="2000"/>
              <a:t>Exportação na médio principal setor</a:t>
            </a:r>
          </a:p>
          <a:p>
            <a:pPr lvl="1"/>
            <a:r>
              <a:rPr altLang="pt-BR" sz="2800"/>
              <a:t>Aumento do Déficit Público (operacional) </a:t>
            </a:r>
          </a:p>
          <a:p>
            <a:pPr lvl="1"/>
            <a:r>
              <a:rPr altLang="pt-BR" sz="2800"/>
              <a:t>Endividamento interno crescente, prazos mais curtos, taxas de juros e liquidez crescentes</a:t>
            </a:r>
          </a:p>
          <a:p>
            <a:pPr lvl="2"/>
            <a:r>
              <a:rPr altLang="pt-BR" sz="2000"/>
              <a:t>Sub-indexação de contratos para reduzir valor real da dívida pública </a:t>
            </a:r>
          </a:p>
          <a:p>
            <a:pPr lvl="1"/>
            <a:r>
              <a:rPr altLang="pt-BR" sz="2800"/>
              <a:t>Política monetária: necessidade de sustentação de juros elevados, descontrole da política monetária</a:t>
            </a:r>
          </a:p>
          <a:p>
            <a:pPr lvl="1"/>
            <a:r>
              <a:rPr altLang="pt-BR" sz="2800"/>
              <a:t>BTC relativamente equilibrada </a:t>
            </a:r>
          </a:p>
          <a:p>
            <a:pPr lvl="2"/>
            <a:r>
              <a:rPr altLang="pt-BR" sz="2000"/>
              <a:t>Mas não acesso a poupança externa </a:t>
            </a:r>
          </a:p>
          <a:p>
            <a:endParaRPr altLang="pt-BR" sz="3600"/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ítulo 3"/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 smtClean="0"/>
              <a:t>Plano Collor problemas</a:t>
            </a:r>
          </a:p>
        </p:txBody>
      </p:sp>
      <p:sp>
        <p:nvSpPr>
          <p:cNvPr id="14338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7D151430-3BF5-4380-859A-F41836FBD7B8}" type="slidenum">
              <a:rPr lang="pt-BR" altLang="en-US" sz="1200" b="1">
                <a:solidFill>
                  <a:srgbClr val="FFFFFF"/>
                </a:solidFill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</a:pPr>
              <a:t>36</a:t>
            </a:fld>
            <a:endParaRPr lang="pt-BR" altLang="en-US" sz="12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284288"/>
            <a:ext cx="11369675" cy="544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2100" smtClean="0"/>
              <a:t>Impacto inicial:</a:t>
            </a:r>
          </a:p>
          <a:p>
            <a:pPr marL="639763" lvl="1" indent="-273050" eaLnBrk="1" hangingPunct="1"/>
            <a:r>
              <a:rPr altLang="pt-BR" sz="1900" smtClean="0"/>
              <a:t>Redução de 80% do M4</a:t>
            </a:r>
          </a:p>
          <a:p>
            <a:pPr marL="639763" lvl="1" indent="-273050" eaLnBrk="1" hangingPunct="1"/>
            <a:r>
              <a:rPr altLang="pt-BR" sz="1900" smtClean="0"/>
              <a:t>Desestruturação do sistema produtivo – Retração do PIB</a:t>
            </a:r>
          </a:p>
          <a:p>
            <a:pPr marL="914400" lvl="2" eaLnBrk="1" hangingPunct="1"/>
            <a:r>
              <a:rPr altLang="pt-BR" sz="1700" smtClean="0"/>
              <a:t>Queda da inflação (90 para 9%) mas retorno para casa dos 20% a.m. </a:t>
            </a:r>
          </a:p>
          <a:p>
            <a:pPr marL="319088" indent="-319088" eaLnBrk="1" hangingPunct="1"/>
            <a:r>
              <a:rPr altLang="pt-BR" sz="2100" smtClean="0"/>
              <a:t>Problemas: </a:t>
            </a:r>
          </a:p>
          <a:p>
            <a:pPr marL="639763" lvl="1" indent="-273050" eaLnBrk="1" hangingPunct="1"/>
            <a:r>
              <a:rPr altLang="pt-BR" sz="1900" smtClean="0"/>
              <a:t>Expansão da liquidez posterior :</a:t>
            </a:r>
          </a:p>
          <a:p>
            <a:pPr marL="914400" lvl="2" eaLnBrk="1" hangingPunct="1"/>
            <a:r>
              <a:rPr altLang="pt-BR" sz="1800" smtClean="0"/>
              <a:t>Acerto no estoque comprometido com expansão posterior: </a:t>
            </a:r>
          </a:p>
          <a:p>
            <a:pPr marL="1371600" lvl="3" eaLnBrk="1" hangingPunct="1"/>
            <a:r>
              <a:rPr altLang="pt-BR" sz="1800" smtClean="0"/>
              <a:t>“Torneirinhas”, pressões políticas erros de gerenciamento</a:t>
            </a:r>
          </a:p>
          <a:p>
            <a:pPr marL="1371600" lvl="3" eaLnBrk="1" hangingPunct="1"/>
            <a:r>
              <a:rPr altLang="pt-BR" sz="1800" smtClean="0"/>
              <a:t>“arrependimento”  – até onde era possível ? Risco de enorme crise bancária</a:t>
            </a:r>
          </a:p>
          <a:p>
            <a:pPr marL="639763" lvl="1" indent="-273050" eaLnBrk="1" hangingPunct="1"/>
            <a:r>
              <a:rPr altLang="pt-BR" sz="2000" smtClean="0"/>
              <a:t>Não se viabilizaram mecanismos para controle dos novos fluxos monetários e não existe alteração sobre regras</a:t>
            </a:r>
          </a:p>
          <a:p>
            <a:pPr marL="1371600" lvl="3" eaLnBrk="1" hangingPunct="1"/>
            <a:r>
              <a:rPr altLang="pt-BR" sz="1800" smtClean="0"/>
              <a:t>Pastore: Acerta o estoque mas não o fluxo </a:t>
            </a:r>
          </a:p>
          <a:p>
            <a:pPr marL="319088" indent="-319088" eaLnBrk="1" hangingPunct="1"/>
            <a:r>
              <a:rPr altLang="pt-BR" sz="2800" smtClean="0"/>
              <a:t>Outros problemas</a:t>
            </a:r>
          </a:p>
          <a:p>
            <a:pPr marL="639763" lvl="1" indent="-273050" eaLnBrk="1" hangingPunct="1"/>
            <a:r>
              <a:rPr altLang="pt-BR" sz="2000" smtClean="0"/>
              <a:t> </a:t>
            </a:r>
            <a:r>
              <a:rPr altLang="pt-BR" sz="1900" smtClean="0"/>
              <a:t>Deterioração da balança comercial sem financiamento na Balança de capitais</a:t>
            </a:r>
          </a:p>
          <a:p>
            <a:pPr marL="914400" lvl="2" eaLnBrk="1" hangingPunct="1"/>
            <a:r>
              <a:rPr altLang="pt-BR" sz="1800" smtClean="0"/>
              <a:t>Forte valorização cambial </a:t>
            </a:r>
          </a:p>
        </p:txBody>
      </p:sp>
    </p:spTree>
    <p:extLst>
      <p:ext uri="{BB962C8B-B14F-4D97-AF65-F5344CB8AC3E}">
        <p14:creationId xmlns:p14="http://schemas.microsoft.com/office/powerpoint/2010/main" val="2417979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A249E84B-7119-4F42-AEBD-BA405088D304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</a:pPr>
              <a:t>37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2700" y="111125"/>
            <a:ext cx="9513888" cy="977900"/>
          </a:xfrm>
        </p:spPr>
        <p:txBody>
          <a:bodyPr lIns="91440" rIns="91440" anchor="ctr"/>
          <a:lstStyle/>
          <a:p>
            <a:pPr algn="ctr"/>
            <a:r>
              <a:rPr altLang="pt-BR" b="1" smtClean="0"/>
              <a:t>A Transição Collor - Itamar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484313"/>
            <a:ext cx="11233150" cy="4681537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/>
            <a:r>
              <a:rPr altLang="pt-BR" sz="3300" b="1" smtClean="0">
                <a:solidFill>
                  <a:schemeClr val="tx2"/>
                </a:solidFill>
              </a:rPr>
              <a:t>Collor II:</a:t>
            </a:r>
          </a:p>
          <a:p>
            <a:pPr marL="639763" lvl="1" indent="-273050"/>
            <a:r>
              <a:rPr altLang="pt-BR" sz="2100" smtClean="0"/>
              <a:t>Reforma financeira que visava eliminar o </a:t>
            </a:r>
            <a:r>
              <a:rPr altLang="pt-BR" sz="2100" i="1" smtClean="0"/>
              <a:t>Overnight</a:t>
            </a:r>
            <a:r>
              <a:rPr altLang="pt-BR" sz="2100" smtClean="0"/>
              <a:t> </a:t>
            </a:r>
          </a:p>
          <a:p>
            <a:pPr marL="639763" lvl="1" indent="-273050">
              <a:buFont typeface="Wingdings" panose="05000000000000000000" pitchFamily="2" charset="2"/>
              <a:buNone/>
            </a:pPr>
            <a:r>
              <a:rPr altLang="pt-BR" sz="2100" smtClean="0"/>
              <a:t>(substituído pelo FAF) e outras formas de indexação (criação da TR)</a:t>
            </a:r>
          </a:p>
          <a:p>
            <a:pPr marL="639763" lvl="1" indent="-273050"/>
            <a:r>
              <a:rPr altLang="pt-BR" sz="2100" smtClean="0"/>
              <a:t> Congelamento de preços e salários </a:t>
            </a:r>
          </a:p>
          <a:p>
            <a:pPr marL="319088" indent="-319088"/>
            <a:r>
              <a:rPr altLang="pt-BR" sz="3300" b="1" smtClean="0">
                <a:solidFill>
                  <a:schemeClr val="tx2"/>
                </a:solidFill>
              </a:rPr>
              <a:t>Marcílio – “Plano Nada”</a:t>
            </a:r>
          </a:p>
          <a:p>
            <a:pPr marL="639763" lvl="1" indent="-273050"/>
            <a:r>
              <a:rPr altLang="pt-BR" sz="2100" smtClean="0"/>
              <a:t>Não tratamento de choque ou heterodoxia</a:t>
            </a:r>
          </a:p>
          <a:p>
            <a:pPr marL="639763" lvl="1" indent="-273050"/>
            <a:r>
              <a:rPr altLang="pt-BR" sz="2100" smtClean="0"/>
              <a:t>Controle de fluxo de caixa e meios de pagamento</a:t>
            </a:r>
          </a:p>
          <a:p>
            <a:pPr marL="639763" lvl="1" indent="-273050"/>
            <a:r>
              <a:rPr altLang="pt-BR" sz="2100" smtClean="0"/>
              <a:t>Descongelamento e preparo para desbloqueio</a:t>
            </a:r>
          </a:p>
          <a:p>
            <a:pPr marL="639763" lvl="1" indent="-273050"/>
            <a:r>
              <a:rPr altLang="pt-BR" sz="2100" smtClean="0"/>
              <a:t>Reaproximação do Brasil com mercado financeiro internacional </a:t>
            </a:r>
          </a:p>
          <a:p>
            <a:pPr marL="639763" lvl="1" indent="-273050"/>
            <a:r>
              <a:rPr altLang="pt-BR" sz="2100" smtClean="0"/>
              <a:t>Elevação das taxas de juros: Forte ingresso de capitais e ampliação das reservas</a:t>
            </a:r>
          </a:p>
          <a:p>
            <a:pPr marL="914400" lvl="2"/>
            <a:r>
              <a:rPr altLang="pt-BR" sz="1900" smtClean="0"/>
              <a:t>esterilização – aumento da dívida interna</a:t>
            </a:r>
          </a:p>
          <a:p>
            <a:pPr marL="639763" lvl="1" indent="-273050"/>
            <a:r>
              <a:rPr altLang="pt-BR" sz="2100" smtClean="0"/>
              <a:t>Inflação mantida em patamares elevados</a:t>
            </a:r>
          </a:p>
        </p:txBody>
      </p:sp>
      <p:pic>
        <p:nvPicPr>
          <p:cNvPr id="156677" name="Picture 5" descr="plano+collor+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81000"/>
            <a:ext cx="23050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0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5">
            <a:extLst>
              <a:ext uri="{FF2B5EF4-FFF2-40B4-BE49-F238E27FC236}">
                <a16:creationId xmlns:a16="http://schemas.microsoft.com/office/drawing/2014/main" id="{63E06D5B-3972-4967-92DA-6A3E8998799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8139480-3CFF-4F68-B9E1-F3955C2690C5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EEB3180-2C15-4A39-951B-5845015FDF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7813"/>
            <a:ext cx="10972800" cy="1139825"/>
          </a:xfrm>
        </p:spPr>
        <p:txBody>
          <a:bodyPr lIns="91440" rIns="91440" anchor="ctr"/>
          <a:lstStyle/>
          <a:p>
            <a:pPr algn="ctr" eaLnBrk="1" hangingPunct="1"/>
            <a:r>
              <a:rPr altLang="pt-BR"/>
              <a:t>Brasil: Inflação (1973 – 1985) </a:t>
            </a:r>
            <a:r>
              <a:rPr altLang="pt-BR" sz="1800"/>
              <a:t>Taxas anuais (%)</a:t>
            </a:r>
          </a:p>
        </p:txBody>
      </p:sp>
      <p:graphicFrame>
        <p:nvGraphicFramePr>
          <p:cNvPr id="178179" name="Object 2">
            <a:extLst>
              <a:ext uri="{FF2B5EF4-FFF2-40B4-BE49-F238E27FC236}">
                <a16:creationId xmlns:a16="http://schemas.microsoft.com/office/drawing/2014/main" id="{DE2CF59F-2E60-4B23-BBA4-7AE551DE5656}"/>
              </a:ext>
            </a:extLst>
          </p:cNvPr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79388" y="1265238"/>
          <a:ext cx="11744325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Gráfico" r:id="rId4" imgW="8001143" imgH="4267390" progId="MSGraph.Chart.8">
                  <p:embed followColorScheme="full"/>
                </p:oleObj>
              </mc:Choice>
              <mc:Fallback>
                <p:oleObj name="Gráfico" r:id="rId4" imgW="8001143" imgH="426739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65238"/>
                        <a:ext cx="11744325" cy="514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81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38ACE04-FE22-4C48-952B-A35491E3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pt-BR"/>
              <a:t>Várias possibilidades: 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16E5B27-9897-41F1-899C-D37FCFC12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1476375"/>
            <a:ext cx="9982200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71500" indent="-571500">
              <a:buFont typeface="Wingdings" panose="05000000000000000000" pitchFamily="2" charset="2"/>
              <a:buNone/>
              <a:defRPr/>
            </a:pPr>
            <a:r>
              <a:rPr altLang="pt-BR" sz="3200"/>
              <a:t>Debate em torno de Tancredo Neves:   </a:t>
            </a:r>
          </a:p>
          <a:p>
            <a:pPr marL="571500" indent="-571500">
              <a:buFont typeface="Wingdings" panose="05000000000000000000" pitchFamily="2" charset="2"/>
              <a:buNone/>
              <a:defRPr/>
            </a:pPr>
            <a:r>
              <a:rPr altLang="pt-BR" sz="3200"/>
              <a:t>				3 propostas principais na mesa:</a:t>
            </a:r>
          </a:p>
          <a:p>
            <a:pPr marL="571500" indent="-571500">
              <a:buFont typeface="Wingdings" panose="05000000000000000000" pitchFamily="2" charset="2"/>
              <a:buNone/>
              <a:defRPr/>
            </a:pPr>
            <a:endParaRPr altLang="pt-BR" sz="3200"/>
          </a:p>
          <a:p>
            <a:pPr marL="571500" indent="-571500">
              <a:buFont typeface="Wingdings" panose="05000000000000000000" pitchFamily="2" charset="2"/>
              <a:buAutoNum type="arabicPeriod"/>
              <a:defRPr/>
            </a:pPr>
            <a:r>
              <a:rPr altLang="pt-BR" sz="3200"/>
              <a:t>Choque Ortodoxo</a:t>
            </a:r>
          </a:p>
          <a:p>
            <a:pPr marL="571500" indent="-571500">
              <a:buFont typeface="Wingdings" panose="05000000000000000000" pitchFamily="2" charset="2"/>
              <a:buNone/>
              <a:defRPr/>
            </a:pPr>
            <a:endParaRPr altLang="pt-BR" sz="3200"/>
          </a:p>
          <a:p>
            <a:pPr marL="571500" indent="-571500" algn="ctr">
              <a:buFont typeface="Wingdings" panose="05000000000000000000" pitchFamily="2" charset="2"/>
              <a:buAutoNum type="arabicPeriod" startAt="2"/>
              <a:defRPr/>
            </a:pPr>
            <a:r>
              <a:rPr altLang="pt-BR" sz="3200"/>
              <a:t>Pacto Social</a:t>
            </a:r>
          </a:p>
          <a:p>
            <a:pPr marL="571500" indent="-571500" algn="ctr">
              <a:buFont typeface="Wingdings" panose="05000000000000000000" pitchFamily="2" charset="2"/>
              <a:buNone/>
              <a:defRPr/>
            </a:pPr>
            <a:endParaRPr altLang="pt-BR" sz="3200"/>
          </a:p>
          <a:p>
            <a:pPr marL="571500" indent="-571500" algn="r">
              <a:buFont typeface="Wingdings" panose="05000000000000000000" pitchFamily="2" charset="2"/>
              <a:buAutoNum type="arabicPeriod" startAt="3"/>
              <a:defRPr/>
            </a:pPr>
            <a:r>
              <a:rPr altLang="pt-BR" sz="3200"/>
              <a:t>Desindexação 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>
            <a:extLst>
              <a:ext uri="{FF2B5EF4-FFF2-40B4-BE49-F238E27FC236}">
                <a16:creationId xmlns:a16="http://schemas.microsoft.com/office/drawing/2014/main" id="{830D2863-255D-475E-9B08-C9CB14C46A4A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F482C5E-EBBD-4D5E-865E-FE0A30E387F4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1482A98-DF40-4A7E-A220-A9B40B208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513" y="285750"/>
            <a:ext cx="9980612" cy="1246188"/>
          </a:xfrm>
        </p:spPr>
        <p:txBody>
          <a:bodyPr lIns="91440" rIns="91440" anchor="t"/>
          <a:lstStyle/>
          <a:p>
            <a:r>
              <a:rPr altLang="pt-BR" sz="3600"/>
              <a:t>A Economia na Nova República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1C01462-727B-4582-89ED-4BB69F61C7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0838" y="1401763"/>
            <a:ext cx="5656262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 sz="3600"/>
              <a:t>Ambiente de redemocratização 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“democracia resolve tudo”: da inflação às agruras sociais </a:t>
            </a:r>
          </a:p>
          <a:p>
            <a:pPr marL="342900" indent="-342900">
              <a:lnSpc>
                <a:spcPct val="80000"/>
              </a:lnSpc>
            </a:pPr>
            <a:r>
              <a:rPr altLang="pt-BR" sz="3600"/>
              <a:t>Herança econômica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Inflação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Crescimento em 84 (5,4%) com superávits comerciais </a:t>
            </a:r>
            <a:r>
              <a:rPr altLang="pt-BR" sz="2400"/>
              <a:t>depois da recessão do início da década</a:t>
            </a: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9F28160D-2EF7-4942-A823-5EA7F5B86A7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1600200"/>
            <a:ext cx="49149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z="180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">
            <a:extLst>
              <a:ext uri="{FF2B5EF4-FFF2-40B4-BE49-F238E27FC236}">
                <a16:creationId xmlns:a16="http://schemas.microsoft.com/office/drawing/2014/main" id="{11C99C70-8A65-426A-897B-5431BBEBA7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333375"/>
            <a:ext cx="12317413" cy="5748338"/>
            <a:chOff x="0" y="210"/>
            <a:chExt cx="5819" cy="3621"/>
          </a:xfrm>
        </p:grpSpPr>
        <p:sp>
          <p:nvSpPr>
            <p:cNvPr id="16388" name="AutoShape 5">
              <a:extLst>
                <a:ext uri="{FF2B5EF4-FFF2-40B4-BE49-F238E27FC236}">
                  <a16:creationId xmlns:a16="http://schemas.microsoft.com/office/drawing/2014/main" id="{19DD9699-5686-4EF5-B3F5-1924894CA2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210"/>
              <a:ext cx="5819" cy="3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Rectangle 7">
              <a:extLst>
                <a:ext uri="{FF2B5EF4-FFF2-40B4-BE49-F238E27FC236}">
                  <a16:creationId xmlns:a16="http://schemas.microsoft.com/office/drawing/2014/main" id="{BB9BF603-BD0E-40A2-8728-A50C664EF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" y="803"/>
              <a:ext cx="5429" cy="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90" name="Line 8">
              <a:extLst>
                <a:ext uri="{FF2B5EF4-FFF2-40B4-BE49-F238E27FC236}">
                  <a16:creationId xmlns:a16="http://schemas.microsoft.com/office/drawing/2014/main" id="{C1749949-A6AB-4011-9625-7F3432BF0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3501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9">
              <a:extLst>
                <a:ext uri="{FF2B5EF4-FFF2-40B4-BE49-F238E27FC236}">
                  <a16:creationId xmlns:a16="http://schemas.microsoft.com/office/drawing/2014/main" id="{D71C3070-A5CE-4FB9-B1DC-5E9FB746A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3163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10">
              <a:extLst>
                <a:ext uri="{FF2B5EF4-FFF2-40B4-BE49-F238E27FC236}">
                  <a16:creationId xmlns:a16="http://schemas.microsoft.com/office/drawing/2014/main" id="{2C93B49E-DEF3-4134-9A11-95E5963A9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2827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11">
              <a:extLst>
                <a:ext uri="{FF2B5EF4-FFF2-40B4-BE49-F238E27FC236}">
                  <a16:creationId xmlns:a16="http://schemas.microsoft.com/office/drawing/2014/main" id="{E691FF62-F27A-4FB4-809C-11D7CA50D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2152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12">
              <a:extLst>
                <a:ext uri="{FF2B5EF4-FFF2-40B4-BE49-F238E27FC236}">
                  <a16:creationId xmlns:a16="http://schemas.microsoft.com/office/drawing/2014/main" id="{34EC6D8F-9DEF-4879-AF4F-F74DD4435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1814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3">
              <a:extLst>
                <a:ext uri="{FF2B5EF4-FFF2-40B4-BE49-F238E27FC236}">
                  <a16:creationId xmlns:a16="http://schemas.microsoft.com/office/drawing/2014/main" id="{F5E45772-BF44-4993-80A8-5D6C1A4CA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1478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4">
              <a:extLst>
                <a:ext uri="{FF2B5EF4-FFF2-40B4-BE49-F238E27FC236}">
                  <a16:creationId xmlns:a16="http://schemas.microsoft.com/office/drawing/2014/main" id="{9CEA3502-2326-4729-BB73-002D0BA00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1141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5">
              <a:extLst>
                <a:ext uri="{FF2B5EF4-FFF2-40B4-BE49-F238E27FC236}">
                  <a16:creationId xmlns:a16="http://schemas.microsoft.com/office/drawing/2014/main" id="{C51217CD-32BF-4873-B94B-95363EEED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803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Rectangle 16">
              <a:extLst>
                <a:ext uri="{FF2B5EF4-FFF2-40B4-BE49-F238E27FC236}">
                  <a16:creationId xmlns:a16="http://schemas.microsoft.com/office/drawing/2014/main" id="{D2136C15-315C-42CD-B686-743765BA8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" y="803"/>
              <a:ext cx="5429" cy="2698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99" name="Line 17">
              <a:extLst>
                <a:ext uri="{FF2B5EF4-FFF2-40B4-BE49-F238E27FC236}">
                  <a16:creationId xmlns:a16="http://schemas.microsoft.com/office/drawing/2014/main" id="{FEC248C5-9FE2-4134-AC22-3B83B52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803"/>
              <a:ext cx="1" cy="26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8">
              <a:extLst>
                <a:ext uri="{FF2B5EF4-FFF2-40B4-BE49-F238E27FC236}">
                  <a16:creationId xmlns:a16="http://schemas.microsoft.com/office/drawing/2014/main" id="{6320240F-1715-4A30-BF7F-4B462C521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350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9">
              <a:extLst>
                <a:ext uri="{FF2B5EF4-FFF2-40B4-BE49-F238E27FC236}">
                  <a16:creationId xmlns:a16="http://schemas.microsoft.com/office/drawing/2014/main" id="{FD99F71F-8B1F-4F71-8479-496DF97B0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3163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20">
              <a:extLst>
                <a:ext uri="{FF2B5EF4-FFF2-40B4-BE49-F238E27FC236}">
                  <a16:creationId xmlns:a16="http://schemas.microsoft.com/office/drawing/2014/main" id="{DF2D2B38-D9CB-4D84-ADE3-D23FA6576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827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21">
              <a:extLst>
                <a:ext uri="{FF2B5EF4-FFF2-40B4-BE49-F238E27FC236}">
                  <a16:creationId xmlns:a16="http://schemas.microsoft.com/office/drawing/2014/main" id="{19024068-A02A-46CA-8038-F2D9D4947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490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22">
              <a:extLst>
                <a:ext uri="{FF2B5EF4-FFF2-40B4-BE49-F238E27FC236}">
                  <a16:creationId xmlns:a16="http://schemas.microsoft.com/office/drawing/2014/main" id="{8D8F8EC8-7AEC-4AD4-BB30-04EC992C2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152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3">
              <a:extLst>
                <a:ext uri="{FF2B5EF4-FFF2-40B4-BE49-F238E27FC236}">
                  <a16:creationId xmlns:a16="http://schemas.microsoft.com/office/drawing/2014/main" id="{844E589A-077C-42A2-9EA4-13E32E958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814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24">
              <a:extLst>
                <a:ext uri="{FF2B5EF4-FFF2-40B4-BE49-F238E27FC236}">
                  <a16:creationId xmlns:a16="http://schemas.microsoft.com/office/drawing/2014/main" id="{6D819921-6607-42D3-B40A-EBC3A7702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478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25">
              <a:extLst>
                <a:ext uri="{FF2B5EF4-FFF2-40B4-BE49-F238E27FC236}">
                  <a16:creationId xmlns:a16="http://schemas.microsoft.com/office/drawing/2014/main" id="{9D5C9346-7C1A-49C3-A749-9E084E2D2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14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6">
              <a:extLst>
                <a:ext uri="{FF2B5EF4-FFF2-40B4-BE49-F238E27FC236}">
                  <a16:creationId xmlns:a16="http://schemas.microsoft.com/office/drawing/2014/main" id="{AA817F54-CFAC-466D-B117-AF31C2ADF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803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7">
              <a:extLst>
                <a:ext uri="{FF2B5EF4-FFF2-40B4-BE49-F238E27FC236}">
                  <a16:creationId xmlns:a16="http://schemas.microsoft.com/office/drawing/2014/main" id="{708ED0B9-8277-4764-B847-A7B7E5536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2490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8">
              <a:extLst>
                <a:ext uri="{FF2B5EF4-FFF2-40B4-BE49-F238E27FC236}">
                  <a16:creationId xmlns:a16="http://schemas.microsoft.com/office/drawing/2014/main" id="{52CC2AB3-8ADE-4B01-86F7-D20E79B87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9">
              <a:extLst>
                <a:ext uri="{FF2B5EF4-FFF2-40B4-BE49-F238E27FC236}">
                  <a16:creationId xmlns:a16="http://schemas.microsoft.com/office/drawing/2014/main" id="{43C5D6AE-76B2-4454-B477-10C6BAB7A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1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30">
              <a:extLst>
                <a:ext uri="{FF2B5EF4-FFF2-40B4-BE49-F238E27FC236}">
                  <a16:creationId xmlns:a16="http://schemas.microsoft.com/office/drawing/2014/main" id="{579B9270-E66F-4B82-9A17-B0C0182C87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1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31">
              <a:extLst>
                <a:ext uri="{FF2B5EF4-FFF2-40B4-BE49-F238E27FC236}">
                  <a16:creationId xmlns:a16="http://schemas.microsoft.com/office/drawing/2014/main" id="{9B0C884A-B3A5-41E1-AD81-D444001776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9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32">
              <a:extLst>
                <a:ext uri="{FF2B5EF4-FFF2-40B4-BE49-F238E27FC236}">
                  <a16:creationId xmlns:a16="http://schemas.microsoft.com/office/drawing/2014/main" id="{A167A517-FC85-49EE-8258-40854528B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9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33">
              <a:extLst>
                <a:ext uri="{FF2B5EF4-FFF2-40B4-BE49-F238E27FC236}">
                  <a16:creationId xmlns:a16="http://schemas.microsoft.com/office/drawing/2014/main" id="{16EE4026-F86B-4CD9-86B4-30AAC68BF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8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34">
              <a:extLst>
                <a:ext uri="{FF2B5EF4-FFF2-40B4-BE49-F238E27FC236}">
                  <a16:creationId xmlns:a16="http://schemas.microsoft.com/office/drawing/2014/main" id="{B6163E4B-EEFA-4315-834F-93A7CECBB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8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35">
              <a:extLst>
                <a:ext uri="{FF2B5EF4-FFF2-40B4-BE49-F238E27FC236}">
                  <a16:creationId xmlns:a16="http://schemas.microsoft.com/office/drawing/2014/main" id="{E404BE86-A651-4BF6-9EFD-CC663EC92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36">
              <a:extLst>
                <a:ext uri="{FF2B5EF4-FFF2-40B4-BE49-F238E27FC236}">
                  <a16:creationId xmlns:a16="http://schemas.microsoft.com/office/drawing/2014/main" id="{AEC193A9-2791-42FE-9A6F-D7964C2AF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7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7">
              <a:extLst>
                <a:ext uri="{FF2B5EF4-FFF2-40B4-BE49-F238E27FC236}">
                  <a16:creationId xmlns:a16="http://schemas.microsoft.com/office/drawing/2014/main" id="{7E5D53BB-EEFF-41C4-B1F0-FB51BBE1D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5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8">
              <a:extLst>
                <a:ext uri="{FF2B5EF4-FFF2-40B4-BE49-F238E27FC236}">
                  <a16:creationId xmlns:a16="http://schemas.microsoft.com/office/drawing/2014/main" id="{2974C92B-1BFA-4ED4-A002-C0B4D879A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5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39">
              <a:extLst>
                <a:ext uri="{FF2B5EF4-FFF2-40B4-BE49-F238E27FC236}">
                  <a16:creationId xmlns:a16="http://schemas.microsoft.com/office/drawing/2014/main" id="{E9AF06C6-6900-4355-8A03-BF005BE6C7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5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40">
              <a:extLst>
                <a:ext uri="{FF2B5EF4-FFF2-40B4-BE49-F238E27FC236}">
                  <a16:creationId xmlns:a16="http://schemas.microsoft.com/office/drawing/2014/main" id="{1807B2AE-837F-48ED-91B3-017DFD765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4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41">
              <a:extLst>
                <a:ext uri="{FF2B5EF4-FFF2-40B4-BE49-F238E27FC236}">
                  <a16:creationId xmlns:a16="http://schemas.microsoft.com/office/drawing/2014/main" id="{FF4B47FF-2B38-4B3E-B00D-308C9F75E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42">
              <a:extLst>
                <a:ext uri="{FF2B5EF4-FFF2-40B4-BE49-F238E27FC236}">
                  <a16:creationId xmlns:a16="http://schemas.microsoft.com/office/drawing/2014/main" id="{3443A38B-E1F8-40A9-A750-2CD3DA204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2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43">
              <a:extLst>
                <a:ext uri="{FF2B5EF4-FFF2-40B4-BE49-F238E27FC236}">
                  <a16:creationId xmlns:a16="http://schemas.microsoft.com/office/drawing/2014/main" id="{B0F875A9-C804-476A-88E0-C72F5261A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81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44">
              <a:extLst>
                <a:ext uri="{FF2B5EF4-FFF2-40B4-BE49-F238E27FC236}">
                  <a16:creationId xmlns:a16="http://schemas.microsoft.com/office/drawing/2014/main" id="{744D0AC2-49BC-4025-9043-D8DF63C1A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1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45">
              <a:extLst>
                <a:ext uri="{FF2B5EF4-FFF2-40B4-BE49-F238E27FC236}">
                  <a16:creationId xmlns:a16="http://schemas.microsoft.com/office/drawing/2014/main" id="{EDC71ED0-A285-4138-AE3F-198A05F10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922"/>
              <a:ext cx="5091" cy="2293"/>
            </a:xfrm>
            <a:custGeom>
              <a:avLst/>
              <a:gdLst>
                <a:gd name="T0" fmla="*/ 0 w 2653"/>
                <a:gd name="T1" fmla="*/ 0 h 1195"/>
                <a:gd name="T2" fmla="*/ 1251 w 2653"/>
                <a:gd name="T3" fmla="*/ 8443 h 1195"/>
                <a:gd name="T4" fmla="*/ 2500 w 2653"/>
                <a:gd name="T5" fmla="*/ 5269 h 1195"/>
                <a:gd name="T6" fmla="*/ 3752 w 2653"/>
                <a:gd name="T7" fmla="*/ 7574 h 1195"/>
                <a:gd name="T8" fmla="*/ 5005 w 2653"/>
                <a:gd name="T9" fmla="*/ 2416 h 1195"/>
                <a:gd name="T10" fmla="*/ 6246 w 2653"/>
                <a:gd name="T11" fmla="*/ 925 h 1195"/>
                <a:gd name="T12" fmla="*/ 7497 w 2653"/>
                <a:gd name="T13" fmla="*/ 1115 h 1195"/>
                <a:gd name="T14" fmla="*/ 8749 w 2653"/>
                <a:gd name="T15" fmla="*/ 3598 h 1195"/>
                <a:gd name="T16" fmla="*/ 9998 w 2653"/>
                <a:gd name="T17" fmla="*/ 5835 h 1195"/>
                <a:gd name="T18" fmla="*/ 11249 w 2653"/>
                <a:gd name="T19" fmla="*/ 3786 h 1195"/>
                <a:gd name="T20" fmla="*/ 12502 w 2653"/>
                <a:gd name="T21" fmla="*/ 8443 h 1195"/>
                <a:gd name="T22" fmla="*/ 13744 w 2653"/>
                <a:gd name="T23" fmla="*/ 5582 h 1195"/>
                <a:gd name="T24" fmla="*/ 14995 w 2653"/>
                <a:gd name="T25" fmla="*/ 6267 h 1195"/>
                <a:gd name="T26" fmla="*/ 16246 w 2653"/>
                <a:gd name="T27" fmla="*/ 3166 h 1195"/>
                <a:gd name="T28" fmla="*/ 17495 w 2653"/>
                <a:gd name="T29" fmla="*/ 2047 h 1195"/>
                <a:gd name="T30" fmla="*/ 18746 w 2653"/>
                <a:gd name="T31" fmla="*/ 3101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3"/>
                <a:gd name="T49" fmla="*/ 0 h 1195"/>
                <a:gd name="T50" fmla="*/ 2653 w 2653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3" h="1195">
                  <a:moveTo>
                    <a:pt x="0" y="0"/>
                  </a:moveTo>
                  <a:lnTo>
                    <a:pt x="177" y="1195"/>
                  </a:lnTo>
                  <a:lnTo>
                    <a:pt x="354" y="746"/>
                  </a:lnTo>
                  <a:lnTo>
                    <a:pt x="531" y="1072"/>
                  </a:lnTo>
                  <a:lnTo>
                    <a:pt x="708" y="342"/>
                  </a:lnTo>
                  <a:lnTo>
                    <a:pt x="884" y="131"/>
                  </a:lnTo>
                  <a:lnTo>
                    <a:pt x="1061" y="158"/>
                  </a:lnTo>
                  <a:lnTo>
                    <a:pt x="1238" y="509"/>
                  </a:lnTo>
                  <a:lnTo>
                    <a:pt x="1415" y="826"/>
                  </a:lnTo>
                  <a:lnTo>
                    <a:pt x="1592" y="536"/>
                  </a:lnTo>
                  <a:lnTo>
                    <a:pt x="1769" y="1195"/>
                  </a:lnTo>
                  <a:lnTo>
                    <a:pt x="1945" y="790"/>
                  </a:lnTo>
                  <a:lnTo>
                    <a:pt x="2122" y="887"/>
                  </a:lnTo>
                  <a:lnTo>
                    <a:pt x="2299" y="448"/>
                  </a:lnTo>
                  <a:lnTo>
                    <a:pt x="2476" y="290"/>
                  </a:lnTo>
                  <a:lnTo>
                    <a:pt x="2653" y="439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Rectangle 46">
              <a:extLst>
                <a:ext uri="{FF2B5EF4-FFF2-40B4-BE49-F238E27FC236}">
                  <a16:creationId xmlns:a16="http://schemas.microsoft.com/office/drawing/2014/main" id="{7F340273-7609-4A80-979A-A297C750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" y="876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29" name="Line 47">
              <a:extLst>
                <a:ext uri="{FF2B5EF4-FFF2-40B4-BE49-F238E27FC236}">
                  <a16:creationId xmlns:a16="http://schemas.microsoft.com/office/drawing/2014/main" id="{EABF7784-D251-4EE2-995D-AA7139186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6" y="878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48">
              <a:extLst>
                <a:ext uri="{FF2B5EF4-FFF2-40B4-BE49-F238E27FC236}">
                  <a16:creationId xmlns:a16="http://schemas.microsoft.com/office/drawing/2014/main" id="{73E15D89-A9DB-40F7-8AF3-0CBBFF8D0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922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49">
              <a:extLst>
                <a:ext uri="{FF2B5EF4-FFF2-40B4-BE49-F238E27FC236}">
                  <a16:creationId xmlns:a16="http://schemas.microsoft.com/office/drawing/2014/main" id="{4CA52919-3477-4C56-8DB2-5AC3ADF38D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6" y="922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50">
              <a:extLst>
                <a:ext uri="{FF2B5EF4-FFF2-40B4-BE49-F238E27FC236}">
                  <a16:creationId xmlns:a16="http://schemas.microsoft.com/office/drawing/2014/main" id="{E3A26F11-2816-4A74-8655-2892EC323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" y="878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51">
              <a:extLst>
                <a:ext uri="{FF2B5EF4-FFF2-40B4-BE49-F238E27FC236}">
                  <a16:creationId xmlns:a16="http://schemas.microsoft.com/office/drawing/2014/main" id="{6AD77432-4495-4F77-BB79-82EA0030C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" y="878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52">
              <a:extLst>
                <a:ext uri="{FF2B5EF4-FFF2-40B4-BE49-F238E27FC236}">
                  <a16:creationId xmlns:a16="http://schemas.microsoft.com/office/drawing/2014/main" id="{D2A5AB0D-37F2-49B4-A363-A8DA8DF69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922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Rectangle 53">
              <a:extLst>
                <a:ext uri="{FF2B5EF4-FFF2-40B4-BE49-F238E27FC236}">
                  <a16:creationId xmlns:a16="http://schemas.microsoft.com/office/drawing/2014/main" id="{D281E1E9-F96C-4602-B419-4EA5FDCA2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3169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36" name="Line 54">
              <a:extLst>
                <a:ext uri="{FF2B5EF4-FFF2-40B4-BE49-F238E27FC236}">
                  <a16:creationId xmlns:a16="http://schemas.microsoft.com/office/drawing/2014/main" id="{822E8822-A3F5-48A4-82E1-9DE1784ED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6" y="3171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55">
              <a:extLst>
                <a:ext uri="{FF2B5EF4-FFF2-40B4-BE49-F238E27FC236}">
                  <a16:creationId xmlns:a16="http://schemas.microsoft.com/office/drawing/2014/main" id="{7415234D-6F22-4231-8C2D-37E4E9417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" y="321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56">
              <a:extLst>
                <a:ext uri="{FF2B5EF4-FFF2-40B4-BE49-F238E27FC236}">
                  <a16:creationId xmlns:a16="http://schemas.microsoft.com/office/drawing/2014/main" id="{48C8D11C-0F48-40A1-988D-44594FE1A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6" y="321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57">
              <a:extLst>
                <a:ext uri="{FF2B5EF4-FFF2-40B4-BE49-F238E27FC236}">
                  <a16:creationId xmlns:a16="http://schemas.microsoft.com/office/drawing/2014/main" id="{C6F81B9D-1195-4F25-8BA7-BDBA46CFC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" y="3171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58">
              <a:extLst>
                <a:ext uri="{FF2B5EF4-FFF2-40B4-BE49-F238E27FC236}">
                  <a16:creationId xmlns:a16="http://schemas.microsoft.com/office/drawing/2014/main" id="{2742972B-DFF6-4FFD-B527-6B5EFF1BC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" y="3171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59">
              <a:extLst>
                <a:ext uri="{FF2B5EF4-FFF2-40B4-BE49-F238E27FC236}">
                  <a16:creationId xmlns:a16="http://schemas.microsoft.com/office/drawing/2014/main" id="{6C548635-8BA3-4E86-9A14-1734857E3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" y="3215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Rectangle 60">
              <a:extLst>
                <a:ext uri="{FF2B5EF4-FFF2-40B4-BE49-F238E27FC236}">
                  <a16:creationId xmlns:a16="http://schemas.microsoft.com/office/drawing/2014/main" id="{7523B7D6-3010-4D1D-AC13-91AB79039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307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43" name="Line 61">
              <a:extLst>
                <a:ext uri="{FF2B5EF4-FFF2-40B4-BE49-F238E27FC236}">
                  <a16:creationId xmlns:a16="http://schemas.microsoft.com/office/drawing/2014/main" id="{069D5B84-5DC2-4416-8926-69D0B7C44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6" y="230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62">
              <a:extLst>
                <a:ext uri="{FF2B5EF4-FFF2-40B4-BE49-F238E27FC236}">
                  <a16:creationId xmlns:a16="http://schemas.microsoft.com/office/drawing/2014/main" id="{589FB9E1-EC16-45F7-BB33-DFA2A2979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2353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63">
              <a:extLst>
                <a:ext uri="{FF2B5EF4-FFF2-40B4-BE49-F238E27FC236}">
                  <a16:creationId xmlns:a16="http://schemas.microsoft.com/office/drawing/2014/main" id="{CA4DA7E7-D070-40C0-8243-F27846EEA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" y="2353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64">
              <a:extLst>
                <a:ext uri="{FF2B5EF4-FFF2-40B4-BE49-F238E27FC236}">
                  <a16:creationId xmlns:a16="http://schemas.microsoft.com/office/drawing/2014/main" id="{EA4444D9-1E41-44D0-92D2-05F6F0B43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0" y="230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65">
              <a:extLst>
                <a:ext uri="{FF2B5EF4-FFF2-40B4-BE49-F238E27FC236}">
                  <a16:creationId xmlns:a16="http://schemas.microsoft.com/office/drawing/2014/main" id="{ECCA2314-5555-46BC-89BF-1EC6EFA7B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0" y="2309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66">
              <a:extLst>
                <a:ext uri="{FF2B5EF4-FFF2-40B4-BE49-F238E27FC236}">
                  <a16:creationId xmlns:a16="http://schemas.microsoft.com/office/drawing/2014/main" id="{8DB8AFE9-7FD2-4FD4-B3FF-89EC530BD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2353"/>
              <a:ext cx="1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Rectangle 67">
              <a:extLst>
                <a:ext uri="{FF2B5EF4-FFF2-40B4-BE49-F238E27FC236}">
                  <a16:creationId xmlns:a16="http://schemas.microsoft.com/office/drawing/2014/main" id="{E1AAD4D4-5783-417B-B82B-5D7DEEC3D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933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50" name="Line 68">
              <a:extLst>
                <a:ext uri="{FF2B5EF4-FFF2-40B4-BE49-F238E27FC236}">
                  <a16:creationId xmlns:a16="http://schemas.microsoft.com/office/drawing/2014/main" id="{C39711EC-270F-4252-B05F-346C7EB17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36" y="293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69">
              <a:extLst>
                <a:ext uri="{FF2B5EF4-FFF2-40B4-BE49-F238E27FC236}">
                  <a16:creationId xmlns:a16="http://schemas.microsoft.com/office/drawing/2014/main" id="{E02F4185-CCBF-43E9-BD65-8638ED1F2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97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70">
              <a:extLst>
                <a:ext uri="{FF2B5EF4-FFF2-40B4-BE49-F238E27FC236}">
                  <a16:creationId xmlns:a16="http://schemas.microsoft.com/office/drawing/2014/main" id="{71A715C9-91EC-4C53-B293-FE34657C2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6" y="297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71">
              <a:extLst>
                <a:ext uri="{FF2B5EF4-FFF2-40B4-BE49-F238E27FC236}">
                  <a16:creationId xmlns:a16="http://schemas.microsoft.com/office/drawing/2014/main" id="{89E43B90-213B-4468-A26D-AFB23767F6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0" y="293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72">
              <a:extLst>
                <a:ext uri="{FF2B5EF4-FFF2-40B4-BE49-F238E27FC236}">
                  <a16:creationId xmlns:a16="http://schemas.microsoft.com/office/drawing/2014/main" id="{70E6682A-83F4-4AAB-B2D7-760D60FF0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0" y="2935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73">
              <a:extLst>
                <a:ext uri="{FF2B5EF4-FFF2-40B4-BE49-F238E27FC236}">
                  <a16:creationId xmlns:a16="http://schemas.microsoft.com/office/drawing/2014/main" id="{C5D60D61-D30E-44CA-AA7C-8BAE63701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979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Rectangle 74">
              <a:extLst>
                <a:ext uri="{FF2B5EF4-FFF2-40B4-BE49-F238E27FC236}">
                  <a16:creationId xmlns:a16="http://schemas.microsoft.com/office/drawing/2014/main" id="{F76D95AA-7C14-45F7-94A8-0D7ABDF1B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1532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57" name="Line 75">
              <a:extLst>
                <a:ext uri="{FF2B5EF4-FFF2-40B4-BE49-F238E27FC236}">
                  <a16:creationId xmlns:a16="http://schemas.microsoft.com/office/drawing/2014/main" id="{48FB677E-BA6A-4512-AF6F-6F7FF2ACC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75" y="153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76">
              <a:extLst>
                <a:ext uri="{FF2B5EF4-FFF2-40B4-BE49-F238E27FC236}">
                  <a16:creationId xmlns:a16="http://schemas.microsoft.com/office/drawing/2014/main" id="{7542942E-C237-414D-99A4-B44CAF742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1578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77">
              <a:extLst>
                <a:ext uri="{FF2B5EF4-FFF2-40B4-BE49-F238E27FC236}">
                  <a16:creationId xmlns:a16="http://schemas.microsoft.com/office/drawing/2014/main" id="{E679C4C3-1881-46F8-8CA7-94567A18DF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5" y="1578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78">
              <a:extLst>
                <a:ext uri="{FF2B5EF4-FFF2-40B4-BE49-F238E27FC236}">
                  <a16:creationId xmlns:a16="http://schemas.microsoft.com/office/drawing/2014/main" id="{1AA97742-A729-48A1-86A0-C2292599B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9" y="1534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79">
              <a:extLst>
                <a:ext uri="{FF2B5EF4-FFF2-40B4-BE49-F238E27FC236}">
                  <a16:creationId xmlns:a16="http://schemas.microsoft.com/office/drawing/2014/main" id="{2FF34520-0288-45BC-B431-CA1E9DF90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9" y="1534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80">
              <a:extLst>
                <a:ext uri="{FF2B5EF4-FFF2-40B4-BE49-F238E27FC236}">
                  <a16:creationId xmlns:a16="http://schemas.microsoft.com/office/drawing/2014/main" id="{960A1C7A-E098-46FA-97D0-6DB43C4B0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1578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Rectangle 81">
              <a:extLst>
                <a:ext uri="{FF2B5EF4-FFF2-40B4-BE49-F238E27FC236}">
                  <a16:creationId xmlns:a16="http://schemas.microsoft.com/office/drawing/2014/main" id="{1B3330BC-CBDB-4033-93F6-67A1C8738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1127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64" name="Line 82">
              <a:extLst>
                <a:ext uri="{FF2B5EF4-FFF2-40B4-BE49-F238E27FC236}">
                  <a16:creationId xmlns:a16="http://schemas.microsoft.com/office/drawing/2014/main" id="{6B524550-CAD0-4F82-950B-E64DAB960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13" y="112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83">
              <a:extLst>
                <a:ext uri="{FF2B5EF4-FFF2-40B4-BE49-F238E27FC236}">
                  <a16:creationId xmlns:a16="http://schemas.microsoft.com/office/drawing/2014/main" id="{22EDCFB1-D88B-43C7-A496-1BECC9558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7" y="1173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84">
              <a:extLst>
                <a:ext uri="{FF2B5EF4-FFF2-40B4-BE49-F238E27FC236}">
                  <a16:creationId xmlns:a16="http://schemas.microsoft.com/office/drawing/2014/main" id="{5AC18275-D938-48AE-B404-6203FCA40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3" y="1173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85">
              <a:extLst>
                <a:ext uri="{FF2B5EF4-FFF2-40B4-BE49-F238E27FC236}">
                  <a16:creationId xmlns:a16="http://schemas.microsoft.com/office/drawing/2014/main" id="{62A0A0FF-C611-4C3F-B2DF-231523934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112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86">
              <a:extLst>
                <a:ext uri="{FF2B5EF4-FFF2-40B4-BE49-F238E27FC236}">
                  <a16:creationId xmlns:a16="http://schemas.microsoft.com/office/drawing/2014/main" id="{174FE516-8190-4D3B-8E33-2FE20A638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1129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Line 87">
              <a:extLst>
                <a:ext uri="{FF2B5EF4-FFF2-40B4-BE49-F238E27FC236}">
                  <a16:creationId xmlns:a16="http://schemas.microsoft.com/office/drawing/2014/main" id="{7B5B38C2-38BA-4CE5-95E0-B1E5E6C92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7" y="1173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Rectangle 88">
              <a:extLst>
                <a:ext uri="{FF2B5EF4-FFF2-40B4-BE49-F238E27FC236}">
                  <a16:creationId xmlns:a16="http://schemas.microsoft.com/office/drawing/2014/main" id="{EDD90C6D-4C11-4546-BFBA-77E5DF88C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1179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71" name="Line 89">
              <a:extLst>
                <a:ext uri="{FF2B5EF4-FFF2-40B4-BE49-F238E27FC236}">
                  <a16:creationId xmlns:a16="http://schemas.microsoft.com/office/drawing/2014/main" id="{B37BEEC9-6BAA-411C-A160-978BE38AD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3" y="1181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90">
              <a:extLst>
                <a:ext uri="{FF2B5EF4-FFF2-40B4-BE49-F238E27FC236}">
                  <a16:creationId xmlns:a16="http://schemas.microsoft.com/office/drawing/2014/main" id="{BB8E781D-1D1D-4543-8476-EC0A60D21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7" y="122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91">
              <a:extLst>
                <a:ext uri="{FF2B5EF4-FFF2-40B4-BE49-F238E27FC236}">
                  <a16:creationId xmlns:a16="http://schemas.microsoft.com/office/drawing/2014/main" id="{3C574E1E-1C6E-4083-9374-73BE50170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3" y="122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92">
              <a:extLst>
                <a:ext uri="{FF2B5EF4-FFF2-40B4-BE49-F238E27FC236}">
                  <a16:creationId xmlns:a16="http://schemas.microsoft.com/office/drawing/2014/main" id="{C7D4BD4D-BD41-4F3E-ABAC-70CDD4B3B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7" y="1181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93">
              <a:extLst>
                <a:ext uri="{FF2B5EF4-FFF2-40B4-BE49-F238E27FC236}">
                  <a16:creationId xmlns:a16="http://schemas.microsoft.com/office/drawing/2014/main" id="{E31028DB-66CF-4CF5-8673-C6784C0CBE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7" y="1181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94">
              <a:extLst>
                <a:ext uri="{FF2B5EF4-FFF2-40B4-BE49-F238E27FC236}">
                  <a16:creationId xmlns:a16="http://schemas.microsoft.com/office/drawing/2014/main" id="{69BE1751-F381-4795-84E7-C9AB59071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7" y="1225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Rectangle 95">
              <a:extLst>
                <a:ext uri="{FF2B5EF4-FFF2-40B4-BE49-F238E27FC236}">
                  <a16:creationId xmlns:a16="http://schemas.microsoft.com/office/drawing/2014/main" id="{0EF2B31E-9AC0-4B25-BD24-27C38E1DF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1853"/>
              <a:ext cx="9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78" name="Line 96">
              <a:extLst>
                <a:ext uri="{FF2B5EF4-FFF2-40B4-BE49-F238E27FC236}">
                  <a16:creationId xmlns:a16="http://schemas.microsoft.com/office/drawing/2014/main" id="{4E286A27-DFAB-4A13-AA57-B161A61FDC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92" y="1855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97">
              <a:extLst>
                <a:ext uri="{FF2B5EF4-FFF2-40B4-BE49-F238E27FC236}">
                  <a16:creationId xmlns:a16="http://schemas.microsoft.com/office/drawing/2014/main" id="{39E7D421-1F17-400A-8426-966D606E4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7" y="189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98">
              <a:extLst>
                <a:ext uri="{FF2B5EF4-FFF2-40B4-BE49-F238E27FC236}">
                  <a16:creationId xmlns:a16="http://schemas.microsoft.com/office/drawing/2014/main" id="{60F539C7-759D-4737-9851-98DD9A6F27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92" y="1899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99">
              <a:extLst>
                <a:ext uri="{FF2B5EF4-FFF2-40B4-BE49-F238E27FC236}">
                  <a16:creationId xmlns:a16="http://schemas.microsoft.com/office/drawing/2014/main" id="{384FB984-D8F5-484F-8645-5BE955DB2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7" y="185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100">
              <a:extLst>
                <a:ext uri="{FF2B5EF4-FFF2-40B4-BE49-F238E27FC236}">
                  <a16:creationId xmlns:a16="http://schemas.microsoft.com/office/drawing/2014/main" id="{E9F5D730-69EE-434A-BD95-88ADDB85E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7" y="1855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101">
              <a:extLst>
                <a:ext uri="{FF2B5EF4-FFF2-40B4-BE49-F238E27FC236}">
                  <a16:creationId xmlns:a16="http://schemas.microsoft.com/office/drawing/2014/main" id="{0C687E43-E888-4161-AD22-D0281D9FC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7" y="1899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Rectangle 102">
              <a:extLst>
                <a:ext uri="{FF2B5EF4-FFF2-40B4-BE49-F238E27FC236}">
                  <a16:creationId xmlns:a16="http://schemas.microsoft.com/office/drawing/2014/main" id="{BA850BD3-69D5-4BBB-82F5-FA02399A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" y="2461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85" name="Line 103">
              <a:extLst>
                <a:ext uri="{FF2B5EF4-FFF2-40B4-BE49-F238E27FC236}">
                  <a16:creationId xmlns:a16="http://schemas.microsoft.com/office/drawing/2014/main" id="{49F3B9A3-451B-4DF3-861D-A534FB9E7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32" y="2463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104">
              <a:extLst>
                <a:ext uri="{FF2B5EF4-FFF2-40B4-BE49-F238E27FC236}">
                  <a16:creationId xmlns:a16="http://schemas.microsoft.com/office/drawing/2014/main" id="{E1992B2A-1A7F-4C7F-8A11-8FA11CDEA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2507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105">
              <a:extLst>
                <a:ext uri="{FF2B5EF4-FFF2-40B4-BE49-F238E27FC236}">
                  <a16:creationId xmlns:a16="http://schemas.microsoft.com/office/drawing/2014/main" id="{C38E78C9-CB9D-45ED-9710-6BF2734BF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2" y="2507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06">
              <a:extLst>
                <a:ext uri="{FF2B5EF4-FFF2-40B4-BE49-F238E27FC236}">
                  <a16:creationId xmlns:a16="http://schemas.microsoft.com/office/drawing/2014/main" id="{BA73A0D8-D7F8-439D-803E-2248825A3B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6" y="2463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07">
              <a:extLst>
                <a:ext uri="{FF2B5EF4-FFF2-40B4-BE49-F238E27FC236}">
                  <a16:creationId xmlns:a16="http://schemas.microsoft.com/office/drawing/2014/main" id="{C19F83E6-75E2-493D-B7FC-AE286478C9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6" y="2463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08">
              <a:extLst>
                <a:ext uri="{FF2B5EF4-FFF2-40B4-BE49-F238E27FC236}">
                  <a16:creationId xmlns:a16="http://schemas.microsoft.com/office/drawing/2014/main" id="{CCDBB75D-A40E-4380-89F6-A8A0513ED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2507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Rectangle 109">
              <a:extLst>
                <a:ext uri="{FF2B5EF4-FFF2-40B4-BE49-F238E27FC236}">
                  <a16:creationId xmlns:a16="http://schemas.microsoft.com/office/drawing/2014/main" id="{1B9067CE-8605-4C40-8F43-93D3735D1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904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92" name="Line 110">
              <a:extLst>
                <a:ext uri="{FF2B5EF4-FFF2-40B4-BE49-F238E27FC236}">
                  <a16:creationId xmlns:a16="http://schemas.microsoft.com/office/drawing/2014/main" id="{171079F7-3578-4D00-8EEC-420F85CB88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2" y="1906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11">
              <a:extLst>
                <a:ext uri="{FF2B5EF4-FFF2-40B4-BE49-F238E27FC236}">
                  <a16:creationId xmlns:a16="http://schemas.microsoft.com/office/drawing/2014/main" id="{25F3E679-249D-489A-98E4-E5B5FDD8E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6" y="1950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12">
              <a:extLst>
                <a:ext uri="{FF2B5EF4-FFF2-40B4-BE49-F238E27FC236}">
                  <a16:creationId xmlns:a16="http://schemas.microsoft.com/office/drawing/2014/main" id="{9D55A306-05AE-464C-B513-BF58B706A5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2" y="1950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13">
              <a:extLst>
                <a:ext uri="{FF2B5EF4-FFF2-40B4-BE49-F238E27FC236}">
                  <a16:creationId xmlns:a16="http://schemas.microsoft.com/office/drawing/2014/main" id="{616A9B64-5D1E-45F9-8155-C162D5941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6" y="1906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14">
              <a:extLst>
                <a:ext uri="{FF2B5EF4-FFF2-40B4-BE49-F238E27FC236}">
                  <a16:creationId xmlns:a16="http://schemas.microsoft.com/office/drawing/2014/main" id="{E61EB76A-276F-4861-B5FC-B31B98B4D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6" y="1906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15">
              <a:extLst>
                <a:ext uri="{FF2B5EF4-FFF2-40B4-BE49-F238E27FC236}">
                  <a16:creationId xmlns:a16="http://schemas.microsoft.com/office/drawing/2014/main" id="{30CFB985-97A6-47BA-BA09-B9CBD5EAD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6" y="1950"/>
              <a:ext cx="1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Rectangle 116">
              <a:extLst>
                <a:ext uri="{FF2B5EF4-FFF2-40B4-BE49-F238E27FC236}">
                  <a16:creationId xmlns:a16="http://schemas.microsoft.com/office/drawing/2014/main" id="{457C45E4-B45A-47CD-B30A-444A0D62F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169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99" name="Line 117">
              <a:extLst>
                <a:ext uri="{FF2B5EF4-FFF2-40B4-BE49-F238E27FC236}">
                  <a16:creationId xmlns:a16="http://schemas.microsoft.com/office/drawing/2014/main" id="{23BB1C19-7AEF-4DEA-974A-D821AE7AB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12" y="3171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18">
              <a:extLst>
                <a:ext uri="{FF2B5EF4-FFF2-40B4-BE49-F238E27FC236}">
                  <a16:creationId xmlns:a16="http://schemas.microsoft.com/office/drawing/2014/main" id="{470D8B5C-444E-4541-A3E1-1B15F0447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321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19">
              <a:extLst>
                <a:ext uri="{FF2B5EF4-FFF2-40B4-BE49-F238E27FC236}">
                  <a16:creationId xmlns:a16="http://schemas.microsoft.com/office/drawing/2014/main" id="{DC6EA533-769A-4286-8BB4-1890E6D04E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2" y="321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20">
              <a:extLst>
                <a:ext uri="{FF2B5EF4-FFF2-40B4-BE49-F238E27FC236}">
                  <a16:creationId xmlns:a16="http://schemas.microsoft.com/office/drawing/2014/main" id="{60B105A2-EAF0-41A7-B23E-CB8E6AD5D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6" y="3171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21">
              <a:extLst>
                <a:ext uri="{FF2B5EF4-FFF2-40B4-BE49-F238E27FC236}">
                  <a16:creationId xmlns:a16="http://schemas.microsoft.com/office/drawing/2014/main" id="{E1C3441C-7769-47E1-B6C2-5464735D67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6" y="3171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22">
              <a:extLst>
                <a:ext uri="{FF2B5EF4-FFF2-40B4-BE49-F238E27FC236}">
                  <a16:creationId xmlns:a16="http://schemas.microsoft.com/office/drawing/2014/main" id="{DBF4FCFB-1700-4D59-959C-129C8AB73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3215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Rectangle 123">
              <a:extLst>
                <a:ext uri="{FF2B5EF4-FFF2-40B4-BE49-F238E27FC236}">
                  <a16:creationId xmlns:a16="http://schemas.microsoft.com/office/drawing/2014/main" id="{869225B7-2B4D-4F4E-9E60-D69A2C405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2392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06" name="Line 124">
              <a:extLst>
                <a:ext uri="{FF2B5EF4-FFF2-40B4-BE49-F238E27FC236}">
                  <a16:creationId xmlns:a16="http://schemas.microsoft.com/office/drawing/2014/main" id="{F7EB2B7E-1EDA-4C91-A70B-7B70E64CE1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9" y="239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25">
              <a:extLst>
                <a:ext uri="{FF2B5EF4-FFF2-40B4-BE49-F238E27FC236}">
                  <a16:creationId xmlns:a16="http://schemas.microsoft.com/office/drawing/2014/main" id="{3D11A974-4525-4499-AC1B-A9D0EDC16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3" y="2438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26">
              <a:extLst>
                <a:ext uri="{FF2B5EF4-FFF2-40B4-BE49-F238E27FC236}">
                  <a16:creationId xmlns:a16="http://schemas.microsoft.com/office/drawing/2014/main" id="{F7654393-8EC3-42A6-84D0-97EF2E14F3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9" y="2438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27">
              <a:extLst>
                <a:ext uri="{FF2B5EF4-FFF2-40B4-BE49-F238E27FC236}">
                  <a16:creationId xmlns:a16="http://schemas.microsoft.com/office/drawing/2014/main" id="{32AE0AD3-3A96-492F-BC9E-D84CAC16D2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3" y="2394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28">
              <a:extLst>
                <a:ext uri="{FF2B5EF4-FFF2-40B4-BE49-F238E27FC236}">
                  <a16:creationId xmlns:a16="http://schemas.microsoft.com/office/drawing/2014/main" id="{0BFAF544-EB77-4B07-AB1D-6144EC3273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3" y="2394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29">
              <a:extLst>
                <a:ext uri="{FF2B5EF4-FFF2-40B4-BE49-F238E27FC236}">
                  <a16:creationId xmlns:a16="http://schemas.microsoft.com/office/drawing/2014/main" id="{9AA8BC16-8803-4EA3-BB42-BEC646630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3" y="2438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Rectangle 130">
              <a:extLst>
                <a:ext uri="{FF2B5EF4-FFF2-40B4-BE49-F238E27FC236}">
                  <a16:creationId xmlns:a16="http://schemas.microsoft.com/office/drawing/2014/main" id="{F6FB36C4-9063-4E25-9EED-D8059E945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578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13" name="Line 131">
              <a:extLst>
                <a:ext uri="{FF2B5EF4-FFF2-40B4-BE49-F238E27FC236}">
                  <a16:creationId xmlns:a16="http://schemas.microsoft.com/office/drawing/2014/main" id="{31AF3AB2-BDFA-4DBD-970E-FBBF2EAEA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89" y="2580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132">
              <a:extLst>
                <a:ext uri="{FF2B5EF4-FFF2-40B4-BE49-F238E27FC236}">
                  <a16:creationId xmlns:a16="http://schemas.microsoft.com/office/drawing/2014/main" id="{D28B0A84-A0E9-4227-85F0-1B1D886FA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262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Line 133">
              <a:extLst>
                <a:ext uri="{FF2B5EF4-FFF2-40B4-BE49-F238E27FC236}">
                  <a16:creationId xmlns:a16="http://schemas.microsoft.com/office/drawing/2014/main" id="{FFD89532-509C-4266-B290-5737DAF0E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9" y="262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Line 134">
              <a:extLst>
                <a:ext uri="{FF2B5EF4-FFF2-40B4-BE49-F238E27FC236}">
                  <a16:creationId xmlns:a16="http://schemas.microsoft.com/office/drawing/2014/main" id="{E2470D89-CB42-48A8-B81F-95B5740BF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3" y="2580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135">
              <a:extLst>
                <a:ext uri="{FF2B5EF4-FFF2-40B4-BE49-F238E27FC236}">
                  <a16:creationId xmlns:a16="http://schemas.microsoft.com/office/drawing/2014/main" id="{B24E93B5-122E-4985-BA5C-C4BDBF027B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3" y="2580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Line 136">
              <a:extLst>
                <a:ext uri="{FF2B5EF4-FFF2-40B4-BE49-F238E27FC236}">
                  <a16:creationId xmlns:a16="http://schemas.microsoft.com/office/drawing/2014/main" id="{98AFC4EF-D67C-401C-B1BD-EBEC7313F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2624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Rectangle 137">
              <a:extLst>
                <a:ext uri="{FF2B5EF4-FFF2-40B4-BE49-F238E27FC236}">
                  <a16:creationId xmlns:a16="http://schemas.microsoft.com/office/drawing/2014/main" id="{7D34C86D-366F-4352-AE6D-349600F73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" y="1736"/>
              <a:ext cx="9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20" name="Line 138">
              <a:extLst>
                <a:ext uri="{FF2B5EF4-FFF2-40B4-BE49-F238E27FC236}">
                  <a16:creationId xmlns:a16="http://schemas.microsoft.com/office/drawing/2014/main" id="{049962B1-0DAD-4C00-891B-503C48AB4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29" y="1737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Line 139">
              <a:extLst>
                <a:ext uri="{FF2B5EF4-FFF2-40B4-BE49-F238E27FC236}">
                  <a16:creationId xmlns:a16="http://schemas.microsoft.com/office/drawing/2014/main" id="{6CADD8CD-39B8-49DA-849C-99DC15A0F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782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Line 140">
              <a:extLst>
                <a:ext uri="{FF2B5EF4-FFF2-40B4-BE49-F238E27FC236}">
                  <a16:creationId xmlns:a16="http://schemas.microsoft.com/office/drawing/2014/main" id="{68655188-3AA5-491E-AF3D-B4628B410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9" y="1782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Line 141">
              <a:extLst>
                <a:ext uri="{FF2B5EF4-FFF2-40B4-BE49-F238E27FC236}">
                  <a16:creationId xmlns:a16="http://schemas.microsoft.com/office/drawing/2014/main" id="{9DAA4959-EAF2-4B85-AF31-AD1A939FB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3" y="1737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Line 142">
              <a:extLst>
                <a:ext uri="{FF2B5EF4-FFF2-40B4-BE49-F238E27FC236}">
                  <a16:creationId xmlns:a16="http://schemas.microsoft.com/office/drawing/2014/main" id="{E4E5470E-15C1-4587-9B89-0905218CF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3" y="1737"/>
              <a:ext cx="1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Line 143">
              <a:extLst>
                <a:ext uri="{FF2B5EF4-FFF2-40B4-BE49-F238E27FC236}">
                  <a16:creationId xmlns:a16="http://schemas.microsoft.com/office/drawing/2014/main" id="{9771FDCD-14C9-445F-8ADB-683A0CFCD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782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Rectangle 144">
              <a:extLst>
                <a:ext uri="{FF2B5EF4-FFF2-40B4-BE49-F238E27FC236}">
                  <a16:creationId xmlns:a16="http://schemas.microsoft.com/office/drawing/2014/main" id="{BD0BE5C4-6A26-4706-AD6B-17B87FCB2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6" y="1432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27" name="Line 145">
              <a:extLst>
                <a:ext uri="{FF2B5EF4-FFF2-40B4-BE49-F238E27FC236}">
                  <a16:creationId xmlns:a16="http://schemas.microsoft.com/office/drawing/2014/main" id="{3D37D9AF-2879-484F-99D6-C4F6FBB19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68" y="1434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Line 146">
              <a:extLst>
                <a:ext uri="{FF2B5EF4-FFF2-40B4-BE49-F238E27FC236}">
                  <a16:creationId xmlns:a16="http://schemas.microsoft.com/office/drawing/2014/main" id="{02C7AF58-D9A6-4FC0-B995-B96BE2DAC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3" y="1478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Line 147">
              <a:extLst>
                <a:ext uri="{FF2B5EF4-FFF2-40B4-BE49-F238E27FC236}">
                  <a16:creationId xmlns:a16="http://schemas.microsoft.com/office/drawing/2014/main" id="{EF87A67A-C2E9-424B-A3AB-F57C6E282C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8" y="1478"/>
              <a:ext cx="45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Line 148">
              <a:extLst>
                <a:ext uri="{FF2B5EF4-FFF2-40B4-BE49-F238E27FC236}">
                  <a16:creationId xmlns:a16="http://schemas.microsoft.com/office/drawing/2014/main" id="{BF346925-2CEE-4925-9BBF-DF7C40984F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3" y="143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Line 149">
              <a:extLst>
                <a:ext uri="{FF2B5EF4-FFF2-40B4-BE49-F238E27FC236}">
                  <a16:creationId xmlns:a16="http://schemas.microsoft.com/office/drawing/2014/main" id="{2509105E-8219-408C-A7C4-1FEE1B141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3" y="1434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Line 150">
              <a:extLst>
                <a:ext uri="{FF2B5EF4-FFF2-40B4-BE49-F238E27FC236}">
                  <a16:creationId xmlns:a16="http://schemas.microsoft.com/office/drawing/2014/main" id="{445BB3F7-EA79-48B6-9DD2-5A1C6F8E4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3" y="1478"/>
              <a:ext cx="1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Rectangle 151">
              <a:extLst>
                <a:ext uri="{FF2B5EF4-FFF2-40B4-BE49-F238E27FC236}">
                  <a16:creationId xmlns:a16="http://schemas.microsoft.com/office/drawing/2014/main" id="{1B1F2A5D-0FE3-434A-8028-96B571942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6" y="1718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34" name="Line 152">
              <a:extLst>
                <a:ext uri="{FF2B5EF4-FFF2-40B4-BE49-F238E27FC236}">
                  <a16:creationId xmlns:a16="http://schemas.microsoft.com/office/drawing/2014/main" id="{3BF3DA65-5F40-4F78-A5B6-D50CCFF2B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08" y="1720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Line 153">
              <a:extLst>
                <a:ext uri="{FF2B5EF4-FFF2-40B4-BE49-F238E27FC236}">
                  <a16:creationId xmlns:a16="http://schemas.microsoft.com/office/drawing/2014/main" id="{6DA08621-2860-4850-9A94-60F542C95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2" y="176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Line 154">
              <a:extLst>
                <a:ext uri="{FF2B5EF4-FFF2-40B4-BE49-F238E27FC236}">
                  <a16:creationId xmlns:a16="http://schemas.microsoft.com/office/drawing/2014/main" id="{15B4386A-B849-48DE-BC8F-F8AD72F81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8" y="176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Line 155">
              <a:extLst>
                <a:ext uri="{FF2B5EF4-FFF2-40B4-BE49-F238E27FC236}">
                  <a16:creationId xmlns:a16="http://schemas.microsoft.com/office/drawing/2014/main" id="{AF600BCC-FDA0-4C9B-911E-360FD6784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52" y="1720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Line 156">
              <a:extLst>
                <a:ext uri="{FF2B5EF4-FFF2-40B4-BE49-F238E27FC236}">
                  <a16:creationId xmlns:a16="http://schemas.microsoft.com/office/drawing/2014/main" id="{461010CD-84C1-45FC-8638-17F7949A5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52" y="1720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Line 157">
              <a:extLst>
                <a:ext uri="{FF2B5EF4-FFF2-40B4-BE49-F238E27FC236}">
                  <a16:creationId xmlns:a16="http://schemas.microsoft.com/office/drawing/2014/main" id="{E512786C-4EB1-427B-B501-3ED4A0D73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2" y="1764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Rectangle 158">
              <a:extLst>
                <a:ext uri="{FF2B5EF4-FFF2-40B4-BE49-F238E27FC236}">
                  <a16:creationId xmlns:a16="http://schemas.microsoft.com/office/drawing/2014/main" id="{648FB94F-D3F3-4FC1-9CAF-3F637B754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356"/>
              <a:ext cx="34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Taxa de crescimento real do PIB (1980 - 1995)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1" name="Rectangle 159">
              <a:extLst>
                <a:ext uri="{FF2B5EF4-FFF2-40B4-BE49-F238E27FC236}">
                  <a16:creationId xmlns:a16="http://schemas.microsoft.com/office/drawing/2014/main" id="{CA8DEC49-F0DE-47F9-B25A-9AEBF5E09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" y="3443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-6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2" name="Rectangle 160">
              <a:extLst>
                <a:ext uri="{FF2B5EF4-FFF2-40B4-BE49-F238E27FC236}">
                  <a16:creationId xmlns:a16="http://schemas.microsoft.com/office/drawing/2014/main" id="{BB6AC264-3687-46FC-AFB3-D6D59EB72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" y="3106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3" name="Rectangle 161">
              <a:extLst>
                <a:ext uri="{FF2B5EF4-FFF2-40B4-BE49-F238E27FC236}">
                  <a16:creationId xmlns:a16="http://schemas.microsoft.com/office/drawing/2014/main" id="{766852B5-7745-497A-8269-D7CF66B69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" y="2770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4" name="Rectangle 162">
              <a:extLst>
                <a:ext uri="{FF2B5EF4-FFF2-40B4-BE49-F238E27FC236}">
                  <a16:creationId xmlns:a16="http://schemas.microsoft.com/office/drawing/2014/main" id="{08579191-9ED0-4753-B614-278FA1E77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243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5" name="Rectangle 163">
              <a:extLst>
                <a:ext uri="{FF2B5EF4-FFF2-40B4-BE49-F238E27FC236}">
                  <a16:creationId xmlns:a16="http://schemas.microsoft.com/office/drawing/2014/main" id="{245B4C98-51A2-4785-857E-7A01DE702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209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6" name="Rectangle 164">
              <a:extLst>
                <a:ext uri="{FF2B5EF4-FFF2-40B4-BE49-F238E27FC236}">
                  <a16:creationId xmlns:a16="http://schemas.microsoft.com/office/drawing/2014/main" id="{6609DE7D-CEFB-4724-8233-478846A18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1757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7" name="Rectangle 165">
              <a:extLst>
                <a:ext uri="{FF2B5EF4-FFF2-40B4-BE49-F238E27FC236}">
                  <a16:creationId xmlns:a16="http://schemas.microsoft.com/office/drawing/2014/main" id="{6C076C92-3511-46A4-A59F-9EF67679B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142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8" name="Rectangle 166">
              <a:extLst>
                <a:ext uri="{FF2B5EF4-FFF2-40B4-BE49-F238E27FC236}">
                  <a16:creationId xmlns:a16="http://schemas.microsoft.com/office/drawing/2014/main" id="{B9BAB53D-40B3-4255-B12D-AA9129BA7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108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9" name="Rectangle 167">
              <a:extLst>
                <a:ext uri="{FF2B5EF4-FFF2-40B4-BE49-F238E27FC236}">
                  <a16:creationId xmlns:a16="http://schemas.microsoft.com/office/drawing/2014/main" id="{E33E9257-A1C5-4AE7-A7B6-B3D99516D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" y="745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0" name="Rectangle 168">
              <a:extLst>
                <a:ext uri="{FF2B5EF4-FFF2-40B4-BE49-F238E27FC236}">
                  <a16:creationId xmlns:a16="http://schemas.microsoft.com/office/drawing/2014/main" id="{48F9F3C0-C398-4D67-A7C7-6E9F9B02F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1980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1" name="Rectangle 169">
              <a:extLst>
                <a:ext uri="{FF2B5EF4-FFF2-40B4-BE49-F238E27FC236}">
                  <a16:creationId xmlns:a16="http://schemas.microsoft.com/office/drawing/2014/main" id="{91DB7157-5000-4921-8E88-A0870AC76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1981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2" name="Rectangle 170">
              <a:extLst>
                <a:ext uri="{FF2B5EF4-FFF2-40B4-BE49-F238E27FC236}">
                  <a16:creationId xmlns:a16="http://schemas.microsoft.com/office/drawing/2014/main" id="{8A6842B0-524D-4B44-BD0F-ED387784C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1982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3" name="Rectangle 171">
              <a:extLst>
                <a:ext uri="{FF2B5EF4-FFF2-40B4-BE49-F238E27FC236}">
                  <a16:creationId xmlns:a16="http://schemas.microsoft.com/office/drawing/2014/main" id="{4DDA69F2-B9E2-4FE9-8A01-D8B039A6F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1983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4" name="Rectangle 172">
              <a:extLst>
                <a:ext uri="{FF2B5EF4-FFF2-40B4-BE49-F238E27FC236}">
                  <a16:creationId xmlns:a16="http://schemas.microsoft.com/office/drawing/2014/main" id="{377D9F5C-6D33-4291-808C-1F9483CBA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1984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5" name="Rectangle 173">
              <a:extLst>
                <a:ext uri="{FF2B5EF4-FFF2-40B4-BE49-F238E27FC236}">
                  <a16:creationId xmlns:a16="http://schemas.microsoft.com/office/drawing/2014/main" id="{8E3F5EDB-EEA0-47FA-BAF2-7476A5196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1985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6" name="Rectangle 174">
              <a:extLst>
                <a:ext uri="{FF2B5EF4-FFF2-40B4-BE49-F238E27FC236}">
                  <a16:creationId xmlns:a16="http://schemas.microsoft.com/office/drawing/2014/main" id="{C928D9DC-47C1-4CDA-8138-BAF8D981B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1986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7" name="Rectangle 175">
              <a:extLst>
                <a:ext uri="{FF2B5EF4-FFF2-40B4-BE49-F238E27FC236}">
                  <a16:creationId xmlns:a16="http://schemas.microsoft.com/office/drawing/2014/main" id="{4A26816E-282F-459B-8F58-C68998A18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1987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8" name="Rectangle 176">
              <a:extLst>
                <a:ext uri="{FF2B5EF4-FFF2-40B4-BE49-F238E27FC236}">
                  <a16:creationId xmlns:a16="http://schemas.microsoft.com/office/drawing/2014/main" id="{1377FEEF-9369-4FAD-A2F4-C1EE818F6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1988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9" name="Rectangle 177">
              <a:extLst>
                <a:ext uri="{FF2B5EF4-FFF2-40B4-BE49-F238E27FC236}">
                  <a16:creationId xmlns:a16="http://schemas.microsoft.com/office/drawing/2014/main" id="{9B4A79BF-C8F2-4235-8A76-2CB104063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1989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60" name="Rectangle 178">
              <a:extLst>
                <a:ext uri="{FF2B5EF4-FFF2-40B4-BE49-F238E27FC236}">
                  <a16:creationId xmlns:a16="http://schemas.microsoft.com/office/drawing/2014/main" id="{936C7B81-E84C-4075-BB2C-04802B4D1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1990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61" name="Rectangle 179">
              <a:extLst>
                <a:ext uri="{FF2B5EF4-FFF2-40B4-BE49-F238E27FC236}">
                  <a16:creationId xmlns:a16="http://schemas.microsoft.com/office/drawing/2014/main" id="{E3D37448-810D-43CA-8570-65AAAEBE9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1991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62" name="Rectangle 180">
              <a:extLst>
                <a:ext uri="{FF2B5EF4-FFF2-40B4-BE49-F238E27FC236}">
                  <a16:creationId xmlns:a16="http://schemas.microsoft.com/office/drawing/2014/main" id="{E118F98B-185B-44F7-A459-78EA01353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63" name="Rectangle 181">
              <a:extLst>
                <a:ext uri="{FF2B5EF4-FFF2-40B4-BE49-F238E27FC236}">
                  <a16:creationId xmlns:a16="http://schemas.microsoft.com/office/drawing/2014/main" id="{CEB72761-A27C-401E-953A-C0F72DA3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1993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64" name="Rectangle 182">
              <a:extLst>
                <a:ext uri="{FF2B5EF4-FFF2-40B4-BE49-F238E27FC236}">
                  <a16:creationId xmlns:a16="http://schemas.microsoft.com/office/drawing/2014/main" id="{719D688D-4B4A-495A-B392-7ECBF0FD8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1994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65" name="Rectangle 183">
              <a:extLst>
                <a:ext uri="{FF2B5EF4-FFF2-40B4-BE49-F238E27FC236}">
                  <a16:creationId xmlns:a16="http://schemas.microsoft.com/office/drawing/2014/main" id="{B0C894A0-504C-473C-A407-8E3EA55C6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1995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597" name="Rectangle 181">
            <a:extLst>
              <a:ext uri="{FF2B5EF4-FFF2-40B4-BE49-F238E27FC236}">
                <a16:creationId xmlns:a16="http://schemas.microsoft.com/office/drawing/2014/main" id="{2EB0B249-81BA-4749-A335-D563F5C34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1322388"/>
            <a:ext cx="8312150" cy="4324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0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5">
            <a:extLst>
              <a:ext uri="{FF2B5EF4-FFF2-40B4-BE49-F238E27FC236}">
                <a16:creationId xmlns:a16="http://schemas.microsoft.com/office/drawing/2014/main" id="{26D33DB9-D4E0-4A2C-AF4B-F2AB12BEB961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94D1181-40D6-4DEC-ABAE-1C2FE9F18A20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C325106-1ED6-4A80-8D7A-DBC23CA9D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513" y="285750"/>
            <a:ext cx="9980612" cy="1246188"/>
          </a:xfrm>
        </p:spPr>
        <p:txBody>
          <a:bodyPr lIns="91440" rIns="91440" anchor="t"/>
          <a:lstStyle/>
          <a:p>
            <a:r>
              <a:rPr altLang="pt-BR" sz="3600"/>
              <a:t>A Economia na Nova República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523F900-B1EB-472B-AF0C-D5D3823BBC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0838" y="1401763"/>
            <a:ext cx="5656262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 sz="3600"/>
              <a:t>Ambiente de redemocratização 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“democracia resolve tudo”: da inflação às agruras sociais </a:t>
            </a:r>
          </a:p>
          <a:p>
            <a:pPr marL="342900" indent="-342900">
              <a:lnSpc>
                <a:spcPct val="80000"/>
              </a:lnSpc>
            </a:pPr>
            <a:r>
              <a:rPr altLang="pt-BR" sz="3600"/>
              <a:t>Herança econômica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Inflação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Crescimento em 84 (5,4%) com superávits comerciais </a:t>
            </a:r>
            <a:r>
              <a:rPr altLang="pt-BR" sz="2400"/>
              <a:t>depois da recessão do início da década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Brasil excluído dos fluxos de capitais internacionais </a:t>
            </a:r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3A789764-E0FD-436A-A99D-43B3DA2AD2B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1600200"/>
            <a:ext cx="49149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altLang="pt-BR" sz="180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3E243335-2D02-4AEF-AF9D-C6B0A2E0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21920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1866</Words>
  <Application>Microsoft Office PowerPoint</Application>
  <PresentationFormat>Widescreen</PresentationFormat>
  <Paragraphs>345</Paragraphs>
  <Slides>37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5" baseType="lpstr">
      <vt:lpstr>Arial</vt:lpstr>
      <vt:lpstr>Euphemia</vt:lpstr>
      <vt:lpstr>Plantagenet Cherokee</vt:lpstr>
      <vt:lpstr>Tw Cen MT</vt:lpstr>
      <vt:lpstr>Wingdings</vt:lpstr>
      <vt:lpstr>Literatura acadêmica 16x9</vt:lpstr>
      <vt:lpstr>Gráfico</vt:lpstr>
      <vt:lpstr>Planilha do Microsoft Excel 97-2003</vt:lpstr>
      <vt:lpstr>AULA 13.  O Plano Cruzado e demais planos no governo Sarney</vt:lpstr>
      <vt:lpstr>Apresentação do PowerPoint</vt:lpstr>
      <vt:lpstr>A Economia na Nova República</vt:lpstr>
      <vt:lpstr>Brasil: Inflação (1973 – 1985) Taxas anuais (%)</vt:lpstr>
      <vt:lpstr>Várias possibilidades: </vt:lpstr>
      <vt:lpstr>A Economia na Nova República</vt:lpstr>
      <vt:lpstr>Apresentação do PowerPoint</vt:lpstr>
      <vt:lpstr>A Economia na Nova República</vt:lpstr>
      <vt:lpstr>Apresentação do PowerPoint</vt:lpstr>
      <vt:lpstr>A Economia na Nova República</vt:lpstr>
      <vt:lpstr>Apresentação do PowerPoint</vt:lpstr>
      <vt:lpstr>Apresentação do PowerPoint</vt:lpstr>
      <vt:lpstr>Governo Sarney: Quadro Inicial</vt:lpstr>
      <vt:lpstr>Apresentação do PowerPoint</vt:lpstr>
      <vt:lpstr>Apresentação do PowerPoint</vt:lpstr>
      <vt:lpstr>Plano Cruzado (28.02.86): medidas Dec lei 2283/86 (2284/86)</vt:lpstr>
      <vt:lpstr>Apresentação do PowerPoint</vt:lpstr>
      <vt:lpstr>Plano Cruzado (28.02.86):  medidas</vt:lpstr>
      <vt:lpstr>Plano Cruzado: evolução e dificuldades </vt:lpstr>
      <vt:lpstr>Apresentação do PowerPoint</vt:lpstr>
      <vt:lpstr>Plano Cruzado: evolução e dificuldades </vt:lpstr>
      <vt:lpstr>Apresentação do PowerPoint</vt:lpstr>
      <vt:lpstr>Do Cruzado à Moratória</vt:lpstr>
      <vt:lpstr>Apresentação do PowerPoint</vt:lpstr>
      <vt:lpstr>Problemas do Cruzado</vt:lpstr>
      <vt:lpstr>Apresentação do PowerPoint</vt:lpstr>
      <vt:lpstr>Plano Bresser</vt:lpstr>
      <vt:lpstr>Do Plano Bresser ao Feijão com Arroz (1)</vt:lpstr>
      <vt:lpstr>Apresentação do PowerPoint</vt:lpstr>
      <vt:lpstr>Do Plano Bresser ao Feijão com Arroz (2)</vt:lpstr>
      <vt:lpstr>Plano Verão – Novamente um  plano hibrido</vt:lpstr>
      <vt:lpstr>Apresentação do PowerPoint</vt:lpstr>
      <vt:lpstr>Plano Verão – Novamente um  plano hibrido</vt:lpstr>
      <vt:lpstr>O Fim do Governo Sarney</vt:lpstr>
      <vt:lpstr>Governo Sarney </vt:lpstr>
      <vt:lpstr>Plano Collor problemas</vt:lpstr>
      <vt:lpstr>A Transição Collor - Itamar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Amaury Gremaud</cp:lastModifiedBy>
  <cp:revision>47</cp:revision>
  <dcterms:created xsi:type="dcterms:W3CDTF">2013-04-05T19:49:59Z</dcterms:created>
  <dcterms:modified xsi:type="dcterms:W3CDTF">2019-10-01T21:28:12Z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