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70" r:id="rId5"/>
    <p:sldId id="259" r:id="rId6"/>
    <p:sldId id="26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BDD4-39F2-4041-87C9-DB856A4E98D5}" type="datetimeFigureOut">
              <a:rPr lang="pt-BR" smtClean="0"/>
              <a:t>28/11/2017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98CB-9700-4509-9844-79ABEED1461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851275" y="56610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>
              <a:latin typeface="Tahom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48264" y="6093296"/>
            <a:ext cx="2016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hlink"/>
                </a:solidFill>
                <a:latin typeface="Arial" charset="0"/>
              </a:rPr>
              <a:t>                                                           </a:t>
            </a:r>
            <a:r>
              <a:rPr lang="pt-BR" b="1" dirty="0" err="1" smtClean="0">
                <a:solidFill>
                  <a:schemeClr val="hlink"/>
                </a:solidFill>
                <a:latin typeface="Arial" charset="0"/>
              </a:rPr>
              <a:t>Tirapelli</a:t>
            </a:r>
            <a:endParaRPr lang="pt-BR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948488" y="0"/>
            <a:ext cx="2052637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9" name="Picture 7" descr="C:\Users\tirapelli\Desktop\IMAGEM 9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33" y="332656"/>
            <a:ext cx="5545187" cy="615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77046" y="3429000"/>
            <a:ext cx="5759450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RCG 0147  2017</a:t>
            </a:r>
          </a:p>
          <a:p>
            <a:pPr algn="ctr">
              <a:defRPr/>
            </a:pPr>
            <a:r>
              <a:rPr lang="pt-B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EXERCÍCIOS DE FIXAÇÃO P3 </a:t>
            </a:r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22" y="188640"/>
            <a:ext cx="3816474" cy="28618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-108520" y="989856"/>
            <a:ext cx="5050904" cy="1143000"/>
          </a:xfrm>
        </p:spPr>
        <p:txBody>
          <a:bodyPr/>
          <a:lstStyle/>
          <a:p>
            <a:pPr eaLnBrk="1" hangingPunct="1"/>
            <a:endParaRPr lang="pt-BR" dirty="0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0" y="779463"/>
            <a:ext cx="4202113" cy="5602287"/>
          </a:xfrm>
          <a:noFill/>
          <a:ln>
            <a:solidFill>
              <a:srgbClr val="FF0000"/>
            </a:solidFill>
          </a:ln>
        </p:spPr>
      </p:pic>
      <p:sp>
        <p:nvSpPr>
          <p:cNvPr id="5125" name="Line 6"/>
          <p:cNvSpPr>
            <a:spLocks noChangeShapeType="1"/>
          </p:cNvSpPr>
          <p:nvPr/>
        </p:nvSpPr>
        <p:spPr bwMode="auto">
          <a:xfrm flipH="1">
            <a:off x="7020271" y="2492896"/>
            <a:ext cx="288032" cy="28676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27584" y="3174067"/>
            <a:ext cx="32403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Com quem esta estrutura  se articula?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0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470795"/>
            <a:ext cx="8169597" cy="6128444"/>
          </a:xfrm>
          <a:noFill/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719674" y="2564904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80112" y="8367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1. Quem inerva este grupo de músculos?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3563888" y="1772816"/>
            <a:ext cx="1152128" cy="21602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03848" y="155679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32512" y="16195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2. Qual sua função?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11960" y="1684610"/>
            <a:ext cx="4727575" cy="498475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777875"/>
            <a:ext cx="7632700" cy="5724525"/>
          </a:xfrm>
          <a:noFill/>
        </p:spPr>
      </p:pic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835150" y="1808163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 dirty="0">
                <a:solidFill>
                  <a:srgbClr val="FF0000"/>
                </a:solidFill>
              </a:rPr>
              <a:t>ACC</a:t>
            </a:r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 flipV="1">
            <a:off x="5435600" y="2060575"/>
            <a:ext cx="576263" cy="288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81" name="Line 10"/>
          <p:cNvSpPr>
            <a:spLocks noChangeShapeType="1"/>
          </p:cNvSpPr>
          <p:nvPr/>
        </p:nvSpPr>
        <p:spPr bwMode="auto">
          <a:xfrm>
            <a:off x="2916238" y="1989138"/>
            <a:ext cx="714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082" name="Line 11"/>
          <p:cNvSpPr>
            <a:spLocks noChangeShapeType="1"/>
          </p:cNvSpPr>
          <p:nvPr/>
        </p:nvSpPr>
        <p:spPr bwMode="auto">
          <a:xfrm flipV="1">
            <a:off x="2195513" y="2997200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699792" y="1628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12160" y="22048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580112" y="83671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1. Qual o outro ramo motor deste plexo?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1560" y="76644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2. Quais os músculos que inerva?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5" name="Picture 5" descr="lâmina - 123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63888" y="1412131"/>
            <a:ext cx="5329238" cy="5329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mtClean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07950"/>
            <a:ext cx="8929687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5357813" y="28575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1</a:t>
            </a:r>
            <a:r>
              <a:rPr lang="pt-BR" sz="2000" b="1">
                <a:ea typeface="Calibri" pitchFamily="34" charset="0"/>
                <a:cs typeface="Calibri" pitchFamily="34" charset="0"/>
              </a:rPr>
              <a:t>ª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295650" y="2571750"/>
            <a:ext cx="4191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2ª</a:t>
            </a:r>
          </a:p>
          <a:p>
            <a:pPr>
              <a:spcBef>
                <a:spcPct val="50000"/>
              </a:spcBef>
            </a:pPr>
            <a:endParaRPr lang="pt-BR" sz="2000" b="1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286000" y="3175000"/>
            <a:ext cx="419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b="1"/>
              <a:t>3ª</a:t>
            </a:r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 flipH="1">
            <a:off x="5072063" y="1071563"/>
            <a:ext cx="4318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5508104" y="830040"/>
            <a:ext cx="36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>
                <a:solidFill>
                  <a:srgbClr val="FF0000"/>
                </a:solidFill>
              </a:rPr>
              <a:t>1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07904" y="537495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1. Quais os seus ramos cervicais?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63888" y="982440"/>
            <a:ext cx="36036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 smtClean="0"/>
              <a:t>2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07904" y="602302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2. Qual estrutura passa anteriormente a ele?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4211960" y="1844824"/>
            <a:ext cx="288032" cy="14401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3851920" y="16288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3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5457998"/>
            <a:ext cx="28083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3. Quais outros ramos se </a:t>
            </a:r>
            <a:r>
              <a:rPr lang="pt-BR" b="1" dirty="0" err="1" smtClean="0"/>
              <a:t>anastomosam</a:t>
            </a:r>
            <a:r>
              <a:rPr lang="pt-BR" b="1" dirty="0" smtClean="0"/>
              <a:t> com a artéria s subclávia?</a:t>
            </a:r>
            <a:endParaRPr lang="pt-BR" b="1" dirty="0"/>
          </a:p>
        </p:txBody>
      </p:sp>
      <p:pic>
        <p:nvPicPr>
          <p:cNvPr id="18" name="Picture 4" descr="desenho 1 - 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499992" y="1700808"/>
            <a:ext cx="4521200" cy="497205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4" descr="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44624"/>
            <a:ext cx="5310292" cy="4032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6868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6869" name="Picture 2" descr="C:\Users\LuisFernando\Desktop\ANATOMIA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orma livre 5"/>
          <p:cNvSpPr/>
          <p:nvPr/>
        </p:nvSpPr>
        <p:spPr>
          <a:xfrm>
            <a:off x="5343378" y="1983545"/>
            <a:ext cx="457200" cy="1617784"/>
          </a:xfrm>
          <a:custGeom>
            <a:avLst/>
            <a:gdLst>
              <a:gd name="connsiteX0" fmla="*/ 128954 w 457200"/>
              <a:gd name="connsiteY0" fmla="*/ 0 h 1617784"/>
              <a:gd name="connsiteX1" fmla="*/ 44548 w 457200"/>
              <a:gd name="connsiteY1" fmla="*/ 478301 h 1617784"/>
              <a:gd name="connsiteX2" fmla="*/ 396240 w 457200"/>
              <a:gd name="connsiteY2" fmla="*/ 759655 h 1617784"/>
              <a:gd name="connsiteX3" fmla="*/ 410308 w 457200"/>
              <a:gd name="connsiteY3" fmla="*/ 1392701 h 1617784"/>
              <a:gd name="connsiteX4" fmla="*/ 410308 w 457200"/>
              <a:gd name="connsiteY4" fmla="*/ 1617784 h 1617784"/>
              <a:gd name="connsiteX5" fmla="*/ 410308 w 457200"/>
              <a:gd name="connsiteY5" fmla="*/ 1617784 h 161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" h="1617784">
                <a:moveTo>
                  <a:pt x="128954" y="0"/>
                </a:moveTo>
                <a:cubicBezTo>
                  <a:pt x="64477" y="175846"/>
                  <a:pt x="0" y="351692"/>
                  <a:pt x="44548" y="478301"/>
                </a:cubicBezTo>
                <a:cubicBezTo>
                  <a:pt x="89096" y="604910"/>
                  <a:pt x="335280" y="607255"/>
                  <a:pt x="396240" y="759655"/>
                </a:cubicBezTo>
                <a:cubicBezTo>
                  <a:pt x="457200" y="912055"/>
                  <a:pt x="407963" y="1249680"/>
                  <a:pt x="410308" y="1392701"/>
                </a:cubicBezTo>
                <a:cubicBezTo>
                  <a:pt x="412653" y="1535722"/>
                  <a:pt x="410308" y="1617784"/>
                  <a:pt x="410308" y="1617784"/>
                </a:cubicBezTo>
                <a:lnTo>
                  <a:pt x="410308" y="1617784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Conector 6"/>
          <p:cNvSpPr/>
          <p:nvPr/>
        </p:nvSpPr>
        <p:spPr>
          <a:xfrm>
            <a:off x="5436096" y="1916832"/>
            <a:ext cx="72008" cy="720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/>
          <p:cNvSpPr/>
          <p:nvPr/>
        </p:nvSpPr>
        <p:spPr>
          <a:xfrm>
            <a:off x="5724128" y="3573016"/>
            <a:ext cx="72008" cy="216024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724128" y="3484099"/>
            <a:ext cx="403274" cy="1249679"/>
          </a:xfrm>
          <a:custGeom>
            <a:avLst/>
            <a:gdLst>
              <a:gd name="connsiteX0" fmla="*/ 0 w 403274"/>
              <a:gd name="connsiteY0" fmla="*/ 243839 h 1249679"/>
              <a:gd name="connsiteX1" fmla="*/ 126609 w 403274"/>
              <a:gd name="connsiteY1" fmla="*/ 4689 h 1249679"/>
              <a:gd name="connsiteX2" fmla="*/ 253218 w 403274"/>
              <a:gd name="connsiteY2" fmla="*/ 215704 h 1249679"/>
              <a:gd name="connsiteX3" fmla="*/ 211015 w 403274"/>
              <a:gd name="connsiteY3" fmla="*/ 328246 h 1249679"/>
              <a:gd name="connsiteX4" fmla="*/ 196948 w 403274"/>
              <a:gd name="connsiteY4" fmla="*/ 651803 h 1249679"/>
              <a:gd name="connsiteX5" fmla="*/ 379828 w 403274"/>
              <a:gd name="connsiteY5" fmla="*/ 1158239 h 1249679"/>
              <a:gd name="connsiteX6" fmla="*/ 337625 w 403274"/>
              <a:gd name="connsiteY6" fmla="*/ 1200443 h 1249679"/>
              <a:gd name="connsiteX7" fmla="*/ 337625 w 403274"/>
              <a:gd name="connsiteY7" fmla="*/ 1200443 h 1249679"/>
              <a:gd name="connsiteX8" fmla="*/ 393895 w 403274"/>
              <a:gd name="connsiteY8" fmla="*/ 1158239 h 124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274" h="1249679">
                <a:moveTo>
                  <a:pt x="0" y="243839"/>
                </a:moveTo>
                <a:cubicBezTo>
                  <a:pt x="42203" y="126608"/>
                  <a:pt x="84406" y="9378"/>
                  <a:pt x="126609" y="4689"/>
                </a:cubicBezTo>
                <a:cubicBezTo>
                  <a:pt x="168812" y="0"/>
                  <a:pt x="239150" y="161778"/>
                  <a:pt x="253218" y="215704"/>
                </a:cubicBezTo>
                <a:cubicBezTo>
                  <a:pt x="267286" y="269630"/>
                  <a:pt x="220393" y="255563"/>
                  <a:pt x="211015" y="328246"/>
                </a:cubicBezTo>
                <a:cubicBezTo>
                  <a:pt x="201637" y="400929"/>
                  <a:pt x="168813" y="513471"/>
                  <a:pt x="196948" y="651803"/>
                </a:cubicBezTo>
                <a:cubicBezTo>
                  <a:pt x="225083" y="790135"/>
                  <a:pt x="356382" y="1066799"/>
                  <a:pt x="379828" y="1158239"/>
                </a:cubicBezTo>
                <a:cubicBezTo>
                  <a:pt x="403274" y="1249679"/>
                  <a:pt x="337625" y="1200443"/>
                  <a:pt x="337625" y="1200443"/>
                </a:cubicBezTo>
                <a:lnTo>
                  <a:pt x="337625" y="1200443"/>
                </a:lnTo>
                <a:lnTo>
                  <a:pt x="393895" y="1158239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Conector 10"/>
          <p:cNvSpPr/>
          <p:nvPr/>
        </p:nvSpPr>
        <p:spPr>
          <a:xfrm>
            <a:off x="6156176" y="4653136"/>
            <a:ext cx="72008" cy="7200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xplosão 1 11"/>
          <p:cNvSpPr/>
          <p:nvPr/>
        </p:nvSpPr>
        <p:spPr>
          <a:xfrm>
            <a:off x="6444208" y="4509120"/>
            <a:ext cx="1512168" cy="1080120"/>
          </a:xfrm>
          <a:prstGeom prst="irregularSeal1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948264" y="48709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</a:rPr>
              <a:t>Ol</a:t>
            </a:r>
            <a:r>
              <a:rPr lang="pt-BR" b="1" dirty="0" smtClean="0">
                <a:solidFill>
                  <a:schemeClr val="bg1"/>
                </a:solidFill>
              </a:rPr>
              <a:t>á!!</a:t>
            </a:r>
            <a:endParaRPr lang="pt-BR" b="1" dirty="0">
              <a:solidFill>
                <a:schemeClr val="bg1"/>
              </a:solidFill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6228184" y="4437112"/>
            <a:ext cx="144016" cy="14401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endCxn id="12" idx="1"/>
          </p:cNvCxnSpPr>
          <p:nvPr/>
        </p:nvCxnSpPr>
        <p:spPr>
          <a:xfrm>
            <a:off x="6300192" y="4797152"/>
            <a:ext cx="144016" cy="142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300192" y="4725144"/>
            <a:ext cx="72008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300192" y="4653136"/>
            <a:ext cx="216024" cy="720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3400" y="116632"/>
            <a:ext cx="7854696" cy="864096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pt-BR" b="1" dirty="0" smtClean="0"/>
              <a:t>Qual o nervo craniano e o gânglio associado à sua inervação parassimpática?</a:t>
            </a:r>
            <a:endParaRPr lang="pt-BR" b="1" dirty="0"/>
          </a:p>
        </p:txBody>
      </p:sp>
      <p:pic>
        <p:nvPicPr>
          <p:cNvPr id="1026" name="Picture 2" descr="F:\DCIM\101MSDCF\DSC0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96144"/>
            <a:ext cx="6588224" cy="4941168"/>
          </a:xfrm>
          <a:prstGeom prst="rect">
            <a:avLst/>
          </a:prstGeom>
          <a:noFill/>
        </p:spPr>
      </p:pic>
      <p:sp>
        <p:nvSpPr>
          <p:cNvPr id="8" name="Seta para baixo 7"/>
          <p:cNvSpPr/>
          <p:nvPr/>
        </p:nvSpPr>
        <p:spPr>
          <a:xfrm>
            <a:off x="5292080" y="3140968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Picture 2" descr="F:\DCIM\101MSDCF\DSC0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16632"/>
            <a:ext cx="4680520" cy="652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eta para cima 6"/>
          <p:cNvSpPr/>
          <p:nvPr/>
        </p:nvSpPr>
        <p:spPr>
          <a:xfrm rot="5758733">
            <a:off x="1891245" y="5204951"/>
            <a:ext cx="360040" cy="50220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580112" y="908720"/>
            <a:ext cx="30243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Quais os outros mm. deste grupo?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F:\DCIM\101MSDCF\DSC03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260648"/>
            <a:ext cx="4680520" cy="638132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>
          <a:xfrm>
            <a:off x="7884368" y="38610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5724128" y="3068960"/>
            <a:ext cx="216024" cy="4320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5940152" y="3356992"/>
            <a:ext cx="50405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692696"/>
            <a:ext cx="28803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1. Como está constituído?</a:t>
            </a:r>
            <a:endParaRPr lang="pt-BR" sz="2800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6588224" y="2780928"/>
            <a:ext cx="360040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6948264" y="25556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2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2546901"/>
            <a:ext cx="288032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2. Cite duas estruturas que o circunda.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F:\DCIM\101MSDCF\DSC03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863580" cy="6858000"/>
          </a:xfrm>
          <a:prstGeom prst="rect">
            <a:avLst/>
          </a:prstGeom>
          <a:noFill/>
        </p:spPr>
      </p:pic>
      <p:sp>
        <p:nvSpPr>
          <p:cNvPr id="5" name="Seta para cima 4"/>
          <p:cNvSpPr/>
          <p:nvPr/>
        </p:nvSpPr>
        <p:spPr>
          <a:xfrm>
            <a:off x="2123728" y="6165304"/>
            <a:ext cx="360040" cy="36004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843808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Qual sua inervação?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132342"/>
            <a:ext cx="4398640" cy="420671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6" name="Picture 4" descr="F:\DCIM\101MSDCF\DSC03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4056"/>
            <a:ext cx="7548331" cy="5661248"/>
          </a:xfrm>
          <a:prstGeom prst="rect">
            <a:avLst/>
          </a:prstGeom>
          <a:noFill/>
        </p:spPr>
      </p:pic>
      <p:cxnSp>
        <p:nvCxnSpPr>
          <p:cNvPr id="7" name="Conector de seta reta 6"/>
          <p:cNvCxnSpPr/>
          <p:nvPr/>
        </p:nvCxnSpPr>
        <p:spPr>
          <a:xfrm flipV="1">
            <a:off x="3707904" y="3356992"/>
            <a:ext cx="36004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860032" y="980728"/>
            <a:ext cx="3096344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Qual o outro vaso </a:t>
            </a:r>
            <a:r>
              <a:rPr lang="pt-BR" sz="2400" b="1" dirty="0" smtClean="0">
                <a:solidFill>
                  <a:schemeClr val="bg1"/>
                </a:solidFill>
              </a:rPr>
              <a:t>que</a:t>
            </a:r>
            <a:r>
              <a:rPr lang="pt-BR" sz="2400" b="1" dirty="0" smtClean="0"/>
              <a:t> se </a:t>
            </a:r>
            <a:r>
              <a:rPr lang="pt-BR" sz="2400" b="1" dirty="0" err="1" smtClean="0"/>
              <a:t>anastomosa</a:t>
            </a:r>
            <a:r>
              <a:rPr lang="pt-BR" sz="2400" b="1" dirty="0" smtClean="0"/>
              <a:t> com este no interior da glândula? De onde eles se origina?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-1107110"/>
            <a:ext cx="6480720" cy="8638933"/>
          </a:xfrm>
          <a:noFill/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492500" y="50847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>
                <a:solidFill>
                  <a:schemeClr val="accent2"/>
                </a:solidFill>
              </a:rPr>
              <a:t>*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5076056" y="3284984"/>
            <a:ext cx="648072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427984" y="99789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Qual tonsila está localizada nesta região?</a:t>
            </a:r>
            <a:endParaRPr lang="pt-BR" sz="2800" b="1" dirty="0"/>
          </a:p>
        </p:txBody>
      </p:sp>
      <p:pic>
        <p:nvPicPr>
          <p:cNvPr id="7" name="Picture 3" descr="moore pagina 945 -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496" y="985291"/>
            <a:ext cx="4500562" cy="51800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058" y="188788"/>
            <a:ext cx="8352730" cy="6264548"/>
          </a:xfrm>
          <a:noFill/>
        </p:spPr>
      </p:pic>
      <p:sp>
        <p:nvSpPr>
          <p:cNvPr id="8" name="Seta para a esquerda 7"/>
          <p:cNvSpPr/>
          <p:nvPr/>
        </p:nvSpPr>
        <p:spPr>
          <a:xfrm>
            <a:off x="5508104" y="3501008"/>
            <a:ext cx="432048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940152" y="34290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24128" y="404664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1. Quais são suas outras cartilagens ímpares? 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16016" y="378904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2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89601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2. Quais são as outras divisões desse órgão? </a:t>
            </a:r>
            <a:endParaRPr lang="pt-B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027" name="Object 3"/>
          <p:cNvGraphicFramePr>
            <a:graphicFrameLocks noGrp="1" noChangeAspect="1"/>
          </p:cNvGraphicFramePr>
          <p:nvPr/>
        </p:nvGraphicFramePr>
        <p:xfrm>
          <a:off x="107504" y="173028"/>
          <a:ext cx="4248472" cy="3832036"/>
        </p:xfrm>
        <a:graphic>
          <a:graphicData uri="http://schemas.openxmlformats.org/presentationml/2006/ole">
            <p:oleObj spid="_x0000_s1027" name="Foto do Photo Editor" r:id="rId4" imgW="4191585" imgH="37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4016"/>
            <a:ext cx="50020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esquerda 6"/>
          <p:cNvSpPr/>
          <p:nvPr/>
        </p:nvSpPr>
        <p:spPr>
          <a:xfrm>
            <a:off x="2843808" y="1340768"/>
            <a:ext cx="360040" cy="216024"/>
          </a:xfrm>
          <a:prstGeom prst="leftArrow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275856" y="131115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292080" y="692696"/>
            <a:ext cx="32403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1. Cite 3 músculos que tem relação com esta estrutura.</a:t>
            </a:r>
            <a:endParaRPr lang="pt-BR" sz="2400" b="1" dirty="0"/>
          </a:p>
        </p:txBody>
      </p:sp>
      <p:sp>
        <p:nvSpPr>
          <p:cNvPr id="10" name="Seta para a esquerda 9"/>
          <p:cNvSpPr/>
          <p:nvPr/>
        </p:nvSpPr>
        <p:spPr>
          <a:xfrm>
            <a:off x="2771800" y="3573016"/>
            <a:ext cx="720080" cy="216024"/>
          </a:xfrm>
          <a:prstGeom prst="lef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436096" y="3174067"/>
            <a:ext cx="324036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2. Esta localizado entre quais estruturas?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91880" y="339938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</a:t>
            </a:r>
            <a:endParaRPr lang="pt-BR" sz="2400" b="1" dirty="0"/>
          </a:p>
        </p:txBody>
      </p:sp>
      <p:pic>
        <p:nvPicPr>
          <p:cNvPr id="13" name="Picture 3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624" y="2204864"/>
            <a:ext cx="4394130" cy="4392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205</Words>
  <Application>Microsoft Office PowerPoint</Application>
  <PresentationFormat>Apresentação na tela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Foto do Photo Editor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16</cp:revision>
  <dcterms:created xsi:type="dcterms:W3CDTF">2017-11-28T19:53:28Z</dcterms:created>
  <dcterms:modified xsi:type="dcterms:W3CDTF">2017-11-29T02:17:24Z</dcterms:modified>
</cp:coreProperties>
</file>