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9" r:id="rId3"/>
    <p:sldId id="293" r:id="rId4"/>
    <p:sldId id="275" r:id="rId5"/>
    <p:sldId id="276" r:id="rId6"/>
    <p:sldId id="277" r:id="rId7"/>
    <p:sldId id="278" r:id="rId8"/>
    <p:sldId id="341" r:id="rId9"/>
    <p:sldId id="280" r:id="rId10"/>
    <p:sldId id="281" r:id="rId11"/>
    <p:sldId id="294" r:id="rId12"/>
    <p:sldId id="295" r:id="rId13"/>
    <p:sldId id="342" r:id="rId14"/>
    <p:sldId id="344" r:id="rId15"/>
    <p:sldId id="283" r:id="rId16"/>
    <p:sldId id="296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7" r:id="rId25"/>
    <p:sldId id="343" r:id="rId26"/>
    <p:sldId id="299" r:id="rId27"/>
    <p:sldId id="270" r:id="rId28"/>
    <p:sldId id="271" r:id="rId29"/>
    <p:sldId id="300" r:id="rId30"/>
    <p:sldId id="273" r:id="rId31"/>
    <p:sldId id="274" r:id="rId32"/>
    <p:sldId id="338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F77DB-C57F-47BF-9FFD-DCB0FC40E005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3B630-D47B-47EF-9780-F3494AEC28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33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14B-8328-4679-B61C-BEDBEBBFB086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6A8-998F-49E5-B12F-53F7267C8F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20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14B-8328-4679-B61C-BEDBEBBFB086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6A8-998F-49E5-B12F-53F7267C8F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24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14B-8328-4679-B61C-BEDBEBBFB086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6A8-998F-49E5-B12F-53F7267C8F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88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14B-8328-4679-B61C-BEDBEBBFB086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6A8-998F-49E5-B12F-53F7267C8F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14B-8328-4679-B61C-BEDBEBBFB086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6A8-998F-49E5-B12F-53F7267C8F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49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14B-8328-4679-B61C-BEDBEBBFB086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6A8-998F-49E5-B12F-53F7267C8F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42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14B-8328-4679-B61C-BEDBEBBFB086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6A8-998F-49E5-B12F-53F7267C8F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52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14B-8328-4679-B61C-BEDBEBBFB086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6A8-998F-49E5-B12F-53F7267C8F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761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14B-8328-4679-B61C-BEDBEBBFB086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6A8-998F-49E5-B12F-53F7267C8F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08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14B-8328-4679-B61C-BEDBEBBFB086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6A8-998F-49E5-B12F-53F7267C8F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37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14B-8328-4679-B61C-BEDBEBBFB086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96A8-998F-49E5-B12F-53F7267C8F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12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2914B-8328-4679-B61C-BEDBEBBFB086}" type="datetimeFigureOut">
              <a:rPr lang="pt-BR" smtClean="0"/>
              <a:t>13/06/2018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496A8-998F-49E5-B12F-53F7267C8F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67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Mercado de trabalho para professores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Economia da Educação </a:t>
            </a:r>
          </a:p>
          <a:p>
            <a:endParaRPr lang="pt-BR" dirty="0"/>
          </a:p>
          <a:p>
            <a:r>
              <a:rPr lang="pt-BR" dirty="0" smtClean="0"/>
              <a:t>13/06/2018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63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Mercado de trabalho de professores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pt-BR" dirty="0" smtClean="0"/>
              <a:t>Análise simplista: trata todos os professores como sendo iguais.</a:t>
            </a:r>
          </a:p>
          <a:p>
            <a:r>
              <a:rPr lang="pt-BR" dirty="0" smtClean="0"/>
              <a:t>Em um mesmo país pode haver falta de professores para determinados tipos de escolas, para certas disciplinas, e assim por diante. Vamos apresentar um modelo de mercado de trabalho de professores um pouco diferente para visualizarmos essas possibilidades.</a:t>
            </a:r>
          </a:p>
        </p:txBody>
      </p:sp>
    </p:spTree>
    <p:extLst>
      <p:ext uri="{BB962C8B-B14F-4D97-AF65-F5344CB8AC3E}">
        <p14:creationId xmlns:p14="http://schemas.microsoft.com/office/powerpoint/2010/main" val="17786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Outra modelagem: modelo de oferta e demanda por professores qualificados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“D”: mesmas hipóteses anteriores, ou seja, depende do número de crianças em idade escolar e da razão professor-aluno desejada;</a:t>
            </a:r>
          </a:p>
          <a:p>
            <a:r>
              <a:rPr lang="pt-BR" dirty="0" smtClean="0"/>
              <a:t>D também é a mesma para as escolas dentro de um distrito independente da composição de seu alunado.</a:t>
            </a:r>
          </a:p>
          <a:p>
            <a:r>
              <a:rPr lang="pt-BR" dirty="0" smtClean="0"/>
              <a:t>Escolas preferem contratar professores qualificados e só irão contratar professores não qualificados se o número de professores qualificados ao nível de salário estabelecido for insuficiente.</a:t>
            </a:r>
          </a:p>
          <a:p>
            <a:r>
              <a:rPr lang="pt-BR" dirty="0" smtClean="0"/>
              <a:t>Para um certo salário, uma proporção maior de professores qualificados prefere trabalhar com estudantes de maior desempenho relativamente a trabalhar com estudantes de menor desempenho.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262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Outra modelagem: modelo de oferta e demanda por professores qualificados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56792"/>
            <a:ext cx="8579296" cy="1180728"/>
          </a:xfrm>
        </p:spPr>
        <p:txBody>
          <a:bodyPr>
            <a:normAutofit/>
          </a:bodyPr>
          <a:lstStyle/>
          <a:p>
            <a:r>
              <a:rPr lang="pt-BR" sz="2600" dirty="0" err="1" smtClean="0"/>
              <a:t>S</a:t>
            </a:r>
            <a:r>
              <a:rPr lang="pt-BR" sz="2600" baseline="30000" dirty="0" err="1" smtClean="0"/>
              <a:t>l</a:t>
            </a:r>
            <a:r>
              <a:rPr lang="pt-BR" sz="2600" dirty="0" smtClean="0"/>
              <a:t>: oferta de professores para alunos de baixo </a:t>
            </a:r>
            <a:r>
              <a:rPr lang="pt-BR" sz="2600" dirty="0" err="1" smtClean="0"/>
              <a:t>achievement</a:t>
            </a:r>
            <a:endParaRPr lang="pt-BR" sz="2600" dirty="0" smtClean="0"/>
          </a:p>
          <a:p>
            <a:r>
              <a:rPr lang="pt-BR" sz="2600" dirty="0" err="1" smtClean="0"/>
              <a:t>S</a:t>
            </a:r>
            <a:r>
              <a:rPr lang="pt-BR" sz="2600" baseline="30000" dirty="0" err="1" smtClean="0"/>
              <a:t>h</a:t>
            </a:r>
            <a:r>
              <a:rPr lang="pt-BR" sz="2600" dirty="0" smtClean="0"/>
              <a:t>: oferta </a:t>
            </a:r>
            <a:r>
              <a:rPr lang="pt-BR" sz="2600" dirty="0"/>
              <a:t>de professores para alunos de </a:t>
            </a:r>
            <a:r>
              <a:rPr lang="pt-BR" sz="2600" dirty="0" smtClean="0"/>
              <a:t>alto </a:t>
            </a:r>
            <a:r>
              <a:rPr lang="pt-BR" sz="2600" dirty="0" err="1"/>
              <a:t>achievement</a:t>
            </a:r>
            <a:endParaRPr lang="pt-BR" sz="2600" dirty="0"/>
          </a:p>
          <a:p>
            <a:endParaRPr lang="pt-BR" sz="2600" dirty="0"/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683568" y="3397062"/>
            <a:ext cx="0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683568" y="6133366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2699792" y="3397062"/>
            <a:ext cx="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V="1">
            <a:off x="1259632" y="4621198"/>
            <a:ext cx="273630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971600" y="3912993"/>
            <a:ext cx="2808312" cy="1224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923928" y="430354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 smtClean="0"/>
              <a:t>S</a:t>
            </a:r>
            <a:r>
              <a:rPr lang="pt-BR" sz="2400" baseline="30000" dirty="0" err="1" smtClean="0"/>
              <a:t>h</a:t>
            </a:r>
            <a:endParaRPr lang="pt-BR" sz="2400" baseline="300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3707904" y="354107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 smtClean="0"/>
              <a:t>S</a:t>
            </a:r>
            <a:r>
              <a:rPr lang="pt-BR" sz="2400" baseline="30000" dirty="0" err="1" smtClean="0"/>
              <a:t>l</a:t>
            </a:r>
            <a:endParaRPr lang="pt-BR" sz="2400" baseline="300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427984" y="609329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Q</a:t>
            </a:r>
            <a:endParaRPr lang="pt-BR" sz="20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251520" y="335699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W</a:t>
            </a:r>
            <a:endParaRPr lang="pt-BR" sz="20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411760" y="3367445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D</a:t>
            </a:r>
            <a:endParaRPr lang="pt-BR" sz="2000" dirty="0"/>
          </a:p>
        </p:txBody>
      </p:sp>
      <p:cxnSp>
        <p:nvCxnSpPr>
          <p:cNvPr id="26" name="Conector reto 25"/>
          <p:cNvCxnSpPr/>
          <p:nvPr/>
        </p:nvCxnSpPr>
        <p:spPr>
          <a:xfrm flipH="1">
            <a:off x="683568" y="4393299"/>
            <a:ext cx="2016224" cy="118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 flipH="1">
            <a:off x="683568" y="5185387"/>
            <a:ext cx="2016224" cy="118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683568" y="4765214"/>
            <a:ext cx="3024336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ixaDeTexto 33"/>
          <p:cNvSpPr txBox="1"/>
          <p:nvPr/>
        </p:nvSpPr>
        <p:spPr>
          <a:xfrm>
            <a:off x="251520" y="417985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W</a:t>
            </a:r>
            <a:r>
              <a:rPr lang="pt-BR" baseline="30000" dirty="0" err="1" smtClean="0"/>
              <a:t>l</a:t>
            </a:r>
            <a:endParaRPr lang="pt-BR" baseline="30000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179512" y="50439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W</a:t>
            </a:r>
            <a:r>
              <a:rPr lang="pt-BR" baseline="30000" dirty="0" smtClean="0"/>
              <a:t>h</a:t>
            </a:r>
            <a:endParaRPr lang="pt-BR" baseline="300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251520" y="46119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W</a:t>
            </a:r>
            <a:r>
              <a:rPr lang="pt-BR" baseline="30000" dirty="0" err="1" smtClean="0"/>
              <a:t>g</a:t>
            </a:r>
            <a:endParaRPr lang="pt-BR" baseline="30000" dirty="0"/>
          </a:p>
        </p:txBody>
      </p:sp>
      <p:cxnSp>
        <p:nvCxnSpPr>
          <p:cNvPr id="38" name="Conector reto 37"/>
          <p:cNvCxnSpPr/>
          <p:nvPr/>
        </p:nvCxnSpPr>
        <p:spPr>
          <a:xfrm>
            <a:off x="1835696" y="4765214"/>
            <a:ext cx="0" cy="136815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3635896" y="4765214"/>
            <a:ext cx="0" cy="136815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2483768" y="612407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Q*</a:t>
            </a:r>
            <a:endParaRPr lang="pt-BR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3419872" y="613336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Q</a:t>
            </a:r>
            <a:r>
              <a:rPr lang="pt-BR" baseline="30000" dirty="0" err="1" smtClean="0"/>
              <a:t>h</a:t>
            </a:r>
            <a:endParaRPr lang="pt-BR" baseline="30000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1619672" y="612407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Q</a:t>
            </a:r>
            <a:r>
              <a:rPr lang="pt-BR" baseline="30000" dirty="0" err="1" smtClean="0"/>
              <a:t>l</a:t>
            </a:r>
            <a:endParaRPr lang="pt-BR" baseline="30000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4860032" y="2708920"/>
            <a:ext cx="41764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Se os salários pudessem variar: </a:t>
            </a:r>
            <a:r>
              <a:rPr lang="pt-BR" sz="2000" dirty="0" err="1" smtClean="0"/>
              <a:t>w</a:t>
            </a:r>
            <a:r>
              <a:rPr lang="pt-BR" sz="2000" baseline="30000" dirty="0" err="1" smtClean="0"/>
              <a:t>l</a:t>
            </a:r>
            <a:r>
              <a:rPr lang="pt-BR" sz="2000" dirty="0" smtClean="0"/>
              <a:t> seria o salário pago nas escolas de baixo </a:t>
            </a:r>
            <a:r>
              <a:rPr lang="pt-BR" sz="2000" dirty="0" err="1" smtClean="0"/>
              <a:t>achievement</a:t>
            </a:r>
            <a:r>
              <a:rPr lang="pt-BR" sz="2000" dirty="0" smtClean="0"/>
              <a:t> e w</a:t>
            </a:r>
            <a:r>
              <a:rPr lang="pt-BR" sz="2000" baseline="30000" dirty="0" smtClean="0"/>
              <a:t>h</a:t>
            </a:r>
            <a:r>
              <a:rPr lang="pt-BR" sz="2000" dirty="0" smtClean="0"/>
              <a:t> o pago nas escolas de alto </a:t>
            </a:r>
            <a:r>
              <a:rPr lang="pt-BR" sz="2000" dirty="0" err="1" smtClean="0"/>
              <a:t>achievement</a:t>
            </a:r>
            <a:r>
              <a:rPr lang="pt-BR" sz="2000" dirty="0" smtClean="0"/>
              <a:t> </a:t>
            </a:r>
            <a:r>
              <a:rPr lang="pt-BR" sz="2000" dirty="0" smtClean="0">
                <a:sym typeface="Wingdings" panose="05000000000000000000" pitchFamily="2" charset="2"/>
              </a:rPr>
              <a:t> existiria um tipo de diferencial compensatório. Mas, isso não pode ocorrer. </a:t>
            </a:r>
          </a:p>
          <a:p>
            <a:r>
              <a:rPr lang="pt-BR" sz="2000" dirty="0" err="1" smtClean="0">
                <a:sym typeface="Wingdings" panose="05000000000000000000" pitchFamily="2" charset="2"/>
              </a:rPr>
              <a:t>W</a:t>
            </a:r>
            <a:r>
              <a:rPr lang="pt-BR" sz="2000" baseline="30000" dirty="0" err="1" smtClean="0">
                <a:sym typeface="Wingdings" panose="05000000000000000000" pitchFamily="2" charset="2"/>
              </a:rPr>
              <a:t>g</a:t>
            </a:r>
            <a:r>
              <a:rPr lang="pt-BR" sz="2000" dirty="0" smtClean="0">
                <a:sym typeface="Wingdings" panose="05000000000000000000" pitchFamily="2" charset="2"/>
              </a:rPr>
              <a:t> é o salário pago pelo governo por professor. Com </a:t>
            </a:r>
            <a:r>
              <a:rPr lang="pt-BR" sz="2000" dirty="0" err="1">
                <a:sym typeface="Wingdings" panose="05000000000000000000" pitchFamily="2" charset="2"/>
              </a:rPr>
              <a:t>W</a:t>
            </a:r>
            <a:r>
              <a:rPr lang="pt-BR" sz="2000" baseline="30000" dirty="0" err="1">
                <a:sym typeface="Wingdings" panose="05000000000000000000" pitchFamily="2" charset="2"/>
              </a:rPr>
              <a:t>g</a:t>
            </a:r>
            <a:r>
              <a:rPr lang="pt-BR" sz="2000" dirty="0" smtClean="0">
                <a:sym typeface="Wingdings" panose="05000000000000000000" pitchFamily="2" charset="2"/>
              </a:rPr>
              <a:t> há excesso de oferta nas escolas com estudantes de alto </a:t>
            </a:r>
            <a:r>
              <a:rPr lang="pt-BR" sz="2000" dirty="0" err="1" smtClean="0">
                <a:sym typeface="Wingdings" panose="05000000000000000000" pitchFamily="2" charset="2"/>
              </a:rPr>
              <a:t>achievement</a:t>
            </a:r>
            <a:r>
              <a:rPr lang="pt-BR" sz="2000" dirty="0" smtClean="0">
                <a:sym typeface="Wingdings" panose="05000000000000000000" pitchFamily="2" charset="2"/>
              </a:rPr>
              <a:t> e falta de </a:t>
            </a:r>
            <a:r>
              <a:rPr lang="pt-BR" sz="2000" dirty="0" err="1" smtClean="0">
                <a:sym typeface="Wingdings" panose="05000000000000000000" pitchFamily="2" charset="2"/>
              </a:rPr>
              <a:t>professo-res</a:t>
            </a:r>
            <a:r>
              <a:rPr lang="pt-BR" sz="2000" dirty="0" smtClean="0">
                <a:sym typeface="Wingdings" panose="05000000000000000000" pitchFamily="2" charset="2"/>
              </a:rPr>
              <a:t> nas de estudantes com baixo </a:t>
            </a:r>
            <a:r>
              <a:rPr lang="pt-BR" sz="2000" dirty="0" err="1" smtClean="0">
                <a:sym typeface="Wingdings" panose="05000000000000000000" pitchFamily="2" charset="2"/>
              </a:rPr>
              <a:t>achievement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0576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473"/>
            <a:ext cx="8686800" cy="1143000"/>
          </a:xfrm>
        </p:spPr>
        <p:txBody>
          <a:bodyPr>
            <a:normAutofit/>
          </a:bodyPr>
          <a:lstStyle/>
          <a:p>
            <a:r>
              <a:rPr lang="pt-BR" sz="3400" dirty="0" smtClean="0"/>
              <a:t>Resultados cross-country de fatores associados ao salário docente (</a:t>
            </a:r>
            <a:r>
              <a:rPr lang="pt-BR" sz="3400" dirty="0" err="1" smtClean="0"/>
              <a:t>Dolton</a:t>
            </a:r>
            <a:r>
              <a:rPr lang="pt-BR" sz="3400" dirty="0" smtClean="0"/>
              <a:t>, 2011)</a:t>
            </a:r>
            <a:endParaRPr lang="pt-BR" sz="34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6296" t="16993" r="46595" b="23242"/>
          <a:stretch/>
        </p:blipFill>
        <p:spPr>
          <a:xfrm>
            <a:off x="107504" y="1196752"/>
            <a:ext cx="7776864" cy="5547133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79512" y="3284984"/>
            <a:ext cx="756084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7884368" y="32849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oferta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7884368" y="3356992"/>
            <a:ext cx="720080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7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Outros modelo teóricos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 smtClean="0"/>
              <a:t>Determinantes da escolha da careira docente</a:t>
            </a:r>
            <a:r>
              <a:rPr lang="pt-BR" dirty="0" smtClean="0"/>
              <a:t>: Modelo que faz hipótese sobre o fluxo de renda que o indivíduo terá caso escolher a carreira de professor ou não</a:t>
            </a:r>
          </a:p>
          <a:p>
            <a:r>
              <a:rPr lang="pt-BR" dirty="0" smtClean="0"/>
              <a:t>A decisão da escolha de ser professor vai depender:</a:t>
            </a:r>
          </a:p>
          <a:p>
            <a:pPr lvl="1"/>
            <a:r>
              <a:rPr lang="pt-BR" dirty="0" smtClean="0"/>
              <a:t>Do diferencial entre ocupações de professor e não professor</a:t>
            </a:r>
          </a:p>
          <a:p>
            <a:pPr lvl="1"/>
            <a:r>
              <a:rPr lang="pt-BR" dirty="0" smtClean="0"/>
              <a:t>Da chance de conseguir emprego de professor como não professor</a:t>
            </a:r>
          </a:p>
          <a:p>
            <a:r>
              <a:rPr lang="pt-BR" b="1" dirty="0" smtClean="0"/>
              <a:t>Aspectos não pecuniários: </a:t>
            </a:r>
            <a:r>
              <a:rPr lang="pt-BR" dirty="0" smtClean="0"/>
              <a:t>modelo de diferencias compensatórios salariais (propensão a ensinar)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5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Mercado de trabalho para professores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Ponto mais importante dessas análises: políticas que podem ser implementadas irão afetar o lado da oferta desse mercado. </a:t>
            </a:r>
          </a:p>
          <a:p>
            <a:r>
              <a:rPr lang="pt-BR" dirty="0" smtClean="0"/>
              <a:t>Sendo assim, nos dedicaremos nessa aula mais ao tema de oferta de trabalho de professores.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185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Oferta de trabalho de professores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96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medir oferta de professores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Oferta de professores: teoricamente deve ser descrita pelo número de profissionais dispostos e qualificados para lecionar para um dado nível de salário. Essa função baseada em agregar a oferta dos potenciais ofertantes, é difícil de recuperar. </a:t>
            </a:r>
          </a:p>
          <a:p>
            <a:r>
              <a:rPr lang="pt-BR" dirty="0" smtClean="0"/>
              <a:t>Várias proxies são utilizadas: mais comumente usada é o número corrente de professores, ou o número de professores em exercício na profissão.</a:t>
            </a:r>
          </a:p>
          <a:p>
            <a:r>
              <a:rPr lang="pt-BR" dirty="0" smtClean="0"/>
              <a:t>Problema com essa medida: não considera o público potencial de professores, isto é, profissionais que teriam a qualificação para estar lecionando, mas não que não conseguem uma vaga.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73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medir oferta de professores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seguir apresentamos uma terminologia que ajuda entender as possíveis fontes de formação e variação da oferta de professores.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550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188640"/>
            <a:ext cx="5963344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4463988" y="2060848"/>
            <a:ext cx="4068452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1691680" y="3645024"/>
            <a:ext cx="3600400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reto 7"/>
          <p:cNvCxnSpPr/>
          <p:nvPr/>
        </p:nvCxnSpPr>
        <p:spPr>
          <a:xfrm flipH="1">
            <a:off x="2195736" y="4293096"/>
            <a:ext cx="936104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3851920" y="4293096"/>
            <a:ext cx="1008112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4860032" y="1268760"/>
            <a:ext cx="0" cy="792088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1691680" y="3717032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Oferta de professores</a:t>
            </a:r>
            <a:endParaRPr lang="pt-BR" sz="2200" b="1" dirty="0"/>
          </a:p>
        </p:txBody>
      </p:sp>
      <p:sp>
        <p:nvSpPr>
          <p:cNvPr id="20" name="Retângulo 19"/>
          <p:cNvSpPr/>
          <p:nvPr/>
        </p:nvSpPr>
        <p:spPr>
          <a:xfrm>
            <a:off x="251520" y="4869160"/>
            <a:ext cx="2556284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87524" y="4941168"/>
            <a:ext cx="2448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Oferta Potencial </a:t>
            </a:r>
            <a:endParaRPr lang="pt-BR" sz="2200" dirty="0"/>
          </a:p>
        </p:txBody>
      </p:sp>
      <p:sp>
        <p:nvSpPr>
          <p:cNvPr id="22" name="Retângulo 21"/>
          <p:cNvSpPr/>
          <p:nvPr/>
        </p:nvSpPr>
        <p:spPr>
          <a:xfrm>
            <a:off x="4535996" y="4869160"/>
            <a:ext cx="2556284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4644008" y="4941168"/>
            <a:ext cx="2448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Oferta Corrente</a:t>
            </a:r>
            <a:endParaRPr lang="pt-BR" sz="22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4572000" y="2060848"/>
            <a:ext cx="3888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err="1" smtClean="0"/>
              <a:t>Teacher</a:t>
            </a:r>
            <a:r>
              <a:rPr lang="pt-BR" sz="2200" dirty="0" smtClean="0"/>
              <a:t> </a:t>
            </a:r>
            <a:r>
              <a:rPr lang="pt-BR" sz="2200" dirty="0" err="1" smtClean="0"/>
              <a:t>shortage</a:t>
            </a:r>
            <a:r>
              <a:rPr lang="pt-BR" sz="2200" dirty="0" smtClean="0"/>
              <a:t> ou </a:t>
            </a:r>
            <a:r>
              <a:rPr lang="pt-BR" sz="2200" dirty="0" err="1" smtClean="0"/>
              <a:t>surplus</a:t>
            </a:r>
            <a:r>
              <a:rPr lang="pt-BR" sz="2200" dirty="0" smtClean="0"/>
              <a:t> = </a:t>
            </a:r>
          </a:p>
          <a:p>
            <a:pPr algn="ctr"/>
            <a:r>
              <a:rPr lang="pt-BR" sz="2200" dirty="0" smtClean="0"/>
              <a:t>Professores em serviço (s) – Demanda atual por professores</a:t>
            </a:r>
            <a:endParaRPr lang="pt-BR" sz="220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1547664" y="188640"/>
            <a:ext cx="6048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/>
              <a:t>Demanda por professores</a:t>
            </a:r>
            <a:r>
              <a:rPr lang="pt-BR" sz="2200" dirty="0" smtClean="0"/>
              <a:t> (d) = determinada pelo número de alunos em idade escolar e pela razão desejada pelo governo de alunos por professor</a:t>
            </a:r>
            <a:endParaRPr lang="pt-BR" sz="2200" dirty="0"/>
          </a:p>
        </p:txBody>
      </p:sp>
      <p:cxnSp>
        <p:nvCxnSpPr>
          <p:cNvPr id="27" name="Conector de seta reta 26"/>
          <p:cNvCxnSpPr/>
          <p:nvPr/>
        </p:nvCxnSpPr>
        <p:spPr>
          <a:xfrm flipV="1">
            <a:off x="6300192" y="3168844"/>
            <a:ext cx="0" cy="1700316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>
            <a:endCxn id="20" idx="2"/>
          </p:cNvCxnSpPr>
          <p:nvPr/>
        </p:nvCxnSpPr>
        <p:spPr>
          <a:xfrm flipV="1">
            <a:off x="1511660" y="5517232"/>
            <a:ext cx="18002" cy="936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 flipV="1">
            <a:off x="5850142" y="5517232"/>
            <a:ext cx="18002" cy="9361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08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Porque esse tema é importante?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Estudar o mercado de trabalho de professores é importante por conta do seu tamanho [Dados </a:t>
            </a:r>
            <a:r>
              <a:rPr lang="pt-BR" dirty="0"/>
              <a:t>de 2015 – Censo Escolar: 2.187.154 de professores na educação </a:t>
            </a:r>
            <a:r>
              <a:rPr lang="pt-BR" dirty="0" smtClean="0"/>
              <a:t>básica] e também por conta do impacto que os professores têm sobre os resultados dos estudantes.</a:t>
            </a:r>
          </a:p>
          <a:p>
            <a:r>
              <a:rPr lang="pt-BR" dirty="0" smtClean="0"/>
              <a:t>Qualidade dos professores </a:t>
            </a:r>
            <a:r>
              <a:rPr lang="pt-BR" dirty="0" smtClean="0">
                <a:sym typeface="Wingdings" panose="05000000000000000000" pitchFamily="2" charset="2"/>
              </a:rPr>
              <a:t> principal insumo apontado pela literatura com poder para afetar a qualidade do ensino. E também é um dos insumos mais desigualmente distribuído.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936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2556284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31540" y="332656"/>
            <a:ext cx="2448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Oferta Potencial </a:t>
            </a:r>
            <a:endParaRPr lang="pt-BR" sz="2200" dirty="0"/>
          </a:p>
        </p:txBody>
      </p:sp>
      <p:sp>
        <p:nvSpPr>
          <p:cNvPr id="4" name="Retângulo 3"/>
          <p:cNvSpPr/>
          <p:nvPr/>
        </p:nvSpPr>
        <p:spPr>
          <a:xfrm>
            <a:off x="5688124" y="188640"/>
            <a:ext cx="2556284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796136" y="260648"/>
            <a:ext cx="2448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Oferta Corrente</a:t>
            </a:r>
            <a:endParaRPr lang="pt-BR" sz="2200" dirty="0"/>
          </a:p>
        </p:txBody>
      </p:sp>
      <p:cxnSp>
        <p:nvCxnSpPr>
          <p:cNvPr id="6" name="Conector de seta reta 5"/>
          <p:cNvCxnSpPr>
            <a:endCxn id="2" idx="2"/>
          </p:cNvCxnSpPr>
          <p:nvPr/>
        </p:nvCxnSpPr>
        <p:spPr>
          <a:xfrm flipV="1">
            <a:off x="1673678" y="908720"/>
            <a:ext cx="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7011271" y="836712"/>
            <a:ext cx="9001" cy="4680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107504" y="1556792"/>
            <a:ext cx="3888432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07504" y="3356992"/>
            <a:ext cx="2952328" cy="13849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3491880" y="3501008"/>
            <a:ext cx="144016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5580112" y="1340768"/>
            <a:ext cx="3312368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5076056" y="2852936"/>
            <a:ext cx="151216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7524328" y="2780928"/>
            <a:ext cx="151216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6300192" y="4437112"/>
            <a:ext cx="2448272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7236296" y="5949280"/>
            <a:ext cx="186153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2627784" y="5877272"/>
            <a:ext cx="3024336" cy="90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3131840" y="4653136"/>
            <a:ext cx="273630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107504" y="1631702"/>
            <a:ext cx="3744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Pool de professores ‘recuperáveis’ </a:t>
            </a:r>
            <a:r>
              <a:rPr lang="pt-BR" sz="2000" dirty="0" smtClean="0"/>
              <a:t>(professores inativos mas que podem retornar)</a:t>
            </a:r>
            <a:endParaRPr lang="pt-BR" sz="20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107504" y="3356992"/>
            <a:ext cx="2952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Pool de professores inativos </a:t>
            </a:r>
            <a:r>
              <a:rPr lang="pt-BR" sz="2000" dirty="0" smtClean="0"/>
              <a:t>(são qualificados para lecionar mas não o fazem)</a:t>
            </a:r>
            <a:endParaRPr lang="pt-BR" sz="2000" dirty="0"/>
          </a:p>
        </p:txBody>
      </p:sp>
      <p:cxnSp>
        <p:nvCxnSpPr>
          <p:cNvPr id="27" name="Conector de seta reta 26"/>
          <p:cNvCxnSpPr/>
          <p:nvPr/>
        </p:nvCxnSpPr>
        <p:spPr>
          <a:xfrm flipV="1">
            <a:off x="755576" y="4761147"/>
            <a:ext cx="0" cy="176419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755576" y="6525344"/>
            <a:ext cx="18722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2051720" y="5373216"/>
            <a:ext cx="10801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V="1">
            <a:off x="2051720" y="4761147"/>
            <a:ext cx="0" cy="6120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endCxn id="10" idx="2"/>
          </p:cNvCxnSpPr>
          <p:nvPr/>
        </p:nvCxnSpPr>
        <p:spPr>
          <a:xfrm flipV="1">
            <a:off x="4211960" y="4221088"/>
            <a:ext cx="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V="1">
            <a:off x="4644008" y="476091"/>
            <a:ext cx="0" cy="30249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>
            <a:off x="4644008" y="476091"/>
            <a:ext cx="10081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/>
          <p:nvPr/>
        </p:nvCxnSpPr>
        <p:spPr>
          <a:xfrm flipV="1">
            <a:off x="5364088" y="3429000"/>
            <a:ext cx="0" cy="12241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/>
          <p:nvPr/>
        </p:nvCxnSpPr>
        <p:spPr>
          <a:xfrm flipV="1">
            <a:off x="6012160" y="2348880"/>
            <a:ext cx="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>
            <a:stCxn id="16" idx="0"/>
          </p:cNvCxnSpPr>
          <p:nvPr/>
        </p:nvCxnSpPr>
        <p:spPr>
          <a:xfrm flipV="1">
            <a:off x="8280412" y="2348880"/>
            <a:ext cx="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/>
          <p:nvPr/>
        </p:nvCxnSpPr>
        <p:spPr>
          <a:xfrm>
            <a:off x="7020272" y="2348880"/>
            <a:ext cx="0" cy="20882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/>
          <p:nvPr/>
        </p:nvCxnSpPr>
        <p:spPr>
          <a:xfrm>
            <a:off x="7524328" y="5229200"/>
            <a:ext cx="432048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5688124" y="1629961"/>
            <a:ext cx="30603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Professores em serviço</a:t>
            </a:r>
            <a:endParaRPr lang="pt-BR" sz="2200" dirty="0"/>
          </a:p>
        </p:txBody>
      </p:sp>
      <p:sp>
        <p:nvSpPr>
          <p:cNvPr id="59" name="CaixaDeTexto 58"/>
          <p:cNvSpPr txBox="1"/>
          <p:nvPr/>
        </p:nvSpPr>
        <p:spPr>
          <a:xfrm>
            <a:off x="5148064" y="2780928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Novos entrantes</a:t>
            </a:r>
            <a:endParaRPr lang="pt-BR" sz="2000" dirty="0"/>
          </a:p>
        </p:txBody>
      </p:sp>
      <p:sp>
        <p:nvSpPr>
          <p:cNvPr id="60" name="CaixaDeTexto 59"/>
          <p:cNvSpPr txBox="1"/>
          <p:nvPr/>
        </p:nvSpPr>
        <p:spPr>
          <a:xfrm>
            <a:off x="7560332" y="285293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Reentrantes</a:t>
            </a:r>
            <a:endParaRPr lang="pt-BR" sz="2000" dirty="0"/>
          </a:p>
        </p:txBody>
      </p:sp>
      <p:sp>
        <p:nvSpPr>
          <p:cNvPr id="61" name="CaixaDeTexto 60"/>
          <p:cNvSpPr txBox="1"/>
          <p:nvPr/>
        </p:nvSpPr>
        <p:spPr>
          <a:xfrm>
            <a:off x="6300192" y="4437112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err="1" smtClean="0"/>
              <a:t>Wastages</a:t>
            </a:r>
            <a:r>
              <a:rPr lang="pt-BR" dirty="0" smtClean="0"/>
              <a:t> (que deixam a profissão)</a:t>
            </a:r>
            <a:endParaRPr lang="pt-BR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7236296" y="6021288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Aposentadoria</a:t>
            </a:r>
            <a:endParaRPr lang="pt-BR" sz="2000" dirty="0"/>
          </a:p>
        </p:txBody>
      </p:sp>
      <p:cxnSp>
        <p:nvCxnSpPr>
          <p:cNvPr id="65" name="Conector de seta reta 64"/>
          <p:cNvCxnSpPr/>
          <p:nvPr/>
        </p:nvCxnSpPr>
        <p:spPr>
          <a:xfrm>
            <a:off x="3779912" y="2869779"/>
            <a:ext cx="0" cy="6190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ixaDeTexto 65"/>
          <p:cNvSpPr txBox="1"/>
          <p:nvPr/>
        </p:nvSpPr>
        <p:spPr>
          <a:xfrm>
            <a:off x="3419872" y="37170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Temporários</a:t>
            </a:r>
            <a:endParaRPr lang="pt-BR" sz="2000" dirty="0"/>
          </a:p>
        </p:txBody>
      </p:sp>
      <p:sp>
        <p:nvSpPr>
          <p:cNvPr id="67" name="CaixaDeTexto 66"/>
          <p:cNvSpPr txBox="1"/>
          <p:nvPr/>
        </p:nvSpPr>
        <p:spPr>
          <a:xfrm>
            <a:off x="3059832" y="4653136"/>
            <a:ext cx="2916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Estudantes em programas de treinamento de professores</a:t>
            </a:r>
            <a:endParaRPr lang="pt-BR" sz="2000" dirty="0"/>
          </a:p>
        </p:txBody>
      </p:sp>
      <p:sp>
        <p:nvSpPr>
          <p:cNvPr id="69" name="CaixaDeTexto 68"/>
          <p:cNvSpPr txBox="1"/>
          <p:nvPr/>
        </p:nvSpPr>
        <p:spPr>
          <a:xfrm>
            <a:off x="2699792" y="5877272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Professores que deixam a profissão, por outras razões que não a aposentadoria</a:t>
            </a:r>
            <a:endParaRPr lang="pt-BR" dirty="0"/>
          </a:p>
        </p:txBody>
      </p:sp>
      <p:cxnSp>
        <p:nvCxnSpPr>
          <p:cNvPr id="75" name="Conector reto 74"/>
          <p:cNvCxnSpPr/>
          <p:nvPr/>
        </p:nvCxnSpPr>
        <p:spPr>
          <a:xfrm>
            <a:off x="3995936" y="2564904"/>
            <a:ext cx="381642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e seta reta 76"/>
          <p:cNvCxnSpPr/>
          <p:nvPr/>
        </p:nvCxnSpPr>
        <p:spPr>
          <a:xfrm>
            <a:off x="7812360" y="2564904"/>
            <a:ext cx="0" cy="216024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/>
          <p:nvPr/>
        </p:nvCxnSpPr>
        <p:spPr>
          <a:xfrm flipV="1">
            <a:off x="1583668" y="2852936"/>
            <a:ext cx="0" cy="487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2" idx="0"/>
          </p:cNvCxnSpPr>
          <p:nvPr/>
        </p:nvCxnSpPr>
        <p:spPr>
          <a:xfrm flipV="1">
            <a:off x="1673678" y="0"/>
            <a:ext cx="1962218" cy="2606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/>
          <p:nvPr/>
        </p:nvCxnSpPr>
        <p:spPr>
          <a:xfrm flipH="1" flipV="1">
            <a:off x="5148064" y="0"/>
            <a:ext cx="1440160" cy="1886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 flipH="1">
            <a:off x="5652120" y="5229200"/>
            <a:ext cx="1440160" cy="12241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52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Primeiramente, a análise da figura permite observar quando teremos excesso ou falta de professores.</a:t>
            </a:r>
          </a:p>
          <a:p>
            <a:r>
              <a:rPr lang="pt-BR" dirty="0" smtClean="0"/>
              <a:t>Demanda: depende do número crianças em idade escolar e da taxa desejada pelo governo do número de alunos por professor.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015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Oferta de professores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tem dois componentes: a oferta corrente e a oferta potencial. </a:t>
            </a:r>
          </a:p>
          <a:p>
            <a:r>
              <a:rPr lang="pt-BR" dirty="0" smtClean="0"/>
              <a:t>Corrente: são aqueles que estão em exercício. É formado pelos que estão em serviço, pelos entrantes (novos professores) e reentrantes (que já lecionaram antes e que estão voltando para a profissão). </a:t>
            </a:r>
          </a:p>
          <a:p>
            <a:r>
              <a:rPr lang="pt-BR" dirty="0" smtClean="0"/>
              <a:t>Os estudantes matriculados em cursos de formação de professores sustentam o fluxo de entrantes (esses estudantes podem começar a lecionar depois de completarem seus estudos).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Falta de professores: demanda de professores &gt; oferta corrente.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809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1477"/>
            <a:ext cx="8229600" cy="994122"/>
          </a:xfrm>
        </p:spPr>
        <p:txBody>
          <a:bodyPr/>
          <a:lstStyle/>
          <a:p>
            <a:r>
              <a:rPr lang="pt-BR" dirty="0" smtClean="0"/>
              <a:t>Análise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805264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Para completar o modelo, devemos considerar o fluxo de saída de professores. </a:t>
            </a:r>
          </a:p>
          <a:p>
            <a:r>
              <a:rPr lang="pt-BR" dirty="0" smtClean="0"/>
              <a:t>Perda de professores se dá por duas razões: saída de professores da profissão em função da aposentadoria ou saída devido a outros fatores.</a:t>
            </a:r>
          </a:p>
          <a:p>
            <a:r>
              <a:rPr lang="pt-BR" dirty="0" smtClean="0"/>
              <a:t>Os professores que deixam a profissão por outro motivo que não a aposentadoria, tornam-se inativos e irão formar o estoque de potenciais professores. Esse estoque de professores inativos também tem como componente os estudantes que terminam suas formações mas que não vão direto lecionar. </a:t>
            </a:r>
          </a:p>
          <a:p>
            <a:r>
              <a:rPr lang="pt-BR" dirty="0" smtClean="0"/>
              <a:t>Estoque de professores inativos sustenta o estoque de professores recuperáveis – que são aqueles com qualificação para lecionar e que podem potencialmente serem atraídos para lecionar – são a principal fonte da oferta potencial de professores.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23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>
            <a:noAutofit/>
          </a:bodyPr>
          <a:lstStyle/>
          <a:p>
            <a:r>
              <a:rPr lang="pt-BR" sz="3600" dirty="0" smtClean="0"/>
              <a:t>Oferta de trabalho de professores</a:t>
            </a:r>
            <a:endParaRPr lang="pt-BR" sz="3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Na maioria dos países, há falta (</a:t>
            </a:r>
            <a:r>
              <a:rPr lang="pt-BR" dirty="0" err="1" smtClean="0"/>
              <a:t>shortage</a:t>
            </a:r>
            <a:r>
              <a:rPr lang="pt-BR" dirty="0" smtClean="0"/>
              <a:t>) de professores qualificados. Ou melhor, há falta de professores qualificados para determinados públicos (estudantes mais pobres) e/ou para determinadas disciplinas (</a:t>
            </a:r>
            <a:r>
              <a:rPr lang="pt-BR" dirty="0" err="1" smtClean="0"/>
              <a:t>math</a:t>
            </a:r>
            <a:r>
              <a:rPr lang="pt-BR" dirty="0" smtClean="0"/>
              <a:t>, ciências) e/ou para determinados níveis de ensino (ensino médio). E esse não é um fenômeno novo.</a:t>
            </a:r>
          </a:p>
          <a:p>
            <a:r>
              <a:rPr lang="pt-BR" dirty="0" smtClean="0"/>
              <a:t>Principal explicação (como argumentado): na maioria dos lugares o governo é o principal empregador de professores e, então, será quem determinará os salários. </a:t>
            </a:r>
            <a:r>
              <a:rPr lang="pt-BR" b="1" dirty="0" smtClean="0"/>
              <a:t>O problema surge principalmente em função de não existirem  diferenças nos salários relativos entre os diversos professores.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424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>
            <a:noAutofit/>
          </a:bodyPr>
          <a:lstStyle/>
          <a:p>
            <a:r>
              <a:rPr lang="pt-BR" sz="3600" dirty="0" smtClean="0"/>
              <a:t>Oferta de trabalho de professores</a:t>
            </a:r>
            <a:endParaRPr lang="pt-BR" sz="3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Além disso, fatores não pecuniários também afetam a oferta de trabalho dos professores. </a:t>
            </a:r>
          </a:p>
          <a:p>
            <a:r>
              <a:rPr lang="pt-BR" dirty="0" smtClean="0"/>
              <a:t>Apesar de mais difícil mensuração</a:t>
            </a:r>
            <a:r>
              <a:rPr lang="pt-BR" dirty="0"/>
              <a:t>, podem </a:t>
            </a:r>
            <a:r>
              <a:rPr lang="pt-BR" dirty="0" smtClean="0"/>
              <a:t>ter grande importância na decisão de ingresso, permanência ou saída da profissão docente.</a:t>
            </a:r>
          </a:p>
          <a:p>
            <a:pPr lvl="1"/>
            <a:r>
              <a:rPr lang="pt-BR" dirty="0" smtClean="0"/>
              <a:t>Aumento do desemprego na economia aumenta a atratividade da carreira docente (</a:t>
            </a:r>
            <a:r>
              <a:rPr lang="en-US" dirty="0" smtClean="0"/>
              <a:t>Dolton</a:t>
            </a:r>
            <a:r>
              <a:rPr lang="en-US" dirty="0"/>
              <a:t>, </a:t>
            </a:r>
            <a:r>
              <a:rPr lang="en-US" dirty="0" err="1"/>
              <a:t>Tremayne</a:t>
            </a:r>
            <a:r>
              <a:rPr lang="en-US" dirty="0"/>
              <a:t> and </a:t>
            </a:r>
            <a:r>
              <a:rPr lang="en-US" dirty="0" smtClean="0"/>
              <a:t>Chung, 2003);</a:t>
            </a:r>
          </a:p>
          <a:p>
            <a:pPr lvl="1"/>
            <a:r>
              <a:rPr lang="en-US" dirty="0" err="1" smtClean="0"/>
              <a:t>Condições</a:t>
            </a:r>
            <a:r>
              <a:rPr lang="en-US" dirty="0" smtClean="0"/>
              <a:t> de </a:t>
            </a:r>
            <a:r>
              <a:rPr lang="en-US" dirty="0" err="1" smtClean="0"/>
              <a:t>trabalho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escola</a:t>
            </a:r>
            <a:r>
              <a:rPr lang="en-US" dirty="0" smtClean="0"/>
              <a:t>: </a:t>
            </a:r>
            <a:r>
              <a:rPr lang="en-US" dirty="0" err="1" smtClean="0"/>
              <a:t>tamanho</a:t>
            </a:r>
            <a:r>
              <a:rPr lang="en-US" dirty="0" smtClean="0"/>
              <a:t> de </a:t>
            </a:r>
            <a:r>
              <a:rPr lang="en-US" dirty="0" err="1" smtClean="0"/>
              <a:t>classe</a:t>
            </a:r>
            <a:r>
              <a:rPr lang="en-US" dirty="0" smtClean="0"/>
              <a:t>, part time, </a:t>
            </a:r>
            <a:r>
              <a:rPr lang="en-US" dirty="0" err="1" smtClean="0"/>
              <a:t>contrato</a:t>
            </a:r>
            <a:r>
              <a:rPr lang="en-US" dirty="0" smtClean="0"/>
              <a:t> </a:t>
            </a:r>
            <a:r>
              <a:rPr lang="en-US" dirty="0" err="1" smtClean="0"/>
              <a:t>efetivo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, </a:t>
            </a:r>
            <a:r>
              <a:rPr lang="en-US" dirty="0" err="1" smtClean="0"/>
              <a:t>nível</a:t>
            </a:r>
            <a:r>
              <a:rPr lang="en-US" dirty="0" smtClean="0"/>
              <a:t> de </a:t>
            </a:r>
            <a:r>
              <a:rPr lang="en-US" dirty="0" err="1" smtClean="0"/>
              <a:t>violência</a:t>
            </a:r>
            <a:r>
              <a:rPr lang="en-US" dirty="0" smtClean="0"/>
              <a:t> no </a:t>
            </a:r>
            <a:r>
              <a:rPr lang="en-US" dirty="0" err="1" smtClean="0"/>
              <a:t>entorno</a:t>
            </a:r>
            <a:r>
              <a:rPr lang="en-US" dirty="0" smtClean="0"/>
              <a:t> da </a:t>
            </a:r>
            <a:r>
              <a:rPr lang="en-US" dirty="0" err="1" smtClean="0"/>
              <a:t>escola</a:t>
            </a:r>
            <a:r>
              <a:rPr lang="en-US" dirty="0" smtClean="0"/>
              <a:t>, </a:t>
            </a:r>
            <a:r>
              <a:rPr lang="en-US" dirty="0" err="1" smtClean="0"/>
              <a:t>nível</a:t>
            </a:r>
            <a:r>
              <a:rPr lang="en-US" dirty="0" smtClean="0"/>
              <a:t> </a:t>
            </a:r>
            <a:r>
              <a:rPr lang="en-US" dirty="0" err="1" smtClean="0"/>
              <a:t>socioeconômico</a:t>
            </a:r>
            <a:r>
              <a:rPr lang="en-US" dirty="0" smtClean="0"/>
              <a:t> dos </a:t>
            </a:r>
            <a:r>
              <a:rPr lang="en-US" dirty="0" err="1" smtClean="0"/>
              <a:t>alunos</a:t>
            </a:r>
            <a:r>
              <a:rPr lang="en-US" dirty="0" smtClean="0"/>
              <a:t> da </a:t>
            </a:r>
            <a:r>
              <a:rPr lang="en-US" dirty="0" err="1" smtClean="0"/>
              <a:t>escola</a:t>
            </a:r>
            <a:endParaRPr lang="en-US" dirty="0" smtClean="0"/>
          </a:p>
          <a:p>
            <a:pPr lvl="1"/>
            <a:r>
              <a:rPr lang="en-US" dirty="0" err="1" smtClean="0"/>
              <a:t>Estrutura</a:t>
            </a:r>
            <a:r>
              <a:rPr lang="en-US" dirty="0" smtClean="0"/>
              <a:t> da </a:t>
            </a:r>
            <a:r>
              <a:rPr lang="en-US" dirty="0" err="1" smtClean="0"/>
              <a:t>carreira</a:t>
            </a:r>
            <a:r>
              <a:rPr lang="en-US" dirty="0" smtClean="0"/>
              <a:t> </a:t>
            </a:r>
            <a:r>
              <a:rPr lang="en-US" dirty="0" err="1" smtClean="0"/>
              <a:t>docente</a:t>
            </a:r>
            <a:r>
              <a:rPr lang="en-US" dirty="0" smtClean="0"/>
              <a:t> (</a:t>
            </a:r>
            <a:r>
              <a:rPr lang="en-US" dirty="0" err="1" smtClean="0"/>
              <a:t>poucos</a:t>
            </a:r>
            <a:r>
              <a:rPr lang="en-US" dirty="0" smtClean="0"/>
              <a:t> </a:t>
            </a:r>
            <a:r>
              <a:rPr lang="en-US" dirty="0" err="1" smtClean="0"/>
              <a:t>estudos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Homens</a:t>
            </a:r>
            <a:r>
              <a:rPr lang="en-US" dirty="0" smtClean="0"/>
              <a:t> x </a:t>
            </a:r>
            <a:r>
              <a:rPr lang="en-US" dirty="0" err="1" smtClean="0"/>
              <a:t>Mulheres</a:t>
            </a:r>
            <a:r>
              <a:rPr lang="en-US" dirty="0" smtClean="0"/>
              <a:t> (</a:t>
            </a:r>
            <a:r>
              <a:rPr lang="en-US" dirty="0" err="1" smtClean="0"/>
              <a:t>mulheres</a:t>
            </a:r>
            <a:r>
              <a:rPr lang="en-US" dirty="0" smtClean="0"/>
              <a:t> </a:t>
            </a:r>
            <a:r>
              <a:rPr lang="en-US" dirty="0" err="1" smtClean="0"/>
              <a:t>voltam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para a </a:t>
            </a:r>
            <a:r>
              <a:rPr lang="en-US" dirty="0" err="1" smtClean="0"/>
              <a:t>docência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3577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Políticas relacionadas a oferta de professores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8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Políticas relacionadas aos professores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Diversas políticas vem sendo implementadas relacionadas aos professores:</a:t>
            </a:r>
          </a:p>
          <a:p>
            <a:pPr lvl="1"/>
            <a:r>
              <a:rPr lang="pt-BR" dirty="0" smtClean="0"/>
              <a:t>Políticas relacionadas a seleção (</a:t>
            </a:r>
            <a:r>
              <a:rPr lang="pt-BR" dirty="0" err="1" smtClean="0"/>
              <a:t>recruitment</a:t>
            </a:r>
            <a:r>
              <a:rPr lang="pt-BR" dirty="0" smtClean="0"/>
              <a:t>), preparação / treinamento, retenção, suporte e avaliação de professores vem sendo implementadas com objetivo de melhorar a qualidade do ensino com impacto nos resultados dos estudantes.</a:t>
            </a:r>
          </a:p>
          <a:p>
            <a:pPr lvl="1"/>
            <a:r>
              <a:rPr lang="pt-BR" dirty="0" smtClean="0"/>
              <a:t>Objetivo dessas políticas: melhorar a qualidade dos professores, entendida como a habilidade que os professores tem em melhorar os resultados dos estudantes (tais como valor adicionado em exames padronizados).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158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BR" dirty="0"/>
              <a:t>Políticas relacionadas aos professores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968552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O que as pesquisas destacam em termos do impacto dessas políticas? Ainda há muito trabalho a ser feito. Autores chamam atenção para três perguntas ainda em aberto nessa literatura. </a:t>
            </a:r>
          </a:p>
          <a:p>
            <a:r>
              <a:rPr lang="pt-BR" b="1" dirty="0" smtClean="0"/>
              <a:t>seleção (</a:t>
            </a:r>
            <a:r>
              <a:rPr lang="pt-BR" b="1" dirty="0" err="1" smtClean="0"/>
              <a:t>recruitment</a:t>
            </a:r>
            <a:r>
              <a:rPr lang="pt-BR" dirty="0" smtClean="0"/>
              <a:t>): Quais são os caminhos mais eficientes para atrair indivíduos, que serão professores efetivos, para a profissão?</a:t>
            </a:r>
          </a:p>
          <a:p>
            <a:r>
              <a:rPr lang="pt-BR" b="1" dirty="0" smtClean="0"/>
              <a:t>preparação/treinamento</a:t>
            </a:r>
            <a:r>
              <a:rPr lang="pt-BR" dirty="0" smtClean="0"/>
              <a:t>: Que tipo de preparação ou desenvolvimento profissional são mais efetivos para aumentar a capacidade dos professores em melhorar os resultados dos estudantes?</a:t>
            </a:r>
          </a:p>
          <a:p>
            <a:r>
              <a:rPr lang="pt-BR" b="1" dirty="0" smtClean="0"/>
              <a:t>retenção</a:t>
            </a:r>
            <a:r>
              <a:rPr lang="pt-BR" dirty="0" smtClean="0"/>
              <a:t> (</a:t>
            </a:r>
            <a:r>
              <a:rPr lang="pt-BR" dirty="0" err="1" smtClean="0"/>
              <a:t>retention</a:t>
            </a:r>
            <a:r>
              <a:rPr lang="pt-BR" dirty="0" smtClean="0"/>
              <a:t>): Que tipos de políticas assegurariam que os professores mais efetivos permanecessem na profissão, enquanto que aqueles mais não-efetivos fossem encorajados a deixar a profissão?</a:t>
            </a: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1979712" y="980728"/>
            <a:ext cx="1512168" cy="54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3491880" y="6381328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5364088" y="609329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São todas políticas relacionadas ao lado da oferta!!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810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2556284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31540" y="332656"/>
            <a:ext cx="2448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Oferta Potencial </a:t>
            </a:r>
            <a:endParaRPr lang="pt-BR" sz="2200" dirty="0"/>
          </a:p>
        </p:txBody>
      </p:sp>
      <p:sp>
        <p:nvSpPr>
          <p:cNvPr id="4" name="Retângulo 3"/>
          <p:cNvSpPr/>
          <p:nvPr/>
        </p:nvSpPr>
        <p:spPr>
          <a:xfrm>
            <a:off x="5688124" y="188640"/>
            <a:ext cx="2556284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796136" y="260648"/>
            <a:ext cx="2448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Oferta Corrente</a:t>
            </a:r>
            <a:endParaRPr lang="pt-BR" sz="2200" dirty="0"/>
          </a:p>
        </p:txBody>
      </p:sp>
      <p:cxnSp>
        <p:nvCxnSpPr>
          <p:cNvPr id="6" name="Conector de seta reta 5"/>
          <p:cNvCxnSpPr>
            <a:endCxn id="2" idx="2"/>
          </p:cNvCxnSpPr>
          <p:nvPr/>
        </p:nvCxnSpPr>
        <p:spPr>
          <a:xfrm flipV="1">
            <a:off x="1673678" y="908720"/>
            <a:ext cx="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V="1">
            <a:off x="7011271" y="836712"/>
            <a:ext cx="9001" cy="4680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107504" y="1556792"/>
            <a:ext cx="3888432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07504" y="3356992"/>
            <a:ext cx="2952328" cy="13849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3491880" y="3501008"/>
            <a:ext cx="144016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5580112" y="1340768"/>
            <a:ext cx="3312368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5076056" y="2852936"/>
            <a:ext cx="151216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7524328" y="2780928"/>
            <a:ext cx="151216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6300192" y="4437112"/>
            <a:ext cx="2448272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7236296" y="5949280"/>
            <a:ext cx="186153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2627784" y="5877272"/>
            <a:ext cx="3024336" cy="908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/>
          <p:cNvSpPr/>
          <p:nvPr/>
        </p:nvSpPr>
        <p:spPr>
          <a:xfrm>
            <a:off x="3131840" y="4653136"/>
            <a:ext cx="273630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107504" y="1631702"/>
            <a:ext cx="3744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Pool de professores ‘recuperáveis’ </a:t>
            </a:r>
            <a:r>
              <a:rPr lang="pt-BR" sz="2000" dirty="0" smtClean="0"/>
              <a:t>(professores inativos mas que podem retornar)</a:t>
            </a:r>
            <a:endParaRPr lang="pt-BR" sz="20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107504" y="3356992"/>
            <a:ext cx="2952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Pool de professores inativos </a:t>
            </a:r>
            <a:r>
              <a:rPr lang="pt-BR" sz="2000" dirty="0" smtClean="0"/>
              <a:t>(são qualificados para lecionar mas não o fazem)</a:t>
            </a:r>
            <a:endParaRPr lang="pt-BR" sz="2000" dirty="0"/>
          </a:p>
        </p:txBody>
      </p:sp>
      <p:cxnSp>
        <p:nvCxnSpPr>
          <p:cNvPr id="27" name="Conector de seta reta 26"/>
          <p:cNvCxnSpPr/>
          <p:nvPr/>
        </p:nvCxnSpPr>
        <p:spPr>
          <a:xfrm flipV="1">
            <a:off x="755576" y="4761147"/>
            <a:ext cx="0" cy="176419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755576" y="6525344"/>
            <a:ext cx="18722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2051720" y="5373216"/>
            <a:ext cx="10801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flipV="1">
            <a:off x="2051720" y="4761147"/>
            <a:ext cx="0" cy="6120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endCxn id="10" idx="2"/>
          </p:cNvCxnSpPr>
          <p:nvPr/>
        </p:nvCxnSpPr>
        <p:spPr>
          <a:xfrm flipV="1">
            <a:off x="4211960" y="4221088"/>
            <a:ext cx="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V="1">
            <a:off x="4644008" y="476091"/>
            <a:ext cx="0" cy="30249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>
            <a:off x="4644008" y="476091"/>
            <a:ext cx="10081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/>
          <p:nvPr/>
        </p:nvCxnSpPr>
        <p:spPr>
          <a:xfrm flipV="1">
            <a:off x="5364088" y="3429000"/>
            <a:ext cx="0" cy="12241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/>
          <p:nvPr/>
        </p:nvCxnSpPr>
        <p:spPr>
          <a:xfrm flipV="1">
            <a:off x="6012160" y="2348880"/>
            <a:ext cx="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>
            <a:stCxn id="16" idx="0"/>
          </p:cNvCxnSpPr>
          <p:nvPr/>
        </p:nvCxnSpPr>
        <p:spPr>
          <a:xfrm flipV="1">
            <a:off x="8280412" y="2348880"/>
            <a:ext cx="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/>
          <p:nvPr/>
        </p:nvCxnSpPr>
        <p:spPr>
          <a:xfrm>
            <a:off x="7020272" y="2348880"/>
            <a:ext cx="0" cy="20882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de seta reta 52"/>
          <p:cNvCxnSpPr/>
          <p:nvPr/>
        </p:nvCxnSpPr>
        <p:spPr>
          <a:xfrm>
            <a:off x="7524328" y="5229200"/>
            <a:ext cx="432048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>
            <a:endCxn id="19" idx="3"/>
          </p:cNvCxnSpPr>
          <p:nvPr/>
        </p:nvCxnSpPr>
        <p:spPr>
          <a:xfrm flipH="1">
            <a:off x="5652120" y="5157192"/>
            <a:ext cx="1314146" cy="11744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5688124" y="1629961"/>
            <a:ext cx="30603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Professores em serviço</a:t>
            </a:r>
            <a:endParaRPr lang="pt-BR" sz="2200" dirty="0"/>
          </a:p>
        </p:txBody>
      </p:sp>
      <p:sp>
        <p:nvSpPr>
          <p:cNvPr id="59" name="CaixaDeTexto 58"/>
          <p:cNvSpPr txBox="1"/>
          <p:nvPr/>
        </p:nvSpPr>
        <p:spPr>
          <a:xfrm>
            <a:off x="5148064" y="2780928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Novos entrantes</a:t>
            </a:r>
            <a:endParaRPr lang="pt-BR" sz="2000" dirty="0"/>
          </a:p>
        </p:txBody>
      </p:sp>
      <p:sp>
        <p:nvSpPr>
          <p:cNvPr id="60" name="CaixaDeTexto 59"/>
          <p:cNvSpPr txBox="1"/>
          <p:nvPr/>
        </p:nvSpPr>
        <p:spPr>
          <a:xfrm>
            <a:off x="7560332" y="285293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Reentrantes</a:t>
            </a:r>
            <a:endParaRPr lang="pt-BR" sz="2000" dirty="0"/>
          </a:p>
        </p:txBody>
      </p:sp>
      <p:sp>
        <p:nvSpPr>
          <p:cNvPr id="61" name="CaixaDeTexto 60"/>
          <p:cNvSpPr txBox="1"/>
          <p:nvPr/>
        </p:nvSpPr>
        <p:spPr>
          <a:xfrm>
            <a:off x="6300192" y="4437112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err="1" smtClean="0"/>
              <a:t>Wastages</a:t>
            </a:r>
            <a:r>
              <a:rPr lang="pt-BR" dirty="0" smtClean="0"/>
              <a:t> (que deixam a profissão)</a:t>
            </a:r>
            <a:endParaRPr lang="pt-BR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7236296" y="6021288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Aposentadoria</a:t>
            </a:r>
            <a:endParaRPr lang="pt-BR" sz="2000" dirty="0"/>
          </a:p>
        </p:txBody>
      </p:sp>
      <p:cxnSp>
        <p:nvCxnSpPr>
          <p:cNvPr id="65" name="Conector de seta reta 64"/>
          <p:cNvCxnSpPr/>
          <p:nvPr/>
        </p:nvCxnSpPr>
        <p:spPr>
          <a:xfrm>
            <a:off x="3779912" y="2869779"/>
            <a:ext cx="0" cy="6190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ixaDeTexto 65"/>
          <p:cNvSpPr txBox="1"/>
          <p:nvPr/>
        </p:nvSpPr>
        <p:spPr>
          <a:xfrm>
            <a:off x="3419872" y="37170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Temporários</a:t>
            </a:r>
            <a:endParaRPr lang="pt-BR" sz="2000" dirty="0"/>
          </a:p>
        </p:txBody>
      </p:sp>
      <p:sp>
        <p:nvSpPr>
          <p:cNvPr id="67" name="CaixaDeTexto 66"/>
          <p:cNvSpPr txBox="1"/>
          <p:nvPr/>
        </p:nvSpPr>
        <p:spPr>
          <a:xfrm>
            <a:off x="3059832" y="4653136"/>
            <a:ext cx="29163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Estudantes em programas de treinamento de professores</a:t>
            </a:r>
            <a:endParaRPr lang="pt-BR" sz="2000" dirty="0"/>
          </a:p>
        </p:txBody>
      </p:sp>
      <p:sp>
        <p:nvSpPr>
          <p:cNvPr id="69" name="CaixaDeTexto 68"/>
          <p:cNvSpPr txBox="1"/>
          <p:nvPr/>
        </p:nvSpPr>
        <p:spPr>
          <a:xfrm>
            <a:off x="2699792" y="5877272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Professores que deixam a profissão, por outras razões que não a aposentadoria</a:t>
            </a:r>
            <a:endParaRPr lang="pt-BR" dirty="0"/>
          </a:p>
        </p:txBody>
      </p:sp>
      <p:cxnSp>
        <p:nvCxnSpPr>
          <p:cNvPr id="75" name="Conector reto 74"/>
          <p:cNvCxnSpPr/>
          <p:nvPr/>
        </p:nvCxnSpPr>
        <p:spPr>
          <a:xfrm>
            <a:off x="3995936" y="2564904"/>
            <a:ext cx="381642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de seta reta 76"/>
          <p:cNvCxnSpPr/>
          <p:nvPr/>
        </p:nvCxnSpPr>
        <p:spPr>
          <a:xfrm>
            <a:off x="7812360" y="2564904"/>
            <a:ext cx="0" cy="216024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/>
          <p:nvPr/>
        </p:nvCxnSpPr>
        <p:spPr>
          <a:xfrm flipV="1">
            <a:off x="1583668" y="2852936"/>
            <a:ext cx="0" cy="487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2" idx="0"/>
          </p:cNvCxnSpPr>
          <p:nvPr/>
        </p:nvCxnSpPr>
        <p:spPr>
          <a:xfrm flipV="1">
            <a:off x="1673678" y="0"/>
            <a:ext cx="1962218" cy="2606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/>
          <p:nvPr/>
        </p:nvCxnSpPr>
        <p:spPr>
          <a:xfrm flipH="1" flipV="1">
            <a:off x="5148064" y="0"/>
            <a:ext cx="1440160" cy="1886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34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Plano de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Primeiramente, apresentaremos um modelo simples de oferta e demanda por professores.</a:t>
            </a:r>
          </a:p>
          <a:p>
            <a:r>
              <a:rPr lang="pt-BR" dirty="0" smtClean="0"/>
              <a:t>Em seguida, passaremos a discutir com maiores detalhes o lado da oferta de professores.</a:t>
            </a:r>
          </a:p>
          <a:p>
            <a:r>
              <a:rPr lang="pt-BR" dirty="0" smtClean="0"/>
              <a:t>Falaremos de algumas políticas desenhadas com o objetivo de afetar a oferta de professores.</a:t>
            </a:r>
          </a:p>
          <a:p>
            <a:r>
              <a:rPr lang="pt-BR" dirty="0" smtClean="0"/>
              <a:t>Discutiremos um artigo em específico que trata de uma dessas políticas (de seleção e retenção de professores).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365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para esses três tipos de políticas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Algumas pesquisas sugerem que </a:t>
            </a:r>
            <a:r>
              <a:rPr lang="pt-BR" b="1" dirty="0" smtClean="0"/>
              <a:t>seleção e treinamento </a:t>
            </a:r>
            <a:r>
              <a:rPr lang="pt-BR" dirty="0" smtClean="0"/>
              <a:t>de professores podem fazer diferença.</a:t>
            </a:r>
          </a:p>
          <a:p>
            <a:r>
              <a:rPr lang="pt-BR" dirty="0" smtClean="0"/>
              <a:t>Mas existe boa evidência que a </a:t>
            </a:r>
            <a:r>
              <a:rPr lang="pt-BR" b="1" dirty="0" smtClean="0"/>
              <a:t>variação da qualidade dos professores dentro de qualquer grupo caracterizado por determinado caminho de preparação ou por professores terem certos atributos substancialmente excede a variação entre grupos</a:t>
            </a:r>
            <a:r>
              <a:rPr lang="pt-BR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Então, existe pouco insight sobre se ou como estruturar requerimentos de entrada.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1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Resultados para esses três tipos de políticas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Sabe-se que futuros professores valorizam salários e outras condições de trabalho, mas sabe-se relativamente pouco sobre como estruturar políticas que mais eficientemente atraiam professores de alta qualidade para todas as escolas.</a:t>
            </a:r>
          </a:p>
          <a:p>
            <a:endParaRPr lang="pt-BR" dirty="0" smtClean="0"/>
          </a:p>
          <a:p>
            <a:r>
              <a:rPr lang="pt-BR" dirty="0" smtClean="0"/>
              <a:t>Políticas de retenção de professores sofrem da mesma ambiguidade. Muitos bons professores deixam a profissão precocemente, mas também muitos professores fracos também deixam a profissão. </a:t>
            </a:r>
          </a:p>
          <a:p>
            <a:pPr lvl="1"/>
            <a:r>
              <a:rPr lang="pt-BR" dirty="0" smtClean="0"/>
              <a:t>Pesquisa tem guiado muito pouco os que administram as escolas sobre como estruturar políticas de avaliação e de retenção </a:t>
            </a:r>
            <a:r>
              <a:rPr lang="pt-BR" dirty="0"/>
              <a:t>de </a:t>
            </a:r>
            <a:r>
              <a:rPr lang="pt-BR" dirty="0" smtClean="0"/>
              <a:t>professores para assegurar uma força de trabalho de alta qualidade para todas as escolas.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Chevalier, Dolton </a:t>
            </a:r>
            <a:r>
              <a:rPr lang="en-US" dirty="0"/>
              <a:t>and </a:t>
            </a:r>
            <a:r>
              <a:rPr lang="en-US" dirty="0" smtClean="0"/>
              <a:t>McIntosh. Recruiting </a:t>
            </a:r>
            <a:r>
              <a:rPr lang="en-US" dirty="0"/>
              <a:t>and Retaining Teachers in the UK: An Analysis of Graduate Occupation Choice from the 1960s to the </a:t>
            </a:r>
            <a:r>
              <a:rPr lang="en-US" dirty="0" smtClean="0"/>
              <a:t>1990s. </a:t>
            </a:r>
            <a:r>
              <a:rPr lang="pt-BR" dirty="0" err="1" smtClean="0"/>
              <a:t>Economica</a:t>
            </a:r>
            <a:r>
              <a:rPr lang="pt-BR" dirty="0" smtClean="0"/>
              <a:t> </a:t>
            </a:r>
            <a:r>
              <a:rPr lang="pt-BR" dirty="0"/>
              <a:t>(2007) 74, 69–96</a:t>
            </a:r>
            <a:r>
              <a:rPr lang="pt-BR" dirty="0" smtClean="0"/>
              <a:t>.</a:t>
            </a:r>
          </a:p>
          <a:p>
            <a:pPr lvl="0"/>
            <a:r>
              <a:rPr lang="en-US" b="1" dirty="0"/>
              <a:t>Handbook Economics of Education</a:t>
            </a:r>
            <a:r>
              <a:rPr lang="en-US" b="1" dirty="0" smtClean="0"/>
              <a:t>, </a:t>
            </a:r>
            <a:r>
              <a:rPr lang="en-US" b="1" dirty="0"/>
              <a:t>Vol 2, Cap. 19 </a:t>
            </a:r>
            <a:r>
              <a:rPr lang="en-US" b="1" dirty="0" smtClean="0"/>
              <a:t>(</a:t>
            </a:r>
            <a:r>
              <a:rPr lang="en-US" b="1" dirty="0" err="1" smtClean="0"/>
              <a:t>até</a:t>
            </a:r>
            <a:r>
              <a:rPr lang="en-US" b="1" dirty="0" smtClean="0"/>
              <a:t> </a:t>
            </a:r>
            <a:r>
              <a:rPr lang="en-US" b="1" dirty="0" err="1" smtClean="0"/>
              <a:t>seção</a:t>
            </a:r>
            <a:r>
              <a:rPr lang="en-US" b="1" dirty="0" smtClean="0"/>
              <a:t> 3.3 e </a:t>
            </a:r>
            <a:r>
              <a:rPr lang="en-US" b="1" dirty="0" err="1" smtClean="0"/>
              <a:t>seção</a:t>
            </a:r>
            <a:r>
              <a:rPr lang="en-US" b="1" dirty="0" smtClean="0"/>
              <a:t> 4, </a:t>
            </a:r>
            <a:r>
              <a:rPr lang="en-US" b="1" dirty="0" err="1" smtClean="0"/>
              <a:t>exceto</a:t>
            </a:r>
            <a:r>
              <a:rPr lang="en-US" b="1" dirty="0" smtClean="0"/>
              <a:t> </a:t>
            </a:r>
            <a:r>
              <a:rPr lang="en-US" b="1" dirty="0" err="1" smtClean="0"/>
              <a:t>tabela</a:t>
            </a:r>
            <a:r>
              <a:rPr lang="en-US" b="1" smtClean="0"/>
              <a:t> 2!) </a:t>
            </a:r>
            <a:r>
              <a:rPr lang="en-US" b="1" dirty="0" smtClean="0"/>
              <a:t>– </a:t>
            </a:r>
            <a:r>
              <a:rPr lang="en-US" b="1" dirty="0"/>
              <a:t>Teacher </a:t>
            </a:r>
            <a:r>
              <a:rPr lang="en-US" b="1" dirty="0" smtClean="0"/>
              <a:t>Supply </a:t>
            </a:r>
            <a:r>
              <a:rPr lang="en-US" b="1" dirty="0"/>
              <a:t>– Peter J. </a:t>
            </a:r>
            <a:r>
              <a:rPr lang="en-US" b="1" dirty="0" smtClean="0"/>
              <a:t>Dolton.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96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Mercado de trabalho de professores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err="1" smtClean="0"/>
              <a:t>Zabalza</a:t>
            </a:r>
            <a:r>
              <a:rPr lang="pt-BR" dirty="0" smtClean="0"/>
              <a:t>, </a:t>
            </a:r>
            <a:r>
              <a:rPr lang="pt-BR" dirty="0" err="1" smtClean="0"/>
              <a:t>Turnbull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Willians (1979) modelam o mercado de trabalho para professores</a:t>
            </a:r>
          </a:p>
          <a:p>
            <a:r>
              <a:rPr lang="pt-BR" dirty="0" smtClean="0"/>
              <a:t>Demanda por professores: depende do número de crianças em idade escolar e da razão de alunos professor desejada pelo governo.</a:t>
            </a:r>
          </a:p>
          <a:p>
            <a:pPr lvl="1"/>
            <a:r>
              <a:rPr lang="pt-BR" dirty="0" smtClean="0"/>
              <a:t>Quanto maior o número de crianças e quanto menor a razão desejada </a:t>
            </a:r>
            <a:r>
              <a:rPr lang="pt-BR" dirty="0" smtClean="0">
                <a:sym typeface="Wingdings" panose="05000000000000000000" pitchFamily="2" charset="2"/>
              </a:rPr>
              <a:t> maior será a demanda</a:t>
            </a:r>
          </a:p>
          <a:p>
            <a:pPr lvl="1"/>
            <a:r>
              <a:rPr lang="pt-BR" dirty="0" smtClean="0">
                <a:sym typeface="Wingdings" panose="05000000000000000000" pitchFamily="2" charset="2"/>
              </a:rPr>
              <a:t>Governo tem pouco poder para afetar esse lado do mercado.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47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Mercado de trabalho de professores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Oferta de professores: deve considerar todos aqueles que estão em sala de aula, mas também aqueles qualificados para ensinar e que considerariam ir para a sala de aula sob certas condições de trabalho.</a:t>
            </a:r>
          </a:p>
          <a:p>
            <a:r>
              <a:rPr lang="pt-BR" dirty="0" smtClean="0"/>
              <a:t>Diversos fatores devem afetar a oferta de trabalho de professores: salários relativos a outras carreiras, outras oportunidades no mercado de trabalho, condições relativas de trabalho (aspectos não-pecuniários).</a:t>
            </a:r>
          </a:p>
        </p:txBody>
      </p:sp>
    </p:spTree>
    <p:extLst>
      <p:ext uri="{BB962C8B-B14F-4D97-AF65-F5344CB8AC3E}">
        <p14:creationId xmlns:p14="http://schemas.microsoft.com/office/powerpoint/2010/main" val="37740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Mercado de trabalho de professores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r>
              <a:rPr lang="pt-BR" dirty="0" smtClean="0"/>
              <a:t>Característica especial desse mercado: setor público é o </a:t>
            </a:r>
            <a:r>
              <a:rPr lang="pt-BR" i="1" dirty="0" smtClean="0"/>
              <a:t>único</a:t>
            </a:r>
            <a:r>
              <a:rPr lang="pt-BR" dirty="0" smtClean="0"/>
              <a:t> demandante de trabalho.</a:t>
            </a:r>
          </a:p>
          <a:p>
            <a:pPr lvl="1"/>
            <a:r>
              <a:rPr lang="pt-BR" dirty="0" smtClean="0"/>
              <a:t>Em geral, a participação do setor privado é pequena.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087342"/>
              </p:ext>
            </p:extLst>
          </p:nvPr>
        </p:nvGraphicFramePr>
        <p:xfrm>
          <a:off x="539550" y="3212976"/>
          <a:ext cx="7920882" cy="1542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3333"/>
                <a:gridCol w="1418665"/>
                <a:gridCol w="1536887"/>
                <a:gridCol w="1724032"/>
                <a:gridCol w="1467965"/>
              </a:tblGrid>
              <a:tr h="25878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Urbana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878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Total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Federal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Estadual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Municipal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Privada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37946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 smtClean="0">
                          <a:effectLst/>
                        </a:rPr>
                        <a:t>1.902.923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 smtClean="0">
                          <a:effectLst/>
                        </a:rPr>
                        <a:t>26.404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 smtClean="0">
                          <a:effectLst/>
                        </a:rPr>
                        <a:t>666.310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 smtClean="0">
                          <a:effectLst/>
                        </a:rPr>
                        <a:t>861.713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 smtClean="0">
                          <a:effectLst/>
                        </a:rPr>
                        <a:t>527.401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28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2.081.828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1,27%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32,01%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41,39%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25,33%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559757"/>
              </p:ext>
            </p:extLst>
          </p:nvPr>
        </p:nvGraphicFramePr>
        <p:xfrm>
          <a:off x="539552" y="4869160"/>
          <a:ext cx="7920880" cy="150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0099"/>
                <a:gridCol w="1691214"/>
                <a:gridCol w="1348690"/>
                <a:gridCol w="2140778"/>
                <a:gridCol w="1370099"/>
              </a:tblGrid>
              <a:tr h="190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Rural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Total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Federal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Estadual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Municipal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Privada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 smtClean="0">
                          <a:effectLst/>
                        </a:rPr>
                        <a:t>346.885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 smtClean="0">
                          <a:effectLst/>
                        </a:rPr>
                        <a:t>4.342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 smtClean="0">
                          <a:effectLst/>
                        </a:rPr>
                        <a:t>59.071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 smtClean="0">
                          <a:effectLst/>
                        </a:rPr>
                        <a:t>283.933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 smtClean="0">
                          <a:effectLst/>
                        </a:rPr>
                        <a:t>5.546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 smtClean="0">
                          <a:effectLst/>
                        </a:rPr>
                        <a:t>352.892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1,23%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16,74%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80,46%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1,57%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716016" y="637203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Censo Escolar – 2015.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314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Mercado de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Para uma dada razão aluno-professor e dado número de crianças, a demanda por professores será uma constante Q*.</a:t>
            </a:r>
          </a:p>
          <a:p>
            <a:r>
              <a:rPr lang="pt-BR" dirty="0" smtClean="0"/>
              <a:t>Pode-se razoavelmente argumentar que a oferta de professores por sua vez, será uma função crescente do salário.</a:t>
            </a:r>
          </a:p>
          <a:p>
            <a:r>
              <a:rPr lang="pt-BR" dirty="0" smtClean="0"/>
              <a:t>Mercado competitivo: W* seria o salário de equilíbrio nesse mercado.</a:t>
            </a:r>
          </a:p>
          <a:p>
            <a:r>
              <a:rPr lang="pt-BR" dirty="0"/>
              <a:t>No entanto, não se trata de um mercado competitivo. </a:t>
            </a:r>
          </a:p>
        </p:txBody>
      </p:sp>
    </p:spTree>
    <p:extLst>
      <p:ext uri="{BB962C8B-B14F-4D97-AF65-F5344CB8AC3E}">
        <p14:creationId xmlns:p14="http://schemas.microsoft.com/office/powerpoint/2010/main" val="7172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Mercado de trabalho de professores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/>
          <a:srcRect l="21120" t="18946" r="37262" b="21289"/>
          <a:stretch/>
        </p:blipFill>
        <p:spPr>
          <a:xfrm>
            <a:off x="1187624" y="1340768"/>
            <a:ext cx="6624736" cy="534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5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Mercado de trabalho de professores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Governo é o único contratante e decide qual será o nível total de gastos com salários. </a:t>
            </a:r>
          </a:p>
          <a:p>
            <a:r>
              <a:rPr lang="pt-BR" dirty="0" smtClean="0"/>
              <a:t>Para um dado nível total de gastos, E</a:t>
            </a:r>
            <a:r>
              <a:rPr lang="pt-BR" baseline="-25000" dirty="0" smtClean="0"/>
              <a:t>1</a:t>
            </a:r>
            <a:r>
              <a:rPr lang="pt-BR" dirty="0" smtClean="0"/>
              <a:t> plota a relação inversa entre salário por professor e quantidade de professores que serão contratados.</a:t>
            </a:r>
          </a:p>
          <a:p>
            <a:r>
              <a:rPr lang="pt-BR" dirty="0" smtClean="0"/>
              <a:t>Se o governo estabelece salários </a:t>
            </a:r>
            <a:r>
              <a:rPr lang="pt-BR" dirty="0" err="1" smtClean="0"/>
              <a:t>Wg</a:t>
            </a:r>
            <a:r>
              <a:rPr lang="pt-BR" dirty="0" smtClean="0"/>
              <a:t>, a quantidade contratada de trabalhadores será </a:t>
            </a:r>
            <a:r>
              <a:rPr lang="pt-BR" dirty="0" err="1" smtClean="0"/>
              <a:t>Qg</a:t>
            </a:r>
            <a:r>
              <a:rPr lang="pt-BR" dirty="0" smtClean="0"/>
              <a:t> e haverá excesso de demanda Q* - </a:t>
            </a:r>
            <a:r>
              <a:rPr lang="pt-BR" dirty="0" err="1" smtClean="0"/>
              <a:t>Qg</a:t>
            </a:r>
            <a:r>
              <a:rPr lang="pt-BR" dirty="0" smtClean="0"/>
              <a:t>. </a:t>
            </a:r>
            <a:endParaRPr lang="pt-BR" dirty="0"/>
          </a:p>
          <a:p>
            <a:r>
              <a:rPr lang="pt-BR" dirty="0" smtClean="0"/>
              <a:t>Esse excesso de demanda pode ser erradicado:</a:t>
            </a:r>
          </a:p>
          <a:p>
            <a:pPr lvl="1"/>
            <a:r>
              <a:rPr lang="pt-BR" dirty="0" smtClean="0"/>
              <a:t>Relaxando a restrição orçamentária (deslocando E</a:t>
            </a:r>
            <a:r>
              <a:rPr lang="pt-BR" baseline="-25000" dirty="0" smtClean="0"/>
              <a:t>1</a:t>
            </a:r>
            <a:r>
              <a:rPr lang="pt-BR" dirty="0" smtClean="0"/>
              <a:t>); ou </a:t>
            </a:r>
          </a:p>
          <a:p>
            <a:pPr lvl="1"/>
            <a:r>
              <a:rPr lang="pt-BR" dirty="0" smtClean="0"/>
              <a:t>Alterando fatores que tornem a atividade de ser professor mais atrativa, tal que a oferta de professores potenciais a um dado salário aumente.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012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3044</TotalTime>
  <Words>2211</Words>
  <Application>Microsoft Office PowerPoint</Application>
  <PresentationFormat>Apresentação na tela (4:3)</PresentationFormat>
  <Paragraphs>187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7" baseType="lpstr">
      <vt:lpstr>Arial</vt:lpstr>
      <vt:lpstr>Arial Narrow</vt:lpstr>
      <vt:lpstr>Calibri</vt:lpstr>
      <vt:lpstr>Wingdings</vt:lpstr>
      <vt:lpstr>Tema do Office</vt:lpstr>
      <vt:lpstr>Mercado de trabalho para professores</vt:lpstr>
      <vt:lpstr>Porque esse tema é importante?</vt:lpstr>
      <vt:lpstr>Plano de aula</vt:lpstr>
      <vt:lpstr>Mercado de trabalho de professores</vt:lpstr>
      <vt:lpstr>Mercado de trabalho de professores</vt:lpstr>
      <vt:lpstr>Mercado de trabalho de professores</vt:lpstr>
      <vt:lpstr>Mercado de trabalho</vt:lpstr>
      <vt:lpstr>Mercado de trabalho de professores</vt:lpstr>
      <vt:lpstr>Mercado de trabalho de professores</vt:lpstr>
      <vt:lpstr>Mercado de trabalho de professores</vt:lpstr>
      <vt:lpstr>Outra modelagem: modelo de oferta e demanda por professores qualificados</vt:lpstr>
      <vt:lpstr>Outra modelagem: modelo de oferta e demanda por professores qualificados</vt:lpstr>
      <vt:lpstr>Resultados cross-country de fatores associados ao salário docente (Dolton, 2011)</vt:lpstr>
      <vt:lpstr>Outros modelo teóricos</vt:lpstr>
      <vt:lpstr>Mercado de trabalho para professores</vt:lpstr>
      <vt:lpstr>Oferta de trabalho de professores</vt:lpstr>
      <vt:lpstr>Como medir oferta de professores</vt:lpstr>
      <vt:lpstr>Como medir oferta de professores</vt:lpstr>
      <vt:lpstr>Apresentação do PowerPoint</vt:lpstr>
      <vt:lpstr>Apresentação do PowerPoint</vt:lpstr>
      <vt:lpstr>Análise</vt:lpstr>
      <vt:lpstr>Análise</vt:lpstr>
      <vt:lpstr>Análise</vt:lpstr>
      <vt:lpstr>Oferta de trabalho de professores</vt:lpstr>
      <vt:lpstr>Oferta de trabalho de professores</vt:lpstr>
      <vt:lpstr>Políticas relacionadas a oferta de professores</vt:lpstr>
      <vt:lpstr>Políticas relacionadas aos professores</vt:lpstr>
      <vt:lpstr>Políticas relacionadas aos professores</vt:lpstr>
      <vt:lpstr>Apresentação do PowerPoint</vt:lpstr>
      <vt:lpstr>Resultados para esses três tipos de políticas</vt:lpstr>
      <vt:lpstr>Resultados para esses três tipos de políticas</vt:lpstr>
      <vt:lpstr>Bibliografia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Luiz Guilherme Scorzafave</cp:lastModifiedBy>
  <cp:revision>112</cp:revision>
  <dcterms:created xsi:type="dcterms:W3CDTF">2016-06-06T14:26:54Z</dcterms:created>
  <dcterms:modified xsi:type="dcterms:W3CDTF">2018-06-13T18:03:32Z</dcterms:modified>
</cp:coreProperties>
</file>